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62"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266"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16.09.2021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87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1569213"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podokna Snímek, podokna Snímky nebo podokna Poznámky lze měnit, abyste měli více místa pro práci. Chcete-li zvětšit nebo zmenšit podokna pracovního prostoru, postupujte tak, že nastavíme ukazatel myši na ohraničení jednoho z podoken. Jakmile se ukazatel změní na dvojitou šipku, přetáhneme ohraničení podokna, u kterého chcete změnit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velikost.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Velikost snímku v podokně Snímek se automaticky změní podle dostupného místa. Pokud třeba zvětšíme podokno Snímky nebo podokno Poznámky, podokno Snímek se zmenší.</a:t>
            </a:r>
          </a:p>
          <a:p>
            <a:pPr indent="180340" algn="just">
              <a:lnSpc>
                <a:spcPct val="115000"/>
              </a:lnSpc>
              <a:spcBef>
                <a:spcPts val="1200"/>
              </a:spcBef>
              <a:spcAft>
                <a:spcPts val="12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it podokno pro úpravu poznámek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3104699" y="4779310"/>
            <a:ext cx="3772802" cy="1836637"/>
          </a:xfrm>
          <a:prstGeom prst="rect">
            <a:avLst/>
          </a:prstGeom>
          <a:noFill/>
          <a:ln>
            <a:noFill/>
          </a:ln>
        </p:spPr>
      </p:pic>
    </p:spTree>
    <p:extLst>
      <p:ext uri="{BB962C8B-B14F-4D97-AF65-F5344CB8AC3E}">
        <p14:creationId xmlns:p14="http://schemas.microsoft.com/office/powerpoint/2010/main" val="362161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5613845"/>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prezentace je posloupnost snímků, Snímky mají své vlastnosti. Mezi základní vlastnosti patří velikost a pozadí snímku,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&gt; Přizpůsobit</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je možné pro snímky zvolit motiv, dostupný na téže kartě.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dále poskytuje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Varianty</a:t>
            </a:r>
            <a:r>
              <a:rPr lang="cs-CZ" sz="2400" dirty="0">
                <a:latin typeface="Times New Roman" panose="02020603050405020304" pitchFamily="18" charset="0"/>
                <a:ea typeface="Calibri" panose="020F0502020204030204" pitchFamily="34" charset="0"/>
                <a:cs typeface="Times New Roman" panose="02020603050405020304" pitchFamily="18" charset="0"/>
              </a:rPr>
              <a:t>, kde lze pro snímky zvolit barevné schéma. </a:t>
            </a:r>
          </a:p>
        </p:txBody>
      </p:sp>
      <p:pic>
        <p:nvPicPr>
          <p:cNvPr id="2" name="Obrázek 1"/>
          <p:cNvPicPr>
            <a:picLocks noChangeAspect="1"/>
          </p:cNvPicPr>
          <p:nvPr/>
        </p:nvPicPr>
        <p:blipFill>
          <a:blip r:embed="rId3"/>
          <a:stretch>
            <a:fillRect/>
          </a:stretch>
        </p:blipFill>
        <p:spPr>
          <a:xfrm>
            <a:off x="3843911" y="1473391"/>
            <a:ext cx="8354620" cy="4283603"/>
          </a:xfrm>
          <a:prstGeom prst="rect">
            <a:avLst/>
          </a:prstGeom>
        </p:spPr>
      </p:pic>
    </p:spTree>
    <p:extLst>
      <p:ext uri="{BB962C8B-B14F-4D97-AF65-F5344CB8AC3E}">
        <p14:creationId xmlns:p14="http://schemas.microsoft.com/office/powerpoint/2010/main" val="228667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3648813"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snímek lze zobrazit pro snazší práci mřížku, pravítko a vodítko objektů, dostupné z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 &gt; Zobrazit</a:t>
            </a:r>
            <a:r>
              <a:rPr lang="cs-CZ" sz="2400" dirty="0">
                <a:latin typeface="Times New Roman" panose="02020603050405020304" pitchFamily="18" charset="0"/>
                <a:ea typeface="Calibri" panose="020F0502020204030204" pitchFamily="34" charset="0"/>
                <a:cs typeface="Times New Roman" panose="02020603050405020304" pitchFamily="18" charset="0"/>
              </a:rPr>
              <a:t>. Většinu nastavení lze rovněž provést i pomocí kontextového menu, na obrázku je kontextové menu zobrazené kliknutím na podokno Snímky i Snímek.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4065269" y="1592385"/>
            <a:ext cx="7890772" cy="3418554"/>
          </a:xfrm>
          <a:prstGeom prst="rect">
            <a:avLst/>
          </a:prstGeom>
        </p:spPr>
      </p:pic>
    </p:spTree>
    <p:extLst>
      <p:ext uri="{BB962C8B-B14F-4D97-AF65-F5344CB8AC3E}">
        <p14:creationId xmlns:p14="http://schemas.microsoft.com/office/powerpoint/2010/main" val="3808641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28" name="Obdélník 27"/>
          <p:cNvSpPr/>
          <p:nvPr/>
        </p:nvSpPr>
        <p:spPr>
          <a:xfrm>
            <a:off x="195098" y="1340404"/>
            <a:ext cx="10482734" cy="21819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Text nelze do snímků vkládat přímo. Musíme použít buď textové pole, nebo předdefinovanou oblast vytvořenou pomocí rozložení snímku, do které můžeme psát. Textové pole standardně upravuje velikost písma tak, aby se text vešel do pole. V případě, že existuje textové pole přesahující snímek, lze aktivovat postupné zobrazování pomocí animace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Zobrazuje přidání textu do textového pole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4685265" y="3295597"/>
            <a:ext cx="5107459" cy="3326429"/>
          </a:xfrm>
          <a:prstGeom prst="rect">
            <a:avLst/>
          </a:prstGeom>
          <a:noFill/>
          <a:ln>
            <a:noFill/>
          </a:ln>
        </p:spPr>
      </p:pic>
    </p:spTree>
    <p:extLst>
      <p:ext uri="{BB962C8B-B14F-4D97-AF65-F5344CB8AC3E}">
        <p14:creationId xmlns:p14="http://schemas.microsoft.com/office/powerpoint/2010/main" val="3899767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Pásy karet</a:t>
            </a:r>
            <a:endParaRPr lang="cs-CZ" sz="2400" dirty="0">
              <a:solidFill>
                <a:srgbClr val="000000"/>
              </a:solidFill>
            </a:endParaRPr>
          </a:p>
        </p:txBody>
      </p:sp>
      <p:sp>
        <p:nvSpPr>
          <p:cNvPr id="28" name="Obdélník 27"/>
          <p:cNvSpPr/>
          <p:nvPr/>
        </p:nvSpPr>
        <p:spPr>
          <a:xfrm>
            <a:off x="462033" y="1473391"/>
            <a:ext cx="10482734" cy="17572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Vložený text upravujeme pomocí pásů karet. Text můžeme formátovat jako klasický text pomocí pásu karet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nebo jako oblast, do které jsme text zadali pomocí karty </a:t>
            </a:r>
            <a:r>
              <a:rPr lang="cs-CZ" sz="2400" b="1" dirty="0" smtClean="0">
                <a:latin typeface="Times New Roman" panose="02020603050405020304" pitchFamily="18" charset="0"/>
                <a:ea typeface="Calibri" panose="020F0502020204030204" pitchFamily="34" charset="0"/>
              </a:rPr>
              <a:t>Formát</a:t>
            </a:r>
            <a:r>
              <a:rPr lang="cs-CZ" sz="2400" dirty="0" smtClean="0">
                <a:latin typeface="Times New Roman" panose="02020603050405020304" pitchFamily="18" charset="0"/>
                <a:ea typeface="Calibri" panose="020F0502020204030204" pitchFamily="34" charset="0"/>
              </a:rPr>
              <a:t>.</a:t>
            </a:r>
            <a:r>
              <a:rPr lang="cs-CZ" sz="2400" b="1"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Práce s objekty a textovými efekty je v podstatě shodná s prací ve Wordu, proto není nutné principy znovu popisovat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Zobrazuje kartu Nástroje kreslení na pásu karet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728969" y="3549404"/>
            <a:ext cx="9948863" cy="2541680"/>
          </a:xfrm>
          <a:prstGeom prst="rect">
            <a:avLst/>
          </a:prstGeom>
          <a:noFill/>
          <a:ln>
            <a:noFill/>
          </a:ln>
        </p:spPr>
      </p:pic>
    </p:spTree>
    <p:extLst>
      <p:ext uri="{BB962C8B-B14F-4D97-AF65-F5344CB8AC3E}">
        <p14:creationId xmlns:p14="http://schemas.microsoft.com/office/powerpoint/2010/main" val="330992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28" name="Obdélník 27"/>
          <p:cNvSpPr/>
          <p:nvPr/>
        </p:nvSpPr>
        <p:spPr>
          <a:xfrm>
            <a:off x="462033" y="1473391"/>
            <a:ext cx="10482734"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Podstatou prezentace jsou přechody mezi jednotlivými snímky. Mezi snímky lze aktivovat přechody, přechod se uskuteční na základě vybrané akce. Akcí pro přechod je buď kliknutí myší (klávesnicí) nebo časový interval (lze kombinovat). Pro přechod lze nastavit typ přechodu a rychlost přechodu. Přechody lze nastavit pro vybraný snímek nebo pro všechny snímky. Některé efekty mají další možnosti nastavení přechodu, například směr apod. Přechody lze aktivovat a modifikovat na kartě </a:t>
            </a:r>
            <a:r>
              <a:rPr lang="cs-CZ" sz="2400" b="1" dirty="0">
                <a:latin typeface="Times New Roman" panose="02020603050405020304" pitchFamily="18" charset="0"/>
                <a:ea typeface="Calibri" panose="020F0502020204030204" pitchFamily="34" charset="0"/>
              </a:rPr>
              <a:t>Přechody</a:t>
            </a:r>
            <a:r>
              <a:rPr lang="cs-CZ" sz="2400" dirty="0">
                <a:latin typeface="Times New Roman" panose="02020603050405020304" pitchFamily="18" charset="0"/>
                <a:ea typeface="Calibri" panose="020F0502020204030204" pitchFamily="34"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648929" y="4646086"/>
            <a:ext cx="10515599" cy="1754714"/>
          </a:xfrm>
          <a:prstGeom prst="rect">
            <a:avLst/>
          </a:prstGeom>
        </p:spPr>
      </p:pic>
    </p:spTree>
    <p:extLst>
      <p:ext uri="{BB962C8B-B14F-4D97-AF65-F5344CB8AC3E}">
        <p14:creationId xmlns:p14="http://schemas.microsoft.com/office/powerpoint/2010/main" val="2746036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Animace</a:t>
            </a:r>
            <a:endParaRPr lang="cs-CZ" sz="2400" dirty="0">
              <a:solidFill>
                <a:srgbClr val="000000"/>
              </a:solidFill>
            </a:endParaRPr>
          </a:p>
        </p:txBody>
      </p:sp>
      <p:sp>
        <p:nvSpPr>
          <p:cNvPr id="28" name="Obdélník 27"/>
          <p:cNvSpPr/>
          <p:nvPr/>
        </p:nvSpPr>
        <p:spPr>
          <a:xfrm>
            <a:off x="462033" y="1473391"/>
            <a:ext cx="10482734"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Jednotlivým objektům vloženým na snímek lze přiřadit pomocí karty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animační efekty. Animace přidáváme pomocí </a:t>
            </a:r>
            <a:r>
              <a:rPr lang="cs-CZ" sz="2400" b="1" dirty="0">
                <a:latin typeface="Times New Roman" panose="02020603050405020304" pitchFamily="18" charset="0"/>
                <a:ea typeface="Calibri" panose="020F0502020204030204" pitchFamily="34" charset="0"/>
              </a:rPr>
              <a:t>Animace &gt; Přidat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Obdélník 8"/>
          <p:cNvSpPr/>
          <p:nvPr/>
        </p:nvSpPr>
        <p:spPr>
          <a:xfrm>
            <a:off x="462033" y="5057249"/>
            <a:ext cx="10482734"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Jak je z voleb na této kartě zřejmé, lze animaci přiřadit aktivační událost. Zpravidla se jedná o kliknutí myší (klávesnicí), nebo časovou aktivaci. Ta může být „současně s předchozí animací“ nebo „po předchozí animaci“.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p:nvPr/>
        </p:nvPicPr>
        <p:blipFill>
          <a:blip r:embed="rId3">
            <a:extLst>
              <a:ext uri="{28A0092B-C50C-407E-A947-70E740481C1C}">
                <a14:useLocalDpi xmlns:a14="http://schemas.microsoft.com/office/drawing/2010/main" val="0"/>
              </a:ext>
            </a:extLst>
          </a:blip>
          <a:stretch>
            <a:fillRect/>
          </a:stretch>
        </p:blipFill>
        <p:spPr>
          <a:xfrm>
            <a:off x="462033" y="2708035"/>
            <a:ext cx="11302278" cy="1819015"/>
          </a:xfrm>
          <a:prstGeom prst="rect">
            <a:avLst/>
          </a:prstGeom>
        </p:spPr>
      </p:pic>
    </p:spTree>
    <p:extLst>
      <p:ext uri="{BB962C8B-B14F-4D97-AF65-F5344CB8AC3E}">
        <p14:creationId xmlns:p14="http://schemas.microsoft.com/office/powerpoint/2010/main" val="741216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grpSp>
        <p:nvGrpSpPr>
          <p:cNvPr id="8" name="Skupina 7"/>
          <p:cNvGrpSpPr/>
          <p:nvPr/>
        </p:nvGrpSpPr>
        <p:grpSpPr>
          <a:xfrm>
            <a:off x="657480" y="1645248"/>
            <a:ext cx="10079345" cy="4431087"/>
            <a:chOff x="0" y="0"/>
            <a:chExt cx="4679315" cy="2197099"/>
          </a:xfrm>
        </p:grpSpPr>
        <p:grpSp>
          <p:nvGrpSpPr>
            <p:cNvPr id="11" name="Skupina 10"/>
            <p:cNvGrpSpPr/>
            <p:nvPr/>
          </p:nvGrpSpPr>
          <p:grpSpPr>
            <a:xfrm>
              <a:off x="0" y="0"/>
              <a:ext cx="4679315" cy="2197099"/>
              <a:chOff x="66611" y="0"/>
              <a:chExt cx="5070779" cy="2444307"/>
            </a:xfrm>
          </p:grpSpPr>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44" y="0"/>
                <a:ext cx="3211830" cy="909320"/>
              </a:xfrm>
              <a:prstGeom prst="rect">
                <a:avLst/>
              </a:prstGeom>
            </p:spPr>
          </p:pic>
          <p:pic>
            <p:nvPicPr>
              <p:cNvPr id="14" name="Obráze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1" y="730611"/>
                <a:ext cx="2228215" cy="1000125"/>
              </a:xfrm>
              <a:prstGeom prst="rect">
                <a:avLst/>
              </a:prstGeom>
            </p:spPr>
          </p:pic>
          <p:pic>
            <p:nvPicPr>
              <p:cNvPr id="15" name="Obráze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815" y="23052"/>
                <a:ext cx="1679575" cy="2421255"/>
              </a:xfrm>
              <a:prstGeom prst="rect">
                <a:avLst/>
              </a:prstGeom>
            </p:spPr>
          </p:pic>
          <p:pic>
            <p:nvPicPr>
              <p:cNvPr id="16" name="Obráze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9859" y="730682"/>
                <a:ext cx="1844040" cy="882015"/>
              </a:xfrm>
              <a:prstGeom prst="rect">
                <a:avLst/>
              </a:prstGeom>
            </p:spPr>
          </p:pic>
        </p:grpSp>
        <p:pic>
          <p:nvPicPr>
            <p:cNvPr id="12" name="Obrázek 11"/>
            <p:cNvPicPr>
              <a:picLocks noChangeAspect="1"/>
            </p:cNvPicPr>
            <p:nvPr/>
          </p:nvPicPr>
          <p:blipFill rotWithShape="1">
            <a:blip r:embed="rId7">
              <a:extLst>
                <a:ext uri="{28A0092B-C50C-407E-A947-70E740481C1C}">
                  <a14:useLocalDpi xmlns:a14="http://schemas.microsoft.com/office/drawing/2010/main" val="0"/>
                </a:ext>
              </a:extLst>
            </a:blip>
            <a:srcRect r="5498" b="37944"/>
            <a:stretch/>
          </p:blipFill>
          <p:spPr bwMode="auto">
            <a:xfrm>
              <a:off x="0" y="1275549"/>
              <a:ext cx="3050540" cy="86804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56961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5" name="Obdélník 4"/>
          <p:cNvSpPr/>
          <p:nvPr/>
        </p:nvSpPr>
        <p:spPr>
          <a:xfrm>
            <a:off x="206478" y="1473391"/>
            <a:ext cx="11341509" cy="251761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efekty lze dále nastavovat další parametry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efektu…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Okno má tři záložky, na záložce </a:t>
            </a:r>
            <a:r>
              <a:rPr lang="cs-CZ" sz="2400" b="1" dirty="0">
                <a:latin typeface="Times New Roman" panose="02020603050405020304" pitchFamily="18" charset="0"/>
                <a:ea typeface="Calibri" panose="020F0502020204030204" pitchFamily="34" charset="0"/>
              </a:rPr>
              <a:t>Efekt</a:t>
            </a:r>
            <a:r>
              <a:rPr lang="cs-CZ" sz="2400" dirty="0">
                <a:latin typeface="Times New Roman" panose="02020603050405020304" pitchFamily="18" charset="0"/>
                <a:ea typeface="Calibri" panose="020F0502020204030204" pitchFamily="34" charset="0"/>
              </a:rPr>
              <a:t> lze nastavit zvukové efekty, zpoždění mezi dílčími částmi animovaného objektu (např. mezi písmeny slova apod.) Záložka </a:t>
            </a:r>
            <a:r>
              <a:rPr lang="cs-CZ" sz="2400" b="1" dirty="0">
                <a:latin typeface="Times New Roman" panose="02020603050405020304" pitchFamily="18" charset="0"/>
                <a:ea typeface="Calibri" panose="020F0502020204030204" pitchFamily="34" charset="0"/>
              </a:rPr>
              <a:t>Časování </a:t>
            </a:r>
            <a:r>
              <a:rPr lang="cs-CZ" sz="2400" dirty="0">
                <a:latin typeface="Times New Roman" panose="02020603050405020304" pitchFamily="18" charset="0"/>
                <a:ea typeface="Calibri" panose="020F0502020204030204" pitchFamily="34" charset="0"/>
              </a:rPr>
              <a:t>umožňuje upravit aktivační událost, zpoždění začátku efektu od aktivace nebo dobu trvání efektu. Poslední záložka </a:t>
            </a:r>
            <a:r>
              <a:rPr lang="cs-CZ" sz="2400" b="1" dirty="0" smtClean="0">
                <a:latin typeface="Times New Roman" panose="02020603050405020304" pitchFamily="18" charset="0"/>
                <a:ea typeface="Calibri" panose="020F0502020204030204" pitchFamily="34" charset="0"/>
              </a:rPr>
              <a:t>Animace textu </a:t>
            </a:r>
            <a:r>
              <a:rPr lang="cs-CZ" sz="2400" dirty="0" smtClean="0">
                <a:latin typeface="Times New Roman" panose="02020603050405020304" pitchFamily="18" charset="0"/>
                <a:ea typeface="Calibri" panose="020F0502020204030204" pitchFamily="34" charset="0"/>
              </a:rPr>
              <a:t>opět </a:t>
            </a:r>
            <a:r>
              <a:rPr lang="cs-CZ" sz="2400" dirty="0">
                <a:latin typeface="Times New Roman" panose="02020603050405020304" pitchFamily="18" charset="0"/>
                <a:ea typeface="Calibri" panose="020F0502020204030204" pitchFamily="34" charset="0"/>
              </a:rPr>
              <a:t>umožňuje nastavení animací pro složené objekty, lze animovat celek nebo dílčí části. </a:t>
            </a:r>
            <a:endParaRPr lang="cs-CZ" sz="2400" dirty="0"/>
          </a:p>
        </p:txBody>
      </p:sp>
      <p:grpSp>
        <p:nvGrpSpPr>
          <p:cNvPr id="17" name="Skupina 16"/>
          <p:cNvGrpSpPr/>
          <p:nvPr/>
        </p:nvGrpSpPr>
        <p:grpSpPr>
          <a:xfrm>
            <a:off x="381205" y="3991003"/>
            <a:ext cx="11383105" cy="2734262"/>
            <a:chOff x="0" y="0"/>
            <a:chExt cx="5232331" cy="1166704"/>
          </a:xfrm>
        </p:grpSpPr>
        <p:pic>
          <p:nvPicPr>
            <p:cNvPr id="18" name="Obrázek 17"/>
            <p:cNvPicPr>
              <a:picLocks noChangeAspect="1"/>
            </p:cNvPicPr>
            <p:nvPr/>
          </p:nvPicPr>
          <p:blipFill rotWithShape="1">
            <a:blip r:embed="rId3">
              <a:extLst>
                <a:ext uri="{28A0092B-C50C-407E-A947-70E740481C1C}">
                  <a14:useLocalDpi xmlns:a14="http://schemas.microsoft.com/office/drawing/2010/main" val="0"/>
                </a:ext>
              </a:extLst>
            </a:blip>
            <a:srcRect l="2002" r="2607" b="41929"/>
            <a:stretch/>
          </p:blipFill>
          <p:spPr bwMode="auto">
            <a:xfrm>
              <a:off x="0" y="1"/>
              <a:ext cx="2196465" cy="1139144"/>
            </a:xfrm>
            <a:prstGeom prst="rect">
              <a:avLst/>
            </a:prstGeom>
            <a:ln>
              <a:noFill/>
            </a:ln>
            <a:extLst>
              <a:ext uri="{53640926-AAD7-44D8-BBD7-CCE9431645EC}">
                <a14:shadowObscured xmlns:a14="http://schemas.microsoft.com/office/drawing/2010/main"/>
              </a:ext>
            </a:extLst>
          </p:spPr>
        </p:pic>
        <p:pic>
          <p:nvPicPr>
            <p:cNvPr id="19" name="Obrázek 18"/>
            <p:cNvPicPr>
              <a:picLocks noChangeAspect="1"/>
            </p:cNvPicPr>
            <p:nvPr/>
          </p:nvPicPr>
          <p:blipFill rotWithShape="1">
            <a:blip r:embed="rId4">
              <a:extLst>
                <a:ext uri="{28A0092B-C50C-407E-A947-70E740481C1C}">
                  <a14:useLocalDpi xmlns:a14="http://schemas.microsoft.com/office/drawing/2010/main" val="0"/>
                </a:ext>
              </a:extLst>
            </a:blip>
            <a:srcRect t="-1" r="26392" b="35344"/>
            <a:stretch/>
          </p:blipFill>
          <p:spPr bwMode="auto">
            <a:xfrm>
              <a:off x="2197634" y="0"/>
              <a:ext cx="1559560" cy="1166704"/>
            </a:xfrm>
            <a:prstGeom prst="rect">
              <a:avLst/>
            </a:prstGeom>
            <a:ln>
              <a:noFill/>
            </a:ln>
            <a:extLst>
              <a:ext uri="{53640926-AAD7-44D8-BBD7-CCE9431645EC}">
                <a14:shadowObscured xmlns:a14="http://schemas.microsoft.com/office/drawing/2010/main"/>
              </a:ext>
            </a:extLst>
          </p:spPr>
        </p:pic>
        <p:pic>
          <p:nvPicPr>
            <p:cNvPr id="20" name="Obrázek 19"/>
            <p:cNvPicPr>
              <a:picLocks noChangeAspect="1"/>
            </p:cNvPicPr>
            <p:nvPr/>
          </p:nvPicPr>
          <p:blipFill rotWithShape="1">
            <a:blip r:embed="rId5">
              <a:extLst>
                <a:ext uri="{28A0092B-C50C-407E-A947-70E740481C1C}">
                  <a14:useLocalDpi xmlns:a14="http://schemas.microsoft.com/office/drawing/2010/main" val="0"/>
                </a:ext>
              </a:extLst>
            </a:blip>
            <a:srcRect t="-1" r="23116" b="41548"/>
            <a:stretch/>
          </p:blipFill>
          <p:spPr bwMode="auto">
            <a:xfrm>
              <a:off x="3573076" y="0"/>
              <a:ext cx="1659255" cy="107483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96975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přechody</a:t>
            </a:r>
            <a:endParaRPr lang="cs-CZ" sz="2400" dirty="0">
              <a:solidFill>
                <a:srgbClr val="000000"/>
              </a:solidFill>
            </a:endParaRPr>
          </a:p>
        </p:txBody>
      </p:sp>
      <p:sp>
        <p:nvSpPr>
          <p:cNvPr id="5" name="Obdélník 4"/>
          <p:cNvSpPr/>
          <p:nvPr/>
        </p:nvSpPr>
        <p:spPr>
          <a:xfrm>
            <a:off x="206478" y="1473391"/>
            <a:ext cx="4232787" cy="464742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spustit prezentaci od prvního snímku, zvolíme ve skupině </a:t>
            </a:r>
            <a:r>
              <a:rPr lang="cs-CZ" sz="2000" b="1" dirty="0">
                <a:latin typeface="Times New Roman" panose="02020603050405020304" pitchFamily="18" charset="0"/>
                <a:ea typeface="Calibri" panose="020F0502020204030204" pitchFamily="34" charset="0"/>
              </a:rPr>
              <a:t>Prezentace</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Spustit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prezentaci</a:t>
            </a:r>
            <a:r>
              <a:rPr lang="cs-CZ" sz="2000" dirty="0">
                <a:latin typeface="Times New Roman" panose="02020603050405020304" pitchFamily="18" charset="0"/>
                <a:ea typeface="Calibri" panose="020F0502020204030204" pitchFamily="34" charset="0"/>
              </a:rPr>
              <a:t> tlačítko </a:t>
            </a:r>
            <a:r>
              <a:rPr lang="cs-CZ" sz="2000" b="1" dirty="0">
                <a:latin typeface="Times New Roman" panose="02020603050405020304" pitchFamily="18" charset="0"/>
                <a:ea typeface="Calibri" panose="020F0502020204030204" pitchFamily="34" charset="0"/>
              </a:rPr>
              <a:t>Od</a:t>
            </a:r>
            <a:r>
              <a:rPr lang="cs-CZ" sz="2000" dirty="0">
                <a:latin typeface="Times New Roman" panose="02020603050405020304" pitchFamily="18" charset="0"/>
                <a:ea typeface="Calibri" panose="020F0502020204030204" pitchFamily="34" charset="0"/>
              </a:rPr>
              <a:t> </a:t>
            </a:r>
            <a:r>
              <a:rPr lang="cs-CZ" sz="2000" b="1" dirty="0" smtClean="0">
                <a:latin typeface="Times New Roman" panose="02020603050405020304" pitchFamily="18" charset="0"/>
                <a:ea typeface="Calibri" panose="020F0502020204030204" pitchFamily="34" charset="0"/>
              </a:rPr>
              <a:t>začátku</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Pokud nejsme na prvním snímku a chceme začít vybraného snímku, zvolíme nabídku </a:t>
            </a:r>
            <a:r>
              <a:rPr lang="cs-CZ" sz="2000" b="1" dirty="0">
                <a:latin typeface="Times New Roman" panose="02020603050405020304" pitchFamily="18" charset="0"/>
                <a:ea typeface="Calibri" panose="020F0502020204030204" pitchFamily="34" charset="0"/>
                <a:cs typeface="Times New Roman" panose="02020603050405020304" pitchFamily="18" charset="0"/>
              </a:rPr>
              <a:t>Od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aktuálního</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snímku</a:t>
            </a:r>
            <a:r>
              <a:rPr lang="cs-CZ" sz="2000" dirty="0">
                <a:latin typeface="Times New Roman" panose="02020603050405020304" pitchFamily="18" charset="0"/>
                <a:ea typeface="Calibri" panose="020F0502020204030204" pitchFamily="34" charset="0"/>
                <a:cs typeface="Times New Roman" panose="02020603050405020304" pitchFamily="18" charset="0"/>
              </a:rPr>
              <a:t>. Pomocí 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Nastavit Prezentaci</a:t>
            </a:r>
            <a:r>
              <a:rPr lang="cs-CZ" sz="2000" dirty="0">
                <a:latin typeface="Times New Roman" panose="02020603050405020304" pitchFamily="18" charset="0"/>
                <a:ea typeface="Calibri" panose="020F0502020204030204" pitchFamily="34" charset="0"/>
                <a:cs typeface="Times New Roman" panose="02020603050405020304" pitchFamily="18" charset="0"/>
              </a:rPr>
              <a:t> lze nastavit další parametry prezentace, například lze volit spuštění v okně nebo na celé obrazovce, cyklické opakování prezentace apod</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p>
        </p:txBody>
      </p:sp>
      <p:grpSp>
        <p:nvGrpSpPr>
          <p:cNvPr id="10" name="Skupina 9"/>
          <p:cNvGrpSpPr/>
          <p:nvPr/>
        </p:nvGrpSpPr>
        <p:grpSpPr>
          <a:xfrm>
            <a:off x="4576148" y="1473391"/>
            <a:ext cx="7075078" cy="4897912"/>
            <a:chOff x="0" y="0"/>
            <a:chExt cx="5624195" cy="446261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54" y="1275550"/>
              <a:ext cx="4241165" cy="3187065"/>
            </a:xfrm>
            <a:prstGeom prst="rect">
              <a:avLst/>
            </a:prstGeom>
          </p:spPr>
        </p:pic>
        <p:grpSp>
          <p:nvGrpSpPr>
            <p:cNvPr id="12" name="Skupina 11"/>
            <p:cNvGrpSpPr/>
            <p:nvPr/>
          </p:nvGrpSpPr>
          <p:grpSpPr>
            <a:xfrm>
              <a:off x="0" y="0"/>
              <a:ext cx="5624195" cy="1452282"/>
              <a:chOff x="0" y="0"/>
              <a:chExt cx="5624195" cy="1452282"/>
            </a:xfrm>
          </p:grpSpPr>
          <p:pic>
            <p:nvPicPr>
              <p:cNvPr id="14" name="Obrázek 13" descr="Zobrazuje kartu Prezentace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24195" cy="1449070"/>
              </a:xfrm>
              <a:prstGeom prst="rect">
                <a:avLst/>
              </a:prstGeom>
              <a:noFill/>
              <a:ln>
                <a:noFill/>
              </a:ln>
            </p:spPr>
          </p:pic>
          <p:sp>
            <p:nvSpPr>
              <p:cNvPr id="15" name="Ovál 14"/>
              <p:cNvSpPr/>
              <p:nvPr/>
            </p:nvSpPr>
            <p:spPr>
              <a:xfrm>
                <a:off x="1388852" y="8626"/>
                <a:ext cx="371296" cy="30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vál 15"/>
              <p:cNvSpPr/>
              <p:nvPr/>
            </p:nvSpPr>
            <p:spPr>
              <a:xfrm>
                <a:off x="51758" y="577969"/>
                <a:ext cx="1155940" cy="750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2680321" y="470393"/>
                <a:ext cx="739074" cy="981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cxnSp>
          <p:nvCxnSpPr>
            <p:cNvPr id="13" name="Přímá spojnice se šipkou 12"/>
            <p:cNvCxnSpPr/>
            <p:nvPr/>
          </p:nvCxnSpPr>
          <p:spPr>
            <a:xfrm flipH="1">
              <a:off x="1682803" y="1275549"/>
              <a:ext cx="1068081" cy="43001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4035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REZENTACE</a:t>
            </a:r>
          </a:p>
          <a:p>
            <a:pPr marL="0" lvl="1" indent="0" algn="ctr">
              <a:spcBef>
                <a:spcPts val="0"/>
              </a:spcBef>
              <a:buNone/>
            </a:pPr>
            <a:r>
              <a:rPr lang="cs-CZ" sz="3600" dirty="0">
                <a:solidFill>
                  <a:prstClr val="black"/>
                </a:solidFill>
              </a:rPr>
              <a:t> 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67626" y="449338"/>
            <a:ext cx="4915239" cy="581872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377">
              <a:buNone/>
            </a:pPr>
            <a:r>
              <a:rPr lang="cs-CZ" sz="2400" b="1" i="1" dirty="0">
                <a:solidFill>
                  <a:srgbClr val="002060"/>
                </a:solidFill>
              </a:rPr>
              <a:t>Prezentace firmy je silný nástroj pro udržení konkurenceschopnosti. Kvalitní prezentace musí mít vypovídající schopnost, být líbivá a působivá a umožňovat interakci </a:t>
            </a:r>
            <a:r>
              <a:rPr lang="cs-CZ" sz="2400" b="1" i="1" dirty="0" err="1">
                <a:solidFill>
                  <a:srgbClr val="002060"/>
                </a:solidFill>
              </a:rPr>
              <a:t>prezentéra</a:t>
            </a:r>
            <a:r>
              <a:rPr lang="cs-CZ" sz="2400" b="1" i="1" dirty="0">
                <a:solidFill>
                  <a:srgbClr val="002060"/>
                </a:solidFill>
              </a:rPr>
              <a:t> s okolím.</a:t>
            </a:r>
          </a:p>
          <a:p>
            <a:pPr marL="0" indent="0" algn="ctr" defTabSz="914377">
              <a:buNone/>
            </a:pPr>
            <a:r>
              <a:rPr lang="cs-CZ" sz="2400" b="1" i="1" dirty="0">
                <a:solidFill>
                  <a:srgbClr val="002060"/>
                </a:solidFill>
              </a:rPr>
              <a:t>Součástí balíku MS Office je aplikace PowerPoint umožňující vytvářet prezentace. </a:t>
            </a:r>
            <a:r>
              <a:rPr lang="cs-CZ" sz="2400" b="1" i="1" dirty="0" smtClean="0">
                <a:solidFill>
                  <a:srgbClr val="002060"/>
                </a:solidFill>
              </a:rPr>
              <a:t>Prezentace </a:t>
            </a:r>
            <a:r>
              <a:rPr lang="cs-CZ" sz="2400" b="1" i="1" dirty="0">
                <a:solidFill>
                  <a:srgbClr val="002060"/>
                </a:solidFill>
              </a:rPr>
              <a:t>se skládá se snímků, které mohou postupně přecházet pomocí tzv. Přechodů z jednoho na druhý. Přechody lze vztáhnout k </a:t>
            </a:r>
            <a:r>
              <a:rPr lang="cs-CZ" sz="2400" b="1" i="1" dirty="0" smtClean="0">
                <a:solidFill>
                  <a:srgbClr val="002060"/>
                </a:solidFill>
              </a:rPr>
              <a:t>akci.</a:t>
            </a:r>
            <a:endParaRPr lang="cs-CZ" sz="2400" b="1" i="1" dirty="0">
              <a:solidFill>
                <a:srgbClr val="002060"/>
              </a:solidFill>
            </a:endParaRPr>
          </a:p>
          <a:p>
            <a:pPr marL="0" indent="0" algn="ctr" defTabSz="914377">
              <a:buNone/>
            </a:pPr>
            <a:r>
              <a:rPr lang="cs-CZ" sz="2400" b="1" i="1" dirty="0">
                <a:solidFill>
                  <a:srgbClr val="002060"/>
                </a:solidFill>
              </a:rPr>
              <a:t>Na snímky lze rovněž jednotlivým objektům přiřadit </a:t>
            </a:r>
            <a:r>
              <a:rPr lang="cs-CZ" sz="2400" b="1" i="1" dirty="0" smtClean="0">
                <a:solidFill>
                  <a:srgbClr val="002060"/>
                </a:solidFill>
              </a:rPr>
              <a:t>animace</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2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4232787" cy="492679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PowerPoint 2016 umožňuje i předvádění prezentace lidem, kteří jsou jinde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Online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prezentace</a:t>
            </a:r>
            <a:r>
              <a:rPr lang="cs-CZ" sz="2000" dirty="0">
                <a:latin typeface="Times New Roman" panose="02020603050405020304" pitchFamily="18" charset="0"/>
                <a:ea typeface="Calibri" panose="020F0502020204030204" pitchFamily="34" charset="0"/>
                <a:cs typeface="Times New Roman" panose="02020603050405020304" pitchFamily="18" charset="0"/>
              </a:rPr>
              <a:t>, Předvádění prezentace lze kdykoli ukončit stisknutím klávesy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Esc</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Snímky nemusí obsahovat veškerý obsah, část lze uložit jako poznámky lektora. Poznámky lze mít k dispozici při předvádění prezentace. Podokno poznámek aktivujeme v dolní části okna tlačítkem </a:t>
            </a:r>
            <a:r>
              <a:rPr lang="cs-CZ" sz="2000" b="1" dirty="0">
                <a:latin typeface="Times New Roman" panose="02020603050405020304" pitchFamily="18" charset="0"/>
                <a:ea typeface="Calibri" panose="020F0502020204030204" pitchFamily="34" charset="0"/>
              </a:rPr>
              <a:t>Poznámky</a:t>
            </a:r>
            <a:r>
              <a:rPr lang="cs-CZ" sz="2000" dirty="0">
                <a:latin typeface="Times New Roman" panose="02020603050405020304" pitchFamily="18" charset="0"/>
                <a:ea typeface="Calibri" panose="020F0502020204030204" pitchFamily="34" charset="0"/>
              </a:rPr>
              <a:t> </a:t>
            </a:r>
            <a:endParaRPr lang="cs-CZ" sz="2000" dirty="0" smtClean="0">
              <a:latin typeface="Times New Roman" panose="02020603050405020304" pitchFamily="18" charset="0"/>
              <a:ea typeface="Calibri" panose="020F0502020204030204" pitchFamily="34" charset="0"/>
            </a:endParaRP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následně lze poznámky vpisovat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Obrázek 16" descr="Tlačítko Poznámky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382292" y="5661916"/>
            <a:ext cx="1508391" cy="399671"/>
          </a:xfrm>
          <a:prstGeom prst="rect">
            <a:avLst/>
          </a:prstGeom>
          <a:noFill/>
          <a:ln>
            <a:noFill/>
          </a:ln>
        </p:spPr>
      </p:pic>
      <p:pic>
        <p:nvPicPr>
          <p:cNvPr id="18" name="Obrázek 17" descr="Zobrazí v PowerPointu podokno Poznámky lektora."/>
          <p:cNvPicPr/>
          <p:nvPr/>
        </p:nvPicPr>
        <p:blipFill>
          <a:blip r:embed="rId4">
            <a:extLst>
              <a:ext uri="{28A0092B-C50C-407E-A947-70E740481C1C}">
                <a14:useLocalDpi xmlns:a14="http://schemas.microsoft.com/office/drawing/2010/main" val="0"/>
              </a:ext>
            </a:extLst>
          </a:blip>
          <a:srcRect/>
          <a:stretch>
            <a:fillRect/>
          </a:stretch>
        </p:blipFill>
        <p:spPr bwMode="auto">
          <a:xfrm>
            <a:off x="4747853" y="1612603"/>
            <a:ext cx="6800133" cy="4448984"/>
          </a:xfrm>
          <a:prstGeom prst="rect">
            <a:avLst/>
          </a:prstGeom>
          <a:noFill/>
          <a:ln>
            <a:noFill/>
          </a:ln>
        </p:spPr>
      </p:pic>
    </p:spTree>
    <p:extLst>
      <p:ext uri="{BB962C8B-B14F-4D97-AF65-F5344CB8AC3E}">
        <p14:creationId xmlns:p14="http://schemas.microsoft.com/office/powerpoint/2010/main" val="346800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Online prezentace, poznámky lektora</a:t>
            </a:r>
            <a:endParaRPr lang="cs-CZ" sz="2400" dirty="0">
              <a:solidFill>
                <a:srgbClr val="000000"/>
              </a:solidFill>
            </a:endParaRPr>
          </a:p>
        </p:txBody>
      </p:sp>
      <p:sp>
        <p:nvSpPr>
          <p:cNvPr id="5" name="Obdélník 4"/>
          <p:cNvSpPr/>
          <p:nvPr/>
        </p:nvSpPr>
        <p:spPr>
          <a:xfrm>
            <a:off x="206478" y="1473391"/>
            <a:ext cx="11557833" cy="80021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Nastavení základních vlastností aplikace a otevřené prezentace lze opět, stejně jako u ostatních aplikací Office, provést v nabídce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Možnosti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206478" y="2273610"/>
            <a:ext cx="11346663" cy="4358040"/>
            <a:chOff x="-2043478" y="0"/>
            <a:chExt cx="8188276" cy="3272106"/>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478" y="0"/>
              <a:ext cx="6073265" cy="3272106"/>
            </a:xfrm>
            <a:prstGeom prst="rect">
              <a:avLst/>
            </a:prstGeom>
          </p:spPr>
        </p:pic>
        <p:pic>
          <p:nvPicPr>
            <p:cNvPr id="10" name="Obrázek 9"/>
            <p:cNvPicPr>
              <a:picLocks noChangeAspect="1"/>
            </p:cNvPicPr>
            <p:nvPr/>
          </p:nvPicPr>
          <p:blipFill rotWithShape="1">
            <a:blip r:embed="rId4" cstate="print">
              <a:extLst>
                <a:ext uri="{28A0092B-C50C-407E-A947-70E740481C1C}">
                  <a14:useLocalDpi xmlns:a14="http://schemas.microsoft.com/office/drawing/2010/main" val="0"/>
                </a:ext>
              </a:extLst>
            </a:blip>
            <a:srcRect r="5999" b="24459"/>
            <a:stretch/>
          </p:blipFill>
          <p:spPr>
            <a:xfrm>
              <a:off x="1233789" y="399404"/>
              <a:ext cx="4911009" cy="2646540"/>
            </a:xfrm>
            <a:prstGeom prst="rect">
              <a:avLst/>
            </a:prstGeom>
          </p:spPr>
        </p:pic>
      </p:grpSp>
    </p:spTree>
    <p:extLst>
      <p:ext uri="{BB962C8B-B14F-4D97-AF65-F5344CB8AC3E}">
        <p14:creationId xmlns:p14="http://schemas.microsoft.com/office/powerpoint/2010/main" val="743375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681008"/>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 možnostmi tvorby prezentace a následného spouštění. Byla ukázána možnost práce lektora s prezentací formou vkládání poznámek. Studenti se seznámili s motivy a tvorbou nové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Bylo vysvětleno pracovní prostředí a vlastnosti objektů PowerPointu, především vlastnosti snímku. Byly vysvětleny základní principy prezentace, přechody mezi snímky a animace objektů.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Z pokročilejších nástrojů byly studenti obeznámeni s možnostmi práce lektora, konkrétně s možnostmi práce s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poznámkami.</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10930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FIREMNÍ </a:t>
            </a:r>
            <a:r>
              <a:rPr lang="cs-CZ" sz="3600" dirty="0" smtClean="0">
                <a:solidFill>
                  <a:prstClr val="black"/>
                </a:solidFill>
              </a:rPr>
              <a:t>REZENTACE</a:t>
            </a:r>
          </a:p>
          <a:p>
            <a:pPr marL="0" lvl="1" indent="0" algn="ctr">
              <a:spcBef>
                <a:spcPts val="0"/>
              </a:spcBef>
              <a:buNone/>
            </a:pPr>
            <a:r>
              <a:rPr lang="cs-CZ" sz="3600" dirty="0" smtClean="0">
                <a:solidFill>
                  <a:prstClr val="black"/>
                </a:solidFill>
              </a:rPr>
              <a:t> </a:t>
            </a:r>
            <a:r>
              <a:rPr lang="cs-CZ" sz="3600" dirty="0">
                <a:solidFill>
                  <a:prstClr val="black"/>
                </a:solidFill>
              </a:rPr>
              <a:t>MS POWERPOINT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FIREMNÍ PREZENTACE, MS POWERPOINT</a:t>
            </a:r>
          </a:p>
          <a:p>
            <a:pPr marL="0" lvl="1" indent="0" algn="just">
              <a:spcBef>
                <a:spcPts val="0"/>
              </a:spcBef>
              <a:buNone/>
            </a:pPr>
            <a:r>
              <a:rPr lang="cs-CZ" sz="2400" dirty="0">
                <a:solidFill>
                  <a:prstClr val="black"/>
                </a:solidFill>
              </a:rPr>
              <a:t>4.1	Použití pracovního prostředí aplikace PowerPoint	</a:t>
            </a:r>
          </a:p>
          <a:p>
            <a:pPr marL="0" lvl="1" indent="0" algn="just">
              <a:spcBef>
                <a:spcPts val="0"/>
              </a:spcBef>
              <a:buNone/>
            </a:pPr>
            <a:r>
              <a:rPr lang="cs-CZ" sz="2400" dirty="0">
                <a:solidFill>
                  <a:prstClr val="black"/>
                </a:solidFill>
              </a:rPr>
              <a:t>4.2	Vytváření </a:t>
            </a:r>
            <a:r>
              <a:rPr lang="cs-CZ" sz="2400" dirty="0" err="1">
                <a:solidFill>
                  <a:prstClr val="black"/>
                </a:solidFill>
              </a:rPr>
              <a:t>PowerPointové</a:t>
            </a:r>
            <a:r>
              <a:rPr lang="cs-CZ" sz="2400" dirty="0">
                <a:solidFill>
                  <a:prstClr val="black"/>
                </a:solidFill>
              </a:rPr>
              <a:t> prezentace	</a:t>
            </a:r>
          </a:p>
          <a:p>
            <a:pPr marL="0" lvl="1" indent="0" algn="just">
              <a:spcBef>
                <a:spcPts val="0"/>
              </a:spcBef>
              <a:buNone/>
            </a:pPr>
            <a:r>
              <a:rPr lang="cs-CZ" sz="2400" dirty="0">
                <a:solidFill>
                  <a:prstClr val="black"/>
                </a:solidFill>
              </a:rPr>
              <a:t>4.3	PowerPoint, prezentace, snímek, rozložení snímku, vlastnosti objektů	</a:t>
            </a:r>
          </a:p>
          <a:p>
            <a:pPr marL="0" lvl="1" indent="0" algn="just">
              <a:spcBef>
                <a:spcPts val="0"/>
              </a:spcBef>
              <a:buNone/>
            </a:pPr>
            <a:r>
              <a:rPr lang="cs-CZ" sz="2400" dirty="0">
                <a:solidFill>
                  <a:prstClr val="black"/>
                </a:solidFill>
              </a:rPr>
              <a:t>4.4	Animace, přechody snímků	</a:t>
            </a:r>
          </a:p>
          <a:p>
            <a:pPr marL="0" lvl="1" indent="0" algn="just">
              <a:spcBef>
                <a:spcPts val="0"/>
              </a:spcBef>
              <a:buNone/>
            </a:pPr>
            <a:r>
              <a:rPr lang="cs-CZ" sz="2400" dirty="0">
                <a:solidFill>
                  <a:prstClr val="black"/>
                </a:solidFill>
              </a:rPr>
              <a:t>4.5	Animace, nastavení parametrů animace	</a:t>
            </a:r>
          </a:p>
          <a:p>
            <a:pPr marL="0" lvl="1" indent="0" algn="just">
              <a:spcBef>
                <a:spcPts val="0"/>
              </a:spcBef>
              <a:buNone/>
            </a:pPr>
            <a:r>
              <a:rPr lang="cs-CZ" sz="2400" dirty="0">
                <a:solidFill>
                  <a:prstClr val="black"/>
                </a:solidFill>
              </a:rPr>
              <a:t>4.6	Zásady práce s prezentací, nastavení parametrů prezentace</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324273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sp>
        <p:nvSpPr>
          <p:cNvPr id="5" name="Obdélník 4"/>
          <p:cNvSpPr/>
          <p:nvPr/>
        </p:nvSpPr>
        <p:spPr>
          <a:xfrm>
            <a:off x="218973" y="1411340"/>
            <a:ext cx="10694833"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Pracovní prostor aplikace PowerPoint je navržený tak, aby umožňoval snadno vytvářet prezentace a poskytoval vše, co je pro prezentaci potřebné.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281391" y="2414195"/>
            <a:ext cx="5208133" cy="434388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Při spuštění aplikace PowerPoint a prázdné prezentaci se otevře šablona Prázdná prezentace, ve které lze vytvářet snímky a pracovat s nimi. Pracovní plocha je tvořena snímkem, snímky jsou seřazeny v levé části pracovní plochy (6). Snímky mají předdefinovaná rozložení, podle zvoleného rozložení jsou k dispozici na snímku oblasti pro vkládání obsahu. Oblast označená (1) označuje podokno Snímek, kde se vytváří vlastní snímek.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44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416868"/>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Tečkovaná ohraničení (označené číslem 2) označují Zástupné symboly, kam lze zadat text nebo vložit obrázky, grafy a další objekty. Po kliknutí na zástupný symbol lze přidat příslušný obsah.</a:t>
            </a:r>
          </a:p>
          <a:p>
            <a:r>
              <a:rPr lang="cs-CZ" sz="2400" dirty="0">
                <a:latin typeface="Times New Roman" panose="02020603050405020304" pitchFamily="18" charset="0"/>
                <a:ea typeface="Calibri" panose="020F0502020204030204" pitchFamily="34" charset="0"/>
              </a:rPr>
              <a:t>Oblast označená číslem 3 zobrazuje miniatury jednotlivých snímků.  Kliknutím na miniaturu v podokně </a:t>
            </a:r>
            <a:r>
              <a:rPr lang="cs-CZ" sz="2400" b="1" dirty="0">
                <a:latin typeface="Times New Roman" panose="02020603050405020304" pitchFamily="18" charset="0"/>
                <a:ea typeface="Calibri" panose="020F0502020204030204" pitchFamily="34" charset="0"/>
              </a:rPr>
              <a:t>Snímky</a:t>
            </a:r>
            <a:r>
              <a:rPr lang="cs-CZ" sz="2400" dirty="0">
                <a:latin typeface="Times New Roman" panose="02020603050405020304" pitchFamily="18" charset="0"/>
                <a:ea typeface="Calibri" panose="020F0502020204030204" pitchFamily="34" charset="0"/>
              </a:rPr>
              <a:t> se zobrazí příslušný snímek v podokně </a:t>
            </a:r>
            <a:r>
              <a:rPr lang="cs-CZ" sz="2400" b="1" dirty="0">
                <a:latin typeface="Times New Roman" panose="02020603050405020304" pitchFamily="18" charset="0"/>
                <a:ea typeface="Calibri" panose="020F0502020204030204" pitchFamily="34" charset="0"/>
              </a:rPr>
              <a:t>Snímek</a:t>
            </a:r>
            <a:r>
              <a:rPr lang="cs-CZ" sz="2400" dirty="0">
                <a:latin typeface="Times New Roman" panose="02020603050405020304" pitchFamily="18" charset="0"/>
                <a:ea typeface="Calibri" panose="020F0502020204030204" pitchFamily="34" charset="0"/>
              </a:rPr>
              <a:t>. Miniatury lze vytvářet, přesouvat či kopírovat, lze jimi i nastavovat vybrané vlastnosti jako pozadí, rozložení apod. Snímky zde lze rovněž přidávat a odstraňovat.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37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a:t>
            </a:r>
            <a:endParaRPr lang="cs-CZ" sz="2400" dirty="0">
              <a:solidFill>
                <a:srgbClr val="000000"/>
              </a:solidFill>
            </a:endParaRPr>
          </a:p>
        </p:txBody>
      </p:sp>
      <p:pic>
        <p:nvPicPr>
          <p:cNvPr id="3" name="Obrázek 2"/>
          <p:cNvPicPr>
            <a:picLocks noChangeAspect="1"/>
          </p:cNvPicPr>
          <p:nvPr/>
        </p:nvPicPr>
        <p:blipFill rotWithShape="1">
          <a:blip r:embed="rId3"/>
          <a:srcRect r="14138" b="4140"/>
          <a:stretch/>
        </p:blipFill>
        <p:spPr>
          <a:xfrm>
            <a:off x="5551942" y="2353135"/>
            <a:ext cx="6212370" cy="4313135"/>
          </a:xfrm>
          <a:prstGeom prst="rect">
            <a:avLst/>
          </a:prstGeom>
        </p:spPr>
      </p:pic>
      <p:sp>
        <p:nvSpPr>
          <p:cNvPr id="28" name="Obdélník 27"/>
          <p:cNvSpPr/>
          <p:nvPr/>
        </p:nvSpPr>
        <p:spPr>
          <a:xfrm>
            <a:off x="0" y="1314177"/>
            <a:ext cx="5220929" cy="515506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Přidání se provede buď volbou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 &gt; 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pravého tlačítka myši v oblasti (6)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snímek</a:t>
            </a:r>
            <a:r>
              <a:rPr lang="cs-CZ" sz="2400" dirty="0">
                <a:latin typeface="Times New Roman" panose="02020603050405020304" pitchFamily="18" charset="0"/>
                <a:ea typeface="Calibri" panose="020F0502020204030204" pitchFamily="34" charset="0"/>
                <a:cs typeface="Times New Roman" panose="02020603050405020304" pitchFamily="18" charset="0"/>
              </a:rPr>
              <a:t>. Oblast označena číslem 4. slouží pro vkládání poznámek k aktuálnímu snímku. Poznámky lze distribuovat posluchačům nebo je během předvádění prezentace použít pro referenční účely. Vlastní prezentaci pak lze spustit ze stavového řádku (5) tlačítkem Prezentace (8) nebo panelu nástrojů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Rychlý přístup</a:t>
            </a:r>
            <a:r>
              <a:rPr lang="cs-CZ" sz="2400" dirty="0">
                <a:latin typeface="Times New Roman" panose="02020603050405020304" pitchFamily="18" charset="0"/>
                <a:ea typeface="Calibri" panose="020F0502020204030204" pitchFamily="34" charset="0"/>
                <a:cs typeface="Times New Roman" panose="02020603050405020304" pitchFamily="18" charset="0"/>
              </a:rPr>
              <a:t> (8).</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3464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Vytvoření prezentace</a:t>
            </a:r>
            <a:endParaRPr lang="cs-CZ" sz="2400" dirty="0">
              <a:solidFill>
                <a:srgbClr val="000000"/>
              </a:solidFill>
            </a:endParaRPr>
          </a:p>
        </p:txBody>
      </p:sp>
      <p:sp>
        <p:nvSpPr>
          <p:cNvPr id="28" name="Obdélník 27"/>
          <p:cNvSpPr/>
          <p:nvPr/>
        </p:nvSpPr>
        <p:spPr>
          <a:xfrm>
            <a:off x="195098" y="1697635"/>
            <a:ext cx="10943303" cy="4530471"/>
          </a:xfrm>
          <a:prstGeom prst="rect">
            <a:avLst/>
          </a:prstGeom>
        </p:spPr>
        <p:txBody>
          <a:bodyPr wrap="square">
            <a:spAutoFit/>
          </a:bodyPr>
          <a:lstStyle/>
          <a:p>
            <a:pPr indent="180340" algn="just">
              <a:lnSpc>
                <a:spcPct val="115000"/>
              </a:lnSpc>
              <a:spcBef>
                <a:spcPts val="1200"/>
              </a:spcBef>
              <a:spcAft>
                <a:spcPts val="1200"/>
              </a:spcAft>
            </a:pPr>
            <a:r>
              <a:rPr lang="cs-CZ" sz="2400" dirty="0" err="1">
                <a:latin typeface="Times New Roman" panose="02020603050405020304" pitchFamily="18" charset="0"/>
                <a:ea typeface="Calibri" panose="020F0502020204030204" pitchFamily="34" charset="0"/>
                <a:cs typeface="Times New Roman" panose="02020603050405020304" pitchFamily="18" charset="0"/>
              </a:rPr>
              <a:t>PowerPointové</a:t>
            </a:r>
            <a:r>
              <a:rPr lang="cs-CZ" sz="2400" dirty="0">
                <a:latin typeface="Times New Roman" panose="02020603050405020304" pitchFamily="18" charset="0"/>
                <a:ea typeface="Calibri" panose="020F0502020204030204" pitchFamily="34" charset="0"/>
                <a:cs typeface="Times New Roman" panose="02020603050405020304" pitchFamily="18" charset="0"/>
              </a:rPr>
              <a:t> prezentace fungují podobně, jako například prezentace fotek. Chceme sdělit nějaké informace, složíme prezentaci z jednotlivých snímků. Každý snímek si lze představit jako prázdné plátno pro obrázky, slova a obrazce, které slouží jako stavební kameny prezentace.</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Ve výchozím nastavení používá PowerPoint pro nové prezentace Šablonu prázdné prezentace, lze ale použít různé šablony, které pro prezentaci PowerPoint nabízí.</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Chceme-li vytvořit prezentaci založenou na šabloně Prázdná prezentace, vybereme nabídku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a:t>
            </a:r>
            <a:r>
              <a:rPr lang="cs-CZ" sz="2400" dirty="0">
                <a:latin typeface="Times New Roman" panose="02020603050405020304" pitchFamily="18" charset="0"/>
                <a:ea typeface="Calibri" panose="020F0502020204030204" pitchFamily="34" charset="0"/>
                <a:cs typeface="Times New Roman" panose="02020603050405020304" pitchFamily="18" charset="0"/>
              </a:rPr>
              <a:t>, v části Dostupné šablony a motivy vybereme položku Prázdná prezentace a zadáme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Vytvořit</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6952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Snímek, uložení prezentace</a:t>
            </a:r>
            <a:endParaRPr lang="cs-CZ" sz="2400" dirty="0">
              <a:solidFill>
                <a:srgbClr val="000000"/>
              </a:solidFill>
            </a:endParaRPr>
          </a:p>
        </p:txBody>
      </p:sp>
      <p:sp>
        <p:nvSpPr>
          <p:cNvPr id="28" name="Obdélník 27"/>
          <p:cNvSpPr/>
          <p:nvPr/>
        </p:nvSpPr>
        <p:spPr>
          <a:xfrm>
            <a:off x="195098" y="1340404"/>
            <a:ext cx="10943303"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Do prezentace vkládáme postupně snímky. Nový snímek lze vložit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Nový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snímek, </a:t>
            </a:r>
            <a:r>
              <a:rPr lang="cs-CZ" sz="2400" dirty="0">
                <a:latin typeface="Times New Roman" panose="02020603050405020304" pitchFamily="18" charset="0"/>
                <a:ea typeface="Calibri" panose="020F0502020204030204" pitchFamily="34" charset="0"/>
              </a:rPr>
              <a:t>při vkládání je možný</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výběr rozložení snímku. Stejná možnost je i na kartě </a:t>
            </a:r>
            <a:r>
              <a:rPr lang="cs-CZ" sz="2400" b="1" dirty="0">
                <a:latin typeface="Times New Roman" panose="02020603050405020304" pitchFamily="18" charset="0"/>
                <a:ea typeface="Calibri" panose="020F0502020204030204" pitchFamily="34" charset="0"/>
              </a:rPr>
              <a:t>Vložení &gt; Nový snímek</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517996" y="2884577"/>
            <a:ext cx="7878747" cy="2736503"/>
            <a:chOff x="0" y="0"/>
            <a:chExt cx="4528579" cy="181991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149" y="0"/>
              <a:ext cx="2043430" cy="1819910"/>
            </a:xfrm>
            <a:prstGeom prst="rect">
              <a:avLst/>
            </a:prstGeom>
          </p:spPr>
        </p:pic>
        <p:grpSp>
          <p:nvGrpSpPr>
            <p:cNvPr id="10" name="Skupina 9"/>
            <p:cNvGrpSpPr/>
            <p:nvPr/>
          </p:nvGrpSpPr>
          <p:grpSpPr>
            <a:xfrm>
              <a:off x="0" y="0"/>
              <a:ext cx="2406611" cy="1537089"/>
              <a:chOff x="0" y="0"/>
              <a:chExt cx="2225040" cy="1306195"/>
            </a:xfrm>
          </p:grpSpPr>
          <p:pic>
            <p:nvPicPr>
              <p:cNvPr id="11" name="Obrázek 10" descr="Zobrazuje tlačítko Nový snímek na kartě Domů na pásu karet v PowerPointu."/>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25040" cy="1306195"/>
              </a:xfrm>
              <a:prstGeom prst="rect">
                <a:avLst/>
              </a:prstGeom>
              <a:noFill/>
              <a:ln>
                <a:noFill/>
              </a:ln>
            </p:spPr>
          </p:pic>
          <p:sp>
            <p:nvSpPr>
              <p:cNvPr id="12" name="Obdélník 11"/>
              <p:cNvSpPr/>
              <p:nvPr/>
            </p:nvSpPr>
            <p:spPr>
              <a:xfrm>
                <a:off x="740496" y="516103"/>
                <a:ext cx="476618" cy="617838"/>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bdélník 12"/>
              <p:cNvSpPr/>
              <p:nvPr/>
            </p:nvSpPr>
            <p:spPr>
              <a:xfrm>
                <a:off x="1245379" y="532933"/>
                <a:ext cx="670796" cy="204769"/>
              </a:xfrm>
              <a:prstGeom prst="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grpSp>
      <p:pic>
        <p:nvPicPr>
          <p:cNvPr id="14" name="Obrázek 13" descr="Uložení powerpointové prezentace"/>
          <p:cNvPicPr/>
          <p:nvPr/>
        </p:nvPicPr>
        <p:blipFill>
          <a:blip r:embed="rId5">
            <a:extLst>
              <a:ext uri="{28A0092B-C50C-407E-A947-70E740481C1C}">
                <a14:useLocalDpi xmlns:a14="http://schemas.microsoft.com/office/drawing/2010/main" val="0"/>
              </a:ext>
            </a:extLst>
          </a:blip>
          <a:srcRect/>
          <a:stretch>
            <a:fillRect/>
          </a:stretch>
        </p:blipFill>
        <p:spPr bwMode="auto">
          <a:xfrm>
            <a:off x="7651304" y="2684690"/>
            <a:ext cx="4216497" cy="2285766"/>
          </a:xfrm>
          <a:prstGeom prst="rect">
            <a:avLst/>
          </a:prstGeom>
          <a:noFill/>
          <a:ln>
            <a:noFill/>
          </a:ln>
        </p:spPr>
      </p:pic>
      <p:sp>
        <p:nvSpPr>
          <p:cNvPr id="2" name="Obdélník 1"/>
          <p:cNvSpPr/>
          <p:nvPr/>
        </p:nvSpPr>
        <p:spPr>
          <a:xfrm>
            <a:off x="381205" y="5741013"/>
            <a:ext cx="11445460"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Prezentaci uložíme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Uložit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smtClean="0">
                <a:latin typeface="Times New Roman" panose="02020603050405020304" pitchFamily="18" charset="0"/>
                <a:ea typeface="Calibri" panose="020F0502020204030204" pitchFamily="34" charset="0"/>
              </a:rPr>
              <a:t>Vybereme </a:t>
            </a:r>
            <a:r>
              <a:rPr lang="cs-CZ" sz="2400" dirty="0">
                <a:latin typeface="Times New Roman" panose="02020603050405020304" pitchFamily="18" charset="0"/>
                <a:ea typeface="Calibri" panose="020F0502020204030204" pitchFamily="34" charset="0"/>
              </a:rPr>
              <a:t>složku nebo ji vyhledáme procházením, do pole název souboru zadáme název prezentace a pak zvolíme </a:t>
            </a:r>
            <a:r>
              <a:rPr lang="cs-CZ" sz="2400" b="1" dirty="0">
                <a:latin typeface="Times New Roman" panose="02020603050405020304" pitchFamily="18" charset="0"/>
                <a:ea typeface="Calibri" panose="020F0502020204030204" pitchFamily="34" charset="0"/>
              </a:rPr>
              <a:t>Uložit </a:t>
            </a:r>
            <a:endParaRPr lang="cs-CZ" sz="2400" dirty="0"/>
          </a:p>
        </p:txBody>
      </p:sp>
    </p:spTree>
    <p:extLst>
      <p:ext uri="{BB962C8B-B14F-4D97-AF65-F5344CB8AC3E}">
        <p14:creationId xmlns:p14="http://schemas.microsoft.com/office/powerpoint/2010/main" val="640251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Firemní prezentace, PowerPoint</a:t>
            </a:r>
            <a:endParaRPr lang="cs-CZ" sz="3200" dirty="0">
              <a:solidFill>
                <a:prstClr val="black"/>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Pracovní prostředí, Motivy</a:t>
            </a:r>
            <a:endParaRPr lang="cs-CZ" sz="2400" dirty="0">
              <a:solidFill>
                <a:srgbClr val="000000"/>
              </a:solidFill>
            </a:endParaRPr>
          </a:p>
        </p:txBody>
      </p:sp>
      <p:sp>
        <p:nvSpPr>
          <p:cNvPr id="28" name="Obdélník 27"/>
          <p:cNvSpPr/>
          <p:nvPr/>
        </p:nvSpPr>
        <p:spPr>
          <a:xfrm>
            <a:off x="195098" y="1340404"/>
            <a:ext cx="11569213" cy="1702004"/>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otevření PowerPointu je k dispozici několik předdefinovaných motivů a šablon. Motiv je návrh snímku, který obsahuje sladěné barvy, písma a speciální efekty, jako jsou stíny, odrazy a další.</a:t>
            </a:r>
          </a:p>
          <a:p>
            <a:r>
              <a:rPr lang="cs-CZ" sz="2200" dirty="0">
                <a:latin typeface="Times New Roman" panose="02020603050405020304" pitchFamily="18" charset="0"/>
                <a:ea typeface="Calibri" panose="020F0502020204030204" pitchFamily="34" charset="0"/>
              </a:rPr>
              <a:t>Prezentaci lze vytvořit výběrem nabídky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nebo výběrem barevné varianty a následnou volbou </a:t>
            </a:r>
            <a:r>
              <a:rPr lang="cs-CZ" sz="2200" b="1" dirty="0">
                <a:latin typeface="Times New Roman" panose="02020603050405020304" pitchFamily="18" charset="0"/>
                <a:ea typeface="Calibri" panose="020F0502020204030204" pitchFamily="34" charset="0"/>
              </a:rPr>
              <a:t>Vytvořit</a:t>
            </a:r>
            <a:r>
              <a:rPr lang="cs-CZ" sz="2200" dirty="0">
                <a:latin typeface="Times New Roman" panose="02020603050405020304" pitchFamily="18" charset="0"/>
                <a:ea typeface="Calibri" panose="020F0502020204030204" pitchFamily="34"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Obrázek 14" descr="Zobrazuje vytvoření nové prezentace v dialogu Motiv v PowerPointu."/>
          <p:cNvPicPr/>
          <p:nvPr/>
        </p:nvPicPr>
        <p:blipFill>
          <a:blip r:embed="rId3">
            <a:extLst>
              <a:ext uri="{28A0092B-C50C-407E-A947-70E740481C1C}">
                <a14:useLocalDpi xmlns:a14="http://schemas.microsoft.com/office/drawing/2010/main" val="0"/>
              </a:ext>
            </a:extLst>
          </a:blip>
          <a:srcRect/>
          <a:stretch>
            <a:fillRect/>
          </a:stretch>
        </p:blipFill>
        <p:spPr bwMode="auto">
          <a:xfrm>
            <a:off x="1502083" y="3050709"/>
            <a:ext cx="8733298" cy="3585046"/>
          </a:xfrm>
          <a:prstGeom prst="rect">
            <a:avLst/>
          </a:prstGeom>
          <a:noFill/>
          <a:ln>
            <a:noFill/>
          </a:ln>
        </p:spPr>
      </p:pic>
    </p:spTree>
    <p:extLst>
      <p:ext uri="{BB962C8B-B14F-4D97-AF65-F5344CB8AC3E}">
        <p14:creationId xmlns:p14="http://schemas.microsoft.com/office/powerpoint/2010/main" val="373526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1521</Words>
  <Application>Microsoft Office PowerPoint</Application>
  <PresentationFormat>Širokoúhlá obrazovka</PresentationFormat>
  <Paragraphs>109</Paragraphs>
  <Slides>22</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Calibri Light</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48</cp:revision>
  <dcterms:created xsi:type="dcterms:W3CDTF">2018-05-01T11:53:06Z</dcterms:created>
  <dcterms:modified xsi:type="dcterms:W3CDTF">2021-09-16T15:53:36Z</dcterms:modified>
</cp:coreProperties>
</file>