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9"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270"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16.09.2021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A788B45-DE3E-4F9B-9E7F-F2EBD4EA1BB4}" type="slidenum">
              <a:rPr lang="cs-CZ" smtClean="0"/>
              <a:t>1</a:t>
            </a:fld>
            <a:endParaRPr lang="cs-CZ"/>
          </a:p>
        </p:txBody>
      </p:sp>
    </p:spTree>
    <p:extLst>
      <p:ext uri="{BB962C8B-B14F-4D97-AF65-F5344CB8AC3E}">
        <p14:creationId xmlns:p14="http://schemas.microsoft.com/office/powerpoint/2010/main" val="372841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09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16.09.2021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16.09.2021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16.09.2021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6.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882238"/>
            <a:ext cx="11383106" cy="1569660"/>
          </a:xfrm>
          <a:prstGeom prst="rect">
            <a:avLst/>
          </a:prstGeom>
        </p:spPr>
        <p:txBody>
          <a:bodyPr wrap="square">
            <a:spAutoFit/>
          </a:bodyPr>
          <a:lstStyle/>
          <a:p>
            <a:r>
              <a:rPr lang="cs-CZ" sz="2400" dirty="0"/>
              <a:t>Data lze zadávat ručně nebo automaticky. Ruční zadávání dat se provádí výběrem buňky, vložením dat příslušného formátu a potvrzením klávesou Enter, kurzorovou klávesou nebo klávesou </a:t>
            </a:r>
            <a:r>
              <a:rPr lang="cs-CZ" sz="2400" dirty="0" err="1"/>
              <a:t>Tab</a:t>
            </a:r>
            <a:r>
              <a:rPr lang="cs-CZ" sz="2400" dirty="0"/>
              <a:t> a přesunem do další buňky. Klávesa </a:t>
            </a:r>
            <a:r>
              <a:rPr lang="cs-CZ" sz="2400" dirty="0" err="1"/>
              <a:t>Esc</a:t>
            </a:r>
            <a:r>
              <a:rPr lang="cs-CZ" sz="2400" dirty="0"/>
              <a:t> ruší vstup.</a:t>
            </a:r>
          </a:p>
          <a:p>
            <a:r>
              <a:rPr lang="cs-CZ" sz="2400" dirty="0"/>
              <a:t>Směr posunu po stisku klávesy Enter se dá nadefinovat v nabídce </a:t>
            </a:r>
            <a:r>
              <a:rPr lang="cs-CZ" sz="2400" b="1" dirty="0"/>
              <a:t>Soubor</a:t>
            </a:r>
            <a:r>
              <a:rPr lang="cs-CZ" sz="2400" dirty="0"/>
              <a:t> &gt; </a:t>
            </a:r>
            <a:r>
              <a:rPr lang="cs-CZ" sz="2400" b="1" dirty="0"/>
              <a:t>Možnosti</a:t>
            </a:r>
            <a:endParaRPr lang="cs-CZ" sz="2400" dirty="0"/>
          </a:p>
        </p:txBody>
      </p:sp>
      <p:pic>
        <p:nvPicPr>
          <p:cNvPr id="8" name="Obrázek 7" descr="Zadávání dat do buňky"/>
          <p:cNvPicPr/>
          <p:nvPr/>
        </p:nvPicPr>
        <p:blipFill>
          <a:blip r:embed="rId3">
            <a:extLst>
              <a:ext uri="{28A0092B-C50C-407E-A947-70E740481C1C}">
                <a14:useLocalDpi xmlns:a14="http://schemas.microsoft.com/office/drawing/2010/main" val="0"/>
              </a:ext>
            </a:extLst>
          </a:blip>
          <a:srcRect/>
          <a:stretch>
            <a:fillRect/>
          </a:stretch>
        </p:blipFill>
        <p:spPr bwMode="auto">
          <a:xfrm>
            <a:off x="1394541" y="3847517"/>
            <a:ext cx="8973825" cy="2274314"/>
          </a:xfrm>
          <a:prstGeom prst="rect">
            <a:avLst/>
          </a:prstGeom>
          <a:noFill/>
          <a:ln>
            <a:noFill/>
          </a:ln>
        </p:spPr>
      </p:pic>
    </p:spTree>
    <p:extLst>
      <p:ext uri="{BB962C8B-B14F-4D97-AF65-F5344CB8AC3E}">
        <p14:creationId xmlns:p14="http://schemas.microsoft.com/office/powerpoint/2010/main" val="4122877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473391"/>
            <a:ext cx="11383106" cy="407169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Každá buňka může obsahovat jeden údaj, kterým nejčastěji bývá:</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číslo</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text</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datum nebo čas</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logická hodnota</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funkce</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složený výraz – vzorec</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Buňka může obsahovat i připojený komentář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minigraf</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67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473391"/>
            <a:ext cx="11383106" cy="305314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Data lze dále vyplňovat v datových řadách, takto lze vyplňovat číselná data a data uložená ve vlastních seznamech (standardně jsou předdefinovány např. měsíce nebo dny v týdnu) dostupných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Obecné &gt; Upravit vlastní seznamy…</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r>
              <a:rPr lang="cs-CZ" sz="2400" dirty="0">
                <a:latin typeface="Times New Roman" panose="02020603050405020304" pitchFamily="18" charset="0"/>
                <a:ea typeface="Calibri" panose="020F0502020204030204" pitchFamily="34" charset="0"/>
              </a:rPr>
              <a:t>Zadáme-li např. do dvou buněk jako začátek řady například leden, únor nebo 2014, 2015, následně vybereme buňky pak přes úchyt </a:t>
            </a:r>
            <a:r>
              <a:rPr lang="cs-CZ" sz="2400"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přetáhnutím přes buňky napříč nebo dolů vytvoříme řadu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Úchyt"/>
          <p:cNvPicPr/>
          <p:nvPr/>
        </p:nvPicPr>
        <p:blipFill>
          <a:blip r:embed="rId3">
            <a:extLst>
              <a:ext uri="{28A0092B-C50C-407E-A947-70E740481C1C}">
                <a14:useLocalDpi xmlns:a14="http://schemas.microsoft.com/office/drawing/2010/main" val="0"/>
              </a:ext>
            </a:extLst>
          </a:blip>
          <a:srcRect/>
          <a:stretch>
            <a:fillRect/>
          </a:stretch>
        </p:blipFill>
        <p:spPr bwMode="auto">
          <a:xfrm>
            <a:off x="5634091" y="3783518"/>
            <a:ext cx="797706" cy="339031"/>
          </a:xfrm>
          <a:prstGeom prst="rect">
            <a:avLst/>
          </a:prstGeom>
          <a:noFill/>
          <a:ln>
            <a:noFill/>
          </a:ln>
        </p:spPr>
      </p:pic>
      <p:pic>
        <p:nvPicPr>
          <p:cNvPr id="9" name="Obrázek 8" descr="Vyplňování dat v řadě"/>
          <p:cNvPicPr/>
          <p:nvPr/>
        </p:nvPicPr>
        <p:blipFill>
          <a:blip r:embed="rId4">
            <a:extLst>
              <a:ext uri="{28A0092B-C50C-407E-A947-70E740481C1C}">
                <a14:useLocalDpi xmlns:a14="http://schemas.microsoft.com/office/drawing/2010/main" val="0"/>
              </a:ext>
            </a:extLst>
          </a:blip>
          <a:srcRect/>
          <a:stretch>
            <a:fillRect/>
          </a:stretch>
        </p:blipFill>
        <p:spPr bwMode="auto">
          <a:xfrm>
            <a:off x="3534663" y="4414721"/>
            <a:ext cx="5794267" cy="2017955"/>
          </a:xfrm>
          <a:prstGeom prst="rect">
            <a:avLst/>
          </a:prstGeom>
          <a:noFill/>
          <a:ln>
            <a:noFill/>
          </a:ln>
        </p:spPr>
      </p:pic>
    </p:spTree>
    <p:extLst>
      <p:ext uri="{BB962C8B-B14F-4D97-AF65-F5344CB8AC3E}">
        <p14:creationId xmlns:p14="http://schemas.microsoft.com/office/powerpoint/2010/main" val="328729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kopírování</a:t>
            </a:r>
            <a:r>
              <a:rPr lang="pl-PL" sz="2400" dirty="0" smtClean="0">
                <a:solidFill>
                  <a:srgbClr val="000000"/>
                </a:solidFill>
              </a:rPr>
              <a:t> dat</a:t>
            </a:r>
            <a:endParaRPr lang="cs-CZ" sz="2400" dirty="0">
              <a:solidFill>
                <a:srgbClr val="000000"/>
              </a:solidFill>
            </a:endParaRPr>
          </a:p>
        </p:txBody>
      </p:sp>
      <p:sp>
        <p:nvSpPr>
          <p:cNvPr id="2" name="Obdélník 1"/>
          <p:cNvSpPr/>
          <p:nvPr/>
        </p:nvSpPr>
        <p:spPr>
          <a:xfrm>
            <a:off x="381205" y="1473391"/>
            <a:ext cx="11383106"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S vyplňováním dat souvisí i vkládání dat pomocí schránky. V Excelu jsou možnosti oproti jiným aplikacím značně širší, protože umožňují např. transformaci dat, kopírování formátů, hodnot apod.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2297226" y="2542587"/>
            <a:ext cx="9675271" cy="3904707"/>
          </a:xfrm>
          <a:prstGeom prst="rect">
            <a:avLst/>
          </a:prstGeom>
        </p:spPr>
      </p:pic>
    </p:spTree>
    <p:extLst>
      <p:ext uri="{BB962C8B-B14F-4D97-AF65-F5344CB8AC3E}">
        <p14:creationId xmlns:p14="http://schemas.microsoft.com/office/powerpoint/2010/main" val="344061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kopírování dat</a:t>
            </a:r>
            <a:endParaRPr lang="cs-CZ" sz="2400" dirty="0">
              <a:solidFill>
                <a:srgbClr val="000000"/>
              </a:solidFill>
            </a:endParaRPr>
          </a:p>
        </p:txBody>
      </p:sp>
      <p:pic>
        <p:nvPicPr>
          <p:cNvPr id="3" name="Obrázek 2"/>
          <p:cNvPicPr>
            <a:picLocks noChangeAspect="1"/>
          </p:cNvPicPr>
          <p:nvPr/>
        </p:nvPicPr>
        <p:blipFill rotWithShape="1">
          <a:blip r:embed="rId3"/>
          <a:srcRect l="21589" t="36494" r="65276" b="13098"/>
          <a:stretch/>
        </p:blipFill>
        <p:spPr>
          <a:xfrm>
            <a:off x="381205" y="1882238"/>
            <a:ext cx="2340245" cy="3624528"/>
          </a:xfrm>
          <a:prstGeom prst="rect">
            <a:avLst/>
          </a:prstGeom>
        </p:spPr>
      </p:pic>
      <p:pic>
        <p:nvPicPr>
          <p:cNvPr id="9" name="Obrázek 8"/>
          <p:cNvPicPr/>
          <p:nvPr/>
        </p:nvPicPr>
        <p:blipFill>
          <a:blip r:embed="rId4">
            <a:extLst>
              <a:ext uri="{28A0092B-C50C-407E-A947-70E740481C1C}">
                <a14:useLocalDpi xmlns:a14="http://schemas.microsoft.com/office/drawing/2010/main" val="0"/>
              </a:ext>
            </a:extLst>
          </a:blip>
          <a:stretch>
            <a:fillRect/>
          </a:stretch>
        </p:blipFill>
        <p:spPr>
          <a:xfrm>
            <a:off x="3170323" y="1473391"/>
            <a:ext cx="8593988" cy="5024896"/>
          </a:xfrm>
          <a:prstGeom prst="rect">
            <a:avLst/>
          </a:prstGeom>
        </p:spPr>
      </p:pic>
    </p:spTree>
    <p:extLst>
      <p:ext uri="{BB962C8B-B14F-4D97-AF65-F5344CB8AC3E}">
        <p14:creationId xmlns:p14="http://schemas.microsoft.com/office/powerpoint/2010/main" val="132477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Dynamické doplňování</a:t>
            </a:r>
            <a:endParaRPr lang="cs-CZ" sz="2400" dirty="0">
              <a:solidFill>
                <a:srgbClr val="000000"/>
              </a:solidFill>
            </a:endParaRPr>
          </a:p>
        </p:txBody>
      </p:sp>
      <p:sp>
        <p:nvSpPr>
          <p:cNvPr id="2" name="Obdélník 1"/>
          <p:cNvSpPr/>
          <p:nvPr/>
        </p:nvSpPr>
        <p:spPr>
          <a:xfrm>
            <a:off x="661260" y="1882238"/>
            <a:ext cx="4158713" cy="3785652"/>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Pokud do buňky ve sloupci Jméno uvedeme jméno ze sloupce Celé jméno a potvrdíme klávesou Enter, pak pokud následně do další buňky napíšeme část textu, objeví se seznam navrhovaných hodnot, Výběrem volby </a:t>
            </a:r>
            <a:r>
              <a:rPr lang="cs-CZ" sz="2400" b="1" dirty="0">
                <a:latin typeface="Times New Roman" panose="02020603050405020304" pitchFamily="18" charset="0"/>
                <a:ea typeface="Calibri" panose="020F0502020204030204" pitchFamily="34" charset="0"/>
              </a:rPr>
              <a:t>Možnosti</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dynamického</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doplňování</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a:latin typeface="Times New Roman" panose="02020603050405020304" pitchFamily="18" charset="0"/>
                <a:ea typeface="Calibri" panose="020F0502020204030204" pitchFamily="34" charset="0"/>
              </a:rPr>
              <a:t>lze automaticky doplňovat text</a:t>
            </a:r>
            <a:endParaRPr lang="cs-CZ" sz="2400" dirty="0"/>
          </a:p>
        </p:txBody>
      </p:sp>
      <p:pic>
        <p:nvPicPr>
          <p:cNvPr id="8" name="Obrázek 7" descr="Ikona možností dynamického doplňování"/>
          <p:cNvPicPr/>
          <p:nvPr/>
        </p:nvPicPr>
        <p:blipFill>
          <a:blip r:embed="rId3">
            <a:extLst>
              <a:ext uri="{28A0092B-C50C-407E-A947-70E740481C1C}">
                <a14:useLocalDpi xmlns:a14="http://schemas.microsoft.com/office/drawing/2010/main" val="0"/>
              </a:ext>
            </a:extLst>
          </a:blip>
          <a:srcRect/>
          <a:stretch>
            <a:fillRect/>
          </a:stretch>
        </p:blipFill>
        <p:spPr bwMode="auto">
          <a:xfrm>
            <a:off x="4056875" y="4839883"/>
            <a:ext cx="561620" cy="491533"/>
          </a:xfrm>
          <a:prstGeom prst="rect">
            <a:avLst/>
          </a:prstGeom>
          <a:noFill/>
          <a:ln>
            <a:noFill/>
          </a:ln>
        </p:spPr>
      </p:pic>
      <p:pic>
        <p:nvPicPr>
          <p:cNvPr id="10" name="Obrázek 9" descr="Dynamické doplňování sloupce dat"/>
          <p:cNvPicPr/>
          <p:nvPr/>
        </p:nvPicPr>
        <p:blipFill>
          <a:blip r:embed="rId4">
            <a:extLst>
              <a:ext uri="{28A0092B-C50C-407E-A947-70E740481C1C}">
                <a14:useLocalDpi xmlns:a14="http://schemas.microsoft.com/office/drawing/2010/main" val="0"/>
              </a:ext>
            </a:extLst>
          </a:blip>
          <a:srcRect/>
          <a:stretch>
            <a:fillRect/>
          </a:stretch>
        </p:blipFill>
        <p:spPr bwMode="auto">
          <a:xfrm>
            <a:off x="4991100" y="1882237"/>
            <a:ext cx="5299775" cy="4162101"/>
          </a:xfrm>
          <a:prstGeom prst="rect">
            <a:avLst/>
          </a:prstGeom>
          <a:noFill/>
          <a:ln>
            <a:noFill/>
          </a:ln>
        </p:spPr>
      </p:pic>
    </p:spTree>
    <p:extLst>
      <p:ext uri="{BB962C8B-B14F-4D97-AF65-F5344CB8AC3E}">
        <p14:creationId xmlns:p14="http://schemas.microsoft.com/office/powerpoint/2010/main" val="298622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Použití funkcí</a:t>
            </a:r>
            <a:endParaRPr lang="cs-CZ" sz="2400" dirty="0">
              <a:solidFill>
                <a:srgbClr val="000000"/>
              </a:solidFill>
            </a:endParaRPr>
          </a:p>
        </p:txBody>
      </p:sp>
      <p:sp>
        <p:nvSpPr>
          <p:cNvPr id="2" name="Obdélník 1"/>
          <p:cNvSpPr/>
          <p:nvPr/>
        </p:nvSpPr>
        <p:spPr>
          <a:xfrm>
            <a:off x="123987" y="1350281"/>
            <a:ext cx="3815808" cy="5298886"/>
          </a:xfrm>
          <a:prstGeom prst="rect">
            <a:avLst/>
          </a:prstGeom>
        </p:spPr>
        <p:txBody>
          <a:bodyPr wrap="square">
            <a:spAutoFit/>
          </a:bodyPr>
          <a:lstStyle/>
          <a:p>
            <a:pPr>
              <a:spcAft>
                <a:spcPts val="10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Excel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obsahuje množinu </a:t>
            </a:r>
            <a:r>
              <a:rPr lang="cs-CZ" sz="2200" dirty="0">
                <a:latin typeface="Times New Roman" panose="02020603050405020304" pitchFamily="18" charset="0"/>
                <a:ea typeface="Calibri" panose="020F0502020204030204" pitchFamily="34" charset="0"/>
                <a:cs typeface="Times New Roman" panose="02020603050405020304" pitchFamily="18" charset="0"/>
              </a:rPr>
              <a:t>funkcí pro zpracování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dat. </a:t>
            </a:r>
            <a:r>
              <a:rPr lang="cs-CZ" sz="2200" dirty="0">
                <a:latin typeface="Times New Roman" panose="02020603050405020304" pitchFamily="18" charset="0"/>
                <a:ea typeface="Calibri" panose="020F0502020204030204" pitchFamily="34" charset="0"/>
                <a:cs typeface="Times New Roman" panose="02020603050405020304" pitchFamily="18" charset="0"/>
              </a:rPr>
              <a:t>Na kartě </a:t>
            </a:r>
            <a:r>
              <a:rPr lang="cs-CZ" sz="2200" b="1" dirty="0">
                <a:latin typeface="Times New Roman" panose="02020603050405020304" pitchFamily="18" charset="0"/>
                <a:ea typeface="Calibri" panose="020F0502020204030204" pitchFamily="34" charset="0"/>
                <a:cs typeface="Times New Roman" panose="02020603050405020304" pitchFamily="18" charset="0"/>
              </a:rPr>
              <a:t>Vzorce </a:t>
            </a:r>
            <a:r>
              <a:rPr lang="cs-CZ" sz="2200" dirty="0">
                <a:latin typeface="Times New Roman" panose="02020603050405020304" pitchFamily="18" charset="0"/>
                <a:ea typeface="Calibri" panose="020F0502020204030204" pitchFamily="34" charset="0"/>
                <a:cs typeface="Times New Roman" panose="02020603050405020304" pitchFamily="18" charset="0"/>
              </a:rPr>
              <a:t>klikneme na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Vložit funkci </a:t>
            </a:r>
            <a:r>
              <a:rPr lang="cs-CZ" sz="2200" dirty="0">
                <a:latin typeface="Times New Roman" panose="02020603050405020304" pitchFamily="18" charset="0"/>
                <a:ea typeface="Calibri" panose="020F0502020204030204" pitchFamily="34" charset="0"/>
                <a:cs typeface="Times New Roman" panose="02020603050405020304" pitchFamily="18" charset="0"/>
              </a:rPr>
              <a:t>a zobrazí se dialogové okno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Vložit funkci</a:t>
            </a:r>
            <a:r>
              <a:rPr lang="cs-CZ" sz="2200" dirty="0">
                <a:latin typeface="Times New Roman" panose="02020603050405020304" pitchFamily="18" charset="0"/>
                <a:ea typeface="Calibri" panose="020F0502020204030204" pitchFamily="34" charset="0"/>
                <a:cs typeface="Times New Roman" panose="02020603050405020304" pitchFamily="18" charset="0"/>
              </a:rPr>
              <a:t>. Podle požadovaného typu funkce vybereme kategorii a vybereme příslušnou funkci. </a:t>
            </a:r>
          </a:p>
          <a:p>
            <a:r>
              <a:rPr lang="cs-CZ" sz="2200" dirty="0" smtClean="0">
                <a:latin typeface="Times New Roman" panose="02020603050405020304" pitchFamily="18" charset="0"/>
                <a:ea typeface="Calibri" panose="020F0502020204030204" pitchFamily="34" charset="0"/>
              </a:rPr>
              <a:t>Excel </a:t>
            </a:r>
            <a:r>
              <a:rPr lang="cs-CZ" sz="2200" dirty="0">
                <a:latin typeface="Times New Roman" panose="02020603050405020304" pitchFamily="18" charset="0"/>
                <a:ea typeface="Calibri" panose="020F0502020204030204" pitchFamily="34" charset="0"/>
              </a:rPr>
              <a:t>zobrazuje ke každé funkci nápovědu a výsledek funkce. Tady můžete hledat a vkládat funkce, vyhledávat správnou syntaxi a dokonce získat podrobnou nápovědu k tomu, jak vybrané funkce fungují</a:t>
            </a:r>
            <a:endParaRPr lang="cs-CZ" sz="2200" dirty="0"/>
          </a:p>
        </p:txBody>
      </p:sp>
      <p:grpSp>
        <p:nvGrpSpPr>
          <p:cNvPr id="9" name="Skupina 8"/>
          <p:cNvGrpSpPr/>
          <p:nvPr/>
        </p:nvGrpSpPr>
        <p:grpSpPr>
          <a:xfrm>
            <a:off x="3939795" y="1740949"/>
            <a:ext cx="8055893" cy="3683457"/>
            <a:chOff x="0" y="0"/>
            <a:chExt cx="5455488" cy="2259965"/>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6035" cy="2259965"/>
            </a:xfrm>
            <a:prstGeom prst="rect">
              <a:avLst/>
            </a:prstGeom>
          </p:spPr>
        </p:pic>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533" y="476410"/>
              <a:ext cx="3449955" cy="1506220"/>
            </a:xfrm>
            <a:prstGeom prst="rect">
              <a:avLst/>
            </a:prstGeom>
          </p:spPr>
        </p:pic>
        <p:cxnSp>
          <p:nvCxnSpPr>
            <p:cNvPr id="13" name="Přímá spojnice se šipkou 12"/>
            <p:cNvCxnSpPr/>
            <p:nvPr/>
          </p:nvCxnSpPr>
          <p:spPr>
            <a:xfrm flipV="1">
              <a:off x="507146" y="814508"/>
              <a:ext cx="1644287" cy="583987"/>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Obdélník 13"/>
            <p:cNvSpPr/>
            <p:nvPr/>
          </p:nvSpPr>
          <p:spPr>
            <a:xfrm>
              <a:off x="3765176" y="1360074"/>
              <a:ext cx="729984"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30736" y="1452283"/>
              <a:ext cx="1974797" cy="322729"/>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6" name="Obdélník 15"/>
            <p:cNvSpPr/>
            <p:nvPr/>
          </p:nvSpPr>
          <p:spPr>
            <a:xfrm>
              <a:off x="2151529" y="607039"/>
              <a:ext cx="2566468" cy="384202"/>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7" name="Obdélník 16"/>
            <p:cNvSpPr/>
            <p:nvPr/>
          </p:nvSpPr>
          <p:spPr>
            <a:xfrm>
              <a:off x="583987" y="553251"/>
              <a:ext cx="729984"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720863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a:t>
            </a:r>
            <a:endParaRPr lang="cs-CZ" sz="2400" dirty="0">
              <a:solidFill>
                <a:srgbClr val="000000"/>
              </a:solidFill>
            </a:endParaRPr>
          </a:p>
        </p:txBody>
      </p:sp>
      <p:sp>
        <p:nvSpPr>
          <p:cNvPr id="2" name="Obdélník 1"/>
          <p:cNvSpPr/>
          <p:nvPr/>
        </p:nvSpPr>
        <p:spPr>
          <a:xfrm>
            <a:off x="123986" y="1350281"/>
            <a:ext cx="11887199" cy="2308324"/>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Excel umožňuje práci se speciální datovou oblastí, v minulosti nazývanou Seznam, v současnosti někdy Seznam, někdy tabulka. Seznam je definován jako souvislá oblast. Seznam může obsahovat záhlaví. Pokud seznam obsahuje záhlaví, dovede se Excel odkazovat na data pomocí tohoto záhlaví. Pokud seznam označíme za tabulku, lze s ní dále pracovat v datovém modelu. Obrázek ukazuje převod seznamu na tabulku pomocí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 &gt; Tabulka</a:t>
            </a:r>
            <a:r>
              <a:rPr lang="cs-CZ" sz="2400" dirty="0">
                <a:latin typeface="Times New Roman" panose="02020603050405020304" pitchFamily="18" charset="0"/>
                <a:ea typeface="Calibri" panose="020F0502020204030204" pitchFamily="34" charset="0"/>
                <a:cs typeface="Times New Roman" panose="02020603050405020304" pitchFamily="18" charset="0"/>
              </a:rPr>
              <a:t>. Vlevo je původní datová oblast, vpravo tabulka.</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 name="Skupina 17"/>
          <p:cNvGrpSpPr/>
          <p:nvPr/>
        </p:nvGrpSpPr>
        <p:grpSpPr>
          <a:xfrm>
            <a:off x="2398195" y="3676783"/>
            <a:ext cx="7202800" cy="2832505"/>
            <a:chOff x="0" y="0"/>
            <a:chExt cx="5637045" cy="2298887"/>
          </a:xfrm>
        </p:grpSpPr>
        <p:pic>
          <p:nvPicPr>
            <p:cNvPr id="19" name="Obráze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47290" cy="2294890"/>
            </a:xfrm>
            <a:prstGeom prst="rect">
              <a:avLst/>
            </a:prstGeom>
          </p:spPr>
        </p:pic>
        <p:pic>
          <p:nvPicPr>
            <p:cNvPr id="20" name="Obrázek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930" y="0"/>
              <a:ext cx="2571115" cy="2294890"/>
            </a:xfrm>
            <a:prstGeom prst="rect">
              <a:avLst/>
            </a:prstGeom>
          </p:spPr>
        </p:pic>
        <p:pic>
          <p:nvPicPr>
            <p:cNvPr id="21" name="Obráze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859" y="860612"/>
              <a:ext cx="2190750" cy="1438275"/>
            </a:xfrm>
            <a:prstGeom prst="rect">
              <a:avLst/>
            </a:prstGeom>
          </p:spPr>
        </p:pic>
      </p:grpSp>
    </p:spTree>
    <p:extLst>
      <p:ext uri="{BB962C8B-B14F-4D97-AF65-F5344CB8AC3E}">
        <p14:creationId xmlns:p14="http://schemas.microsoft.com/office/powerpoint/2010/main" val="128367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filtrování</a:t>
            </a:r>
            <a:endParaRPr lang="cs-CZ" sz="2400" dirty="0">
              <a:solidFill>
                <a:srgbClr val="000000"/>
              </a:solidFill>
            </a:endParaRPr>
          </a:p>
        </p:txBody>
      </p:sp>
      <p:pic>
        <p:nvPicPr>
          <p:cNvPr id="3" name="Obrázek 2"/>
          <p:cNvPicPr>
            <a:picLocks noChangeAspect="1"/>
          </p:cNvPicPr>
          <p:nvPr/>
        </p:nvPicPr>
        <p:blipFill>
          <a:blip r:embed="rId3"/>
          <a:stretch>
            <a:fillRect/>
          </a:stretch>
        </p:blipFill>
        <p:spPr>
          <a:xfrm>
            <a:off x="551685" y="1473390"/>
            <a:ext cx="10070636" cy="2859251"/>
          </a:xfrm>
          <a:prstGeom prst="rect">
            <a:avLst/>
          </a:prstGeom>
        </p:spPr>
      </p:pic>
      <p:grpSp>
        <p:nvGrpSpPr>
          <p:cNvPr id="11" name="Skupina 10"/>
          <p:cNvGrpSpPr/>
          <p:nvPr/>
        </p:nvGrpSpPr>
        <p:grpSpPr>
          <a:xfrm>
            <a:off x="938735" y="4473928"/>
            <a:ext cx="9821729" cy="2045324"/>
            <a:chOff x="0" y="0"/>
            <a:chExt cx="5918530" cy="1021715"/>
          </a:xfrm>
        </p:grpSpPr>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100" y="0"/>
              <a:ext cx="1154430" cy="1021715"/>
            </a:xfrm>
            <a:prstGeom prst="rect">
              <a:avLst/>
            </a:prstGeom>
          </p:spPr>
        </p:pic>
        <p:pic>
          <p:nvPicPr>
            <p:cNvPr id="13" name="Obrázek 12"/>
            <p:cNvPicPr>
              <a:picLocks noChangeAspect="1"/>
            </p:cNvPicPr>
            <p:nvPr/>
          </p:nvPicPr>
          <p:blipFill rotWithShape="1">
            <a:blip r:embed="rId5">
              <a:extLst>
                <a:ext uri="{28A0092B-C50C-407E-A947-70E740481C1C}">
                  <a14:useLocalDpi xmlns:a14="http://schemas.microsoft.com/office/drawing/2010/main" val="0"/>
                </a:ext>
              </a:extLst>
            </a:blip>
            <a:srcRect b="54285"/>
            <a:stretch/>
          </p:blipFill>
          <p:spPr bwMode="auto">
            <a:xfrm>
              <a:off x="0" y="38420"/>
              <a:ext cx="4709795" cy="880745"/>
            </a:xfrm>
            <a:prstGeom prst="rect">
              <a:avLst/>
            </a:prstGeom>
            <a:ln>
              <a:noFill/>
            </a:ln>
            <a:extLst>
              <a:ext uri="{53640926-AAD7-44D8-BBD7-CCE9431645EC}">
                <a14:shadowObscured xmlns:a14="http://schemas.microsoft.com/office/drawing/2010/main"/>
              </a:ext>
            </a:extLst>
          </p:spPr>
        </p:pic>
        <p:sp>
          <p:nvSpPr>
            <p:cNvPr id="14" name="Obdélník 13"/>
            <p:cNvSpPr/>
            <p:nvPr/>
          </p:nvSpPr>
          <p:spPr>
            <a:xfrm>
              <a:off x="3634548" y="338097"/>
              <a:ext cx="1014292"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4710312" y="614722"/>
              <a:ext cx="1014292"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302048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Filtry</a:t>
            </a:r>
            <a:endParaRPr lang="cs-CZ" sz="2400" dirty="0">
              <a:solidFill>
                <a:srgbClr val="000000"/>
              </a:solidFill>
            </a:endParaRPr>
          </a:p>
        </p:txBody>
      </p:sp>
      <p:sp>
        <p:nvSpPr>
          <p:cNvPr id="2" name="Obdélník 1"/>
          <p:cNvSpPr/>
          <p:nvPr/>
        </p:nvSpPr>
        <p:spPr>
          <a:xfrm>
            <a:off x="381205" y="1611732"/>
            <a:ext cx="4717737" cy="5047536"/>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Na kartě </a:t>
            </a:r>
            <a:r>
              <a:rPr lang="cs-CZ" sz="2400" b="1" dirty="0">
                <a:latin typeface="Times New Roman" panose="02020603050405020304" pitchFamily="18" charset="0"/>
                <a:ea typeface="Calibri" panose="020F0502020204030204" pitchFamily="34" charset="0"/>
              </a:rPr>
              <a:t>Data </a:t>
            </a:r>
            <a:r>
              <a:rPr lang="cs-CZ" sz="2400" dirty="0">
                <a:latin typeface="Times New Roman" panose="02020603050405020304" pitchFamily="18" charset="0"/>
                <a:ea typeface="Calibri" panose="020F0502020204030204" pitchFamily="34" charset="0"/>
              </a:rPr>
              <a:t>jsou i nástroje pro filtrování. Nabídka Filtr aktivuje standardní filtr. Po jeho aktivaci se do záhlaví seznamu nebo tabulky vloží nástroj pro filtrování v podobě šipky. Při </a:t>
            </a:r>
            <a:r>
              <a:rPr lang="cs-CZ" sz="2400" dirty="0" err="1">
                <a:latin typeface="Times New Roman" panose="02020603050405020304" pitchFamily="18" charset="0"/>
                <a:ea typeface="Calibri" panose="020F0502020204030204" pitchFamily="34" charset="0"/>
              </a:rPr>
              <a:t>rozkliknutí</a:t>
            </a:r>
            <a:r>
              <a:rPr lang="cs-CZ" sz="2400" dirty="0">
                <a:latin typeface="Times New Roman" panose="02020603050405020304" pitchFamily="18" charset="0"/>
                <a:ea typeface="Calibri" panose="020F0502020204030204" pitchFamily="34" charset="0"/>
              </a:rPr>
              <a:t> této šipky se aktivuje volba pro výběr, kde lze použít a vytvářet vlastní filtry, jak lze vidět na </a:t>
            </a:r>
            <a:r>
              <a:rPr lang="cs-CZ" sz="2400" dirty="0" smtClean="0">
                <a:latin typeface="Times New Roman" panose="02020603050405020304" pitchFamily="18" charset="0"/>
                <a:ea typeface="Calibri" panose="020F0502020204030204" pitchFamily="34" charset="0"/>
              </a:rPr>
              <a:t>obrázku.</a:t>
            </a:r>
          </a:p>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Seřadit a filtrovat &gt; Upřesnit</a:t>
            </a:r>
            <a:r>
              <a:rPr lang="cs-CZ" sz="2400" dirty="0">
                <a:latin typeface="Times New Roman" panose="02020603050405020304" pitchFamily="18" charset="0"/>
                <a:ea typeface="Calibri" panose="020F0502020204030204" pitchFamily="34" charset="0"/>
                <a:cs typeface="Times New Roman" panose="02020603050405020304" pitchFamily="18" charset="0"/>
              </a:rPr>
              <a:t> aktivuje Rozšířený filtr. Ten pracuje na základě vytvořené oblasti podmínek</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 name="Skupina 15"/>
          <p:cNvGrpSpPr/>
          <p:nvPr/>
        </p:nvGrpSpPr>
        <p:grpSpPr>
          <a:xfrm>
            <a:off x="5375413" y="1611732"/>
            <a:ext cx="6388898" cy="4598733"/>
            <a:chOff x="0" y="0"/>
            <a:chExt cx="4805082" cy="3201521"/>
          </a:xfrm>
        </p:grpSpPr>
        <p:pic>
          <p:nvPicPr>
            <p:cNvPr id="17" name="Obráze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671"/>
              <a:ext cx="2905125" cy="2609850"/>
            </a:xfrm>
            <a:prstGeom prst="rect">
              <a:avLst/>
            </a:prstGeom>
          </p:spPr>
        </p:pic>
        <p:pic>
          <p:nvPicPr>
            <p:cNvPr id="18" name="Obráze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981" y="1091133"/>
              <a:ext cx="1590675" cy="1962150"/>
            </a:xfrm>
            <a:prstGeom prst="rect">
              <a:avLst/>
            </a:prstGeom>
          </p:spPr>
        </p:pic>
        <p:pic>
          <p:nvPicPr>
            <p:cNvPr id="19" name="Obráze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29" y="7684"/>
              <a:ext cx="2533650" cy="476250"/>
            </a:xfrm>
            <a:prstGeom prst="rect">
              <a:avLst/>
            </a:prstGeom>
          </p:spPr>
        </p:pic>
        <p:pic>
          <p:nvPicPr>
            <p:cNvPr id="20" name="Obráze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1082" y="0"/>
              <a:ext cx="1524000" cy="904875"/>
            </a:xfrm>
            <a:prstGeom prst="rect">
              <a:avLst/>
            </a:prstGeom>
          </p:spPr>
        </p:pic>
      </p:grpSp>
    </p:spTree>
    <p:extLst>
      <p:ext uri="{BB962C8B-B14F-4D97-AF65-F5344CB8AC3E}">
        <p14:creationId xmlns:p14="http://schemas.microsoft.com/office/powerpoint/2010/main" val="303053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smtClean="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 MS EXCEL</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92915" y="476315"/>
            <a:ext cx="4806091" cy="6249949"/>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smtClean="0">
                <a:solidFill>
                  <a:srgbClr val="002060"/>
                </a:solidFill>
              </a:rPr>
              <a:t>Cílem přednášky je</a:t>
            </a:r>
            <a:r>
              <a:rPr lang="cs-CZ" sz="2400" b="1" i="1" dirty="0">
                <a:solidFill>
                  <a:srgbClr val="002060"/>
                </a:solidFill>
              </a:rPr>
              <a:t>:</a:t>
            </a:r>
          </a:p>
          <a:p>
            <a:pPr marL="0" indent="0" algn="just" defTabSz="914377">
              <a:buNone/>
            </a:pPr>
            <a:r>
              <a:rPr lang="cs-CZ" sz="2400" b="1" i="1" dirty="0">
                <a:solidFill>
                  <a:srgbClr val="002060"/>
                </a:solidFill>
              </a:rPr>
              <a:t>1.	Seznámit studenty s principy zpracování dat v aplikaci Excel.</a:t>
            </a:r>
          </a:p>
          <a:p>
            <a:pPr marL="0" indent="0" algn="just" defTabSz="914377">
              <a:buNone/>
            </a:pPr>
            <a:r>
              <a:rPr lang="cs-CZ" sz="2400" b="1" i="1" dirty="0">
                <a:solidFill>
                  <a:srgbClr val="002060"/>
                </a:solidFill>
              </a:rPr>
              <a:t>2.	Ukázat souvislosti s jinými aplikacemi MS Office.</a:t>
            </a:r>
          </a:p>
          <a:p>
            <a:pPr marL="0" indent="0" algn="just" defTabSz="914377">
              <a:buNone/>
            </a:pPr>
            <a:r>
              <a:rPr lang="cs-CZ" sz="2400" b="1" i="1" dirty="0">
                <a:solidFill>
                  <a:srgbClr val="002060"/>
                </a:solidFill>
              </a:rPr>
              <a:t>3.	Seznámit s ovládáním a s pracovní plochou. </a:t>
            </a:r>
          </a:p>
          <a:p>
            <a:pPr marL="0" indent="0" algn="just" defTabSz="914377">
              <a:buNone/>
            </a:pPr>
            <a:r>
              <a:rPr lang="cs-CZ" sz="2400" b="1" i="1" dirty="0">
                <a:solidFill>
                  <a:srgbClr val="002060"/>
                </a:solidFill>
              </a:rPr>
              <a:t>4.	V návaznosti na </a:t>
            </a:r>
            <a:r>
              <a:rPr lang="cs-CZ" sz="2400" b="1" i="1" dirty="0" err="1">
                <a:solidFill>
                  <a:srgbClr val="002060"/>
                </a:solidFill>
              </a:rPr>
              <a:t>elearningový</a:t>
            </a:r>
            <a:r>
              <a:rPr lang="cs-CZ" sz="2400" b="1" i="1" dirty="0">
                <a:solidFill>
                  <a:srgbClr val="002060"/>
                </a:solidFill>
              </a:rPr>
              <a:t> kurzu v prostředí </a:t>
            </a:r>
            <a:r>
              <a:rPr lang="cs-CZ" sz="2400" b="1" i="1" dirty="0" err="1">
                <a:solidFill>
                  <a:srgbClr val="002060"/>
                </a:solidFill>
              </a:rPr>
              <a:t>Moodle</a:t>
            </a:r>
            <a:r>
              <a:rPr lang="cs-CZ" sz="2400" b="1" i="1" dirty="0">
                <a:solidFill>
                  <a:srgbClr val="002060"/>
                </a:solidFill>
              </a:rPr>
              <a:t> naučit studenty základní práci s daty, třízení a filtrování, řešení výpočtů a vizualizaci dat.</a:t>
            </a:r>
          </a:p>
          <a:p>
            <a:pPr marL="0" indent="0" algn="just" defTabSz="914377">
              <a:buNone/>
            </a:pPr>
            <a:r>
              <a:rPr lang="cs-CZ" sz="2400" b="1" i="1" dirty="0">
                <a:solidFill>
                  <a:srgbClr val="002060"/>
                </a:solidFill>
              </a:rPr>
              <a:t>Po absolvování </a:t>
            </a:r>
            <a:r>
              <a:rPr lang="cs-CZ" sz="2400" b="1" i="1" dirty="0" smtClean="0">
                <a:solidFill>
                  <a:srgbClr val="002060"/>
                </a:solidFill>
              </a:rPr>
              <a:t>přednášky </a:t>
            </a:r>
            <a:r>
              <a:rPr lang="cs-CZ" sz="2400" b="1" i="1" dirty="0">
                <a:solidFill>
                  <a:srgbClr val="002060"/>
                </a:solidFill>
              </a:rPr>
              <a:t>budou studenti zvládat základní práci s firemními daty v prostředí tabulkového procesoru.</a:t>
            </a:r>
          </a:p>
          <a:p>
            <a:pPr marL="0" indent="0" algn="just"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souhrn</a:t>
            </a:r>
            <a:endParaRPr lang="cs-CZ" sz="2400" dirty="0">
              <a:solidFill>
                <a:srgbClr val="000000"/>
              </a:solidFill>
            </a:endParaRPr>
          </a:p>
        </p:txBody>
      </p:sp>
      <p:sp>
        <p:nvSpPr>
          <p:cNvPr id="2" name="Obdélník 1"/>
          <p:cNvSpPr/>
          <p:nvPr/>
        </p:nvSpPr>
        <p:spPr>
          <a:xfrm>
            <a:off x="381205" y="1611732"/>
            <a:ext cx="11383106"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Souhrn v praxi znamená zjišťování souhrnných údajů za příslušné datové řady – sloupce. Souhrn funguje tak, že se ve vybraném sloupci sledují hodnoty. Dojde-li ve sloupci při přechodu na další řádek ke změně, provede se akce. Touto akcí může být výpočet matematické nebo statistické funkce ve sloupci seznamu, ve kterém chceme hodnoty zjišťovat. Například, existuje-li seznam se sloupci Město, zisk a skladník, lze počítat sumy ze zisku, maximální zisk, průměrný zisk apod. podle měst nebo podle skladníků. Seznam musí být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utřízený</a:t>
            </a:r>
            <a:r>
              <a:rPr lang="cs-CZ" sz="2400" dirty="0">
                <a:latin typeface="Times New Roman" panose="02020603050405020304" pitchFamily="18" charset="0"/>
                <a:ea typeface="Calibri" panose="020F0502020204030204" pitchFamily="34" charset="0"/>
                <a:cs typeface="Times New Roman" panose="02020603050405020304" pitchFamily="18" charset="0"/>
              </a:rPr>
              <a:t> podle sloupce, podle kterého provádíme souhrn</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91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souhrn</a:t>
            </a:r>
            <a:endParaRPr lang="cs-CZ" sz="2400" dirty="0">
              <a:solidFill>
                <a:srgbClr val="000000"/>
              </a:solidFill>
            </a:endParaRPr>
          </a:p>
        </p:txBody>
      </p:sp>
      <p:sp>
        <p:nvSpPr>
          <p:cNvPr id="2" name="Obdélník 1"/>
          <p:cNvSpPr/>
          <p:nvPr/>
        </p:nvSpPr>
        <p:spPr>
          <a:xfrm>
            <a:off x="381205" y="1473391"/>
            <a:ext cx="11383106" cy="1569660"/>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Souhrn vytvoříme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Datové nástroje &gt; Osnova &gt; Souhrn</a:t>
            </a:r>
            <a:r>
              <a:rPr lang="cs-CZ" sz="2400" dirty="0">
                <a:latin typeface="Times New Roman" panose="02020603050405020304" pitchFamily="18" charset="0"/>
                <a:ea typeface="Calibri" panose="020F0502020204030204" pitchFamily="34" charset="0"/>
                <a:cs typeface="Times New Roman" panose="02020603050405020304" pitchFamily="18" charset="0"/>
              </a:rPr>
              <a:t>. Obrázek ukazuje původní data (1), tvorbu souhrnu (2), kdy jsme chtěli zjistit maximální zisk za jednotlivé dny, tedy, při každé změně ne sloupci den se zjistilo maximum ve sloupci Zisk. Výsledný souhrn je označen (3). Číslem (4) je označena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Osnova &gt; Souhrn.</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2424508" y="3184339"/>
            <a:ext cx="7656605" cy="3673661"/>
          </a:xfrm>
          <a:prstGeom prst="rect">
            <a:avLst/>
          </a:prstGeom>
        </p:spPr>
      </p:pic>
    </p:spTree>
    <p:extLst>
      <p:ext uri="{BB962C8B-B14F-4D97-AF65-F5344CB8AC3E}">
        <p14:creationId xmlns:p14="http://schemas.microsoft.com/office/powerpoint/2010/main" val="845703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Kontingenční tabulka</a:t>
            </a:r>
            <a:endParaRPr lang="cs-CZ" sz="2400" dirty="0">
              <a:solidFill>
                <a:srgbClr val="000000"/>
              </a:solidFill>
            </a:endParaRPr>
          </a:p>
        </p:txBody>
      </p:sp>
      <p:sp>
        <p:nvSpPr>
          <p:cNvPr id="2" name="Obdélník 1"/>
          <p:cNvSpPr/>
          <p:nvPr/>
        </p:nvSpPr>
        <p:spPr>
          <a:xfrm>
            <a:off x="381205" y="1473391"/>
            <a:ext cx="11383106" cy="5355312"/>
          </a:xfrm>
          <a:prstGeom prst="rect">
            <a:avLst/>
          </a:prstGeom>
        </p:spPr>
        <p:txBody>
          <a:bodyPr wrap="square">
            <a:spAutoFit/>
          </a:bodyPr>
          <a:lstStyle/>
          <a:p>
            <a:pPr indent="180340" algn="just">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Kontingenční tabulka</a:t>
            </a:r>
            <a:r>
              <a:rPr lang="cs-CZ" sz="2400" dirty="0">
                <a:latin typeface="Times New Roman" panose="02020603050405020304" pitchFamily="18" charset="0"/>
                <a:ea typeface="Calibri" panose="020F0502020204030204" pitchFamily="34" charset="0"/>
                <a:cs typeface="Times New Roman" panose="02020603050405020304" pitchFamily="18" charset="0"/>
              </a:rPr>
              <a:t> se ve statistice užívá k přehledné vizualizaci vzájemného vztahu dvou statistických znaků. V tabulkových procesorech kontingenční tabulkou rozumíme nástroj na zpracování dat - ten však nemusí vyhodnocovat pouze dva znaky, může vyhodnocovat i jeden nebo více znaků (zpravidla tři). Znaky jsou umístěny do sloupců resp. řádků, případně třetího rozměru (v Excelu označený jako „Filtr“).</a:t>
            </a:r>
          </a:p>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Hodnotami v tabulce jsou</a:t>
            </a:r>
            <a:r>
              <a:rPr lang="cs-CZ" sz="2400" b="1" dirty="0">
                <a:latin typeface="Times New Roman" panose="02020603050405020304" pitchFamily="18" charset="0"/>
                <a:ea typeface="Calibri" panose="020F0502020204030204" pitchFamily="34" charset="0"/>
                <a:cs typeface="Times New Roman" panose="02020603050405020304" pitchFamily="18" charset="0"/>
              </a:rPr>
              <a:t> Agregační funkce.</a:t>
            </a:r>
            <a:r>
              <a:rPr lang="cs-CZ" sz="2400" dirty="0">
                <a:latin typeface="Times New Roman" panose="02020603050405020304" pitchFamily="18" charset="0"/>
                <a:ea typeface="Calibri" panose="020F0502020204030204" pitchFamily="34" charset="0"/>
                <a:cs typeface="Times New Roman" panose="02020603050405020304" pitchFamily="18" charset="0"/>
              </a:rPr>
              <a:t> AF jsou funkce, které umožňují seskupit vybrané hodnoty znaků a spočítat nad nimi výsledek určité aritmetické nebo statistické funkce.</a:t>
            </a:r>
          </a:p>
          <a:p>
            <a:r>
              <a:rPr lang="cs-CZ" sz="2400" dirty="0">
                <a:latin typeface="Times New Roman" panose="02020603050405020304" pitchFamily="18" charset="0"/>
                <a:ea typeface="Calibri" panose="020F0502020204030204" pitchFamily="34" charset="0"/>
              </a:rPr>
              <a:t>Následující obrázek ukazuje vytvoření kontingenční tabulky ze sloupcově orientovaných dat. Tvorbu kontingenční tabulky spustíme pomocí karty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Kontingenční tabulka</a:t>
            </a:r>
            <a:r>
              <a:rPr lang="cs-CZ" sz="2400" dirty="0">
                <a:latin typeface="Times New Roman" panose="02020603050405020304" pitchFamily="18" charset="0"/>
                <a:ea typeface="Calibri" panose="020F0502020204030204" pitchFamily="34" charset="0"/>
              </a:rPr>
              <a:t>. Vybereme oblast seznamu a zvolíme umístění kontingenční tabulky (adresa buňky nebo nový list). Aktivuje se podokno Pole kontingenční tabulky, kde zadáme, která datová řada bude tvořit sloupec, řádek a filtr tabulky a která řada bude tvořit hodnoty tabulky</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084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Kontingenční tabulka</a:t>
            </a:r>
            <a:endParaRPr lang="cs-CZ" sz="2400" dirty="0">
              <a:solidFill>
                <a:srgbClr val="000000"/>
              </a:solidFill>
            </a:endParaRPr>
          </a:p>
        </p:txBody>
      </p:sp>
      <p:grpSp>
        <p:nvGrpSpPr>
          <p:cNvPr id="8" name="Skupina 7"/>
          <p:cNvGrpSpPr/>
          <p:nvPr/>
        </p:nvGrpSpPr>
        <p:grpSpPr>
          <a:xfrm>
            <a:off x="1092861" y="1473391"/>
            <a:ext cx="9136020" cy="4962455"/>
            <a:chOff x="0" y="0"/>
            <a:chExt cx="5170847" cy="3113453"/>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922" y="153681"/>
              <a:ext cx="1812925" cy="271970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8" y="61472"/>
              <a:ext cx="1577975" cy="145224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05963"/>
              <a:ext cx="3188335" cy="1507490"/>
            </a:xfrm>
            <a:prstGeom prst="rect">
              <a:avLst/>
            </a:prstGeom>
          </p:spPr>
        </p:pic>
        <p:cxnSp>
          <p:nvCxnSpPr>
            <p:cNvPr id="12" name="Přímá spojnice se šipkou 11"/>
            <p:cNvCxnSpPr/>
            <p:nvPr/>
          </p:nvCxnSpPr>
          <p:spPr>
            <a:xfrm>
              <a:off x="361149" y="153681"/>
              <a:ext cx="2942649" cy="82219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Obdélník 12"/>
            <p:cNvSpPr/>
            <p:nvPr/>
          </p:nvSpPr>
          <p:spPr>
            <a:xfrm>
              <a:off x="99892" y="0"/>
              <a:ext cx="1608711" cy="19932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4" name="Přímá spojnice se šipkou 13"/>
            <p:cNvCxnSpPr/>
            <p:nvPr/>
          </p:nvCxnSpPr>
          <p:spPr>
            <a:xfrm>
              <a:off x="3411710" y="1129553"/>
              <a:ext cx="145997" cy="1506732"/>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Obdélník 14"/>
            <p:cNvSpPr/>
            <p:nvPr/>
          </p:nvSpPr>
          <p:spPr>
            <a:xfrm>
              <a:off x="3411710" y="875980"/>
              <a:ext cx="1608711" cy="19932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6" name="Přímá spojnice se šipkou 15"/>
            <p:cNvCxnSpPr/>
            <p:nvPr/>
          </p:nvCxnSpPr>
          <p:spPr>
            <a:xfrm flipH="1" flipV="1">
              <a:off x="522514" y="2228370"/>
              <a:ext cx="2889196" cy="30747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8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186471" y="1661889"/>
            <a:ext cx="11050292" cy="4924425"/>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Mezi silné nástroje pro práci s daty, patří v Excelu </a:t>
            </a:r>
            <a:r>
              <a:rPr lang="cs-CZ" sz="2400" b="1" dirty="0">
                <a:latin typeface="Times New Roman" panose="02020603050405020304" pitchFamily="18" charset="0"/>
                <a:ea typeface="Calibri" panose="020F0502020204030204" pitchFamily="34" charset="0"/>
                <a:cs typeface="Times New Roman" panose="02020603050405020304" pitchFamily="18" charset="0"/>
              </a:rPr>
              <a:t>citlivostní analýza</a:t>
            </a:r>
            <a:r>
              <a:rPr lang="cs-CZ" sz="2400" dirty="0">
                <a:latin typeface="Times New Roman" panose="02020603050405020304" pitchFamily="18" charset="0"/>
                <a:ea typeface="Calibri" panose="020F0502020204030204" pitchFamily="34" charset="0"/>
                <a:cs typeface="Times New Roman" panose="02020603050405020304" pitchFamily="18" charset="0"/>
              </a:rPr>
              <a:t>. Excel nabízí tři druhy nástrojů pro citlivostní analýzu:</a:t>
            </a:r>
          </a:p>
          <a:p>
            <a:pPr marL="342900" lvl="0" indent="-342900" algn="just">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scénáře,</a:t>
            </a:r>
          </a:p>
          <a:p>
            <a:pPr marL="342900" lvl="0" indent="-342900" algn="just">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tabulky dat</a:t>
            </a:r>
          </a:p>
          <a:p>
            <a:pPr marL="342900" lvl="0" indent="-342900" algn="just">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hledání řešení.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1200"/>
              </a:spcAft>
              <a:buFont typeface="Symbol" panose="05050102010706020507" pitchFamily="18" charset="2"/>
              <a:buChar char=""/>
              <a:tabLst>
                <a:tab pos="228600" algn="l"/>
                <a:tab pos="449580" algn="l"/>
              </a:tabLs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Scénáře</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tabulky dat</a:t>
            </a:r>
            <a:r>
              <a:rPr lang="cs-CZ" sz="2400" dirty="0">
                <a:latin typeface="Times New Roman" panose="02020603050405020304" pitchFamily="18" charset="0"/>
                <a:ea typeface="Calibri" panose="020F0502020204030204" pitchFamily="34" charset="0"/>
                <a:cs typeface="Times New Roman" panose="02020603050405020304" pitchFamily="18" charset="0"/>
              </a:rPr>
              <a:t> určují možné výsledky na základě sad vstupních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Tabulky dat </a:t>
            </a:r>
            <a:r>
              <a:rPr lang="cs-CZ" sz="2400" dirty="0">
                <a:latin typeface="Times New Roman" panose="02020603050405020304" pitchFamily="18" charset="0"/>
                <a:ea typeface="Calibri" panose="020F0502020204030204" pitchFamily="34" charset="0"/>
                <a:cs typeface="Times New Roman" panose="02020603050405020304" pitchFamily="18" charset="0"/>
              </a:rPr>
              <a:t>pracují pouze s jednou nebo dvěma proměnnými, ale pro tyto proměnné mohou přijímat mnoho různých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Scénář</a:t>
            </a:r>
            <a:r>
              <a:rPr lang="cs-CZ" sz="2400" dirty="0">
                <a:latin typeface="Times New Roman" panose="02020603050405020304" pitchFamily="18" charset="0"/>
                <a:ea typeface="Calibri" panose="020F0502020204030204" pitchFamily="34" charset="0"/>
                <a:cs typeface="Times New Roman" panose="02020603050405020304" pitchFamily="18" charset="0"/>
              </a:rPr>
              <a:t> může mít více proměnných, ale lze do něj umístit nejvýše 32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a:t>
            </a:r>
            <a:r>
              <a:rPr lang="cs-CZ" sz="2400" dirty="0">
                <a:latin typeface="Times New Roman" panose="02020603050405020304" pitchFamily="18" charset="0"/>
                <a:ea typeface="Calibri" panose="020F0502020204030204" pitchFamily="34" charset="0"/>
                <a:cs typeface="Times New Roman" panose="02020603050405020304" pitchFamily="18" charset="0"/>
              </a:rPr>
              <a:t>í je jiným typem analýzy dat - na základě zadaného výsledku určuje možné vstupní hodnoty, které povedou k tomuto výsledku.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l="41933" t="29288" r="27033" b="59150"/>
          <a:stretch/>
        </p:blipFill>
        <p:spPr>
          <a:xfrm>
            <a:off x="2670251" y="2487383"/>
            <a:ext cx="9361607" cy="1636718"/>
          </a:xfrm>
          <a:prstGeom prst="rect">
            <a:avLst/>
          </a:prstGeom>
        </p:spPr>
      </p:pic>
    </p:spTree>
    <p:extLst>
      <p:ext uri="{BB962C8B-B14F-4D97-AF65-F5344CB8AC3E}">
        <p14:creationId xmlns:p14="http://schemas.microsoft.com/office/powerpoint/2010/main" val="2929410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186471" y="1661889"/>
            <a:ext cx="11577840" cy="5155066"/>
          </a:xfrm>
          <a:prstGeom prst="rect">
            <a:avLst/>
          </a:prstGeom>
        </p:spPr>
        <p:txBody>
          <a:bodyPr wrap="square">
            <a:spAutoFit/>
          </a:bodyPr>
          <a:lstStyle/>
          <a:p>
            <a:pPr indent="180340" algn="just">
              <a:lnSpc>
                <a:spcPct val="115000"/>
              </a:lnSpc>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Citlivostní analýza</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řešit následující problém. Známe hodnotu výsledku, který chceme pomocí výpočetního procesu získat, ale nevíme, jakou vstupní hodnotu vzorec vyžaduje k získání daného výsledku. Funkce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nám umožní určit vstupní parametr (s dostatečnou přesností) tak, abychom dosáhli žádaného výsledku. Je-li vstupních parametrů více, umožní nám vypočítat hodnotu jednoho z nich při neměnnosti zbývajících parametrů. Obrázek 126 ukazuje řešení citlivostní analýzy. Po výběru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Citlivostní analýzy &gt; 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se aktivuje okno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Do pole Nastavená buňka vepíšeme adresu buňky, ve které je funkce nebo matematický vzorec, který chceme analyzovat. Do pole Cílová hodnota vepíšeme hodnotu, kterou chceme, aby nabývala funkce nebo vzorec zapsaný v nastavené buňce. Do pole Měněná buňka zapíšeme adresu buňky, která slouží jako proměnná hodnota řešené funkce. Existuje-li řešení, Excel se ho pokusí vypočítat.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077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381205" y="5629455"/>
            <a:ext cx="11577840" cy="907749"/>
          </a:xfrm>
          <a:prstGeom prst="rect">
            <a:avLst/>
          </a:prstGeom>
        </p:spPr>
        <p:txBody>
          <a:bodyPr wrap="square">
            <a:spAutoFit/>
          </a:bodyPr>
          <a:lstStyle/>
          <a:p>
            <a:pPr indent="180340" algn="just">
              <a:lnSpc>
                <a:spcPct val="115000"/>
              </a:lnSpc>
              <a:spcBef>
                <a:spcPts val="1200"/>
              </a:spcBef>
              <a:spcAft>
                <a:spcPts val="1200"/>
              </a:spcAft>
            </a:pPr>
            <a:r>
              <a:rPr lang="cs-CZ" sz="2400" smtClean="0">
                <a:latin typeface="Times New Roman" panose="02020603050405020304" pitchFamily="18" charset="0"/>
                <a:ea typeface="Calibri" panose="020F0502020204030204" pitchFamily="34" charset="0"/>
                <a:cs typeface="Times New Roman" panose="02020603050405020304" pitchFamily="18" charset="0"/>
              </a:rPr>
              <a:t>Výkonnější citlivostní analýzu, včetně možnosti omezujících podmínek umožňuje </a:t>
            </a:r>
            <a:r>
              <a:rPr lang="cs-CZ" sz="2400" b="1" smtClean="0">
                <a:latin typeface="Times New Roman" panose="02020603050405020304" pitchFamily="18" charset="0"/>
                <a:ea typeface="Calibri" panose="020F0502020204030204" pitchFamily="34" charset="0"/>
                <a:cs typeface="Times New Roman" panose="02020603050405020304" pitchFamily="18" charset="0"/>
              </a:rPr>
              <a:t>Řešitel.</a:t>
            </a:r>
            <a:r>
              <a:rPr lang="cs-CZ" sz="2400" smtClean="0">
                <a:latin typeface="Times New Roman" panose="02020603050405020304" pitchFamily="18" charset="0"/>
                <a:ea typeface="Calibri" panose="020F0502020204030204" pitchFamily="34" charset="0"/>
                <a:cs typeface="Times New Roman" panose="02020603050405020304" pitchFamily="18" charset="0"/>
              </a:rPr>
              <a:t> Řešitel je doplněk aplikace Excel.</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Skupina 8"/>
          <p:cNvGrpSpPr/>
          <p:nvPr/>
        </p:nvGrpSpPr>
        <p:grpSpPr>
          <a:xfrm>
            <a:off x="1269744" y="1486853"/>
            <a:ext cx="9052127" cy="4112906"/>
            <a:chOff x="0" y="0"/>
            <a:chExt cx="5504815" cy="2412109"/>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7" y="883664"/>
              <a:ext cx="2272030" cy="1528445"/>
            </a:xfrm>
            <a:prstGeom prst="rect">
              <a:avLst/>
            </a:prstGeom>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780" y="891348"/>
              <a:ext cx="1524000" cy="1518285"/>
            </a:xfrm>
            <a:prstGeom prst="rect">
              <a:avLst/>
            </a:prstGeom>
          </p:spPr>
        </p:pic>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504815" cy="789305"/>
            </a:xfrm>
            <a:prstGeom prst="rect">
              <a:avLst/>
            </a:prstGeom>
          </p:spPr>
        </p:pic>
        <p:cxnSp>
          <p:nvCxnSpPr>
            <p:cNvPr id="13" name="Přímá spojnice se šipkou 12"/>
            <p:cNvCxnSpPr/>
            <p:nvPr/>
          </p:nvCxnSpPr>
          <p:spPr>
            <a:xfrm flipH="1" flipV="1">
              <a:off x="1360074" y="1129553"/>
              <a:ext cx="1644383" cy="868296"/>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Obdélník 13"/>
            <p:cNvSpPr/>
            <p:nvPr/>
          </p:nvSpPr>
          <p:spPr>
            <a:xfrm>
              <a:off x="4725680" y="161365"/>
              <a:ext cx="379010" cy="453358"/>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2704780" y="914400"/>
              <a:ext cx="537882" cy="691563"/>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227143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Práce s grafy</a:t>
            </a:r>
            <a:endParaRPr lang="cs-CZ" sz="2400" dirty="0">
              <a:solidFill>
                <a:srgbClr val="000000"/>
              </a:solidFill>
            </a:endParaRPr>
          </a:p>
        </p:txBody>
      </p:sp>
      <p:sp>
        <p:nvSpPr>
          <p:cNvPr id="2" name="Obdélník 1"/>
          <p:cNvSpPr/>
          <p:nvPr/>
        </p:nvSpPr>
        <p:spPr>
          <a:xfrm>
            <a:off x="186471" y="1473391"/>
            <a:ext cx="11577840" cy="34561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Pro vytváření grafu použijeme následující postup. Vybereme data pro tvorbu grafu, následně pomocí karty </a:t>
            </a:r>
            <a:r>
              <a:rPr lang="cs-CZ" sz="2400" b="1" dirty="0">
                <a:latin typeface="Times New Roman" panose="02020603050405020304" pitchFamily="18" charset="0"/>
                <a:ea typeface="Calibri" panose="020F0502020204030204" pitchFamily="34" charset="0"/>
              </a:rPr>
              <a:t>Vložení &gt; Grafy </a:t>
            </a:r>
            <a:r>
              <a:rPr lang="cs-CZ" sz="2400" dirty="0">
                <a:latin typeface="Times New Roman" panose="02020603050405020304" pitchFamily="18" charset="0"/>
                <a:ea typeface="Calibri" panose="020F0502020204030204" pitchFamily="34" charset="0"/>
              </a:rPr>
              <a:t>vybereme typ grafu. Nabídka je shodná, jako byla uvedena v aplikaci Word. Graf se vloží jako objekt ne vybraný list. V aplikaci Excel 2016 lze grafy vkládat i do buněk, jako tzv. </a:t>
            </a:r>
            <a:r>
              <a:rPr lang="cs-CZ" sz="2400" dirty="0" err="1">
                <a:latin typeface="Times New Roman" panose="02020603050405020304" pitchFamily="18" charset="0"/>
                <a:ea typeface="Calibri" panose="020F0502020204030204" pitchFamily="34" charset="0"/>
              </a:rPr>
              <a:t>minigrafy</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Vložení &gt; </a:t>
            </a:r>
            <a:r>
              <a:rPr lang="cs-CZ" sz="2400" b="1" dirty="0" err="1">
                <a:latin typeface="Times New Roman" panose="02020603050405020304" pitchFamily="18" charset="0"/>
                <a:ea typeface="Calibri" panose="020F0502020204030204" pitchFamily="34" charset="0"/>
              </a:rPr>
              <a:t>Minigrafy</a:t>
            </a:r>
            <a:r>
              <a:rPr lang="cs-CZ" sz="2400" dirty="0">
                <a:latin typeface="Times New Roman" panose="02020603050405020304" pitchFamily="18" charset="0"/>
                <a:ea typeface="Calibri" panose="020F0502020204030204" pitchFamily="34" charset="0"/>
              </a:rPr>
              <a:t>). </a:t>
            </a:r>
            <a:r>
              <a:rPr lang="cs-CZ" sz="2400" dirty="0" err="1">
                <a:latin typeface="Times New Roman" panose="02020603050405020304" pitchFamily="18" charset="0"/>
                <a:ea typeface="Calibri" panose="020F0502020204030204" pitchFamily="34" charset="0"/>
              </a:rPr>
              <a:t>Minigraf</a:t>
            </a:r>
            <a:r>
              <a:rPr lang="cs-CZ" sz="2400" dirty="0">
                <a:latin typeface="Times New Roman" panose="02020603050405020304" pitchFamily="18" charset="0"/>
                <a:ea typeface="Calibri" panose="020F0502020204030204" pitchFamily="34" charset="0"/>
              </a:rPr>
              <a:t> může být Spojnicový, Sloupcový a Vzestupy/poklesy. Každý </a:t>
            </a:r>
            <a:r>
              <a:rPr lang="cs-CZ" sz="2400" dirty="0" err="1">
                <a:latin typeface="Times New Roman" panose="02020603050405020304" pitchFamily="18" charset="0"/>
                <a:ea typeface="Calibri" panose="020F0502020204030204" pitchFamily="34" charset="0"/>
              </a:rPr>
              <a:t>minigraf</a:t>
            </a:r>
            <a:r>
              <a:rPr lang="cs-CZ" sz="2400" dirty="0">
                <a:latin typeface="Times New Roman" panose="02020603050405020304" pitchFamily="18" charset="0"/>
                <a:ea typeface="Calibri" panose="020F0502020204030204" pitchFamily="34" charset="0"/>
              </a:rPr>
              <a:t> představuje graf pro jeden řádek dat. Dalším nestandardním grafem je kontingenční graf, který umožňuje vytvářet graf z křížových dat kontingenční tabulky. Tento graf umožňuje filtrování přímo v grafu. Karta Vložení s nabídkou pro vložení grafů, </a:t>
            </a:r>
            <a:r>
              <a:rPr lang="cs-CZ" sz="2400" dirty="0" err="1">
                <a:latin typeface="Times New Roman" panose="02020603050405020304" pitchFamily="18" charset="0"/>
                <a:ea typeface="Calibri" panose="020F0502020204030204" pitchFamily="34" charset="0"/>
              </a:rPr>
              <a:t>minigrafů</a:t>
            </a:r>
            <a:r>
              <a:rPr lang="cs-CZ" sz="2400" dirty="0">
                <a:latin typeface="Times New Roman" panose="02020603050405020304" pitchFamily="18" charset="0"/>
                <a:ea typeface="Calibri" panose="020F0502020204030204" pitchFamily="34" charset="0"/>
              </a:rPr>
              <a:t> a kontingenčního grafu je na obrázku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Obrázek 15"/>
          <p:cNvPicPr/>
          <p:nvPr/>
        </p:nvPicPr>
        <p:blipFill>
          <a:blip r:embed="rId3">
            <a:extLst>
              <a:ext uri="{28A0092B-C50C-407E-A947-70E740481C1C}">
                <a14:useLocalDpi xmlns:a14="http://schemas.microsoft.com/office/drawing/2010/main" val="0"/>
              </a:ext>
            </a:extLst>
          </a:blip>
          <a:stretch>
            <a:fillRect/>
          </a:stretch>
        </p:blipFill>
        <p:spPr>
          <a:xfrm>
            <a:off x="412847" y="5070817"/>
            <a:ext cx="11040400" cy="1562457"/>
          </a:xfrm>
          <a:prstGeom prst="rect">
            <a:avLst/>
          </a:prstGeom>
        </p:spPr>
      </p:pic>
    </p:spTree>
    <p:extLst>
      <p:ext uri="{BB962C8B-B14F-4D97-AF65-F5344CB8AC3E}">
        <p14:creationId xmlns:p14="http://schemas.microsoft.com/office/powerpoint/2010/main" val="4124339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Práce s grafy</a:t>
            </a:r>
            <a:endParaRPr lang="cs-CZ" sz="2400" dirty="0">
              <a:solidFill>
                <a:srgbClr val="000000"/>
              </a:solidFill>
            </a:endParaRPr>
          </a:p>
        </p:txBody>
      </p:sp>
      <p:grpSp>
        <p:nvGrpSpPr>
          <p:cNvPr id="8" name="Skupina 7"/>
          <p:cNvGrpSpPr/>
          <p:nvPr/>
        </p:nvGrpSpPr>
        <p:grpSpPr>
          <a:xfrm>
            <a:off x="1207964" y="1565630"/>
            <a:ext cx="9051914" cy="5507719"/>
            <a:chOff x="0" y="0"/>
            <a:chExt cx="5684808" cy="3678096"/>
          </a:xfrm>
        </p:grpSpPr>
        <p:grpSp>
          <p:nvGrpSpPr>
            <p:cNvPr id="9" name="Skupina 8"/>
            <p:cNvGrpSpPr/>
            <p:nvPr/>
          </p:nvGrpSpPr>
          <p:grpSpPr>
            <a:xfrm>
              <a:off x="0" y="0"/>
              <a:ext cx="5684808" cy="3678096"/>
              <a:chOff x="0" y="0"/>
              <a:chExt cx="5684808" cy="3678096"/>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171" y="1037344"/>
                <a:ext cx="3818255" cy="455930"/>
              </a:xfrm>
              <a:prstGeom prst="rect">
                <a:avLst/>
              </a:prstGeom>
            </p:spPr>
          </p:pic>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48" y="906716"/>
                <a:ext cx="1367155" cy="712470"/>
              </a:xfrm>
              <a:prstGeom prst="rect">
                <a:avLst/>
              </a:prstGeom>
            </p:spPr>
          </p:pic>
          <p:pic>
            <p:nvPicPr>
              <p:cNvPr id="13" name="Obráze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88" y="0"/>
                <a:ext cx="5504815" cy="810895"/>
              </a:xfrm>
              <a:prstGeom prst="rect">
                <a:avLst/>
              </a:prstGeom>
            </p:spPr>
          </p:pic>
          <p:pic>
            <p:nvPicPr>
              <p:cNvPr id="14" name="Obrázek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88" y="1682803"/>
                <a:ext cx="2896870" cy="1797685"/>
              </a:xfrm>
              <a:prstGeom prst="rect">
                <a:avLst/>
              </a:prstGeom>
              <a:noFill/>
            </p:spPr>
          </p:pic>
          <p:pic>
            <p:nvPicPr>
              <p:cNvPr id="15" name="Obráze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9717" y="1621331"/>
                <a:ext cx="1482090" cy="2056765"/>
              </a:xfrm>
              <a:prstGeom prst="rect">
                <a:avLst/>
              </a:prstGeom>
            </p:spPr>
          </p:pic>
          <p:sp>
            <p:nvSpPr>
              <p:cNvPr id="17" name="Ovál 16"/>
              <p:cNvSpPr/>
              <p:nvPr/>
            </p:nvSpPr>
            <p:spPr>
              <a:xfrm>
                <a:off x="0" y="806823"/>
                <a:ext cx="1535942" cy="960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8" name="Přímá spojnice se šipkou 17"/>
              <p:cNvCxnSpPr/>
              <p:nvPr/>
            </p:nvCxnSpPr>
            <p:spPr>
              <a:xfrm>
                <a:off x="522514" y="1114185"/>
                <a:ext cx="4479610" cy="13062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Ovál 18"/>
              <p:cNvSpPr/>
              <p:nvPr/>
            </p:nvSpPr>
            <p:spPr>
              <a:xfrm>
                <a:off x="1736591" y="768403"/>
                <a:ext cx="3948217" cy="960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0" name="Ovál 19"/>
              <p:cNvSpPr/>
              <p:nvPr/>
            </p:nvSpPr>
            <p:spPr>
              <a:xfrm>
                <a:off x="2266789" y="2274474"/>
                <a:ext cx="683869" cy="230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1" name="Ovál 20"/>
              <p:cNvSpPr/>
              <p:nvPr/>
            </p:nvSpPr>
            <p:spPr>
              <a:xfrm>
                <a:off x="3342554" y="2666359"/>
                <a:ext cx="683869" cy="668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22" name="Přímá spojnice se šipkou 21"/>
              <p:cNvCxnSpPr/>
              <p:nvPr/>
            </p:nvCxnSpPr>
            <p:spPr>
              <a:xfrm>
                <a:off x="960504" y="1321654"/>
                <a:ext cx="4095409" cy="7684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cxnSp>
          <p:nvCxnSpPr>
            <p:cNvPr id="10" name="Přímá spojnice se šipkou 9"/>
            <p:cNvCxnSpPr/>
            <p:nvPr/>
          </p:nvCxnSpPr>
          <p:spPr>
            <a:xfrm>
              <a:off x="2912248" y="2405102"/>
              <a:ext cx="530199" cy="29967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370590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Rychlé výpočty</a:t>
            </a:r>
            <a:endParaRPr lang="cs-CZ" sz="2400" dirty="0">
              <a:solidFill>
                <a:srgbClr val="000000"/>
              </a:solidFill>
            </a:endParaRPr>
          </a:p>
        </p:txBody>
      </p:sp>
      <p:pic>
        <p:nvPicPr>
          <p:cNvPr id="2" name="Obrázek 1"/>
          <p:cNvPicPr>
            <a:picLocks noChangeAspect="1"/>
          </p:cNvPicPr>
          <p:nvPr/>
        </p:nvPicPr>
        <p:blipFill>
          <a:blip r:embed="rId3"/>
          <a:stretch>
            <a:fillRect/>
          </a:stretch>
        </p:blipFill>
        <p:spPr>
          <a:xfrm>
            <a:off x="804503" y="1519135"/>
            <a:ext cx="9532865" cy="5261497"/>
          </a:xfrm>
          <a:prstGeom prst="rect">
            <a:avLst/>
          </a:prstGeom>
        </p:spPr>
      </p:pic>
    </p:spTree>
    <p:extLst>
      <p:ext uri="{BB962C8B-B14F-4D97-AF65-F5344CB8AC3E}">
        <p14:creationId xmlns:p14="http://schemas.microsoft.com/office/powerpoint/2010/main" val="338997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 MS EXCEL</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ZPRACOVÁNÍ DAT I, MS EXCEL</a:t>
            </a:r>
          </a:p>
          <a:p>
            <a:pPr marL="0" lvl="1" indent="0" algn="just">
              <a:spcBef>
                <a:spcPts val="0"/>
              </a:spcBef>
              <a:buNone/>
            </a:pPr>
            <a:r>
              <a:rPr lang="cs-CZ" sz="2400" dirty="0">
                <a:solidFill>
                  <a:prstClr val="black"/>
                </a:solidFill>
              </a:rPr>
              <a:t>5.1	Tabulkový procesor MS Excel – možnosti využití	</a:t>
            </a:r>
          </a:p>
          <a:p>
            <a:pPr marL="0" lvl="1" indent="0" algn="just">
              <a:spcBef>
                <a:spcPts val="0"/>
              </a:spcBef>
              <a:buNone/>
            </a:pPr>
            <a:r>
              <a:rPr lang="cs-CZ" sz="2400" dirty="0">
                <a:solidFill>
                  <a:prstClr val="black"/>
                </a:solidFill>
              </a:rPr>
              <a:t>5.2	Práce se sešity, práce s listy, práce s oblastmi, práce s buňkou</a:t>
            </a:r>
          </a:p>
          <a:p>
            <a:pPr marL="0" lvl="1" indent="0" algn="just">
              <a:spcBef>
                <a:spcPts val="0"/>
              </a:spcBef>
              <a:buNone/>
            </a:pPr>
            <a:r>
              <a:rPr lang="cs-CZ" sz="2400" dirty="0">
                <a:solidFill>
                  <a:prstClr val="black"/>
                </a:solidFill>
              </a:rPr>
              <a:t>5.3	Seznamy, tabulky. Filtrování, třízení, souhrny, kontingenční tabulka	</a:t>
            </a:r>
          </a:p>
          <a:p>
            <a:pPr marL="0" lvl="1" indent="0" algn="just">
              <a:spcBef>
                <a:spcPts val="0"/>
              </a:spcBef>
              <a:buNone/>
            </a:pPr>
            <a:r>
              <a:rPr lang="cs-CZ" sz="2400" dirty="0">
                <a:solidFill>
                  <a:prstClr val="black"/>
                </a:solidFill>
              </a:rPr>
              <a:t>5.4	Citlivostní analýza, grafy, rychlé výpočty	</a:t>
            </a:r>
          </a:p>
          <a:p>
            <a:pPr marL="0" lvl="1" indent="0" algn="just">
              <a:spcBef>
                <a:spcPts val="0"/>
              </a:spcBef>
              <a:buNone/>
            </a:pPr>
            <a:r>
              <a:rPr lang="cs-CZ" sz="2400" dirty="0">
                <a:solidFill>
                  <a:prstClr val="black"/>
                </a:solidFill>
              </a:rPr>
              <a:t>5.5	Efektivní práce s formátem	</a:t>
            </a:r>
          </a:p>
          <a:p>
            <a:pPr marL="0" lvl="1" indent="0" algn="just">
              <a:spcBef>
                <a:spcPts val="0"/>
              </a:spcBef>
              <a:buNone/>
            </a:pPr>
            <a:r>
              <a:rPr lang="cs-CZ" sz="2400" dirty="0">
                <a:solidFill>
                  <a:prstClr val="black"/>
                </a:solidFill>
              </a:rPr>
              <a:t>5.6	Spolupráce	</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Rychlá analýza</a:t>
            </a:r>
            <a:endParaRPr lang="cs-CZ" sz="2400" dirty="0">
              <a:solidFill>
                <a:srgbClr val="000000"/>
              </a:solidFill>
            </a:endParaRPr>
          </a:p>
        </p:txBody>
      </p:sp>
      <p:sp>
        <p:nvSpPr>
          <p:cNvPr id="3" name="Obdélník 2"/>
          <p:cNvSpPr/>
          <p:nvPr/>
        </p:nvSpPr>
        <p:spPr>
          <a:xfrm>
            <a:off x="381206" y="1332103"/>
            <a:ext cx="4438768"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Pokud potřebujeme vizualizovat data pomocí grafu a nejsme schopni určit vhodný graf, můžeme použít pro vytvoření grafu nástroj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analýza</a:t>
            </a:r>
            <a:r>
              <a:rPr lang="cs-CZ" sz="2400" dirty="0">
                <a:latin typeface="Times New Roman" panose="02020603050405020304" pitchFamily="18" charset="0"/>
                <a:ea typeface="Calibri" panose="020F0502020204030204" pitchFamily="34" charset="0"/>
              </a:rPr>
              <a:t> a snadno vybrat adekvátní graf pro data. Vybereme oblast buněk obsahující data, která chceme zobrazit v grafu, v pravém dolním rohu výběru klikneme na tlačítko </a:t>
            </a:r>
            <a:r>
              <a:rPr lang="cs-CZ" sz="2400" b="1" dirty="0">
                <a:latin typeface="Times New Roman" panose="02020603050405020304" pitchFamily="18" charset="0"/>
                <a:ea typeface="Calibri" panose="020F0502020204030204" pitchFamily="34" charset="0"/>
              </a:rPr>
              <a:t>Rychlá analýza</a:t>
            </a:r>
            <a:r>
              <a:rPr lang="cs-CZ" sz="2400" dirty="0">
                <a:latin typeface="Times New Roman" panose="02020603050405020304" pitchFamily="18" charset="0"/>
                <a:ea typeface="Calibri" panose="020F0502020204030204" pitchFamily="34" charset="0"/>
              </a:rPr>
              <a:t> </a:t>
            </a:r>
            <a:r>
              <a:rPr lang="cs-CZ" sz="2400" dirty="0" smtClean="0">
                <a:latin typeface="Times New Roman" panose="02020603050405020304" pitchFamily="18" charset="0"/>
                <a:ea typeface="Calibri" panose="020F0502020204030204" pitchFamily="34" charset="0"/>
              </a:rPr>
              <a:t>        vyberme </a:t>
            </a:r>
            <a:r>
              <a:rPr lang="cs-CZ" sz="2400" dirty="0">
                <a:latin typeface="Times New Roman" panose="02020603050405020304" pitchFamily="18" charset="0"/>
                <a:ea typeface="Calibri" panose="020F0502020204030204" pitchFamily="34" charset="0"/>
              </a:rPr>
              <a:t>kartu </a:t>
            </a:r>
            <a:r>
              <a:rPr lang="cs-CZ" sz="2400" b="1" dirty="0">
                <a:latin typeface="Times New Roman" panose="02020603050405020304" pitchFamily="18" charset="0"/>
                <a:ea typeface="Calibri" panose="020F0502020204030204" pitchFamily="34" charset="0"/>
              </a:rPr>
              <a:t>Grafy</a:t>
            </a:r>
            <a:r>
              <a:rPr lang="cs-CZ" sz="2400" dirty="0">
                <a:latin typeface="Times New Roman" panose="02020603050405020304" pitchFamily="18" charset="0"/>
                <a:ea typeface="Calibri" panose="020F0502020204030204" pitchFamily="34" charset="0"/>
              </a:rPr>
              <a:t>, následně vybereme a potvrdíme doporučený graf</a:t>
            </a:r>
            <a:endParaRPr lang="cs-CZ" sz="2400" dirty="0"/>
          </a:p>
        </p:txBody>
      </p:sp>
      <p:pic>
        <p:nvPicPr>
          <p:cNvPr id="8" name="Obrázek 7" descr="Vzhled tlačítka"/>
          <p:cNvPicPr/>
          <p:nvPr/>
        </p:nvPicPr>
        <p:blipFill>
          <a:blip r:embed="rId3">
            <a:extLst>
              <a:ext uri="{28A0092B-C50C-407E-A947-70E740481C1C}">
                <a14:useLocalDpi xmlns:a14="http://schemas.microsoft.com/office/drawing/2010/main" val="0"/>
              </a:ext>
            </a:extLst>
          </a:blip>
          <a:srcRect/>
          <a:stretch>
            <a:fillRect/>
          </a:stretch>
        </p:blipFill>
        <p:spPr bwMode="auto">
          <a:xfrm>
            <a:off x="2554096" y="5006238"/>
            <a:ext cx="545566" cy="495661"/>
          </a:xfrm>
          <a:prstGeom prst="rect">
            <a:avLst/>
          </a:prstGeom>
          <a:noFill/>
          <a:ln>
            <a:noFill/>
          </a:ln>
        </p:spPr>
      </p:pic>
      <p:pic>
        <p:nvPicPr>
          <p:cNvPr id="9" name="Obrázek 8" descr="Vytváření grafů s Rychlou analýzou"/>
          <p:cNvPicPr/>
          <p:nvPr/>
        </p:nvPicPr>
        <p:blipFill rotWithShape="1">
          <a:blip r:embed="rId4">
            <a:extLst>
              <a:ext uri="{28A0092B-C50C-407E-A947-70E740481C1C}">
                <a14:useLocalDpi xmlns:a14="http://schemas.microsoft.com/office/drawing/2010/main" val="0"/>
              </a:ext>
            </a:extLst>
          </a:blip>
          <a:srcRect t="3974"/>
          <a:stretch/>
        </p:blipFill>
        <p:spPr bwMode="auto">
          <a:xfrm>
            <a:off x="4975602" y="1534331"/>
            <a:ext cx="6570636" cy="4887011"/>
          </a:xfrm>
          <a:prstGeom prst="rect">
            <a:avLst/>
          </a:prstGeom>
          <a:noFill/>
          <a:ln>
            <a:noFill/>
          </a:ln>
        </p:spPr>
      </p:pic>
    </p:spTree>
    <p:extLst>
      <p:ext uri="{BB962C8B-B14F-4D97-AF65-F5344CB8AC3E}">
        <p14:creationId xmlns:p14="http://schemas.microsoft.com/office/powerpoint/2010/main" val="179345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Efektivní práce s formátem</a:t>
            </a:r>
            <a:endParaRPr lang="cs-CZ" sz="2400" dirty="0">
              <a:solidFill>
                <a:srgbClr val="000000"/>
              </a:solidFill>
            </a:endParaRPr>
          </a:p>
        </p:txBody>
      </p:sp>
      <p:sp>
        <p:nvSpPr>
          <p:cNvPr id="3" name="Obdélník 2"/>
          <p:cNvSpPr/>
          <p:nvPr/>
        </p:nvSpPr>
        <p:spPr>
          <a:xfrm>
            <a:off x="381206" y="1332103"/>
            <a:ext cx="4562753" cy="5632311"/>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Pro efektivní práci s formátem je možné použít podmíněného formátování. Pomocí nástroje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analýza</a:t>
            </a:r>
            <a:r>
              <a:rPr lang="cs-CZ" sz="2400" dirty="0">
                <a:latin typeface="Times New Roman" panose="02020603050405020304" pitchFamily="18" charset="0"/>
                <a:ea typeface="Calibri" panose="020F0502020204030204" pitchFamily="34" charset="0"/>
              </a:rPr>
              <a:t> lze zvýraznit důležitá data nebo zobrazit datové </a:t>
            </a:r>
            <a:r>
              <a:rPr lang="cs-CZ" sz="2400" dirty="0" smtClean="0">
                <a:latin typeface="Times New Roman" panose="02020603050405020304" pitchFamily="18" charset="0"/>
                <a:ea typeface="Calibri" panose="020F0502020204030204" pitchFamily="34" charset="0"/>
              </a:rPr>
              <a:t>trendy.</a:t>
            </a:r>
          </a:p>
          <a:p>
            <a:r>
              <a:rPr lang="cs-CZ" sz="2400" dirty="0">
                <a:latin typeface="Times New Roman" panose="02020603050405020304" pitchFamily="18" charset="0"/>
                <a:ea typeface="Calibri" panose="020F0502020204030204" pitchFamily="34" charset="0"/>
              </a:rPr>
              <a:t>Postupujeme tak, že vybereme data, která chceme naformátovat, následně v pravém dolním rohu výběru klikneme na tlačítko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smtClean="0">
                <a:latin typeface="Times New Roman" panose="02020603050405020304" pitchFamily="18" charset="0"/>
                <a:ea typeface="Calibri" panose="020F0502020204030204" pitchFamily="34" charset="0"/>
              </a:rPr>
              <a:t>analýza         </a:t>
            </a:r>
            <a:r>
              <a:rPr lang="cs-CZ" sz="2400" dirty="0" smtClean="0">
                <a:latin typeface="Times New Roman" panose="02020603050405020304" pitchFamily="18" charset="0"/>
                <a:ea typeface="Calibri" panose="020F0502020204030204" pitchFamily="34" charset="0"/>
              </a:rPr>
              <a:t> v </a:t>
            </a:r>
            <a:r>
              <a:rPr lang="cs-CZ" sz="2400" dirty="0">
                <a:latin typeface="Times New Roman" panose="02020603050405020304" pitchFamily="18" charset="0"/>
                <a:ea typeface="Calibri" panose="020F0502020204030204" pitchFamily="34" charset="0"/>
              </a:rPr>
              <a:t> dalším kroku vybereme kartu </a:t>
            </a:r>
            <a:r>
              <a:rPr lang="cs-CZ" sz="2400" b="1" dirty="0">
                <a:latin typeface="Times New Roman" panose="02020603050405020304" pitchFamily="18" charset="0"/>
                <a:ea typeface="Calibri" panose="020F0502020204030204" pitchFamily="34" charset="0"/>
              </a:rPr>
              <a:t>Formátování</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Podmíněný</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 vybereme požadovaný formát a provedeme formátování</a:t>
            </a:r>
            <a:endParaRPr lang="cs-CZ" sz="2400" dirty="0"/>
          </a:p>
        </p:txBody>
      </p:sp>
      <p:pic>
        <p:nvPicPr>
          <p:cNvPr id="8" name="Obrázek 7" descr="Vzhled tlačítka"/>
          <p:cNvPicPr/>
          <p:nvPr/>
        </p:nvPicPr>
        <p:blipFill>
          <a:blip r:embed="rId3">
            <a:extLst>
              <a:ext uri="{28A0092B-C50C-407E-A947-70E740481C1C}">
                <a14:useLocalDpi xmlns:a14="http://schemas.microsoft.com/office/drawing/2010/main" val="0"/>
              </a:ext>
            </a:extLst>
          </a:blip>
          <a:srcRect/>
          <a:stretch>
            <a:fillRect/>
          </a:stretch>
        </p:blipFill>
        <p:spPr bwMode="auto">
          <a:xfrm>
            <a:off x="2523099" y="4990740"/>
            <a:ext cx="545566" cy="495661"/>
          </a:xfrm>
          <a:prstGeom prst="rect">
            <a:avLst/>
          </a:prstGeom>
          <a:noFill/>
          <a:ln>
            <a:noFill/>
          </a:ln>
        </p:spPr>
      </p:pic>
      <p:pic>
        <p:nvPicPr>
          <p:cNvPr id="10" name="Obrázek 9" descr="Zvýraznění dat pomocí Rychlé analýzy"/>
          <p:cNvPicPr/>
          <p:nvPr/>
        </p:nvPicPr>
        <p:blipFill>
          <a:blip r:embed="rId4">
            <a:extLst>
              <a:ext uri="{28A0092B-C50C-407E-A947-70E740481C1C}">
                <a14:useLocalDpi xmlns:a14="http://schemas.microsoft.com/office/drawing/2010/main" val="0"/>
              </a:ext>
            </a:extLst>
          </a:blip>
          <a:srcRect/>
          <a:stretch>
            <a:fillRect/>
          </a:stretch>
        </p:blipFill>
        <p:spPr bwMode="auto">
          <a:xfrm>
            <a:off x="5210558" y="1425331"/>
            <a:ext cx="6754134" cy="5130451"/>
          </a:xfrm>
          <a:prstGeom prst="rect">
            <a:avLst/>
          </a:prstGeom>
          <a:noFill/>
          <a:ln>
            <a:noFill/>
          </a:ln>
        </p:spPr>
      </p:pic>
    </p:spTree>
    <p:extLst>
      <p:ext uri="{BB962C8B-B14F-4D97-AF65-F5344CB8AC3E}">
        <p14:creationId xmlns:p14="http://schemas.microsoft.com/office/powerpoint/2010/main" val="713880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Spolupráce</a:t>
            </a:r>
            <a:endParaRPr lang="cs-CZ" sz="2400" dirty="0">
              <a:solidFill>
                <a:srgbClr val="000000"/>
              </a:solidFill>
            </a:endParaRPr>
          </a:p>
        </p:txBody>
      </p:sp>
      <p:sp>
        <p:nvSpPr>
          <p:cNvPr id="3" name="Obdélník 2"/>
          <p:cNvSpPr/>
          <p:nvPr/>
        </p:nvSpPr>
        <p:spPr>
          <a:xfrm>
            <a:off x="177074" y="1350281"/>
            <a:ext cx="4562753" cy="5383012"/>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Podmínkou pro spolupráci je uložení sešitu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OneDrive</a:t>
            </a:r>
            <a:r>
              <a:rPr lang="cs-CZ" sz="2200" dirty="0">
                <a:latin typeface="Times New Roman" panose="02020603050405020304" pitchFamily="18" charset="0"/>
                <a:ea typeface="Calibri" panose="020F0502020204030204" pitchFamily="34" charset="0"/>
                <a:cs typeface="Times New Roman" panose="02020603050405020304" pitchFamily="18" charset="0"/>
              </a:rPr>
              <a:t> . Pokud je sešit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cloudovém</a:t>
            </a:r>
            <a:r>
              <a:rPr lang="cs-CZ" sz="2200" dirty="0">
                <a:latin typeface="Times New Roman" panose="02020603050405020304" pitchFamily="18" charset="0"/>
                <a:ea typeface="Calibri" panose="020F0502020204030204" pitchFamily="34" charset="0"/>
                <a:cs typeface="Times New Roman" panose="02020603050405020304" pitchFamily="18" charset="0"/>
              </a:rPr>
              <a:t> úložišti, lze k němu mít přístup z různých zařízení, bude ho moci sdílet a spolupracovat na něm s jinými uživateli.</a:t>
            </a:r>
          </a:p>
          <a:p>
            <a:r>
              <a:rPr lang="cs-CZ" sz="2200" dirty="0">
                <a:latin typeface="Times New Roman" panose="02020603050405020304" pitchFamily="18" charset="0"/>
                <a:ea typeface="Calibri" panose="020F0502020204030204" pitchFamily="34" charset="0"/>
              </a:rPr>
              <a:t>Pro práci s </a:t>
            </a:r>
            <a:r>
              <a:rPr lang="cs-CZ" sz="2200" dirty="0" err="1">
                <a:latin typeface="Times New Roman" panose="02020603050405020304" pitchFamily="18" charset="0"/>
                <a:ea typeface="Calibri" panose="020F0502020204030204" pitchFamily="34" charset="0"/>
              </a:rPr>
              <a:t>cloudem</a:t>
            </a:r>
            <a:r>
              <a:rPr lang="cs-CZ" sz="2200" dirty="0">
                <a:latin typeface="Times New Roman" panose="02020603050405020304" pitchFamily="18" charset="0"/>
                <a:ea typeface="Calibri" panose="020F0502020204030204" pitchFamily="34" charset="0"/>
              </a:rPr>
              <a:t> je nutné se přihlásit ke svému účtu, případně k účtu Microsoft. Seznam úložišť, ke kterým se lze přihlásit je dostupný na kartě </a:t>
            </a:r>
            <a:r>
              <a:rPr lang="cs-CZ" sz="2200" b="1" dirty="0">
                <a:latin typeface="Times New Roman" panose="02020603050405020304" pitchFamily="18" charset="0"/>
                <a:ea typeface="Calibri" panose="020F0502020204030204" pitchFamily="34" charset="0"/>
              </a:rPr>
              <a:t>Soubor</a:t>
            </a:r>
            <a:r>
              <a:rPr lang="cs-CZ" sz="2200" dirty="0">
                <a:latin typeface="Times New Roman" panose="02020603050405020304" pitchFamily="18" charset="0"/>
                <a:ea typeface="Calibri" panose="020F0502020204030204" pitchFamily="34" charset="0"/>
              </a:rPr>
              <a:t> &gt; </a:t>
            </a:r>
            <a:r>
              <a:rPr lang="cs-CZ" sz="2200" b="1" dirty="0">
                <a:latin typeface="Times New Roman" panose="02020603050405020304" pitchFamily="18" charset="0"/>
                <a:ea typeface="Calibri" panose="020F0502020204030204" pitchFamily="34" charset="0"/>
              </a:rPr>
              <a:t>Uložit</a:t>
            </a:r>
            <a:r>
              <a:rPr lang="cs-CZ" sz="2200" dirty="0">
                <a:latin typeface="Times New Roman" panose="02020603050405020304" pitchFamily="18" charset="0"/>
                <a:ea typeface="Calibri" panose="020F0502020204030204" pitchFamily="34" charset="0"/>
              </a:rPr>
              <a:t> </a:t>
            </a:r>
            <a:r>
              <a:rPr lang="cs-CZ" sz="2200" b="1" dirty="0" smtClean="0">
                <a:latin typeface="Times New Roman" panose="02020603050405020304" pitchFamily="18" charset="0"/>
                <a:ea typeface="Calibri" panose="020F0502020204030204" pitchFamily="34" charset="0"/>
              </a:rPr>
              <a:t>jako.</a:t>
            </a:r>
          </a:p>
          <a:p>
            <a:r>
              <a:rPr lang="cs-CZ" sz="2400" dirty="0">
                <a:latin typeface="Times New Roman" panose="02020603050405020304" pitchFamily="18" charset="0"/>
                <a:ea typeface="Calibri" panose="020F0502020204030204" pitchFamily="34" charset="0"/>
              </a:rPr>
              <a:t>Na pásu karet následně </a:t>
            </a:r>
            <a:r>
              <a:rPr lang="cs-CZ" sz="2400" dirty="0" smtClean="0">
                <a:latin typeface="Times New Roman" panose="02020603050405020304" pitchFamily="18" charset="0"/>
                <a:ea typeface="Calibri" panose="020F0502020204030204" pitchFamily="34" charset="0"/>
              </a:rPr>
              <a:t>vybereme</a:t>
            </a:r>
          </a:p>
          <a:p>
            <a:r>
              <a:rPr lang="cs-CZ" sz="2400" b="1" dirty="0">
                <a:latin typeface="Times New Roman" panose="02020603050405020304" pitchFamily="18" charset="0"/>
                <a:ea typeface="Calibri" panose="020F0502020204030204" pitchFamily="34" charset="0"/>
              </a:rPr>
              <a:t>Sdílet</a:t>
            </a:r>
            <a:r>
              <a:rPr lang="cs-CZ" sz="2400" dirty="0">
                <a:latin typeface="Times New Roman" panose="02020603050405020304" pitchFamily="18" charset="0"/>
                <a:ea typeface="Calibri" panose="020F0502020204030204" pitchFamily="34" charset="0"/>
              </a:rPr>
              <a:t> (lze použít i nabídku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Sdílet)</a:t>
            </a:r>
            <a:r>
              <a:rPr lang="cs-CZ" sz="2400" dirty="0">
                <a:latin typeface="Times New Roman" panose="02020603050405020304" pitchFamily="18" charset="0"/>
                <a:ea typeface="Calibri" panose="020F0502020204030204" pitchFamily="34" charset="0"/>
              </a:rPr>
              <a:t>.</a:t>
            </a:r>
            <a:endParaRPr lang="cs-CZ" sz="2200" dirty="0"/>
          </a:p>
        </p:txBody>
      </p:sp>
      <p:pic>
        <p:nvPicPr>
          <p:cNvPr id="9" name="Obrázek 8" descr="Možnosti uložení v Office 2016"/>
          <p:cNvPicPr/>
          <p:nvPr/>
        </p:nvPicPr>
        <p:blipFill>
          <a:blip r:embed="rId3">
            <a:extLst>
              <a:ext uri="{28A0092B-C50C-407E-A947-70E740481C1C}">
                <a14:useLocalDpi xmlns:a14="http://schemas.microsoft.com/office/drawing/2010/main" val="0"/>
              </a:ext>
            </a:extLst>
          </a:blip>
          <a:srcRect/>
          <a:stretch>
            <a:fillRect/>
          </a:stretch>
        </p:blipFill>
        <p:spPr bwMode="auto">
          <a:xfrm>
            <a:off x="5226319" y="1350281"/>
            <a:ext cx="5653492" cy="3935518"/>
          </a:xfrm>
          <a:prstGeom prst="rect">
            <a:avLst/>
          </a:prstGeom>
          <a:noFill/>
          <a:ln>
            <a:noFill/>
          </a:ln>
        </p:spPr>
      </p:pic>
      <p:pic>
        <p:nvPicPr>
          <p:cNvPr id="2" name="Obrázek 1"/>
          <p:cNvPicPr>
            <a:picLocks noChangeAspect="1"/>
          </p:cNvPicPr>
          <p:nvPr/>
        </p:nvPicPr>
        <p:blipFill>
          <a:blip r:embed="rId4"/>
          <a:stretch>
            <a:fillRect/>
          </a:stretch>
        </p:blipFill>
        <p:spPr>
          <a:xfrm>
            <a:off x="4469219" y="5421449"/>
            <a:ext cx="557269" cy="514402"/>
          </a:xfrm>
          <a:prstGeom prst="rect">
            <a:avLst/>
          </a:prstGeom>
        </p:spPr>
      </p:pic>
      <p:pic>
        <p:nvPicPr>
          <p:cNvPr id="11" name="Obrázek 10" descr="Ikona a dialogové okno sdílení v Excelu"/>
          <p:cNvPicPr/>
          <p:nvPr/>
        </p:nvPicPr>
        <p:blipFill>
          <a:blip r:embed="rId5">
            <a:extLst>
              <a:ext uri="{28A0092B-C50C-407E-A947-70E740481C1C}">
                <a14:useLocalDpi xmlns:a14="http://schemas.microsoft.com/office/drawing/2010/main" val="0"/>
              </a:ext>
            </a:extLst>
          </a:blip>
          <a:srcRect/>
          <a:stretch>
            <a:fillRect/>
          </a:stretch>
        </p:blipFill>
        <p:spPr bwMode="auto">
          <a:xfrm>
            <a:off x="8261892" y="2767178"/>
            <a:ext cx="3460076" cy="4090822"/>
          </a:xfrm>
          <a:prstGeom prst="rect">
            <a:avLst/>
          </a:prstGeom>
          <a:noFill/>
          <a:ln>
            <a:noFill/>
          </a:ln>
        </p:spPr>
      </p:pic>
    </p:spTree>
    <p:extLst>
      <p:ext uri="{BB962C8B-B14F-4D97-AF65-F5344CB8AC3E}">
        <p14:creationId xmlns:p14="http://schemas.microsoft.com/office/powerpoint/2010/main" val="1992594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091534"/>
            <a:ext cx="12099860" cy="5804666"/>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a:t>
            </a:r>
            <a:r>
              <a:rPr lang="cs-CZ" sz="2400" dirty="0">
                <a:latin typeface="Times New Roman" panose="02020603050405020304" pitchFamily="18" charset="0"/>
                <a:ea typeface="Calibri" panose="020F0502020204030204" pitchFamily="34" charset="0"/>
                <a:cs typeface="Times New Roman" panose="02020603050405020304" pitchFamily="18" charset="0"/>
              </a:rPr>
              <a:t>seznámila studenty s vybranými činnostmi s daty a prostředím Excelu a efektivními nástroji pro práci s formátem a daty. Další metody a nástroje si studenti mohou procvičit pomocí příkladů v prostředí elearningu</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Byla prezentována </a:t>
            </a:r>
            <a:r>
              <a:rPr lang="cs-CZ" sz="2400" dirty="0">
                <a:latin typeface="Times New Roman" panose="02020603050405020304" pitchFamily="18" charset="0"/>
                <a:ea typeface="Calibri" panose="020F0502020204030204" pitchFamily="34" charset="0"/>
                <a:cs typeface="Times New Roman" panose="02020603050405020304" pitchFamily="18" charset="0"/>
              </a:rPr>
              <a:t>základní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filozofie </a:t>
            </a:r>
            <a:r>
              <a:rPr lang="cs-CZ" sz="2400" dirty="0">
                <a:latin typeface="Times New Roman" panose="02020603050405020304" pitchFamily="18" charset="0"/>
                <a:ea typeface="Calibri" panose="020F0502020204030204" pitchFamily="34" charset="0"/>
                <a:cs typeface="Times New Roman" panose="02020603050405020304" pitchFamily="18" charset="0"/>
              </a:rPr>
              <a:t>aplikace MS Excel při práci s daty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seznámeni </a:t>
            </a:r>
            <a:r>
              <a:rPr lang="cs-CZ" sz="2400" dirty="0">
                <a:latin typeface="Times New Roman" panose="02020603050405020304" pitchFamily="18" charset="0"/>
                <a:ea typeface="Calibri" panose="020F0502020204030204" pitchFamily="34" charset="0"/>
                <a:cs typeface="Times New Roman" panose="02020603050405020304" pitchFamily="18" charset="0"/>
              </a:rPr>
              <a:t>s nástroji a možnostmi využití. Studenti se seznámili s elementárním stavebním kamenem – buňkou, s prací s listy, oblastmi a sešity. Získali dále informace o způsobech zadávání dat a ukládání dat do buňky. Z pokročilých nástrojů se studenti seznámili s dynamickým doplňováním dat.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Studentům bylo rovněž ukázáno, jak pracovat s funkcemi a s pokročilými nástroji pro práci s daty organizovanými do seznamů a tabulek. Bylo ukázáno filtrování dat třízení dat, souhrny dat i práce s křížově organizovanými daty (kontingenční tabulka).</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další části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přednášky </a:t>
            </a:r>
            <a:r>
              <a:rPr lang="cs-CZ" sz="2400" dirty="0">
                <a:latin typeface="Times New Roman" panose="02020603050405020304" pitchFamily="18" charset="0"/>
                <a:ea typeface="Calibri" panose="020F0502020204030204" pitchFamily="34" charset="0"/>
                <a:cs typeface="Times New Roman" panose="02020603050405020304" pitchFamily="18" charset="0"/>
              </a:rPr>
              <a:t>byly vysvětleny zásady citlivostní analýzy a v neposlední řadě doplněny informace o grafech, které studenti získali v kapitole o aplikaci Word</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651916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sp>
        <p:nvSpPr>
          <p:cNvPr id="5" name="Obdélník 4"/>
          <p:cNvSpPr/>
          <p:nvPr/>
        </p:nvSpPr>
        <p:spPr>
          <a:xfrm>
            <a:off x="206478" y="1473391"/>
            <a:ext cx="11341509" cy="5478423"/>
          </a:xfrm>
          <a:prstGeom prst="rect">
            <a:avLst/>
          </a:prstGeom>
        </p:spPr>
        <p:txBody>
          <a:bodyPr wrap="square">
            <a:spAutoFit/>
          </a:bodyPr>
          <a:lstStyle/>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Základní využití aplikace MS Excel je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a:t>
            </a:r>
            <a:r>
              <a:rPr lang="cs-CZ" sz="2200" dirty="0">
                <a:latin typeface="Times New Roman" panose="02020603050405020304" pitchFamily="18" charset="0"/>
                <a:ea typeface="Calibri" panose="020F0502020204030204" pitchFamily="34" charset="0"/>
                <a:cs typeface="Times New Roman" panose="02020603050405020304" pitchFamily="18" charset="0"/>
              </a:rPr>
              <a:t> rovině přeměny dat na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informace, </a:t>
            </a:r>
            <a:r>
              <a:rPr lang="cs-CZ" sz="2200" dirty="0">
                <a:latin typeface="Times New Roman" panose="02020603050405020304" pitchFamily="18" charset="0"/>
                <a:ea typeface="Calibri" panose="020F0502020204030204" pitchFamily="34" charset="0"/>
                <a:cs typeface="Times New Roman" panose="02020603050405020304" pitchFamily="18" charset="0"/>
              </a:rPr>
              <a:t>v kvalitním zpracování a analýze dat. Excel umožňuje zobrazit data v kontextu tak, aby bylo možné dojít k informovanějším rozhodnutím. Excel umožňuje pracovat s opakovanými schématy a provádět složité analýzy. Vyhledávací pole „Řekněte mi“ dohledává příkazy tak, aby bylo možné minimalizovat vynaložené úsilí pro zisk požadovaných výsledků. Excel umožňuje pomocí náhledů volit optimální variantu, například při křížovém zpracování dat pomocí kontingenční tabulky ukáže náhledy kontingenčních tabulek, abyste je bylo možné porovnat a vybrat si tu, která data zobrazí efektivně.</a:t>
            </a:r>
          </a:p>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Nové grafy a možnosti grafiky umožňují prezentovat data požadovanými a inovativními způsoby. Efektivně lze využívat formátování, </a:t>
            </a:r>
            <a:r>
              <a:rPr lang="cs-CZ" sz="2200" dirty="0" err="1">
                <a:latin typeface="Times New Roman" panose="02020603050405020304" pitchFamily="18" charset="0"/>
                <a:ea typeface="Calibri" panose="020F0502020204030204" pitchFamily="34" charset="0"/>
                <a:cs typeface="Times New Roman" panose="02020603050405020304" pitchFamily="18" charset="0"/>
              </a:rPr>
              <a:t>minigrafy</a:t>
            </a:r>
            <a:r>
              <a:rPr lang="cs-CZ" sz="2200" dirty="0">
                <a:latin typeface="Times New Roman" panose="02020603050405020304" pitchFamily="18" charset="0"/>
                <a:ea typeface="Calibri" panose="020F0502020204030204" pitchFamily="34" charset="0"/>
                <a:cs typeface="Times New Roman" panose="02020603050405020304" pitchFamily="18" charset="0"/>
              </a:rPr>
              <a:t>, grafy i tabulky pro vizuální prezentaci dat, ke zvýraznění trendů a opakovaných schémat lze použít pruhy, barvy a ikony nebo lze vytvářet z datové řady předpověď trendu.</a:t>
            </a:r>
          </a:p>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Microsoft Excel je nejpopulárnější tabulkový procesor. Jedná se o preferovaný tabulkový program pro firmy, studenty, odborníky a pro každého, kdo potřebuje shromažďovat a analyzovat data.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410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sp>
        <p:nvSpPr>
          <p:cNvPr id="5" name="Obdélník 4"/>
          <p:cNvSpPr/>
          <p:nvPr/>
        </p:nvSpPr>
        <p:spPr>
          <a:xfrm>
            <a:off x="206478" y="1332103"/>
            <a:ext cx="11851203" cy="5310685"/>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Microsoft Excel umožňuje provádět matematické operace a rovnice, vytvářet složité vzorce nebo jednoduše vytvářet tabulky, grafy a histogramy výběrem datových bodů vložených v tabulce. Umožňuje také velmi snadnou manipulaci s daty během jejich úpravy. Microsoft Excel také umožňuje exportovat a přenést dříve vytvořené tabulky, i mimo aplikaci, například do webových stránek a on-line formulářů. Umožňuje uživateli přístup k externím zdrojům dat. </a:t>
            </a:r>
          </a:p>
          <a:p>
            <a:r>
              <a:rPr lang="cs-CZ" sz="2200" dirty="0">
                <a:latin typeface="Times New Roman" panose="02020603050405020304" pitchFamily="18" charset="0"/>
                <a:ea typeface="Calibri" panose="020F0502020204030204" pitchFamily="34" charset="0"/>
              </a:rPr>
              <a:t>Vzhledem k implementaci </a:t>
            </a:r>
            <a:r>
              <a:rPr lang="cs-CZ" sz="2200" dirty="0" err="1">
                <a:latin typeface="Times New Roman" panose="02020603050405020304" pitchFamily="18" charset="0"/>
                <a:ea typeface="Calibri" panose="020F0502020204030204" pitchFamily="34" charset="0"/>
              </a:rPr>
              <a:t>Visual</a:t>
            </a:r>
            <a:r>
              <a:rPr lang="cs-CZ" sz="2200" dirty="0">
                <a:latin typeface="Times New Roman" panose="02020603050405020304" pitchFamily="18" charset="0"/>
                <a:ea typeface="Calibri" panose="020F0502020204030204" pitchFamily="34" charset="0"/>
              </a:rPr>
              <a:t> Basic </a:t>
            </a:r>
            <a:r>
              <a:rPr lang="cs-CZ" sz="2200" dirty="0" err="1">
                <a:latin typeface="Times New Roman" panose="02020603050405020304" pitchFamily="18" charset="0"/>
                <a:ea typeface="Calibri" panose="020F0502020204030204" pitchFamily="34" charset="0"/>
              </a:rPr>
              <a:t>for</a:t>
            </a:r>
            <a:r>
              <a:rPr lang="cs-CZ" sz="2200" dirty="0">
                <a:latin typeface="Times New Roman" panose="02020603050405020304" pitchFamily="18" charset="0"/>
                <a:ea typeface="Calibri" panose="020F0502020204030204" pitchFamily="34" charset="0"/>
              </a:rPr>
              <a:t> </a:t>
            </a:r>
            <a:r>
              <a:rPr lang="cs-CZ" sz="2200" dirty="0" err="1">
                <a:latin typeface="Times New Roman" panose="02020603050405020304" pitchFamily="18" charset="0"/>
                <a:ea typeface="Calibri" panose="020F0502020204030204" pitchFamily="34" charset="0"/>
              </a:rPr>
              <a:t>Application</a:t>
            </a:r>
            <a:r>
              <a:rPr lang="cs-CZ" sz="2200" dirty="0">
                <a:latin typeface="Times New Roman" panose="02020603050405020304" pitchFamily="18" charset="0"/>
                <a:ea typeface="Calibri" panose="020F0502020204030204" pitchFamily="34" charset="0"/>
              </a:rPr>
              <a:t> umožňuje automatizaci výpočtů. To činí Microsoft Excel ideální pro statistiku, finance, inženýrství, fyziku a stručně řečeno jakoukoliv jinou aktivitu, která spoléhá na analýzu a úpravu matematických údajů. Vzhledem k jednotnému prostředí jsou opět možnosti aplikace shrnuty na kartě </a:t>
            </a:r>
            <a:r>
              <a:rPr lang="cs-CZ" sz="2200" b="1" dirty="0">
                <a:latin typeface="Times New Roman" panose="02020603050405020304" pitchFamily="18" charset="0"/>
                <a:ea typeface="Calibri" panose="020F0502020204030204" pitchFamily="34" charset="0"/>
              </a:rPr>
              <a:t>Soubor &gt; </a:t>
            </a:r>
            <a:r>
              <a:rPr lang="cs-CZ" sz="2200" b="1" dirty="0" smtClean="0">
                <a:latin typeface="Times New Roman" panose="02020603050405020304" pitchFamily="18" charset="0"/>
                <a:ea typeface="Calibri" panose="020F0502020204030204" pitchFamily="34" charset="0"/>
              </a:rPr>
              <a:t>Možnosti</a:t>
            </a: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Excel 2016 usnadňuje zpracování dat různého formátu. Data lze efektivně zadávat pomocí funkce automatického vyplňování, která umožňuje snazší zadávání dat. </a:t>
            </a:r>
          </a:p>
          <a:p>
            <a:r>
              <a:rPr lang="cs-CZ" sz="2200" dirty="0">
                <a:latin typeface="Times New Roman" panose="02020603050405020304" pitchFamily="18" charset="0"/>
                <a:ea typeface="Calibri" panose="020F0502020204030204" pitchFamily="34" charset="0"/>
              </a:rPr>
              <a:t>Data lze efektivně vizualizovat, efektivně lze vytvářet různé typy grafů a </a:t>
            </a:r>
            <a:r>
              <a:rPr lang="cs-CZ" sz="2200" dirty="0" err="1">
                <a:latin typeface="Times New Roman" panose="02020603050405020304" pitchFamily="18" charset="0"/>
                <a:ea typeface="Calibri" panose="020F0502020204030204" pitchFamily="34" charset="0"/>
              </a:rPr>
              <a:t>minigrafů</a:t>
            </a:r>
            <a:r>
              <a:rPr lang="cs-CZ" sz="2200" dirty="0">
                <a:latin typeface="Times New Roman" panose="02020603050405020304" pitchFamily="18" charset="0"/>
                <a:ea typeface="Calibri" panose="020F0502020204030204" pitchFamily="34" charset="0"/>
              </a:rPr>
              <a:t>. Pomocí datových pruhů, barevného formátování, podmíněných formátů a ikon lze snadno rozpoznat trendy a vzory</a:t>
            </a:r>
            <a:r>
              <a:rPr lang="cs-CZ" sz="2200" b="1" dirty="0" smtClean="0">
                <a:latin typeface="Times New Roman" panose="02020603050405020304" pitchFamily="18" charset="0"/>
                <a:ea typeface="Calibri" panose="020F0502020204030204" pitchFamily="34" charset="0"/>
              </a:rPr>
              <a:t> </a:t>
            </a:r>
            <a:endParaRPr lang="cs-CZ" sz="2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16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grpSp>
        <p:nvGrpSpPr>
          <p:cNvPr id="8" name="Skupina 7"/>
          <p:cNvGrpSpPr/>
          <p:nvPr/>
        </p:nvGrpSpPr>
        <p:grpSpPr>
          <a:xfrm>
            <a:off x="650928" y="1473391"/>
            <a:ext cx="10793950" cy="4470963"/>
            <a:chOff x="183437" y="243999"/>
            <a:chExt cx="7902638" cy="3578858"/>
          </a:xfrm>
        </p:grpSpPr>
        <p:pic>
          <p:nvPicPr>
            <p:cNvPr id="9" name="Obrázek 8"/>
            <p:cNvPicPr>
              <a:picLocks noChangeAspect="1"/>
            </p:cNvPicPr>
            <p:nvPr/>
          </p:nvPicPr>
          <p:blipFill rotWithShape="1">
            <a:blip r:embed="rId3" cstate="print">
              <a:extLst>
                <a:ext uri="{28A0092B-C50C-407E-A947-70E740481C1C}">
                  <a14:useLocalDpi xmlns:a14="http://schemas.microsoft.com/office/drawing/2010/main" val="0"/>
                </a:ext>
              </a:extLst>
            </a:blip>
            <a:srcRect r="13312"/>
            <a:stretch/>
          </p:blipFill>
          <p:spPr bwMode="auto">
            <a:xfrm>
              <a:off x="183437" y="243999"/>
              <a:ext cx="5478780" cy="3404870"/>
            </a:xfrm>
            <a:prstGeom prst="rect">
              <a:avLst/>
            </a:prstGeom>
            <a:ln>
              <a:noFill/>
            </a:ln>
            <a:extLst>
              <a:ext uri="{53640926-AAD7-44D8-BBD7-CCE9431645EC}">
                <a14:shadowObscured xmlns:a14="http://schemas.microsoft.com/office/drawing/2010/main"/>
              </a:ext>
            </a:extLst>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0756" y="524544"/>
              <a:ext cx="4505319" cy="3298313"/>
            </a:xfrm>
            <a:prstGeom prst="rect">
              <a:avLst/>
            </a:prstGeom>
          </p:spPr>
        </p:pic>
      </p:grpSp>
      <p:sp>
        <p:nvSpPr>
          <p:cNvPr id="2" name="Obdélník 1"/>
          <p:cNvSpPr/>
          <p:nvPr/>
        </p:nvSpPr>
        <p:spPr>
          <a:xfrm>
            <a:off x="179727" y="6079610"/>
            <a:ext cx="11886587" cy="461665"/>
          </a:xfrm>
          <a:prstGeom prst="rect">
            <a:avLst/>
          </a:prstGeom>
        </p:spPr>
        <p:txBody>
          <a:bodyPr wrap="none">
            <a:spAutoFit/>
          </a:bodyPr>
          <a:lstStyle/>
          <a:p>
            <a:r>
              <a:rPr lang="cs-CZ" sz="2400" dirty="0">
                <a:latin typeface="Times New Roman" panose="02020603050405020304" pitchFamily="18" charset="0"/>
                <a:ea typeface="Calibri" panose="020F0502020204030204" pitchFamily="34" charset="0"/>
              </a:rPr>
              <a:t>karta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a základní možnosti aplikace Excel, které jsou obdobné jako u ostatních </a:t>
            </a:r>
            <a:r>
              <a:rPr lang="cs-CZ" sz="2400" dirty="0" smtClean="0">
                <a:latin typeface="Times New Roman" panose="02020603050405020304" pitchFamily="18" charset="0"/>
                <a:ea typeface="Calibri" panose="020F0502020204030204" pitchFamily="34" charset="0"/>
              </a:rPr>
              <a:t>aplikací</a:t>
            </a:r>
            <a:endParaRPr lang="cs-CZ" sz="2400" dirty="0"/>
          </a:p>
        </p:txBody>
      </p:sp>
    </p:spTree>
    <p:extLst>
      <p:ext uri="{BB962C8B-B14F-4D97-AF65-F5344CB8AC3E}">
        <p14:creationId xmlns:p14="http://schemas.microsoft.com/office/powerpoint/2010/main" val="138859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sp>
        <p:nvSpPr>
          <p:cNvPr id="2" name="Obdélník 1"/>
          <p:cNvSpPr/>
          <p:nvPr/>
        </p:nvSpPr>
        <p:spPr>
          <a:xfrm>
            <a:off x="521787" y="1473391"/>
            <a:ext cx="11242524"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Excel po spuštění obsahuje jeden list. List se skládá z buněk. Představit si to můžete jako čtverečkovaný sešit, kdy listy jsou jednotlivé listy v sešitě. Jednotlivé čtverečky odpovídají buňkám. Buňky jsou objekty na nejnižší úrovní Excelu (kde jsou uložena konkrétní data)</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U buněk rozlišujeme identifikaci (adresu buňky) a obsah buňky. Do buněk se mohou vkládat čísla, vzorce, texty, (dokonce i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minigrafy</a:t>
            </a:r>
            <a:r>
              <a:rPr lang="cs-CZ" sz="2400" dirty="0">
                <a:latin typeface="Times New Roman" panose="02020603050405020304" pitchFamily="18" charset="0"/>
                <a:ea typeface="Calibri" panose="020F0502020204030204" pitchFamily="34" charset="0"/>
                <a:cs typeface="Times New Roman" panose="02020603050405020304" pitchFamily="18" charset="0"/>
              </a:rPr>
              <a:t>), poznámky, atd. Každá buňka má svou adresu (pozici například A1). Adresa buňky je určena souborem a jeho umístěním na vnější paměti, dále Listem (na kterém se nachází) a nakonec umístěním v konkrétním sloupci a řádku. V Excelu jsou v základním nastavení sloupce označeny písmeny, řádky čísly. Sloupce značíme písmeny - A,B,…,Z, AA,AB atd. Řádky značíme číslicemi – 1,2,3 atd. První buňka má tedy adresu A1, druhá buňka v první řádku B1. Buňka ve třetím sloupci a třetím řádku C3. Počet sloupců a řádků je dán implementací aplikace. Označení buňky v rámci otevřeného listu tvoří </a:t>
            </a:r>
            <a:r>
              <a:rPr lang="cs-CZ" sz="2400" b="1" dirty="0">
                <a:latin typeface="Times New Roman" panose="02020603050405020304" pitchFamily="18" charset="0"/>
                <a:ea typeface="Calibri" panose="020F0502020204030204" pitchFamily="34" charset="0"/>
                <a:cs typeface="Times New Roman" panose="02020603050405020304" pitchFamily="18" charset="0"/>
              </a:rPr>
              <a:t>adresu buňky.</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01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pic>
        <p:nvPicPr>
          <p:cNvPr id="8" name="Obrázek 7"/>
          <p:cNvPicPr/>
          <p:nvPr/>
        </p:nvPicPr>
        <p:blipFill>
          <a:blip r:embed="rId3"/>
          <a:stretch>
            <a:fillRect/>
          </a:stretch>
        </p:blipFill>
        <p:spPr>
          <a:xfrm>
            <a:off x="388951" y="1350281"/>
            <a:ext cx="10749450" cy="5409660"/>
          </a:xfrm>
          <a:prstGeom prst="rect">
            <a:avLst/>
          </a:prstGeom>
        </p:spPr>
      </p:pic>
    </p:spTree>
    <p:extLst>
      <p:ext uri="{BB962C8B-B14F-4D97-AF65-F5344CB8AC3E}">
        <p14:creationId xmlns:p14="http://schemas.microsoft.com/office/powerpoint/2010/main" val="76704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sp>
        <p:nvSpPr>
          <p:cNvPr id="2" name="Obdélník 1"/>
          <p:cNvSpPr/>
          <p:nvPr/>
        </p:nvSpPr>
        <p:spPr>
          <a:xfrm>
            <a:off x="381205" y="2297736"/>
            <a:ext cx="3182307"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Obrázek ukazuje list Excelu s aktivní kartou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s výběrem buňky, souvislé a nesouvislé oblasti, se vloženým obrázkem a s daty organizovanými do tabulek.</a:t>
            </a:r>
            <a:endParaRPr lang="cs-CZ" sz="2400" dirty="0"/>
          </a:p>
        </p:txBody>
      </p:sp>
      <p:pic>
        <p:nvPicPr>
          <p:cNvPr id="9" name="Obrázek 8"/>
          <p:cNvPicPr/>
          <p:nvPr/>
        </p:nvPicPr>
        <p:blipFill>
          <a:blip r:embed="rId3"/>
          <a:stretch>
            <a:fillRect/>
          </a:stretch>
        </p:blipFill>
        <p:spPr>
          <a:xfrm>
            <a:off x="3764990" y="1473391"/>
            <a:ext cx="7672759" cy="5159884"/>
          </a:xfrm>
          <a:prstGeom prst="rect">
            <a:avLst/>
          </a:prstGeom>
        </p:spPr>
      </p:pic>
    </p:spTree>
    <p:extLst>
      <p:ext uri="{BB962C8B-B14F-4D97-AF65-F5344CB8AC3E}">
        <p14:creationId xmlns:p14="http://schemas.microsoft.com/office/powerpoint/2010/main" val="207501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2749</Words>
  <Application>Microsoft Office PowerPoint</Application>
  <PresentationFormat>Širokoúhlá obrazovka</PresentationFormat>
  <Paragraphs>157</Paragraphs>
  <Slides>33</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33</vt:i4>
      </vt:variant>
    </vt:vector>
  </HeadingPairs>
  <TitlesOfParts>
    <vt:vector size="39" baseType="lpstr">
      <vt:lpstr>Arial</vt:lpstr>
      <vt:lpstr>Calibri</vt:lpstr>
      <vt:lpstr>Calibri Light</vt:lpstr>
      <vt:lpstr>Symbol</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49</cp:revision>
  <dcterms:created xsi:type="dcterms:W3CDTF">2018-05-01T11:53:06Z</dcterms:created>
  <dcterms:modified xsi:type="dcterms:W3CDTF">2021-09-16T15:57:48Z</dcterms:modified>
</cp:coreProperties>
</file>