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63" r:id="rId3"/>
    <p:sldId id="296" r:id="rId4"/>
    <p:sldId id="297" r:id="rId5"/>
    <p:sldId id="298" r:id="rId6"/>
    <p:sldId id="299" r:id="rId7"/>
    <p:sldId id="293" r:id="rId8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61FB3"/>
    <a:srgbClr val="161438"/>
    <a:srgbClr val="30221C"/>
    <a:srgbClr val="12313A"/>
    <a:srgbClr val="F0F5D7"/>
    <a:srgbClr val="000000"/>
    <a:srgbClr val="307871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36" d="100"/>
          <a:sy n="136" d="100"/>
        </p:scale>
        <p:origin x="816" y="10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26.09.2023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43567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0402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745000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913792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92165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63006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is.slu.cz/predmet/opf/INMBPINF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is.slu.cz/predmet/opf/INMBKZIE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is.slu.cz/auth/el/opf/zima2023/INMBPINF/index.qwarp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is.slu.cz/auth/el/opf/zima2023/INMBPZIE/index.qwarp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is.slu.cz/auth/el/opf/zima2023/INMBPINF/3799529/BPINF_O_kurzu_podrobneji.pdf?predmet=325046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is.slu.cz/auth/el/opf/zima2023/INMBPZIE/3780352/BPZIE_O_kurzu_podrobneji.pdf?predmet=324959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251520" y="1203598"/>
            <a:ext cx="5616624" cy="2160240"/>
          </a:xfrm>
          <a:prstGeom prst="rect">
            <a:avLst/>
          </a:prstGeom>
        </p:spPr>
        <p:txBody>
          <a:bodyPr anchor="t">
            <a:normAutofit fontScale="90000"/>
          </a:bodyPr>
          <a:lstStyle/>
          <a:p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Informatika</a:t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&amp;</a:t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Informatika pro ekonomy I</a:t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63688" y="4011910"/>
            <a:ext cx="3888432" cy="36004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Přednáška 1</a:t>
            </a: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956047" y="3723878"/>
            <a:ext cx="2016224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0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doc. Mgr. Petr Suchánek, Ph.D.</a:t>
            </a:r>
            <a:endParaRPr lang="cs-CZ" altLang="cs-CZ" sz="10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120680" cy="507703"/>
          </a:xfrm>
        </p:spPr>
        <p:txBody>
          <a:bodyPr/>
          <a:lstStyle/>
          <a:p>
            <a:r>
              <a:rPr lang="cs-CZ" b="1" dirty="0">
                <a:solidFill>
                  <a:srgbClr val="000000"/>
                </a:solidFill>
              </a:rPr>
              <a:t>Informatika </a:t>
            </a:r>
            <a:r>
              <a:rPr lang="en-GB" b="1" dirty="0">
                <a:solidFill>
                  <a:srgbClr val="000000"/>
                </a:solidFill>
              </a:rPr>
              <a:t>&amp;</a:t>
            </a:r>
            <a:r>
              <a:rPr lang="cs-CZ" b="1" dirty="0">
                <a:solidFill>
                  <a:srgbClr val="000000"/>
                </a:solidFill>
              </a:rPr>
              <a:t> Informatika pro ekonomy I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2</a:t>
            </a:fld>
            <a:endParaRPr lang="cs-CZ" dirty="0"/>
          </a:p>
        </p:txBody>
      </p:sp>
      <p:sp>
        <p:nvSpPr>
          <p:cNvPr id="2" name="TextovéPole 1"/>
          <p:cNvSpPr txBox="1"/>
          <p:nvPr/>
        </p:nvSpPr>
        <p:spPr>
          <a:xfrm>
            <a:off x="755576" y="1203598"/>
            <a:ext cx="2160240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3200" u="sng" dirty="0">
                <a:solidFill>
                  <a:schemeClr val="tx2">
                    <a:lumMod val="60000"/>
                    <a:lumOff val="40000"/>
                  </a:schemeClr>
                </a:solidFill>
              </a:rPr>
              <a:t>Informatika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4067944" y="1203598"/>
            <a:ext cx="4680520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3200" u="sng" dirty="0">
                <a:solidFill>
                  <a:srgbClr val="00B050"/>
                </a:solidFill>
              </a:rPr>
              <a:t>Informatika pro ekonomy I</a:t>
            </a:r>
          </a:p>
        </p:txBody>
      </p:sp>
      <p:cxnSp>
        <p:nvCxnSpPr>
          <p:cNvPr id="5" name="Přímá spojnice se šipkou 4"/>
          <p:cNvCxnSpPr/>
          <p:nvPr/>
        </p:nvCxnSpPr>
        <p:spPr>
          <a:xfrm>
            <a:off x="1835696" y="1851670"/>
            <a:ext cx="0" cy="1224136"/>
          </a:xfrm>
          <a:prstGeom prst="straightConnector1">
            <a:avLst/>
          </a:prstGeom>
          <a:ln w="476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ovéPole 10"/>
          <p:cNvSpPr txBox="1"/>
          <p:nvPr/>
        </p:nvSpPr>
        <p:spPr>
          <a:xfrm>
            <a:off x="323528" y="3075806"/>
            <a:ext cx="367240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200" dirty="0">
                <a:solidFill>
                  <a:srgbClr val="0070C0"/>
                </a:solidFill>
              </a:rPr>
              <a:t>Profesně zaměřené studijní programy</a:t>
            </a:r>
          </a:p>
        </p:txBody>
      </p:sp>
      <p:sp>
        <p:nvSpPr>
          <p:cNvPr id="13" name="TextovéPole 12"/>
          <p:cNvSpPr txBox="1"/>
          <p:nvPr/>
        </p:nvSpPr>
        <p:spPr>
          <a:xfrm>
            <a:off x="4211960" y="3108197"/>
            <a:ext cx="432048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200" dirty="0">
                <a:solidFill>
                  <a:srgbClr val="00B050"/>
                </a:solidFill>
              </a:rPr>
              <a:t>Akademicky zaměřené studijní programy</a:t>
            </a:r>
          </a:p>
        </p:txBody>
      </p:sp>
      <p:cxnSp>
        <p:nvCxnSpPr>
          <p:cNvPr id="15" name="Přímá spojnice se šipkou 14"/>
          <p:cNvCxnSpPr/>
          <p:nvPr/>
        </p:nvCxnSpPr>
        <p:spPr>
          <a:xfrm>
            <a:off x="6372200" y="1851670"/>
            <a:ext cx="0" cy="1224136"/>
          </a:xfrm>
          <a:prstGeom prst="straightConnector1">
            <a:avLst/>
          </a:prstGeom>
          <a:ln w="476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987507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120680" cy="507703"/>
          </a:xfrm>
        </p:spPr>
        <p:txBody>
          <a:bodyPr/>
          <a:lstStyle/>
          <a:p>
            <a:r>
              <a:rPr lang="cs-CZ" b="1" dirty="0">
                <a:solidFill>
                  <a:srgbClr val="000000"/>
                </a:solidFill>
              </a:rPr>
              <a:t>Informatika </a:t>
            </a:r>
            <a:r>
              <a:rPr lang="en-GB" b="1" dirty="0">
                <a:solidFill>
                  <a:srgbClr val="000000"/>
                </a:solidFill>
              </a:rPr>
              <a:t>&amp;</a:t>
            </a:r>
            <a:r>
              <a:rPr lang="cs-CZ" b="1" dirty="0">
                <a:solidFill>
                  <a:srgbClr val="000000"/>
                </a:solidFill>
              </a:rPr>
              <a:t> Informatika pro ekonomy I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3</a:t>
            </a:fld>
            <a:endParaRPr lang="cs-CZ" dirty="0"/>
          </a:p>
        </p:txBody>
      </p:sp>
      <p:sp>
        <p:nvSpPr>
          <p:cNvPr id="2" name="TextovéPole 1"/>
          <p:cNvSpPr txBox="1"/>
          <p:nvPr/>
        </p:nvSpPr>
        <p:spPr>
          <a:xfrm>
            <a:off x="755576" y="1203598"/>
            <a:ext cx="2160240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3200" u="sng" dirty="0">
                <a:solidFill>
                  <a:schemeClr val="tx2">
                    <a:lumMod val="60000"/>
                    <a:lumOff val="40000"/>
                  </a:schemeClr>
                </a:solidFill>
              </a:rPr>
              <a:t>Informatika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4067944" y="1203598"/>
            <a:ext cx="4680520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3200" u="sng" dirty="0">
                <a:solidFill>
                  <a:srgbClr val="00B050"/>
                </a:solidFill>
              </a:rPr>
              <a:t>Informatika pro ekonomy I</a:t>
            </a:r>
          </a:p>
        </p:txBody>
      </p:sp>
      <p:cxnSp>
        <p:nvCxnSpPr>
          <p:cNvPr id="5" name="Přímá spojnice se šipkou 4"/>
          <p:cNvCxnSpPr/>
          <p:nvPr/>
        </p:nvCxnSpPr>
        <p:spPr>
          <a:xfrm>
            <a:off x="1835696" y="1851670"/>
            <a:ext cx="0" cy="1224136"/>
          </a:xfrm>
          <a:prstGeom prst="straightConnector1">
            <a:avLst/>
          </a:prstGeom>
          <a:ln w="476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ovéPole 10"/>
          <p:cNvSpPr txBox="1"/>
          <p:nvPr/>
        </p:nvSpPr>
        <p:spPr>
          <a:xfrm>
            <a:off x="179512" y="3139103"/>
            <a:ext cx="38884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200" dirty="0">
                <a:solidFill>
                  <a:srgbClr val="00B0F0"/>
                </a:solidFill>
                <a:hlinkClick r:id="rId3"/>
              </a:rPr>
              <a:t>Informace o předmětu</a:t>
            </a:r>
            <a:endParaRPr lang="cs-CZ" sz="3200" dirty="0">
              <a:solidFill>
                <a:srgbClr val="00B0F0"/>
              </a:solidFill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4211960" y="3139103"/>
            <a:ext cx="43204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200" dirty="0">
                <a:solidFill>
                  <a:srgbClr val="00B050"/>
                </a:solidFill>
                <a:hlinkClick r:id="rId4"/>
              </a:rPr>
              <a:t>Informace o předmětu</a:t>
            </a:r>
            <a:endParaRPr lang="cs-CZ" sz="3200" dirty="0">
              <a:solidFill>
                <a:srgbClr val="00B050"/>
              </a:solidFill>
            </a:endParaRPr>
          </a:p>
        </p:txBody>
      </p:sp>
      <p:cxnSp>
        <p:nvCxnSpPr>
          <p:cNvPr id="15" name="Přímá spojnice se šipkou 14"/>
          <p:cNvCxnSpPr/>
          <p:nvPr/>
        </p:nvCxnSpPr>
        <p:spPr>
          <a:xfrm>
            <a:off x="6372200" y="1851670"/>
            <a:ext cx="0" cy="1224136"/>
          </a:xfrm>
          <a:prstGeom prst="straightConnector1">
            <a:avLst/>
          </a:prstGeom>
          <a:ln w="476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91533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120680" cy="507703"/>
          </a:xfrm>
        </p:spPr>
        <p:txBody>
          <a:bodyPr/>
          <a:lstStyle/>
          <a:p>
            <a:r>
              <a:rPr lang="cs-CZ" b="1" dirty="0">
                <a:solidFill>
                  <a:srgbClr val="000000"/>
                </a:solidFill>
              </a:rPr>
              <a:t>Informatika </a:t>
            </a:r>
            <a:r>
              <a:rPr lang="en-GB" b="1" dirty="0">
                <a:solidFill>
                  <a:srgbClr val="000000"/>
                </a:solidFill>
              </a:rPr>
              <a:t>&amp;</a:t>
            </a:r>
            <a:r>
              <a:rPr lang="cs-CZ" b="1" dirty="0">
                <a:solidFill>
                  <a:srgbClr val="000000"/>
                </a:solidFill>
              </a:rPr>
              <a:t> Informatika pro ekonomy I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4</a:t>
            </a:fld>
            <a:endParaRPr lang="cs-CZ" dirty="0"/>
          </a:p>
        </p:txBody>
      </p:sp>
      <p:sp>
        <p:nvSpPr>
          <p:cNvPr id="2" name="TextovéPole 1"/>
          <p:cNvSpPr txBox="1"/>
          <p:nvPr/>
        </p:nvSpPr>
        <p:spPr>
          <a:xfrm>
            <a:off x="755576" y="1203598"/>
            <a:ext cx="2160240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3200" u="sng" dirty="0">
                <a:solidFill>
                  <a:schemeClr val="tx2">
                    <a:lumMod val="60000"/>
                    <a:lumOff val="40000"/>
                  </a:schemeClr>
                </a:solidFill>
              </a:rPr>
              <a:t>Informatika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4067944" y="1203598"/>
            <a:ext cx="4680520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3200" u="sng" dirty="0">
                <a:solidFill>
                  <a:srgbClr val="00B050"/>
                </a:solidFill>
              </a:rPr>
              <a:t>Informatika pro ekonomy I</a:t>
            </a:r>
          </a:p>
        </p:txBody>
      </p:sp>
      <p:cxnSp>
        <p:nvCxnSpPr>
          <p:cNvPr id="5" name="Přímá spojnice se šipkou 4"/>
          <p:cNvCxnSpPr/>
          <p:nvPr/>
        </p:nvCxnSpPr>
        <p:spPr>
          <a:xfrm>
            <a:off x="1835696" y="1851670"/>
            <a:ext cx="0" cy="1224136"/>
          </a:xfrm>
          <a:prstGeom prst="straightConnector1">
            <a:avLst/>
          </a:prstGeom>
          <a:ln w="476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ovéPole 10"/>
          <p:cNvSpPr txBox="1"/>
          <p:nvPr/>
        </p:nvSpPr>
        <p:spPr>
          <a:xfrm>
            <a:off x="107504" y="3139103"/>
            <a:ext cx="38884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200" dirty="0">
                <a:solidFill>
                  <a:srgbClr val="00B0F0"/>
                </a:solidFill>
                <a:hlinkClick r:id="rId3"/>
              </a:rPr>
              <a:t>Studijní materiály</a:t>
            </a:r>
            <a:endParaRPr lang="cs-CZ" sz="3200" dirty="0">
              <a:solidFill>
                <a:srgbClr val="00B0F0"/>
              </a:solidFill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4211960" y="3139103"/>
            <a:ext cx="43204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200" dirty="0">
                <a:solidFill>
                  <a:srgbClr val="00B050"/>
                </a:solidFill>
                <a:hlinkClick r:id="rId4"/>
              </a:rPr>
              <a:t>Studijní materiály</a:t>
            </a:r>
            <a:endParaRPr lang="cs-CZ" sz="3200" dirty="0">
              <a:solidFill>
                <a:srgbClr val="00B050"/>
              </a:solidFill>
            </a:endParaRPr>
          </a:p>
        </p:txBody>
      </p:sp>
      <p:cxnSp>
        <p:nvCxnSpPr>
          <p:cNvPr id="15" name="Přímá spojnice se šipkou 14"/>
          <p:cNvCxnSpPr/>
          <p:nvPr/>
        </p:nvCxnSpPr>
        <p:spPr>
          <a:xfrm>
            <a:off x="6372200" y="1851670"/>
            <a:ext cx="0" cy="1224136"/>
          </a:xfrm>
          <a:prstGeom prst="straightConnector1">
            <a:avLst/>
          </a:prstGeom>
          <a:ln w="476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83509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120680" cy="507703"/>
          </a:xfrm>
        </p:spPr>
        <p:txBody>
          <a:bodyPr/>
          <a:lstStyle/>
          <a:p>
            <a:r>
              <a:rPr lang="cs-CZ" b="1" dirty="0">
                <a:solidFill>
                  <a:srgbClr val="000000"/>
                </a:solidFill>
              </a:rPr>
              <a:t>Informatika </a:t>
            </a:r>
            <a:r>
              <a:rPr lang="en-GB" b="1" dirty="0">
                <a:solidFill>
                  <a:srgbClr val="000000"/>
                </a:solidFill>
              </a:rPr>
              <a:t>&amp;</a:t>
            </a:r>
            <a:r>
              <a:rPr lang="cs-CZ" b="1" dirty="0">
                <a:solidFill>
                  <a:srgbClr val="000000"/>
                </a:solidFill>
              </a:rPr>
              <a:t> Informatika pro ekonomy I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5</a:t>
            </a:fld>
            <a:endParaRPr lang="cs-CZ" dirty="0"/>
          </a:p>
        </p:txBody>
      </p:sp>
      <p:sp>
        <p:nvSpPr>
          <p:cNvPr id="2" name="TextovéPole 1"/>
          <p:cNvSpPr txBox="1"/>
          <p:nvPr/>
        </p:nvSpPr>
        <p:spPr>
          <a:xfrm>
            <a:off x="755576" y="1203598"/>
            <a:ext cx="2160240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3200" u="sng" dirty="0">
                <a:solidFill>
                  <a:schemeClr val="tx2">
                    <a:lumMod val="60000"/>
                    <a:lumOff val="40000"/>
                  </a:schemeClr>
                </a:solidFill>
              </a:rPr>
              <a:t>Informatika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4067944" y="1203598"/>
            <a:ext cx="4680520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3200" u="sng" dirty="0">
                <a:solidFill>
                  <a:srgbClr val="00B050"/>
                </a:solidFill>
              </a:rPr>
              <a:t>Informatika pro ekonomy I</a:t>
            </a:r>
          </a:p>
        </p:txBody>
      </p:sp>
      <p:cxnSp>
        <p:nvCxnSpPr>
          <p:cNvPr id="5" name="Přímá spojnice se šipkou 4"/>
          <p:cNvCxnSpPr/>
          <p:nvPr/>
        </p:nvCxnSpPr>
        <p:spPr>
          <a:xfrm>
            <a:off x="1835696" y="1851670"/>
            <a:ext cx="0" cy="1224136"/>
          </a:xfrm>
          <a:prstGeom prst="straightConnector1">
            <a:avLst/>
          </a:prstGeom>
          <a:ln w="476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ovéPole 10"/>
          <p:cNvSpPr txBox="1"/>
          <p:nvPr/>
        </p:nvSpPr>
        <p:spPr>
          <a:xfrm>
            <a:off x="107504" y="3139103"/>
            <a:ext cx="39604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200" dirty="0">
                <a:solidFill>
                  <a:srgbClr val="00B0F0"/>
                </a:solidFill>
                <a:hlinkClick r:id="rId3"/>
              </a:rPr>
              <a:t>Podmínky absolvování</a:t>
            </a:r>
            <a:endParaRPr lang="cs-CZ" sz="3200" dirty="0">
              <a:solidFill>
                <a:srgbClr val="00B0F0"/>
              </a:solidFill>
            </a:endParaRPr>
          </a:p>
        </p:txBody>
      </p:sp>
      <p:cxnSp>
        <p:nvCxnSpPr>
          <p:cNvPr id="15" name="Přímá spojnice se šipkou 14"/>
          <p:cNvCxnSpPr/>
          <p:nvPr/>
        </p:nvCxnSpPr>
        <p:spPr>
          <a:xfrm>
            <a:off x="6372200" y="1851670"/>
            <a:ext cx="0" cy="1224136"/>
          </a:xfrm>
          <a:prstGeom prst="straightConnector1">
            <a:avLst/>
          </a:prstGeom>
          <a:ln w="476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ovéPole 13"/>
          <p:cNvSpPr txBox="1"/>
          <p:nvPr/>
        </p:nvSpPr>
        <p:spPr>
          <a:xfrm>
            <a:off x="4427984" y="3147814"/>
            <a:ext cx="39604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200" dirty="0">
                <a:solidFill>
                  <a:srgbClr val="00B0F0"/>
                </a:solidFill>
                <a:hlinkClick r:id="rId4"/>
              </a:rPr>
              <a:t>Podmínky absolvování</a:t>
            </a:r>
            <a:endParaRPr lang="cs-CZ" sz="32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72806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120680" cy="507703"/>
          </a:xfrm>
        </p:spPr>
        <p:txBody>
          <a:bodyPr/>
          <a:lstStyle/>
          <a:p>
            <a:r>
              <a:rPr lang="cs-CZ" b="1" dirty="0">
                <a:solidFill>
                  <a:srgbClr val="000000"/>
                </a:solidFill>
              </a:rPr>
              <a:t>Informatika </a:t>
            </a:r>
            <a:r>
              <a:rPr lang="en-GB" b="1" dirty="0">
                <a:solidFill>
                  <a:srgbClr val="000000"/>
                </a:solidFill>
              </a:rPr>
              <a:t>&amp;</a:t>
            </a:r>
            <a:r>
              <a:rPr lang="cs-CZ" b="1" dirty="0">
                <a:solidFill>
                  <a:srgbClr val="000000"/>
                </a:solidFill>
              </a:rPr>
              <a:t> Informatika pro ekonomy I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6</a:t>
            </a:fld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3059832" y="843558"/>
            <a:ext cx="165618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400" dirty="0">
                <a:solidFill>
                  <a:srgbClr val="FF0000"/>
                </a:solidFill>
              </a:rPr>
              <a:t>Proč? </a:t>
            </a:r>
          </a:p>
        </p:txBody>
      </p:sp>
      <p:sp>
        <p:nvSpPr>
          <p:cNvPr id="13" name="TextovéPole 12"/>
          <p:cNvSpPr txBox="1"/>
          <p:nvPr/>
        </p:nvSpPr>
        <p:spPr>
          <a:xfrm>
            <a:off x="755576" y="1707654"/>
            <a:ext cx="2160240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3200" u="sng" dirty="0">
                <a:solidFill>
                  <a:schemeClr val="tx2">
                    <a:lumMod val="60000"/>
                    <a:lumOff val="40000"/>
                  </a:schemeClr>
                </a:solidFill>
              </a:rPr>
              <a:t>Informatika</a:t>
            </a:r>
          </a:p>
        </p:txBody>
      </p:sp>
      <p:sp>
        <p:nvSpPr>
          <p:cNvPr id="16" name="TextovéPole 15"/>
          <p:cNvSpPr txBox="1"/>
          <p:nvPr/>
        </p:nvSpPr>
        <p:spPr>
          <a:xfrm>
            <a:off x="4067944" y="1707654"/>
            <a:ext cx="4680520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3200" u="sng" dirty="0">
                <a:solidFill>
                  <a:srgbClr val="00B050"/>
                </a:solidFill>
              </a:rPr>
              <a:t>Informatika pro ekonomy I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611560" y="3201007"/>
            <a:ext cx="39604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>
                <a:solidFill>
                  <a:srgbClr val="7030A0"/>
                </a:solidFill>
              </a:rPr>
              <a:t>Práce s operačním systémem?</a:t>
            </a:r>
          </a:p>
        </p:txBody>
      </p:sp>
      <p:sp>
        <p:nvSpPr>
          <p:cNvPr id="17" name="TextovéPole 16"/>
          <p:cNvSpPr txBox="1"/>
          <p:nvPr/>
        </p:nvSpPr>
        <p:spPr>
          <a:xfrm>
            <a:off x="1115616" y="2569375"/>
            <a:ext cx="31683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>
                <a:solidFill>
                  <a:schemeClr val="accent2">
                    <a:lumMod val="75000"/>
                  </a:schemeClr>
                </a:solidFill>
              </a:rPr>
              <a:t>Práce v počítačové síti?</a:t>
            </a:r>
          </a:p>
        </p:txBody>
      </p:sp>
      <p:sp>
        <p:nvSpPr>
          <p:cNvPr id="18" name="TextovéPole 17"/>
          <p:cNvSpPr txBox="1"/>
          <p:nvPr/>
        </p:nvSpPr>
        <p:spPr>
          <a:xfrm>
            <a:off x="5364088" y="2564742"/>
            <a:ext cx="2160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>
                <a:solidFill>
                  <a:schemeClr val="accent6">
                    <a:lumMod val="75000"/>
                  </a:schemeClr>
                </a:solidFill>
              </a:rPr>
              <a:t>Editace textu?</a:t>
            </a:r>
          </a:p>
        </p:txBody>
      </p:sp>
      <p:sp>
        <p:nvSpPr>
          <p:cNvPr id="19" name="TextovéPole 18"/>
          <p:cNvSpPr txBox="1"/>
          <p:nvPr/>
        </p:nvSpPr>
        <p:spPr>
          <a:xfrm>
            <a:off x="5360640" y="3198985"/>
            <a:ext cx="2304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>
                <a:solidFill>
                  <a:srgbClr val="12313A"/>
                </a:solidFill>
              </a:rPr>
              <a:t>Editace tabulek?</a:t>
            </a:r>
          </a:p>
        </p:txBody>
      </p:sp>
      <p:sp>
        <p:nvSpPr>
          <p:cNvPr id="20" name="TextovéPole 19"/>
          <p:cNvSpPr txBox="1"/>
          <p:nvPr/>
        </p:nvSpPr>
        <p:spPr>
          <a:xfrm>
            <a:off x="5360640" y="3836663"/>
            <a:ext cx="2304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>
                <a:solidFill>
                  <a:schemeClr val="accent3">
                    <a:lumMod val="50000"/>
                  </a:schemeClr>
                </a:solidFill>
              </a:rPr>
              <a:t>Databáze?</a:t>
            </a:r>
          </a:p>
        </p:txBody>
      </p:sp>
      <p:sp>
        <p:nvSpPr>
          <p:cNvPr id="21" name="TextovéPole 20"/>
          <p:cNvSpPr txBox="1"/>
          <p:nvPr/>
        </p:nvSpPr>
        <p:spPr>
          <a:xfrm>
            <a:off x="1367644" y="3832639"/>
            <a:ext cx="25202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>
                <a:solidFill>
                  <a:srgbClr val="261FB3"/>
                </a:solidFill>
              </a:rPr>
              <a:t>Prezentace údajů?</a:t>
            </a:r>
          </a:p>
        </p:txBody>
      </p:sp>
      <p:cxnSp>
        <p:nvCxnSpPr>
          <p:cNvPr id="10" name="Přímá spojnice 9"/>
          <p:cNvCxnSpPr/>
          <p:nvPr/>
        </p:nvCxnSpPr>
        <p:spPr>
          <a:xfrm>
            <a:off x="251520" y="2427734"/>
            <a:ext cx="8640960" cy="0"/>
          </a:xfrm>
          <a:prstGeom prst="line">
            <a:avLst/>
          </a:prstGeom>
          <a:ln w="3492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913430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7</a:t>
            </a:fld>
            <a:endParaRPr lang="cs-CZ" dirty="0"/>
          </a:p>
        </p:txBody>
      </p:sp>
      <p:sp>
        <p:nvSpPr>
          <p:cNvPr id="8" name="TextovéPole 1"/>
          <p:cNvSpPr txBox="1"/>
          <p:nvPr/>
        </p:nvSpPr>
        <p:spPr>
          <a:xfrm>
            <a:off x="2915816" y="1879253"/>
            <a:ext cx="331236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sz="2800" b="1" dirty="0">
                <a:solidFill>
                  <a:srgbClr val="000000"/>
                </a:solidFill>
              </a:rPr>
              <a:t>Děkuji za pozornost</a:t>
            </a:r>
          </a:p>
          <a:p>
            <a:pPr algn="ctr"/>
            <a:endParaRPr lang="cs-CZ" sz="2800" b="1" dirty="0">
              <a:solidFill>
                <a:srgbClr val="000000"/>
              </a:solidFill>
            </a:endParaRPr>
          </a:p>
          <a:p>
            <a:pPr algn="ctr"/>
            <a:r>
              <a:rPr lang="cs-CZ" sz="2800" b="1" dirty="0">
                <a:solidFill>
                  <a:srgbClr val="000000"/>
                </a:solidFill>
              </a:rPr>
              <a:t>Otázky?</a:t>
            </a:r>
          </a:p>
        </p:txBody>
      </p:sp>
    </p:spTree>
    <p:extLst>
      <p:ext uri="{BB962C8B-B14F-4D97-AF65-F5344CB8AC3E}">
        <p14:creationId xmlns:p14="http://schemas.microsoft.com/office/powerpoint/2010/main" val="954837551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2698</TotalTime>
  <Words>145</Words>
  <Application>Microsoft Office PowerPoint</Application>
  <PresentationFormat>Předvádění na obrazovce (16:9)</PresentationFormat>
  <Paragraphs>54</Paragraphs>
  <Slides>7</Slides>
  <Notes>6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2" baseType="lpstr">
      <vt:lpstr>Arial</vt:lpstr>
      <vt:lpstr>Calibri</vt:lpstr>
      <vt:lpstr>Enriqueta</vt:lpstr>
      <vt:lpstr>Times New Roman</vt:lpstr>
      <vt:lpstr>SLU</vt:lpstr>
      <vt:lpstr>Informatika &amp; Informatika pro ekonomy I </vt:lpstr>
      <vt:lpstr>Informatika &amp; Informatika pro ekonomy I</vt:lpstr>
      <vt:lpstr>Informatika &amp; Informatika pro ekonomy I</vt:lpstr>
      <vt:lpstr>Informatika &amp; Informatika pro ekonomy I</vt:lpstr>
      <vt:lpstr>Informatika &amp; Informatika pro ekonomy I</vt:lpstr>
      <vt:lpstr>Informatika &amp; Informatika pro ekonomy I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Petr</cp:lastModifiedBy>
  <cp:revision>151</cp:revision>
  <dcterms:created xsi:type="dcterms:W3CDTF">2016-07-06T15:42:34Z</dcterms:created>
  <dcterms:modified xsi:type="dcterms:W3CDTF">2023-09-26T08:22:26Z</dcterms:modified>
</cp:coreProperties>
</file>