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77"/>
  </p:notesMasterIdLst>
  <p:sldIdLst>
    <p:sldId id="256" r:id="rId2"/>
    <p:sldId id="261" r:id="rId3"/>
    <p:sldId id="257" r:id="rId4"/>
    <p:sldId id="258" r:id="rId5"/>
    <p:sldId id="263" r:id="rId6"/>
    <p:sldId id="264" r:id="rId7"/>
    <p:sldId id="265" r:id="rId8"/>
    <p:sldId id="266" r:id="rId9"/>
    <p:sldId id="267" r:id="rId10"/>
    <p:sldId id="268" r:id="rId11"/>
    <p:sldId id="270" r:id="rId12"/>
    <p:sldId id="269" r:id="rId13"/>
    <p:sldId id="271" r:id="rId14"/>
    <p:sldId id="273" r:id="rId15"/>
    <p:sldId id="272" r:id="rId16"/>
    <p:sldId id="274" r:id="rId17"/>
    <p:sldId id="276" r:id="rId18"/>
    <p:sldId id="275" r:id="rId19"/>
    <p:sldId id="277" r:id="rId20"/>
    <p:sldId id="278" r:id="rId21"/>
    <p:sldId id="279" r:id="rId22"/>
    <p:sldId id="280" r:id="rId23"/>
    <p:sldId id="281" r:id="rId24"/>
    <p:sldId id="282" r:id="rId25"/>
    <p:sldId id="283" r:id="rId26"/>
    <p:sldId id="284" r:id="rId27"/>
    <p:sldId id="286"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6" r:id="rId58"/>
    <p:sldId id="315" r:id="rId59"/>
    <p:sldId id="317" r:id="rId60"/>
    <p:sldId id="318" r:id="rId61"/>
    <p:sldId id="319" r:id="rId62"/>
    <p:sldId id="320" r:id="rId63"/>
    <p:sldId id="322" r:id="rId64"/>
    <p:sldId id="321" r:id="rId65"/>
    <p:sldId id="323" r:id="rId66"/>
    <p:sldId id="324" r:id="rId67"/>
    <p:sldId id="325" r:id="rId68"/>
    <p:sldId id="326" r:id="rId69"/>
    <p:sldId id="327" r:id="rId70"/>
    <p:sldId id="328" r:id="rId71"/>
    <p:sldId id="329" r:id="rId72"/>
    <p:sldId id="330" r:id="rId73"/>
    <p:sldId id="331" r:id="rId74"/>
    <p:sldId id="332" r:id="rId75"/>
    <p:sldId id="262" r:id="rId7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11.09.2021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A788B45-DE3E-4F9B-9E7F-F2EBD4EA1BB4}" type="slidenum">
              <a:rPr lang="cs-CZ" smtClean="0"/>
              <a:t>1</a:t>
            </a:fld>
            <a:endParaRPr lang="cs-CZ"/>
          </a:p>
        </p:txBody>
      </p:sp>
    </p:spTree>
    <p:extLst>
      <p:ext uri="{BB962C8B-B14F-4D97-AF65-F5344CB8AC3E}">
        <p14:creationId xmlns:p14="http://schemas.microsoft.com/office/powerpoint/2010/main" val="11272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48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11.09.2021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11.09.2021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11.09.2021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11.09.2021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botlik@opf.slu.cz"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jpe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1.jpeg"/></Relationships>
</file>

<file path=ppt/slides/_rels/slide6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7.jpeg"/></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7.jpe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a:t>
            </a:r>
            <a:r>
              <a:rPr lang="cs-CZ" sz="2400" b="1" dirty="0" smtClean="0">
                <a:ln w="0"/>
                <a:solidFill>
                  <a:schemeClr val="bg1"/>
                </a:solidFill>
                <a:effectLst>
                  <a:outerShdw blurRad="38100" dist="19050" dir="2700000" algn="tl" rotWithShape="0">
                    <a:schemeClr val="dk1">
                      <a:alpha val="40000"/>
                    </a:schemeClr>
                  </a:outerShdw>
                </a:effectLst>
              </a:rPr>
              <a:t>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dirty="0"/>
          </a:p>
        </p:txBody>
      </p:sp>
      <p:pic>
        <p:nvPicPr>
          <p:cNvPr id="1025" name="Obrázek 8" descr="Logolink_OP_VVV_hor_barva_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dirty="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err="1" smtClean="0">
                <a:solidFill>
                  <a:prstClr val="black"/>
                </a:solidFill>
              </a:rPr>
              <a:t>ožnosti</a:t>
            </a:r>
            <a:r>
              <a:rPr lang="en-US" sz="3600" dirty="0" smtClean="0">
                <a:solidFill>
                  <a:prstClr val="black"/>
                </a:solidFill>
              </a:rPr>
              <a:t>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Informace</a:t>
            </a:r>
            <a:endParaRPr lang="cs-CZ" sz="2800" b="1" dirty="0">
              <a:solidFill>
                <a:srgbClr val="000000"/>
              </a:solidFill>
              <a:latin typeface="Calibri" panose="020F0502020204030204" pitchFamily="34" charset="0"/>
              <a:cs typeface="Calibri" panose="020F0502020204030204" pitchFamily="34"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5328" b="5575"/>
          <a:stretch/>
        </p:blipFill>
        <p:spPr bwMode="auto">
          <a:xfrm>
            <a:off x="524225" y="1568549"/>
            <a:ext cx="11240086" cy="5289451"/>
          </a:xfrm>
          <a:prstGeom prst="rect">
            <a:avLst/>
          </a:prstGeom>
          <a:noFill/>
        </p:spPr>
      </p:pic>
    </p:spTree>
    <p:extLst>
      <p:ext uri="{BB962C8B-B14F-4D97-AF65-F5344CB8AC3E}">
        <p14:creationId xmlns:p14="http://schemas.microsoft.com/office/powerpoint/2010/main" val="1821540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a:t>Nový, </a:t>
            </a:r>
            <a:r>
              <a:rPr lang="cs-CZ" sz="2800" b="1" dirty="0" smtClean="0"/>
              <a:t>Uložit, Uložit jako, Exportovat </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152205" y="1332103"/>
            <a:ext cx="4546404" cy="5509200"/>
          </a:xfrm>
          <a:prstGeom prst="rect">
            <a:avLst/>
          </a:prstGeom>
        </p:spPr>
        <p:txBody>
          <a:bodyPr wrap="square">
            <a:spAutoFit/>
          </a:bodyPr>
          <a:lstStyle/>
          <a:p>
            <a:r>
              <a:rPr lang="cs-CZ" sz="2200" dirty="0"/>
              <a:t>Nabídky </a:t>
            </a:r>
            <a:r>
              <a:rPr lang="cs-CZ" sz="2200" b="1" dirty="0"/>
              <a:t>Nový, Uložit </a:t>
            </a:r>
            <a:r>
              <a:rPr lang="cs-CZ" sz="2200" dirty="0"/>
              <a:t>a </a:t>
            </a:r>
            <a:r>
              <a:rPr lang="cs-CZ" sz="2200" b="1" dirty="0"/>
              <a:t>Uložit jako </a:t>
            </a:r>
            <a:r>
              <a:rPr lang="cs-CZ" sz="2200" dirty="0"/>
              <a:t>jsou standardní, byly již zmíněny </a:t>
            </a:r>
            <a:r>
              <a:rPr lang="cs-CZ" sz="2200" dirty="0" smtClean="0"/>
              <a:t>na prvním tutoriálu.</a:t>
            </a:r>
          </a:p>
          <a:p>
            <a:r>
              <a:rPr lang="cs-CZ" sz="2200" dirty="0" smtClean="0"/>
              <a:t>Za </a:t>
            </a:r>
            <a:r>
              <a:rPr lang="cs-CZ" sz="2200" dirty="0"/>
              <a:t>připomenutí stojí ukládání dokumentu jako šablony, kdy se vytvoří dokument, který „se tváří“ jako prázdný, může mít však uložený předdefinovaný obsah. Šablony se </a:t>
            </a:r>
            <a:r>
              <a:rPr lang="cs-CZ" sz="2200" dirty="0" smtClean="0"/>
              <a:t>ukládají </a:t>
            </a:r>
            <a:r>
              <a:rPr lang="cs-CZ" sz="2200" dirty="0"/>
              <a:t>do složky </a:t>
            </a:r>
            <a:r>
              <a:rPr lang="cs-CZ" sz="2200" dirty="0" err="1"/>
              <a:t>Users</a:t>
            </a:r>
            <a:r>
              <a:rPr lang="cs-CZ" sz="2200" dirty="0"/>
              <a:t>\uživatel\</a:t>
            </a:r>
            <a:r>
              <a:rPr lang="cs-CZ" sz="2200" dirty="0" err="1"/>
              <a:t>Documents</a:t>
            </a:r>
            <a:r>
              <a:rPr lang="cs-CZ" sz="2200" dirty="0"/>
              <a:t>\Vlastní šablony Office. Pokud zadáte nejdříve složku, pak teprve typ souboru „šablona“, pak se cesta k souboru automaticky změní. </a:t>
            </a:r>
            <a:r>
              <a:rPr lang="cs-CZ" sz="2200" dirty="0" smtClean="0"/>
              <a:t>Pokud </a:t>
            </a:r>
            <a:r>
              <a:rPr lang="cs-CZ" sz="2200" dirty="0"/>
              <a:t>chcete ukládat dokument ve formátu PDF, lze použít i nabídku </a:t>
            </a:r>
            <a:r>
              <a:rPr lang="cs-CZ" sz="2200" b="1" dirty="0"/>
              <a:t>Exportovat</a:t>
            </a:r>
            <a:r>
              <a:rPr lang="cs-CZ" sz="2200" dirty="0"/>
              <a:t>. </a:t>
            </a:r>
            <a:endParaRPr lang="cs-CZ" sz="2200" dirty="0" smtClean="0"/>
          </a:p>
        </p:txBody>
      </p:sp>
      <p:pic>
        <p:nvPicPr>
          <p:cNvPr id="8" name="Obrázek 7"/>
          <p:cNvPicPr>
            <a:picLocks noChangeAspect="1"/>
          </p:cNvPicPr>
          <p:nvPr/>
        </p:nvPicPr>
        <p:blipFill>
          <a:blip r:embed="rId3"/>
          <a:stretch>
            <a:fillRect/>
          </a:stretch>
        </p:blipFill>
        <p:spPr>
          <a:xfrm>
            <a:off x="4353901" y="1361987"/>
            <a:ext cx="4873536" cy="3207897"/>
          </a:xfrm>
          <a:prstGeom prst="rect">
            <a:avLst/>
          </a:prstGeom>
          <a:ln>
            <a:solidFill>
              <a:srgbClr val="000000"/>
            </a:solidFill>
          </a:ln>
        </p:spPr>
      </p:pic>
      <p:pic>
        <p:nvPicPr>
          <p:cNvPr id="2" name="Obrázek 1"/>
          <p:cNvPicPr>
            <a:picLocks noChangeAspect="1"/>
          </p:cNvPicPr>
          <p:nvPr/>
        </p:nvPicPr>
        <p:blipFill>
          <a:blip r:embed="rId4"/>
          <a:stretch>
            <a:fillRect/>
          </a:stretch>
        </p:blipFill>
        <p:spPr>
          <a:xfrm>
            <a:off x="5438743" y="4149097"/>
            <a:ext cx="5073748" cy="2664536"/>
          </a:xfrm>
          <a:prstGeom prst="rect">
            <a:avLst/>
          </a:prstGeom>
          <a:ln>
            <a:solidFill>
              <a:srgbClr val="000000"/>
            </a:solidFill>
          </a:ln>
        </p:spPr>
      </p:pic>
      <p:pic>
        <p:nvPicPr>
          <p:cNvPr id="3" name="Obrázek 2"/>
          <p:cNvPicPr>
            <a:picLocks noChangeAspect="1"/>
          </p:cNvPicPr>
          <p:nvPr/>
        </p:nvPicPr>
        <p:blipFill rotWithShape="1">
          <a:blip r:embed="rId5"/>
          <a:srcRect l="48732" t="11559" r="33446" b="64687"/>
          <a:stretch/>
        </p:blipFill>
        <p:spPr>
          <a:xfrm>
            <a:off x="7264694" y="1884163"/>
            <a:ext cx="4868885" cy="3045142"/>
          </a:xfrm>
          <a:prstGeom prst="rect">
            <a:avLst/>
          </a:prstGeom>
          <a:ln>
            <a:solidFill>
              <a:srgbClr val="000000"/>
            </a:solidFill>
          </a:ln>
        </p:spPr>
      </p:pic>
    </p:spTree>
    <p:extLst>
      <p:ext uri="{BB962C8B-B14F-4D97-AF65-F5344CB8AC3E}">
        <p14:creationId xmlns:p14="http://schemas.microsoft.com/office/powerpoint/2010/main" val="100979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a:t>Účet</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250678" y="1733361"/>
            <a:ext cx="3723735" cy="3785652"/>
          </a:xfrm>
          <a:prstGeom prst="rect">
            <a:avLst/>
          </a:prstGeom>
        </p:spPr>
        <p:txBody>
          <a:bodyPr wrap="square">
            <a:spAutoFit/>
          </a:bodyPr>
          <a:lstStyle/>
          <a:p>
            <a:r>
              <a:rPr lang="cs-CZ" sz="2400" dirty="0" smtClean="0"/>
              <a:t>Nabídka </a:t>
            </a:r>
            <a:r>
              <a:rPr lang="cs-CZ" sz="2400" b="1" dirty="0" smtClean="0"/>
              <a:t>Účet</a:t>
            </a:r>
            <a:r>
              <a:rPr lang="cs-CZ" sz="2400" dirty="0" smtClean="0"/>
              <a:t> </a:t>
            </a:r>
            <a:r>
              <a:rPr lang="cs-CZ" sz="2400" dirty="0"/>
              <a:t>umožňuje nastavení informací na základě účtu </a:t>
            </a:r>
            <a:r>
              <a:rPr lang="cs-CZ" sz="2400" dirty="0" smtClean="0"/>
              <a:t>Microsoft, </a:t>
            </a:r>
            <a:r>
              <a:rPr lang="cs-CZ" sz="2400" dirty="0"/>
              <a:t>propojení dokumentu s </a:t>
            </a:r>
            <a:r>
              <a:rPr lang="cs-CZ" sz="2400" dirty="0" err="1"/>
              <a:t>cloudem</a:t>
            </a:r>
            <a:r>
              <a:rPr lang="cs-CZ" sz="2400" dirty="0"/>
              <a:t> </a:t>
            </a:r>
            <a:r>
              <a:rPr lang="cs-CZ" sz="2400" dirty="0" err="1"/>
              <a:t>OneDrive</a:t>
            </a:r>
            <a:r>
              <a:rPr lang="cs-CZ" sz="2400" dirty="0"/>
              <a:t> </a:t>
            </a:r>
            <a:r>
              <a:rPr lang="cs-CZ" sz="2400" dirty="0" smtClean="0"/>
              <a:t>a </a:t>
            </a:r>
            <a:r>
              <a:rPr lang="cs-CZ" sz="2400" dirty="0"/>
              <a:t>nastavení motivů </a:t>
            </a:r>
            <a:r>
              <a:rPr lang="cs-CZ" sz="2400" dirty="0" smtClean="0"/>
              <a:t>Office. </a:t>
            </a:r>
          </a:p>
          <a:p>
            <a:r>
              <a:rPr lang="cs-CZ" sz="2400" dirty="0" smtClean="0"/>
              <a:t>V </a:t>
            </a:r>
            <a:r>
              <a:rPr lang="cs-CZ" sz="2400" dirty="0"/>
              <a:t>této nabídce je velmi důležitá vlastnost, aktivace produktu MS Office a změna </a:t>
            </a:r>
            <a:r>
              <a:rPr lang="cs-CZ" sz="2400" dirty="0" smtClean="0"/>
              <a:t>Produktového klíče. </a:t>
            </a:r>
            <a:endParaRPr lang="cs-CZ" sz="2400" dirty="0"/>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4219425" y="1367601"/>
            <a:ext cx="7659568" cy="5139035"/>
          </a:xfrm>
          <a:prstGeom prst="rect">
            <a:avLst/>
          </a:prstGeom>
          <a:noFill/>
        </p:spPr>
      </p:pic>
      <p:sp>
        <p:nvSpPr>
          <p:cNvPr id="12" name="Obdélník 11"/>
          <p:cNvSpPr/>
          <p:nvPr/>
        </p:nvSpPr>
        <p:spPr>
          <a:xfrm>
            <a:off x="2519680" y="6318208"/>
            <a:ext cx="9672320" cy="461665"/>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 nabídkám karty se dá dostat i pomocí klávesových zkratek ALT + </a:t>
            </a:r>
            <a:r>
              <a:rPr lang="cs-CZ" sz="2400" dirty="0" smtClean="0">
                <a:latin typeface="Times New Roman" panose="02020603050405020304" pitchFamily="18" charset="0"/>
                <a:ea typeface="Calibri" panose="020F0502020204030204" pitchFamily="34" charset="0"/>
              </a:rPr>
              <a:t>písmeno</a:t>
            </a:r>
            <a:endParaRPr lang="cs-CZ" sz="2400" dirty="0"/>
          </a:p>
        </p:txBody>
      </p:sp>
      <p:pic>
        <p:nvPicPr>
          <p:cNvPr id="13" name="Obrázek 12"/>
          <p:cNvPicPr/>
          <p:nvPr/>
        </p:nvPicPr>
        <p:blipFill rotWithShape="1">
          <a:blip r:embed="rId3">
            <a:extLst>
              <a:ext uri="{28A0092B-C50C-407E-A947-70E740481C1C}">
                <a14:useLocalDpi xmlns:a14="http://schemas.microsoft.com/office/drawing/2010/main" val="0"/>
              </a:ext>
            </a:extLst>
          </a:blip>
          <a:srcRect l="1" t="11445" r="91215" b="80281"/>
          <a:stretch/>
        </p:blipFill>
        <p:spPr bwMode="auto">
          <a:xfrm>
            <a:off x="182146" y="5561785"/>
            <a:ext cx="2296160" cy="1166268"/>
          </a:xfrm>
          <a:prstGeom prst="rect">
            <a:avLst/>
          </a:prstGeom>
          <a:noFill/>
        </p:spPr>
      </p:pic>
    </p:spTree>
    <p:extLst>
      <p:ext uri="{BB962C8B-B14F-4D97-AF65-F5344CB8AC3E}">
        <p14:creationId xmlns:p14="http://schemas.microsoft.com/office/powerpoint/2010/main" val="1757972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250678" y="1595021"/>
            <a:ext cx="11513633" cy="526297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je opět nutné si uvědomit, že orientace v poměrně značné množině nastavení může být nepřehledná a komplikovaná a že je nutné se dále orientovat pomocí dalšího členění.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Platí </a:t>
            </a:r>
            <a:r>
              <a:rPr lang="cs-CZ" sz="2400" dirty="0">
                <a:latin typeface="Times New Roman" panose="02020603050405020304" pitchFamily="18" charset="0"/>
                <a:ea typeface="Calibri" panose="020F0502020204030204" pitchFamily="34" charset="0"/>
                <a:cs typeface="Times New Roman" panose="02020603050405020304" pitchFamily="18" charset="0"/>
              </a:rPr>
              <a:t>zásada, že chci-li například sledovat a opravovat opakující slova v textu, vyberu odpovídající nabídku, což bude zřejmě </a:t>
            </a:r>
            <a:r>
              <a:rPr lang="cs-CZ" sz="2400" b="1" dirty="0">
                <a:latin typeface="Times New Roman" panose="02020603050405020304" pitchFamily="18" charset="0"/>
                <a:ea typeface="Calibri" panose="020F0502020204030204" pitchFamily="34" charset="0"/>
                <a:cs typeface="Times New Roman" panose="02020603050405020304" pitchFamily="18" charset="0"/>
              </a:rPr>
              <a:t>Kontrola pravopisu a mluvnice</a:t>
            </a:r>
            <a:r>
              <a:rPr lang="cs-CZ" sz="2400" dirty="0">
                <a:latin typeface="Times New Roman" panose="02020603050405020304" pitchFamily="18" charset="0"/>
                <a:ea typeface="Calibri" panose="020F0502020204030204" pitchFamily="34" charset="0"/>
                <a:cs typeface="Times New Roman" panose="02020603050405020304" pitchFamily="18" charset="0"/>
              </a:rPr>
              <a:t>. Chci-li naopak např. povolit makra, vyberu </a:t>
            </a:r>
            <a:r>
              <a:rPr lang="cs-CZ" sz="2400" b="1" dirty="0">
                <a:latin typeface="Times New Roman" panose="02020603050405020304" pitchFamily="18" charset="0"/>
                <a:ea typeface="Calibri" panose="020F0502020204030204" pitchFamily="34" charset="0"/>
                <a:cs typeface="Times New Roman" panose="02020603050405020304" pitchFamily="18" charset="0"/>
              </a:rPr>
              <a:t>Centrum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zabezpečení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Dále </a:t>
            </a:r>
            <a:r>
              <a:rPr lang="cs-CZ" sz="2400" dirty="0">
                <a:latin typeface="Times New Roman" panose="02020603050405020304" pitchFamily="18" charset="0"/>
                <a:ea typeface="Calibri" panose="020F0502020204030204" pitchFamily="34" charset="0"/>
                <a:cs typeface="Times New Roman" panose="02020603050405020304" pitchFamily="18" charset="0"/>
              </a:rPr>
              <a:t>doporučuji sledovat </a:t>
            </a:r>
            <a:r>
              <a:rPr lang="cs-CZ" sz="2400" b="1" i="1" dirty="0">
                <a:latin typeface="Times New Roman" panose="02020603050405020304" pitchFamily="18" charset="0"/>
                <a:ea typeface="Calibri" panose="020F0502020204030204" pitchFamily="34" charset="0"/>
                <a:cs typeface="Times New Roman" panose="02020603050405020304" pitchFamily="18" charset="0"/>
              </a:rPr>
              <a:t>skupiny nabídek (okruhy) </a:t>
            </a:r>
            <a:r>
              <a:rPr lang="cs-CZ" sz="2400" dirty="0">
                <a:latin typeface="Times New Roman" panose="02020603050405020304" pitchFamily="18" charset="0"/>
                <a:ea typeface="Calibri" panose="020F0502020204030204" pitchFamily="34" charset="0"/>
                <a:cs typeface="Times New Roman" panose="02020603050405020304" pitchFamily="18" charset="0"/>
              </a:rPr>
              <a:t>shrnující související </a:t>
            </a:r>
            <a:r>
              <a:rPr lang="cs-CZ" sz="2400" b="1" i="1" dirty="0" smtClean="0">
                <a:latin typeface="Times New Roman" panose="02020603050405020304" pitchFamily="18" charset="0"/>
                <a:ea typeface="Calibri" panose="020F0502020204030204" pitchFamily="34" charset="0"/>
                <a:cs typeface="Times New Roman" panose="02020603050405020304" pitchFamily="18" charset="0"/>
              </a:rPr>
              <a:t>volby</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Okruhy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sdružují nabídky. </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Jednotlivé </a:t>
            </a:r>
            <a:r>
              <a:rPr lang="cs-CZ" sz="2400" dirty="0">
                <a:latin typeface="Times New Roman" panose="02020603050405020304" pitchFamily="18" charset="0"/>
                <a:ea typeface="Calibri" panose="020F0502020204030204" pitchFamily="34" charset="0"/>
                <a:cs typeface="Times New Roman" panose="02020603050405020304" pitchFamily="18" charset="0"/>
              </a:rPr>
              <a:t>volby jsou doplněny nápovědou v podobě malého </a:t>
            </a:r>
            <a:r>
              <a:rPr lang="cs-CZ" sz="2400" b="1" i="1" dirty="0">
                <a:latin typeface="Times New Roman" panose="02020603050405020304" pitchFamily="18" charset="0"/>
                <a:ea typeface="Calibri" panose="020F0502020204030204" pitchFamily="34" charset="0"/>
                <a:cs typeface="Times New Roman" panose="02020603050405020304" pitchFamily="18" charset="0"/>
              </a:rPr>
              <a:t>„i“ v </a:t>
            </a:r>
            <a:r>
              <a:rPr lang="cs-CZ" sz="2400" b="1" i="1" dirty="0" smtClean="0">
                <a:latin typeface="Times New Roman" panose="02020603050405020304" pitchFamily="18" charset="0"/>
                <a:ea typeface="Calibri" panose="020F0502020204030204" pitchFamily="34" charset="0"/>
                <a:cs typeface="Times New Roman" panose="02020603050405020304" pitchFamily="18" charset="0"/>
              </a:rPr>
              <a:t>kroužku</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po najetí kurzoru myši na tento znak se ukáže okno s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nápovědou.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017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Obecné</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503811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Obecné </a:t>
            </a:r>
            <a:r>
              <a:rPr lang="cs-CZ" sz="2400" dirty="0">
                <a:latin typeface="Times New Roman" panose="02020603050405020304" pitchFamily="18" charset="0"/>
                <a:ea typeface="Calibri" panose="020F0502020204030204" pitchFamily="34" charset="0"/>
                <a:cs typeface="Times New Roman" panose="02020603050405020304" pitchFamily="18" charset="0"/>
              </a:rPr>
              <a:t>zahrnuje „Obecné možnosti pro práci s Wordem“, které jsou rozděleny do následujících skupin: </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uživatelského rozhraní, v této skupině jsou nástroje související s vizualizací uživatelského prostředí, například zobrazení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minipanelů</a:t>
            </a:r>
            <a:r>
              <a:rPr lang="cs-CZ" sz="2400" dirty="0">
                <a:latin typeface="Times New Roman" panose="02020603050405020304" pitchFamily="18" charset="0"/>
                <a:ea typeface="Calibri" panose="020F0502020204030204" pitchFamily="34" charset="0"/>
                <a:cs typeface="Times New Roman" panose="02020603050405020304" pitchFamily="18" charset="0"/>
              </a:rPr>
              <a:t> nástrojů, chování objektů při přetažení apod.</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Vlastní nastavení Microsoft Office, upřesňuje informace o uživateli, přebírá údaje z uživatele PC nebo přihlášeného účtu.</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spouštění, zde můžete nastavit, které soubory se mají otevírat ve Wordu, zda se má spustit úvodní obrazovka a jaká je provázanost s přílohami mailů.</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spolupráce v reálném čase, zde upřesníte sdílení, např. zda chcete automaticky sdílet změny.</a:t>
            </a:r>
          </a:p>
        </p:txBody>
      </p:sp>
    </p:spTree>
    <p:extLst>
      <p:ext uri="{BB962C8B-B14F-4D97-AF65-F5344CB8AC3E}">
        <p14:creationId xmlns:p14="http://schemas.microsoft.com/office/powerpoint/2010/main" val="2930799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Obecné</a:t>
            </a:r>
            <a:endParaRPr lang="cs-CZ" sz="2800" b="1" dirty="0">
              <a:solidFill>
                <a:srgbClr val="000000"/>
              </a:solidFill>
              <a:latin typeface="Calibri" panose="020F0502020204030204" pitchFamily="34" charset="0"/>
              <a:cs typeface="Calibri" panose="020F0502020204030204" pitchFamily="34"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25" y="1367601"/>
            <a:ext cx="11708279" cy="5490399"/>
          </a:xfrm>
          <a:prstGeom prst="rect">
            <a:avLst/>
          </a:prstGeom>
          <a:noFill/>
        </p:spPr>
      </p:pic>
    </p:spTree>
    <p:extLst>
      <p:ext uri="{BB962C8B-B14F-4D97-AF65-F5344CB8AC3E}">
        <p14:creationId xmlns:p14="http://schemas.microsoft.com/office/powerpoint/2010/main" val="3111627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Zobrazení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371426" y="1736369"/>
            <a:ext cx="10580809" cy="4840893"/>
          </a:xfrm>
          <a:prstGeom prst="rect">
            <a:avLst/>
          </a:prstGeom>
        </p:spPr>
      </p:pic>
    </p:spTree>
    <p:extLst>
      <p:ext uri="{BB962C8B-B14F-4D97-AF65-F5344CB8AC3E}">
        <p14:creationId xmlns:p14="http://schemas.microsoft.com/office/powerpoint/2010/main" val="2720009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a:t>
            </a:r>
            <a:r>
              <a:rPr lang="cs-CZ" sz="2800" b="1" dirty="0"/>
              <a:t>&gt; Kontrola pravopisu a mluvnice </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457048"/>
          </a:xfrm>
          <a:prstGeom prst="rect">
            <a:avLst/>
          </a:prstGeom>
        </p:spPr>
        <p:txBody>
          <a:bodyPr wrap="square">
            <a:spAutoFit/>
          </a:bodyPr>
          <a:lstStyle/>
          <a:p>
            <a:pPr indent="180340" algn="just">
              <a:lnSpc>
                <a:spcPct val="115000"/>
              </a:lnSpc>
              <a:spcBef>
                <a:spcPts val="1200"/>
              </a:spcBef>
              <a:spcAft>
                <a:spcPts val="1200"/>
              </a:spcAft>
            </a:pPr>
            <a:r>
              <a:rPr lang="cs-CZ" sz="2200" dirty="0"/>
              <a:t>Nabídka </a:t>
            </a:r>
            <a:r>
              <a:rPr lang="cs-CZ" sz="2200" dirty="0" smtClean="0"/>
              <a:t>umožňuje </a:t>
            </a:r>
            <a:r>
              <a:rPr lang="cs-CZ" sz="2200" dirty="0"/>
              <a:t>aktivovat nástroje pro korektury a formátování textu.</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370758" y="1746896"/>
            <a:ext cx="8821242" cy="5167944"/>
          </a:xfrm>
          <a:prstGeom prst="rect">
            <a:avLst/>
          </a:prstGeom>
          <a:noFill/>
        </p:spPr>
      </p:pic>
      <p:sp>
        <p:nvSpPr>
          <p:cNvPr id="3" name="Obdélník 2"/>
          <p:cNvSpPr/>
          <p:nvPr/>
        </p:nvSpPr>
        <p:spPr>
          <a:xfrm>
            <a:off x="0" y="1968002"/>
            <a:ext cx="3302216" cy="4262321"/>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Je členěná do skupin:</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Možnosti automatických oprav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200" dirty="0">
                <a:latin typeface="Times New Roman" panose="02020603050405020304" pitchFamily="18" charset="0"/>
                <a:ea typeface="Calibri" panose="020F0502020204030204" pitchFamily="34" charset="0"/>
                <a:cs typeface="Times New Roman" panose="02020603050405020304" pitchFamily="18" charset="0"/>
              </a:rPr>
              <a:t>(1, 2)).</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Při kontrole pravopisu v aplikacích Microsoft Office (3).</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Při opravě pravopisu a gramatiky v aplikaci Word (5).</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Výjimky pro:… (7).</a:t>
            </a:r>
          </a:p>
        </p:txBody>
      </p:sp>
    </p:spTree>
    <p:extLst>
      <p:ext uri="{BB962C8B-B14F-4D97-AF65-F5344CB8AC3E}">
        <p14:creationId xmlns:p14="http://schemas.microsoft.com/office/powerpoint/2010/main" val="1006167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a:t>
            </a:r>
            <a:r>
              <a:rPr lang="cs-CZ" sz="2800" b="1" dirty="0"/>
              <a:t>&gt; Kontrola pravopisu a mluvnice </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457048"/>
          </a:xfrm>
          <a:prstGeom prst="rect">
            <a:avLst/>
          </a:prstGeom>
        </p:spPr>
        <p:txBody>
          <a:bodyPr wrap="square">
            <a:spAutoFit/>
          </a:bodyPr>
          <a:lstStyle/>
          <a:p>
            <a:pPr indent="180340" algn="just">
              <a:lnSpc>
                <a:spcPct val="115000"/>
              </a:lnSpc>
              <a:spcBef>
                <a:spcPts val="1200"/>
              </a:spcBef>
              <a:spcAft>
                <a:spcPts val="1200"/>
              </a:spcAft>
            </a:pPr>
            <a:r>
              <a:rPr lang="cs-CZ" sz="2200" dirty="0"/>
              <a:t>Nabídka </a:t>
            </a:r>
            <a:r>
              <a:rPr lang="cs-CZ" sz="2200" dirty="0" smtClean="0"/>
              <a:t>umožňuje </a:t>
            </a:r>
            <a:r>
              <a:rPr lang="cs-CZ" sz="2200" dirty="0"/>
              <a:t>aktivovat nástroje pro korektury a formátování textu.</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370758" y="1746896"/>
            <a:ext cx="8821242" cy="5167944"/>
          </a:xfrm>
          <a:prstGeom prst="rect">
            <a:avLst/>
          </a:prstGeom>
          <a:noFill/>
        </p:spPr>
      </p:pic>
      <p:sp>
        <p:nvSpPr>
          <p:cNvPr id="3" name="Obdélník 2"/>
          <p:cNvSpPr/>
          <p:nvPr/>
        </p:nvSpPr>
        <p:spPr>
          <a:xfrm>
            <a:off x="0" y="1968002"/>
            <a:ext cx="3251200" cy="3954544"/>
          </a:xfrm>
          <a:prstGeom prst="rect">
            <a:avLst/>
          </a:prstGeom>
        </p:spPr>
        <p:txBody>
          <a:bodyPr wrap="square">
            <a:spAutoFit/>
          </a:bodyPr>
          <a:lstStyle/>
          <a:p>
            <a:pPr indent="180340">
              <a:lnSpc>
                <a:spcPct val="115000"/>
              </a:lnSpc>
              <a:spcBef>
                <a:spcPts val="1200"/>
              </a:spcBef>
              <a:spcAft>
                <a:spcPts val="1200"/>
              </a:spcAft>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Volba              (</a:t>
            </a:r>
            <a:r>
              <a:rPr lang="cs-CZ" sz="2200" dirty="0">
                <a:latin typeface="Times New Roman" panose="02020603050405020304" pitchFamily="18" charset="0"/>
                <a:ea typeface="Calibri" panose="020F0502020204030204" pitchFamily="34" charset="0"/>
                <a:cs typeface="Times New Roman" panose="02020603050405020304" pitchFamily="18" charset="0"/>
              </a:rPr>
              <a:t>4</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200" dirty="0">
                <a:latin typeface="Times New Roman" panose="02020603050405020304" pitchFamily="18" charset="0"/>
                <a:ea typeface="Calibri" panose="020F0502020204030204" pitchFamily="34" charset="0"/>
                <a:cs typeface="Times New Roman" panose="02020603050405020304" pitchFamily="18" charset="0"/>
              </a:rPr>
              <a:t>umožňuje výběr předdefinovaných slovníků a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vytváření </a:t>
            </a:r>
            <a:r>
              <a:rPr lang="cs-CZ" sz="2200" dirty="0">
                <a:latin typeface="Times New Roman" panose="02020603050405020304" pitchFamily="18" charset="0"/>
                <a:ea typeface="Calibri" panose="020F0502020204030204" pitchFamily="34" charset="0"/>
                <a:cs typeface="Times New Roman" panose="02020603050405020304" pitchFamily="18" charset="0"/>
              </a:rPr>
              <a:t>vlastních. Tyto slovníky se následně používají při kontrole pravopisu. Pro kontrolu gramatiky a stanovení pravidel slouží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nabídka                     (6). </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4"/>
          <a:stretch>
            <a:fillRect/>
          </a:stretch>
        </p:blipFill>
        <p:spPr>
          <a:xfrm>
            <a:off x="962991" y="2036723"/>
            <a:ext cx="1895175" cy="480300"/>
          </a:xfrm>
          <a:prstGeom prst="rect">
            <a:avLst/>
          </a:prstGeom>
        </p:spPr>
      </p:pic>
      <p:pic>
        <p:nvPicPr>
          <p:cNvPr id="10" name="Obrázek 9"/>
          <p:cNvPicPr/>
          <p:nvPr/>
        </p:nvPicPr>
        <p:blipFill>
          <a:blip r:embed="rId5"/>
          <a:stretch>
            <a:fillRect/>
          </a:stretch>
        </p:blipFill>
        <p:spPr>
          <a:xfrm>
            <a:off x="488102" y="5509522"/>
            <a:ext cx="1422477" cy="413024"/>
          </a:xfrm>
          <a:prstGeom prst="rect">
            <a:avLst/>
          </a:prstGeom>
        </p:spPr>
      </p:pic>
    </p:spTree>
    <p:extLst>
      <p:ext uri="{BB962C8B-B14F-4D97-AF65-F5344CB8AC3E}">
        <p14:creationId xmlns:p14="http://schemas.microsoft.com/office/powerpoint/2010/main" val="830868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130629" y="844381"/>
            <a:ext cx="10784114" cy="430887"/>
          </a:xfrm>
          <a:prstGeom prst="rect">
            <a:avLst/>
          </a:prstGeom>
          <a:noFill/>
        </p:spPr>
        <p:txBody>
          <a:bodyPr wrap="square" rtlCol="0">
            <a:spAutoFit/>
          </a:bodyPr>
          <a:lstStyle/>
          <a:p>
            <a:r>
              <a:rPr lang="cs-CZ" sz="2100" dirty="0" smtClean="0">
                <a:solidFill>
                  <a:srgbClr val="000000"/>
                </a:solidFill>
                <a:latin typeface="Calibri" panose="020F0502020204030204" pitchFamily="34" charset="0"/>
                <a:cs typeface="Calibri" panose="020F0502020204030204" pitchFamily="34" charset="0"/>
              </a:rPr>
              <a:t>Karta </a:t>
            </a:r>
            <a:r>
              <a:rPr lang="cs-CZ" sz="2100" b="1" dirty="0" smtClean="0">
                <a:solidFill>
                  <a:srgbClr val="000000"/>
                </a:solidFill>
                <a:latin typeface="Calibri" panose="020F0502020204030204" pitchFamily="34" charset="0"/>
                <a:cs typeface="Calibri" panose="020F0502020204030204" pitchFamily="34" charset="0"/>
              </a:rPr>
              <a:t>Soubor &gt; </a:t>
            </a:r>
            <a:r>
              <a:rPr lang="cs-CZ" sz="2100" b="1" dirty="0" smtClean="0"/>
              <a:t>Možnosti </a:t>
            </a:r>
            <a:r>
              <a:rPr lang="cs-CZ" sz="2100" b="1" dirty="0"/>
              <a:t>&gt; Kontrola pravopisu a </a:t>
            </a:r>
            <a:r>
              <a:rPr lang="cs-CZ" sz="2100" b="1" dirty="0" smtClean="0"/>
              <a:t>mluvnice &gt; Možnosti automatických oprav </a:t>
            </a:r>
            <a:endParaRPr lang="cs-CZ" sz="21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76151" y="1332103"/>
            <a:ext cx="3251200" cy="5379934"/>
          </a:xfrm>
          <a:prstGeom prst="rect">
            <a:avLst/>
          </a:prstGeom>
        </p:spPr>
        <p:txBody>
          <a:bodyPr wrap="square">
            <a:spAutoFit/>
          </a:bodyPr>
          <a:lstStyle/>
          <a:p>
            <a:pPr indent="180340">
              <a:lnSpc>
                <a:spcPct val="115000"/>
              </a:lnSpc>
              <a:spcBef>
                <a:spcPts val="1200"/>
              </a:spcBef>
              <a:spcAft>
                <a:spcPts val="1200"/>
              </a:spcAft>
            </a:pP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Pomocí tohoto tlačítka   se </a:t>
            </a:r>
            <a:r>
              <a:rPr lang="cs-CZ" sz="2000" dirty="0">
                <a:latin typeface="Times New Roman" panose="02020603050405020304" pitchFamily="18" charset="0"/>
                <a:ea typeface="Calibri" panose="020F0502020204030204" pitchFamily="34" charset="0"/>
                <a:cs typeface="Times New Roman" panose="02020603050405020304" pitchFamily="18" charset="0"/>
              </a:rPr>
              <a:t>aktivuje okno s nastaveními organizovanými pomocí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záložek.</a:t>
            </a:r>
          </a:p>
          <a:p>
            <a:pPr indent="180340">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základní volby tvoří </a:t>
            </a:r>
            <a:r>
              <a:rPr lang="cs-CZ" sz="2000" dirty="0">
                <a:latin typeface="Times New Roman" panose="02020603050405020304" pitchFamily="18" charset="0"/>
                <a:ea typeface="Calibri" panose="020F0502020204030204" pitchFamily="34" charset="0"/>
                <a:cs typeface="Times New Roman" panose="02020603050405020304" pitchFamily="18" charset="0"/>
              </a:rPr>
              <a:t>karty </a:t>
            </a:r>
            <a:r>
              <a:rPr lang="cs-CZ" sz="2000" b="1" dirty="0">
                <a:latin typeface="Times New Roman" panose="02020603050405020304" pitchFamily="18" charset="0"/>
                <a:ea typeface="Calibri" panose="020F0502020204030204" pitchFamily="34" charset="0"/>
                <a:cs typeface="Times New Roman" panose="02020603050405020304" pitchFamily="18" charset="0"/>
              </a:rPr>
              <a:t>Automatické opravy </a:t>
            </a:r>
            <a:r>
              <a:rPr lang="cs-CZ" sz="2000" dirty="0">
                <a:latin typeface="Times New Roman" panose="02020603050405020304" pitchFamily="18" charset="0"/>
                <a:ea typeface="Calibri" panose="020F0502020204030204" pitchFamily="34" charset="0"/>
                <a:cs typeface="Times New Roman" panose="02020603050405020304" pitchFamily="18" charset="0"/>
              </a:rPr>
              <a:t>a </a:t>
            </a:r>
            <a:r>
              <a:rPr lang="cs-CZ" sz="2000" b="1" dirty="0">
                <a:latin typeface="Times New Roman" panose="02020603050405020304" pitchFamily="18" charset="0"/>
                <a:ea typeface="Calibri" panose="020F0502020204030204" pitchFamily="34" charset="0"/>
                <a:cs typeface="Times New Roman" panose="02020603050405020304" pitchFamily="18" charset="0"/>
              </a:rPr>
              <a:t>Automatické úpravy formátu při psaní </a:t>
            </a:r>
            <a:r>
              <a:rPr lang="cs-CZ" sz="2000" dirty="0">
                <a:latin typeface="Times New Roman" panose="02020603050405020304" pitchFamily="18" charset="0"/>
                <a:ea typeface="Calibri" panose="020F0502020204030204" pitchFamily="34" charset="0"/>
                <a:cs typeface="Times New Roman" panose="02020603050405020304" pitchFamily="18" charset="0"/>
              </a:rPr>
              <a:t>(2, 4). Zaměňování napsané sekvence znaků je dostupné pro standardní text (3) a pro matematické výrazy (5). </a:t>
            </a:r>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490712"/>
            <a:ext cx="8766629" cy="5181840"/>
          </a:xfrm>
          <a:prstGeom prst="rect">
            <a:avLst/>
          </a:prstGeom>
          <a:noFill/>
        </p:spPr>
      </p:pic>
      <p:pic>
        <p:nvPicPr>
          <p:cNvPr id="17" name="Obrázek 16"/>
          <p:cNvPicPr/>
          <p:nvPr/>
        </p:nvPicPr>
        <p:blipFill>
          <a:blip r:embed="rId4"/>
          <a:stretch>
            <a:fillRect/>
          </a:stretch>
        </p:blipFill>
        <p:spPr>
          <a:xfrm>
            <a:off x="130629" y="1461872"/>
            <a:ext cx="2801256" cy="526774"/>
          </a:xfrm>
          <a:prstGeom prst="rect">
            <a:avLst/>
          </a:prstGeom>
        </p:spPr>
      </p:pic>
    </p:spTree>
    <p:extLst>
      <p:ext uri="{BB962C8B-B14F-4D97-AF65-F5344CB8AC3E}">
        <p14:creationId xmlns:p14="http://schemas.microsoft.com/office/powerpoint/2010/main" val="343750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2952" y="559996"/>
            <a:ext cx="7789694" cy="584775"/>
          </a:xfrm>
          <a:prstGeom prst="rect">
            <a:avLst/>
          </a:prstGeom>
        </p:spPr>
        <p:txBody>
          <a:bodyPr wrap="square">
            <a:spAutoFit/>
          </a:bodyPr>
          <a:lstStyle/>
          <a:p>
            <a:r>
              <a:rPr lang="cs-CZ" sz="3200" b="1" dirty="0">
                <a:solidFill>
                  <a:srgbClr val="000000"/>
                </a:solidFill>
              </a:rPr>
              <a:t>2</a:t>
            </a:r>
            <a:r>
              <a:rPr lang="cs-CZ" sz="3200" b="1" dirty="0" smtClean="0">
                <a:solidFill>
                  <a:srgbClr val="000000"/>
                </a:solidFill>
              </a:rPr>
              <a:t>. tutoriál</a:t>
            </a:r>
            <a:endParaRPr lang="cs-CZ" sz="3200" b="1" dirty="0">
              <a:solidFill>
                <a:srgbClr val="000000"/>
              </a:solidFill>
            </a:endParaRPr>
          </a:p>
        </p:txBody>
      </p:sp>
      <p:sp>
        <p:nvSpPr>
          <p:cNvPr id="3" name="Obdélník 2"/>
          <p:cNvSpPr/>
          <p:nvPr/>
        </p:nvSpPr>
        <p:spPr>
          <a:xfrm>
            <a:off x="7538913" y="2995572"/>
            <a:ext cx="3598987" cy="2062103"/>
          </a:xfrm>
          <a:prstGeom prst="rect">
            <a:avLst/>
          </a:prstGeom>
        </p:spPr>
        <p:txBody>
          <a:bodyPr wrap="square">
            <a:spAutoFit/>
          </a:bodyPr>
          <a:lstStyle/>
          <a:p>
            <a:pPr algn="just"/>
            <a:r>
              <a:rPr lang="cs-CZ" sz="3200" dirty="0" smtClean="0">
                <a:solidFill>
                  <a:srgbClr val="000000"/>
                </a:solidFill>
              </a:rPr>
              <a:t>Ing. Josef Botlík</a:t>
            </a:r>
          </a:p>
          <a:p>
            <a:pPr algn="just"/>
            <a:r>
              <a:rPr lang="cs-CZ" sz="3200" dirty="0" smtClean="0">
                <a:solidFill>
                  <a:srgbClr val="000000"/>
                </a:solidFill>
                <a:hlinkClick r:id="rId2"/>
              </a:rPr>
              <a:t>botlik@opf.slu.cz</a:t>
            </a:r>
            <a:endParaRPr lang="cs-CZ" sz="3200" dirty="0" smtClean="0">
              <a:solidFill>
                <a:srgbClr val="000000"/>
              </a:solidFill>
            </a:endParaRPr>
          </a:p>
          <a:p>
            <a:pPr algn="just"/>
            <a:r>
              <a:rPr lang="cs-CZ" sz="3200" dirty="0" smtClean="0">
                <a:solidFill>
                  <a:srgbClr val="000000"/>
                </a:solidFill>
              </a:rPr>
              <a:t>elearning.opf.slu.cz</a:t>
            </a:r>
            <a:endParaRPr lang="cs-CZ" sz="3200" dirty="0">
              <a:solidFill>
                <a:srgbClr val="000000"/>
              </a:solidFill>
            </a:endParaRPr>
          </a:p>
          <a:p>
            <a:pPr algn="just"/>
            <a:r>
              <a:rPr lang="cs-CZ" sz="3200" dirty="0">
                <a:solidFill>
                  <a:srgbClr val="000000"/>
                </a:solidFill>
              </a:rPr>
              <a:t>d</a:t>
            </a:r>
            <a:r>
              <a:rPr lang="cs-CZ" sz="3200" dirty="0" smtClean="0">
                <a:solidFill>
                  <a:srgbClr val="000000"/>
                </a:solidFill>
              </a:rPr>
              <a:t>isk L, </a:t>
            </a:r>
            <a:r>
              <a:rPr lang="cs-CZ" sz="3200" dirty="0" err="1" smtClean="0">
                <a:solidFill>
                  <a:srgbClr val="000000"/>
                </a:solidFill>
              </a:rPr>
              <a:t>botlik</a:t>
            </a:r>
            <a:r>
              <a:rPr lang="cs-CZ" sz="3200" dirty="0" smtClean="0">
                <a:solidFill>
                  <a:srgbClr val="000000"/>
                </a:solidFill>
              </a:rPr>
              <a:t>/public</a:t>
            </a:r>
          </a:p>
        </p:txBody>
      </p:sp>
      <p:pic>
        <p:nvPicPr>
          <p:cNvPr id="4" name="Obrázek 3"/>
          <p:cNvPicPr>
            <a:picLocks noChangeAspect="1"/>
          </p:cNvPicPr>
          <p:nvPr/>
        </p:nvPicPr>
        <p:blipFill>
          <a:blip r:embed="rId3"/>
          <a:stretch>
            <a:fillRect/>
          </a:stretch>
        </p:blipFill>
        <p:spPr>
          <a:xfrm>
            <a:off x="10766491" y="115467"/>
            <a:ext cx="1251820" cy="975444"/>
          </a:xfrm>
          <a:prstGeom prst="rect">
            <a:avLst/>
          </a:prstGeom>
        </p:spPr>
      </p:pic>
      <p:sp>
        <p:nvSpPr>
          <p:cNvPr id="10" name="Obdélník 9"/>
          <p:cNvSpPr/>
          <p:nvPr/>
        </p:nvSpPr>
        <p:spPr>
          <a:xfrm>
            <a:off x="540410" y="1328357"/>
            <a:ext cx="5663444" cy="4893647"/>
          </a:xfrm>
          <a:prstGeom prst="rect">
            <a:avLst/>
          </a:prstGeom>
        </p:spPr>
        <p:txBody>
          <a:bodyPr wrap="square">
            <a:spAutoFit/>
          </a:bodyPr>
          <a:lstStyle/>
          <a:p>
            <a:pPr lvl="0"/>
            <a:r>
              <a:rPr lang="cs-CZ" sz="2400" b="1" dirty="0">
                <a:solidFill>
                  <a:prstClr val="black"/>
                </a:solidFill>
                <a:latin typeface="Times New Roman" panose="02020603050405020304" pitchFamily="18" charset="0"/>
                <a:ea typeface="Times New Roman" panose="02020603050405020304" pitchFamily="18" charset="0"/>
              </a:rPr>
              <a:t>Práce s textem, MS </a:t>
            </a:r>
            <a:r>
              <a:rPr lang="cs-CZ" sz="2400" b="1" dirty="0" smtClean="0">
                <a:solidFill>
                  <a:prstClr val="black"/>
                </a:solidFill>
                <a:latin typeface="Times New Roman" panose="02020603050405020304" pitchFamily="18" charset="0"/>
                <a:ea typeface="Times New Roman" panose="02020603050405020304" pitchFamily="18" charset="0"/>
              </a:rPr>
              <a:t>Word</a:t>
            </a:r>
          </a:p>
          <a:p>
            <a:pPr lvl="0"/>
            <a:endParaRPr lang="cs-CZ" sz="2400" b="1" dirty="0">
              <a:solidFill>
                <a:prstClr val="black"/>
              </a:solidFill>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cs-CZ" sz="2400" dirty="0">
                <a:solidFill>
                  <a:prstClr val="black"/>
                </a:solidFill>
                <a:latin typeface="Times New Roman" panose="02020603050405020304" pitchFamily="18" charset="0"/>
                <a:ea typeface="Times New Roman" panose="02020603050405020304" pitchFamily="18" charset="0"/>
              </a:rPr>
              <a:t>Textový editor MS Office Word – možnosti využití. </a:t>
            </a:r>
            <a:endParaRPr lang="cs-CZ" sz="2400" dirty="0" smtClean="0">
              <a:solidFill>
                <a:prstClr val="black"/>
              </a:solidFill>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cs-CZ" sz="2400" dirty="0" smtClean="0">
                <a:solidFill>
                  <a:prstClr val="black"/>
                </a:solidFill>
                <a:latin typeface="Times New Roman" panose="02020603050405020304" pitchFamily="18" charset="0"/>
                <a:ea typeface="Times New Roman" panose="02020603050405020304" pitchFamily="18" charset="0"/>
              </a:rPr>
              <a:t>Možnosti </a:t>
            </a:r>
            <a:r>
              <a:rPr lang="cs-CZ" sz="2400" dirty="0">
                <a:solidFill>
                  <a:prstClr val="black"/>
                </a:solidFill>
                <a:latin typeface="Times New Roman" panose="02020603050405020304" pitchFamily="18" charset="0"/>
                <a:ea typeface="Times New Roman" panose="02020603050405020304" pitchFamily="18" charset="0"/>
              </a:rPr>
              <a:t>aplikace Word, jednotlivé karty aplikace, </a:t>
            </a:r>
            <a:endParaRPr lang="cs-CZ" sz="2400" dirty="0" smtClean="0">
              <a:solidFill>
                <a:prstClr val="black"/>
              </a:solidFill>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cs-CZ" sz="2400" dirty="0" smtClean="0">
                <a:solidFill>
                  <a:prstClr val="black"/>
                </a:solidFill>
                <a:latin typeface="Times New Roman" panose="02020603050405020304" pitchFamily="18" charset="0"/>
                <a:ea typeface="Times New Roman" panose="02020603050405020304" pitchFamily="18" charset="0"/>
              </a:rPr>
              <a:t>Základní </a:t>
            </a:r>
            <a:r>
              <a:rPr lang="cs-CZ" sz="2400" dirty="0">
                <a:solidFill>
                  <a:prstClr val="black"/>
                </a:solidFill>
                <a:latin typeface="Times New Roman" panose="02020603050405020304" pitchFamily="18" charset="0"/>
                <a:ea typeface="Times New Roman" panose="02020603050405020304" pitchFamily="18" charset="0"/>
              </a:rPr>
              <a:t>objekty při práci s textem, odstavce, styly, editační a korekturní nástroje, tabulky, výpočty, grafické objekty (obrázky, grafy), reference. </a:t>
            </a:r>
            <a:endParaRPr lang="cs-CZ" sz="2400" dirty="0" smtClean="0">
              <a:solidFill>
                <a:prstClr val="black"/>
              </a:solidFill>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cs-CZ" sz="2400" dirty="0" smtClean="0">
                <a:solidFill>
                  <a:prstClr val="black"/>
                </a:solidFill>
                <a:latin typeface="Times New Roman" panose="02020603050405020304" pitchFamily="18" charset="0"/>
                <a:ea typeface="Times New Roman" panose="02020603050405020304" pitchFamily="18" charset="0"/>
              </a:rPr>
              <a:t>Sledování </a:t>
            </a:r>
            <a:r>
              <a:rPr lang="cs-CZ" sz="2400" dirty="0">
                <a:solidFill>
                  <a:prstClr val="black"/>
                </a:solidFill>
                <a:latin typeface="Times New Roman" panose="02020603050405020304" pitchFamily="18" charset="0"/>
                <a:ea typeface="Times New Roman" panose="02020603050405020304" pitchFamily="18" charset="0"/>
              </a:rPr>
              <a:t>změn, slučování dokumentů, hromadná korespondence</a:t>
            </a:r>
            <a:r>
              <a:rPr lang="cs-CZ" sz="2400" dirty="0" smtClean="0">
                <a:solidFill>
                  <a:prstClr val="black"/>
                </a:solidFill>
                <a:latin typeface="Times New Roman" panose="02020603050405020304" pitchFamily="18" charset="0"/>
                <a:ea typeface="Times New Roman" panose="02020603050405020304" pitchFamily="18" charset="0"/>
              </a:rPr>
              <a:t>.</a:t>
            </a:r>
          </a:p>
          <a:p>
            <a:pPr lvl="0" algn="just"/>
            <a:endParaRPr lang="cs-CZ"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346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Uložit</a:t>
            </a:r>
            <a:endParaRPr lang="cs-CZ" sz="2800" b="1" dirty="0">
              <a:solidFill>
                <a:srgbClr val="000000"/>
              </a:solidFill>
              <a:latin typeface="Calibri" panose="020F0502020204030204" pitchFamily="34" charset="0"/>
              <a:cs typeface="Calibri" panose="020F0502020204030204" pitchFamily="34" charset="0"/>
            </a:endParaRPr>
          </a:p>
        </p:txBody>
      </p:sp>
      <p:pic>
        <p:nvPicPr>
          <p:cNvPr id="9" name="Obrázek 8"/>
          <p:cNvPicPr>
            <a:picLocks noChangeAspect="1"/>
          </p:cNvPicPr>
          <p:nvPr/>
        </p:nvPicPr>
        <p:blipFill>
          <a:blip r:embed="rId3"/>
          <a:stretch>
            <a:fillRect/>
          </a:stretch>
        </p:blipFill>
        <p:spPr>
          <a:xfrm>
            <a:off x="893332" y="1741940"/>
            <a:ext cx="10181068" cy="4363315"/>
          </a:xfrm>
          <a:prstGeom prst="rect">
            <a:avLst/>
          </a:prstGeom>
        </p:spPr>
      </p:pic>
    </p:spTree>
    <p:extLst>
      <p:ext uri="{BB962C8B-B14F-4D97-AF65-F5344CB8AC3E}">
        <p14:creationId xmlns:p14="http://schemas.microsoft.com/office/powerpoint/2010/main" val="205944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Jazyk</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367601"/>
            <a:ext cx="11501260" cy="178747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umožňuje </a:t>
            </a:r>
            <a:r>
              <a:rPr lang="cs-CZ" sz="2000" dirty="0">
                <a:latin typeface="Times New Roman" panose="02020603050405020304" pitchFamily="18" charset="0"/>
                <a:ea typeface="Calibri" panose="020F0502020204030204" pitchFamily="34" charset="0"/>
                <a:cs typeface="Times New Roman" panose="02020603050405020304" pitchFamily="18" charset="0"/>
              </a:rPr>
              <a:t>nastavení jazykových předvoleb Office. Je členěná do skupin:</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000" dirty="0">
                <a:latin typeface="Times New Roman" panose="02020603050405020304" pitchFamily="18" charset="0"/>
                <a:ea typeface="Calibri" panose="020F0502020204030204" pitchFamily="34" charset="0"/>
                <a:cs typeface="Times New Roman" panose="02020603050405020304" pitchFamily="18" charset="0"/>
              </a:rPr>
              <a:t>Volba jazyků pro úpravy, kde lze nastavit jazyk pro úpravy, rozložení kláves a kontrolu pravopisu a gramatiky.</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000" dirty="0">
                <a:latin typeface="Times New Roman" panose="02020603050405020304" pitchFamily="18" charset="0"/>
                <a:ea typeface="Calibri" panose="020F0502020204030204" pitchFamily="34" charset="0"/>
                <a:cs typeface="Times New Roman" panose="02020603050405020304" pitchFamily="18" charset="0"/>
              </a:rPr>
              <a:t>Volba jazyků zobrazení a nápovědy, kde lze nastavit priority jazyků pro tlačítka, karty a nápovědu.</a:t>
            </a:r>
          </a:p>
        </p:txBody>
      </p:sp>
      <p:pic>
        <p:nvPicPr>
          <p:cNvPr id="5" name="Obrázek 4"/>
          <p:cNvPicPr>
            <a:picLocks noChangeAspect="1"/>
          </p:cNvPicPr>
          <p:nvPr/>
        </p:nvPicPr>
        <p:blipFill rotWithShape="1">
          <a:blip r:embed="rId3"/>
          <a:srcRect b="29456"/>
          <a:stretch/>
        </p:blipFill>
        <p:spPr>
          <a:xfrm>
            <a:off x="213152" y="3190576"/>
            <a:ext cx="8115300" cy="2687710"/>
          </a:xfrm>
          <a:prstGeom prst="rect">
            <a:avLst/>
          </a:prstGeom>
        </p:spPr>
      </p:pic>
      <p:pic>
        <p:nvPicPr>
          <p:cNvPr id="8" name="Obrázek 7"/>
          <p:cNvPicPr>
            <a:picLocks noChangeAspect="1"/>
          </p:cNvPicPr>
          <p:nvPr/>
        </p:nvPicPr>
        <p:blipFill rotWithShape="1">
          <a:blip r:embed="rId3"/>
          <a:srcRect t="71558"/>
          <a:stretch/>
        </p:blipFill>
        <p:spPr>
          <a:xfrm>
            <a:off x="3757386" y="5371504"/>
            <a:ext cx="8115300" cy="1111462"/>
          </a:xfrm>
          <a:prstGeom prst="rect">
            <a:avLst/>
          </a:prstGeom>
        </p:spPr>
      </p:pic>
    </p:spTree>
    <p:extLst>
      <p:ext uri="{BB962C8B-B14F-4D97-AF65-F5344CB8AC3E}">
        <p14:creationId xmlns:p14="http://schemas.microsoft.com/office/powerpoint/2010/main" val="3272203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Upřesnit</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367601"/>
            <a:ext cx="11501260" cy="517065"/>
          </a:xfrm>
          <a:prstGeom prst="rect">
            <a:avLst/>
          </a:prstGeom>
        </p:spPr>
        <p:txBody>
          <a:bodyPr wrap="square">
            <a:spAutoFit/>
          </a:bodyPr>
          <a:lstStyle/>
          <a:p>
            <a:pPr indent="180340" algn="just">
              <a:lnSpc>
                <a:spcPct val="115000"/>
              </a:lnSpc>
              <a:spcBef>
                <a:spcPts val="1200"/>
              </a:spcBef>
              <a:spcAft>
                <a:spcPts val="1200"/>
              </a:spcAft>
            </a:pPr>
            <a:r>
              <a:rPr lang="cs-CZ" sz="2400" dirty="0"/>
              <a:t>umožňuje upřesnění možností pro práci s Wordem. Je členěná do skupin:</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bdélník 1"/>
          <p:cNvSpPr/>
          <p:nvPr/>
        </p:nvSpPr>
        <p:spPr>
          <a:xfrm>
            <a:off x="371426" y="1831432"/>
            <a:ext cx="5361717" cy="4693593"/>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úprav</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Vyjímání, kopírování a vkládání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Velikost a kvalita obrázku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Graf</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Zobrazit obsah dokumentu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Zobrazení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Tisk</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Při tisku tohoto dokumentu: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Ukládání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Při sdílení tohoto dokumentu zachovat věrnost:</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Obecné</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rozložení pro:</a:t>
            </a:r>
          </a:p>
          <a:p>
            <a:pPr marL="342900" lvl="0" indent="-342900" algn="just">
              <a:lnSpc>
                <a:spcPct val="115000"/>
              </a:lnSpc>
              <a:spcAft>
                <a:spcPts val="120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kompatibility pro:.</a:t>
            </a:r>
          </a:p>
        </p:txBody>
      </p:sp>
      <p:sp>
        <p:nvSpPr>
          <p:cNvPr id="9" name="Obdélník 8"/>
          <p:cNvSpPr/>
          <p:nvPr/>
        </p:nvSpPr>
        <p:spPr>
          <a:xfrm>
            <a:off x="6209943" y="2278117"/>
            <a:ext cx="5479143" cy="3511026"/>
          </a:xfrm>
          <a:prstGeom prst="rect">
            <a:avLst/>
          </a:prstGeom>
          <a:solidFill>
            <a:schemeClr val="accent6">
              <a:lumMod val="20000"/>
              <a:lumOff val="80000"/>
            </a:schemeClr>
          </a:solidFill>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Obecně platí dvě zásady při práci s touto nabídkou. </a:t>
            </a:r>
            <a:endParaRPr lang="cs-CZ"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Za </a:t>
            </a:r>
            <a:r>
              <a:rPr lang="cs-CZ" sz="2000" dirty="0">
                <a:latin typeface="Times New Roman" panose="02020603050405020304" pitchFamily="18" charset="0"/>
                <a:ea typeface="Calibri" panose="020F0502020204030204" pitchFamily="34" charset="0"/>
                <a:cs typeface="Times New Roman" panose="02020603050405020304" pitchFamily="18" charset="0"/>
              </a:rPr>
              <a:t>prvé, co nenajdu v jiných nastaveních, hledám v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a:t>
            </a:r>
            <a:endParaRPr lang="cs-CZ"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Za </a:t>
            </a:r>
            <a:r>
              <a:rPr lang="cs-CZ" sz="2000" dirty="0">
                <a:latin typeface="Times New Roman" panose="02020603050405020304" pitchFamily="18" charset="0"/>
                <a:ea typeface="Calibri" panose="020F0502020204030204" pitchFamily="34" charset="0"/>
                <a:cs typeface="Times New Roman" panose="02020603050405020304" pitchFamily="18" charset="0"/>
              </a:rPr>
              <a:t>druhé, vzhledem k široké nabídce možností je potřeba si nejdříve uvědomit, čeho se nastavení týká a začít hledat požadovanou akci v příslušné skupině.</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709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71426" y="844381"/>
            <a:ext cx="9209733" cy="461665"/>
          </a:xfrm>
          <a:prstGeom prst="rect">
            <a:avLst/>
          </a:prstGeom>
          <a:noFill/>
        </p:spPr>
        <p:txBody>
          <a:bodyPr wrap="square" rtlCol="0">
            <a:spAutoFit/>
          </a:bodyPr>
          <a:lstStyle/>
          <a:p>
            <a:r>
              <a:rPr lang="cs-CZ" sz="2400" dirty="0" smtClean="0">
                <a:solidFill>
                  <a:srgbClr val="000000"/>
                </a:solidFill>
                <a:latin typeface="Calibri" panose="020F0502020204030204" pitchFamily="34" charset="0"/>
                <a:cs typeface="Calibri" panose="020F0502020204030204" pitchFamily="34" charset="0"/>
              </a:rPr>
              <a:t>Karta </a:t>
            </a:r>
            <a:r>
              <a:rPr lang="cs-CZ" sz="2400" b="1" dirty="0" smtClean="0">
                <a:solidFill>
                  <a:srgbClr val="000000"/>
                </a:solidFill>
                <a:latin typeface="Calibri" panose="020F0502020204030204" pitchFamily="34" charset="0"/>
                <a:cs typeface="Calibri" panose="020F0502020204030204" pitchFamily="34" charset="0"/>
              </a:rPr>
              <a:t>Soubor &gt; </a:t>
            </a:r>
            <a:r>
              <a:rPr lang="cs-CZ" sz="2400" b="1" dirty="0" smtClean="0"/>
              <a:t>Možnosti &gt; Upřesnit &gt; Vyjímání, kopírování a vkládání </a:t>
            </a:r>
            <a:endParaRPr lang="cs-CZ" sz="24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478971" y="1317425"/>
            <a:ext cx="10951511" cy="707886"/>
          </a:xfrm>
          <a:prstGeom prst="rect">
            <a:avLst/>
          </a:prstGeom>
        </p:spPr>
        <p:txBody>
          <a:bodyPr wrap="square">
            <a:spAutoFit/>
          </a:bodyPr>
          <a:lstStyle/>
          <a:p>
            <a:r>
              <a:rPr lang="cs-CZ" sz="2000" dirty="0" smtClean="0">
                <a:latin typeface="Times New Roman" panose="02020603050405020304" pitchFamily="18" charset="0"/>
                <a:ea typeface="Calibri" panose="020F0502020204030204" pitchFamily="34" charset="0"/>
              </a:rPr>
              <a:t>Obsahuje </a:t>
            </a:r>
            <a:r>
              <a:rPr lang="cs-CZ" sz="2000" dirty="0">
                <a:latin typeface="Times New Roman" panose="02020603050405020304" pitchFamily="18" charset="0"/>
                <a:ea typeface="Calibri" panose="020F0502020204030204" pitchFamily="34" charset="0"/>
              </a:rPr>
              <a:t>volby, související především s přenosem dat pomocí schránky. </a:t>
            </a:r>
            <a:endParaRPr lang="cs-CZ" sz="2000" dirty="0" smtClean="0">
              <a:latin typeface="Times New Roman" panose="02020603050405020304" pitchFamily="18" charset="0"/>
              <a:ea typeface="Calibri" panose="020F0502020204030204" pitchFamily="34" charset="0"/>
            </a:endParaRPr>
          </a:p>
          <a:p>
            <a:r>
              <a:rPr lang="cs-CZ" sz="2000" dirty="0" smtClean="0">
                <a:latin typeface="Times New Roman" panose="02020603050405020304" pitchFamily="18" charset="0"/>
                <a:ea typeface="Calibri" panose="020F0502020204030204" pitchFamily="34" charset="0"/>
              </a:rPr>
              <a:t>Část </a:t>
            </a:r>
            <a:r>
              <a:rPr lang="cs-CZ" sz="2000" dirty="0">
                <a:latin typeface="Times New Roman" panose="02020603050405020304" pitchFamily="18" charset="0"/>
                <a:ea typeface="Calibri" panose="020F0502020204030204" pitchFamily="34" charset="0"/>
              </a:rPr>
              <a:t>nabídky je řešena formou rozvíracího menu, kdy vybíráte z další nabídky. </a:t>
            </a:r>
            <a:endParaRPr lang="cs-CZ" sz="2000" dirty="0"/>
          </a:p>
        </p:txBody>
      </p:sp>
      <p:pic>
        <p:nvPicPr>
          <p:cNvPr id="10" name="Obrázek 9"/>
          <p:cNvPicPr/>
          <p:nvPr/>
        </p:nvPicPr>
        <p:blipFill rotWithShape="1">
          <a:blip r:embed="rId3">
            <a:extLst>
              <a:ext uri="{28A0092B-C50C-407E-A947-70E740481C1C}">
                <a14:useLocalDpi xmlns:a14="http://schemas.microsoft.com/office/drawing/2010/main" val="0"/>
              </a:ext>
            </a:extLst>
          </a:blip>
          <a:srcRect r="5584"/>
          <a:stretch/>
        </p:blipFill>
        <p:spPr bwMode="auto">
          <a:xfrm>
            <a:off x="616436" y="2025311"/>
            <a:ext cx="10980477" cy="5057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0339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71426" y="844381"/>
            <a:ext cx="9209733" cy="461665"/>
          </a:xfrm>
          <a:prstGeom prst="rect">
            <a:avLst/>
          </a:prstGeom>
          <a:noFill/>
        </p:spPr>
        <p:txBody>
          <a:bodyPr wrap="square" rtlCol="0">
            <a:spAutoFit/>
          </a:bodyPr>
          <a:lstStyle/>
          <a:p>
            <a:r>
              <a:rPr lang="cs-CZ" sz="2400" dirty="0" smtClean="0">
                <a:solidFill>
                  <a:srgbClr val="000000"/>
                </a:solidFill>
                <a:latin typeface="Calibri" panose="020F0502020204030204" pitchFamily="34" charset="0"/>
                <a:cs typeface="Calibri" panose="020F0502020204030204" pitchFamily="34" charset="0"/>
              </a:rPr>
              <a:t>Karta </a:t>
            </a:r>
            <a:r>
              <a:rPr lang="cs-CZ" sz="2400" b="1" dirty="0" smtClean="0">
                <a:solidFill>
                  <a:srgbClr val="000000"/>
                </a:solidFill>
                <a:latin typeface="Calibri" panose="020F0502020204030204" pitchFamily="34" charset="0"/>
                <a:cs typeface="Calibri" panose="020F0502020204030204" pitchFamily="34" charset="0"/>
              </a:rPr>
              <a:t>Soubor &gt; </a:t>
            </a:r>
            <a:r>
              <a:rPr lang="cs-CZ" sz="2400" b="1" dirty="0" smtClean="0"/>
              <a:t>Možnosti &gt; Upřesnit &gt; </a:t>
            </a:r>
            <a:r>
              <a:rPr lang="cs-CZ" sz="2400" b="1" dirty="0"/>
              <a:t>Velikost a kvalita obrázku </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6052457" y="1490712"/>
            <a:ext cx="6139543" cy="1600831"/>
          </a:xfrm>
          <a:prstGeom prst="rect">
            <a:avLst/>
          </a:prstGeom>
          <a:noFill/>
        </p:spPr>
      </p:pic>
      <p:sp>
        <p:nvSpPr>
          <p:cNvPr id="2" name="Obdélník 1"/>
          <p:cNvSpPr/>
          <p:nvPr/>
        </p:nvSpPr>
        <p:spPr>
          <a:xfrm>
            <a:off x="0" y="1378827"/>
            <a:ext cx="5921829" cy="1938992"/>
          </a:xfrm>
          <a:prstGeom prst="rect">
            <a:avLst/>
          </a:prstGeom>
        </p:spPr>
        <p:txBody>
          <a:bodyPr wrap="square">
            <a:spAutoFit/>
          </a:bodyPr>
          <a:lstStyle/>
          <a:p>
            <a:pPr marL="285750" indent="-28575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umožní</a:t>
            </a:r>
            <a:r>
              <a:rPr lang="cs-CZ" sz="2000" b="1" dirty="0" smtClean="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rPr>
              <a:t>odstranění dat, která se používají k obnovení upravených obrázků do původního stavu </a:t>
            </a:r>
            <a:r>
              <a:rPr lang="cs-CZ" sz="2000" dirty="0" smtClean="0">
                <a:latin typeface="Times New Roman" panose="02020603050405020304" pitchFamily="18" charset="0"/>
                <a:ea typeface="Calibri" panose="020F0502020204030204" pitchFamily="34" charset="0"/>
              </a:rPr>
              <a:t> (1)</a:t>
            </a:r>
          </a:p>
          <a:p>
            <a:pPr marL="285750" indent="-28575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rPr>
              <a:t>umožní komprimaci obrázku (2). Zatržením tohoto tlačítka bude dosaženo maximální kvality za cenu velikosti souboru. V případě zaškrtnutí bude použitý níže uvedený počet pixelů</a:t>
            </a:r>
            <a:r>
              <a:rPr lang="cs-CZ" dirty="0">
                <a:latin typeface="Times New Roman" panose="02020603050405020304" pitchFamily="18" charset="0"/>
                <a:ea typeface="Calibri" panose="020F0502020204030204" pitchFamily="34" charset="0"/>
              </a:rPr>
              <a:t>.</a:t>
            </a:r>
            <a:endParaRPr lang="cs-CZ" dirty="0"/>
          </a:p>
        </p:txBody>
      </p:sp>
      <p:pic>
        <p:nvPicPr>
          <p:cNvPr id="11" name="Obrázek 10"/>
          <p:cNvPicPr/>
          <p:nvPr/>
        </p:nvPicPr>
        <p:blipFill>
          <a:blip r:embed="rId4">
            <a:extLst>
              <a:ext uri="{28A0092B-C50C-407E-A947-70E740481C1C}">
                <a14:useLocalDpi xmlns:a14="http://schemas.microsoft.com/office/drawing/2010/main" val="0"/>
              </a:ext>
            </a:extLst>
          </a:blip>
          <a:srcRect/>
          <a:stretch>
            <a:fillRect/>
          </a:stretch>
        </p:blipFill>
        <p:spPr bwMode="auto">
          <a:xfrm>
            <a:off x="4976292" y="4312504"/>
            <a:ext cx="7170057" cy="2164775"/>
          </a:xfrm>
          <a:prstGeom prst="rect">
            <a:avLst/>
          </a:prstGeom>
          <a:noFill/>
        </p:spPr>
      </p:pic>
      <p:sp>
        <p:nvSpPr>
          <p:cNvPr id="12" name="TextovéPole 11"/>
          <p:cNvSpPr txBox="1"/>
          <p:nvPr/>
        </p:nvSpPr>
        <p:spPr>
          <a:xfrm>
            <a:off x="371426" y="3609395"/>
            <a:ext cx="9209733" cy="461665"/>
          </a:xfrm>
          <a:prstGeom prst="rect">
            <a:avLst/>
          </a:prstGeom>
          <a:noFill/>
        </p:spPr>
        <p:txBody>
          <a:bodyPr wrap="square" rtlCol="0">
            <a:spAutoFit/>
          </a:bodyPr>
          <a:lstStyle/>
          <a:p>
            <a:r>
              <a:rPr lang="cs-CZ" sz="2400" dirty="0" smtClean="0">
                <a:solidFill>
                  <a:srgbClr val="000000"/>
                </a:solidFill>
                <a:latin typeface="Calibri" panose="020F0502020204030204" pitchFamily="34" charset="0"/>
                <a:cs typeface="Calibri" panose="020F0502020204030204" pitchFamily="34" charset="0"/>
              </a:rPr>
              <a:t>Karta </a:t>
            </a:r>
            <a:r>
              <a:rPr lang="cs-CZ" sz="2400" b="1" dirty="0" smtClean="0">
                <a:solidFill>
                  <a:srgbClr val="000000"/>
                </a:solidFill>
                <a:latin typeface="Calibri" panose="020F0502020204030204" pitchFamily="34" charset="0"/>
                <a:cs typeface="Calibri" panose="020F0502020204030204" pitchFamily="34" charset="0"/>
              </a:rPr>
              <a:t>Soubor &gt; </a:t>
            </a:r>
            <a:r>
              <a:rPr lang="cs-CZ" sz="2400" b="1" dirty="0" smtClean="0"/>
              <a:t>Možnosti &gt; Upřesnit &gt; Graf</a:t>
            </a:r>
            <a:endParaRPr lang="cs-CZ" sz="2400" b="1" dirty="0"/>
          </a:p>
        </p:txBody>
      </p:sp>
      <p:sp>
        <p:nvSpPr>
          <p:cNvPr id="3" name="Obdélník 2"/>
          <p:cNvSpPr/>
          <p:nvPr/>
        </p:nvSpPr>
        <p:spPr>
          <a:xfrm>
            <a:off x="123370" y="4620338"/>
            <a:ext cx="5210629" cy="1323439"/>
          </a:xfrm>
          <a:prstGeom prst="rect">
            <a:avLst/>
          </a:prstGeom>
        </p:spPr>
        <p:txBody>
          <a:bodyPr wrap="square">
            <a:spAutoFit/>
          </a:bodyPr>
          <a:lstStyle/>
          <a:p>
            <a:pPr marL="342900" indent="-342900">
              <a:buFont typeface="Arial" panose="020B0604020202020204" pitchFamily="34" charset="0"/>
              <a:buChar char="•"/>
            </a:pPr>
            <a:r>
              <a:rPr lang="cs-CZ" sz="2000" dirty="0">
                <a:ea typeface="Calibri" panose="020F0502020204030204" pitchFamily="34" charset="0"/>
              </a:rPr>
              <a:t>umožňuje </a:t>
            </a:r>
            <a:r>
              <a:rPr lang="cs-CZ" sz="2000" dirty="0">
                <a:latin typeface="Times New Roman" panose="02020603050405020304" pitchFamily="18" charset="0"/>
                <a:ea typeface="Calibri" panose="020F0502020204030204" pitchFamily="34" charset="0"/>
                <a:cs typeface="Times New Roman" panose="02020603050405020304" pitchFamily="18" charset="0"/>
              </a:rPr>
              <a:t>nastavit</a:t>
            </a:r>
            <a:r>
              <a:rPr lang="cs-CZ" sz="2000" dirty="0">
                <a:ea typeface="Calibri" panose="020F0502020204030204" pitchFamily="34" charset="0"/>
              </a:rPr>
              <a:t> pro datový bod, zda vlastnosti následují datový bod grafu či </a:t>
            </a:r>
            <a:r>
              <a:rPr lang="cs-CZ" sz="2000" dirty="0" smtClean="0">
                <a:ea typeface="Calibri" panose="020F0502020204030204" pitchFamily="34" charset="0"/>
              </a:rPr>
              <a:t>ne</a:t>
            </a:r>
          </a:p>
          <a:p>
            <a:pPr marL="342900" indent="-342900">
              <a:buFont typeface="Arial" panose="020B0604020202020204" pitchFamily="34" charset="0"/>
              <a:buChar char="•"/>
            </a:pPr>
            <a:r>
              <a:rPr lang="cs-CZ" sz="2000" dirty="0"/>
              <a:t>v</a:t>
            </a:r>
            <a:r>
              <a:rPr lang="cs-CZ" sz="2000" dirty="0" smtClean="0"/>
              <a:t>olba </a:t>
            </a:r>
            <a:r>
              <a:rPr lang="cs-CZ" sz="2000" dirty="0"/>
              <a:t>je dostupná pro vybraný dokument nebo všechny nové dokumenty</a:t>
            </a:r>
          </a:p>
        </p:txBody>
      </p:sp>
    </p:spTree>
    <p:extLst>
      <p:ext uri="{BB962C8B-B14F-4D97-AF65-F5344CB8AC3E}">
        <p14:creationId xmlns:p14="http://schemas.microsoft.com/office/powerpoint/2010/main" val="762231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638629" y="1305342"/>
            <a:ext cx="10276114" cy="4524315"/>
          </a:xfrm>
          <a:prstGeom prst="rect">
            <a:avLst/>
          </a:prstGeom>
        </p:spPr>
        <p:txBody>
          <a:bodyPr wrap="square">
            <a:spAutoFit/>
          </a:bodyPr>
          <a:lstStyle/>
          <a:p>
            <a:r>
              <a:rPr lang="cs-CZ" sz="2400" b="1" dirty="0"/>
              <a:t>Nabídka Soubor &gt; Možnosti &gt; Upřesnit &gt; Zobrazit obsah dokumentu </a:t>
            </a:r>
            <a:endParaRPr lang="cs-CZ" sz="2400" b="1" dirty="0" smtClean="0"/>
          </a:p>
          <a:p>
            <a:r>
              <a:rPr lang="cs-CZ" sz="2400" dirty="0" smtClean="0"/>
              <a:t>umožňuje nastavit </a:t>
            </a:r>
            <a:r>
              <a:rPr lang="cs-CZ" sz="2400" dirty="0"/>
              <a:t>zobrazení obsahu, mezi něž patří např. zobrazování barev a obrázků pozadí v režimu rozložení při tisku, nastavení zobrazení grafiky při rolování dokumentu, zobrazení </a:t>
            </a:r>
            <a:r>
              <a:rPr lang="cs-CZ" sz="2400" dirty="0" smtClean="0"/>
              <a:t>vybraných </a:t>
            </a:r>
            <a:r>
              <a:rPr lang="cs-CZ" sz="2400" dirty="0"/>
              <a:t>objektů souvisejících s obsahem, např. záložek, hranic textu, značek oříznutí apod. Dále umožňuje tato nabídka nastavení parametrů konceptu a osnovy, jako např. font </a:t>
            </a:r>
            <a:r>
              <a:rPr lang="cs-CZ" sz="2400" dirty="0" smtClean="0"/>
              <a:t>písma </a:t>
            </a:r>
            <a:r>
              <a:rPr lang="cs-CZ" sz="2400" dirty="0"/>
              <a:t>konceptu, velikost písma apod.</a:t>
            </a:r>
          </a:p>
          <a:p>
            <a:r>
              <a:rPr lang="cs-CZ" sz="2400" dirty="0" smtClean="0"/>
              <a:t>Nabídka </a:t>
            </a:r>
            <a:r>
              <a:rPr lang="cs-CZ" sz="2400" b="1" dirty="0"/>
              <a:t>Soubor &gt; Možnosti &gt; Upřesnit &gt; Zobrazení </a:t>
            </a:r>
            <a:r>
              <a:rPr lang="cs-CZ" sz="2400" dirty="0"/>
              <a:t>oproti předchozí nabídce </a:t>
            </a:r>
            <a:r>
              <a:rPr lang="cs-CZ" sz="2400" dirty="0" smtClean="0"/>
              <a:t>upřesňuje </a:t>
            </a:r>
            <a:r>
              <a:rPr lang="cs-CZ" sz="2400" dirty="0"/>
              <a:t>nastavení zobrazení objektů, nikoli obsahu. Typickým příkladem je zobrazování </a:t>
            </a:r>
            <a:r>
              <a:rPr lang="cs-CZ" sz="2400" dirty="0" smtClean="0"/>
              <a:t>posuvníků </a:t>
            </a:r>
            <a:r>
              <a:rPr lang="cs-CZ" sz="2400" dirty="0"/>
              <a:t>zobrazování klávesových zkratek u popisů ovládacích prvků. Upřesňuje rovněž zobrazení doplňujících údajů, například jednotek (centimetry/milimetry, body apod.).</a:t>
            </a:r>
          </a:p>
        </p:txBody>
      </p:sp>
    </p:spTree>
    <p:extLst>
      <p:ext uri="{BB962C8B-B14F-4D97-AF65-F5344CB8AC3E}">
        <p14:creationId xmlns:p14="http://schemas.microsoft.com/office/powerpoint/2010/main" val="602820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0" y="1305342"/>
            <a:ext cx="11764311" cy="5509200"/>
          </a:xfrm>
          <a:prstGeom prst="rect">
            <a:avLst/>
          </a:prstGeom>
        </p:spPr>
        <p:txBody>
          <a:bodyPr wrap="square">
            <a:spAutoFit/>
          </a:bodyPr>
          <a:lstStyle/>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Tisk </a:t>
            </a:r>
            <a:r>
              <a:rPr lang="cs-CZ" sz="2400" dirty="0">
                <a:latin typeface="Times New Roman" panose="02020603050405020304" pitchFamily="18" charset="0"/>
                <a:ea typeface="Calibri" panose="020F0502020204030204" pitchFamily="34" charset="0"/>
                <a:cs typeface="Times New Roman" panose="02020603050405020304" pitchFamily="18" charset="0"/>
              </a:rPr>
              <a:t>upřesňuje nabídky tisku související s nastavení tiskárny, které doplňuje o nabídky, které nesouvisí s tiskárnou, ale s dokumentem. Například z důvodu úspor lze dokument tisknout jako koncept.</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Nabídky související s tiskárnou souvisí se systémovými nastaveními a ne vždy je lze realizovat (například použití výchozího zásobníku tiskárny). </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Při tisku tohoto dokumentu</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rozšiřuje předchozí nabídku o nastavení tisku formulářových dat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Postscriptu</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Ukládání </a:t>
            </a:r>
            <a:r>
              <a:rPr lang="cs-CZ" sz="2400" dirty="0">
                <a:latin typeface="Times New Roman" panose="02020603050405020304" pitchFamily="18" charset="0"/>
                <a:ea typeface="Calibri" panose="020F0502020204030204" pitchFamily="34" charset="0"/>
                <a:cs typeface="Times New Roman" panose="02020603050405020304" pitchFamily="18" charset="0"/>
              </a:rPr>
              <a:t>slouží</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k nastavení</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parametrů ukládání souvisejících s šablonou </a:t>
            </a:r>
            <a:r>
              <a:rPr lang="cs-CZ" sz="2400" dirty="0" err="1">
                <a:latin typeface="Times New Roman" panose="02020603050405020304" pitchFamily="18" charset="0"/>
                <a:ea typeface="Calibri" panose="020F0502020204030204" pitchFamily="34" charset="0"/>
                <a:cs typeface="Times New Roman" panose="02020603050405020304" pitchFamily="18" charset="0"/>
              </a:rPr>
              <a:t>Normal</a:t>
            </a:r>
            <a:r>
              <a:rPr lang="cs-CZ" sz="2400" dirty="0">
                <a:latin typeface="Times New Roman" panose="02020603050405020304" pitchFamily="18" charset="0"/>
                <a:ea typeface="Calibri" panose="020F0502020204030204" pitchFamily="34" charset="0"/>
                <a:cs typeface="Times New Roman" panose="02020603050405020304" pitchFamily="18" charset="0"/>
              </a:rPr>
              <a:t>, s vytvářením záložní kopie a ukládání na pozadí a s chováním záložní kopie souboru otevřeného na vzdáleném počítači.</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Při sdílení tohoto dokumentu zachovat věrnost:</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upřesňuje chování sdíleného dokumentu, především informace o jazyku dokumentu a formát dat formuláře.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249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Upřesnit &gt; Obecné</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490711"/>
            <a:ext cx="2966860" cy="4739759"/>
          </a:xfrm>
          <a:prstGeom prst="rect">
            <a:avLst/>
          </a:prstGeom>
        </p:spPr>
        <p:txBody>
          <a:bodyPr wrap="square">
            <a:spAutoFit/>
          </a:bodyPr>
          <a:lstStyle/>
          <a:p>
            <a:pPr indent="180340" algn="just">
              <a:lnSpc>
                <a:spcPct val="115000"/>
              </a:lnSpc>
              <a:spcBef>
                <a:spcPts val="1200"/>
              </a:spcBef>
              <a:spcAft>
                <a:spcPts val="1200"/>
              </a:spcAft>
            </a:pPr>
            <a:r>
              <a:rPr lang="cs-CZ" sz="2200" dirty="0"/>
              <a:t>upřesňuje obecné </a:t>
            </a:r>
            <a:r>
              <a:rPr lang="cs-CZ" sz="2200" dirty="0" smtClean="0"/>
              <a:t>(</a:t>
            </a:r>
            <a:r>
              <a:rPr lang="cs-CZ" sz="2200" dirty="0"/>
              <a:t>1</a:t>
            </a:r>
            <a:r>
              <a:rPr lang="cs-CZ" sz="2200" dirty="0" smtClean="0"/>
              <a:t>), </a:t>
            </a:r>
            <a:r>
              <a:rPr lang="cs-CZ" sz="2200" dirty="0"/>
              <a:t>včetně umístění souborů (2) či vlastností dokumentu ukládaného jako www (3</a:t>
            </a:r>
            <a:r>
              <a:rPr lang="cs-CZ" sz="2200" dirty="0" smtClean="0"/>
              <a:t>), práce </a:t>
            </a:r>
            <a:r>
              <a:rPr lang="cs-CZ" sz="2200" dirty="0"/>
              <a:t>s www dokumentem je dále upřesněna pomocí okna s pěti záložkami, kde jsou dále nastavení prohlížeče (4), souborů (5), obrázků (6), kódování (7) a písma</a:t>
            </a:r>
            <a:r>
              <a:rPr lang="cs-CZ" sz="2200" dirty="0" smtClean="0"/>
              <a:t> </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1217" b="4407"/>
          <a:stretch/>
        </p:blipFill>
        <p:spPr bwMode="auto">
          <a:xfrm>
            <a:off x="3773714" y="1367601"/>
            <a:ext cx="8244114" cy="5490399"/>
          </a:xfrm>
          <a:prstGeom prst="rect">
            <a:avLst/>
          </a:prstGeom>
          <a:noFill/>
        </p:spPr>
      </p:pic>
    </p:spTree>
    <p:extLst>
      <p:ext uri="{BB962C8B-B14F-4D97-AF65-F5344CB8AC3E}">
        <p14:creationId xmlns:p14="http://schemas.microsoft.com/office/powerpoint/2010/main" val="400985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307570" y="1581113"/>
            <a:ext cx="11205029" cy="439812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 rozložení pro</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slouží k nastavení parametrů vztahujících se k rozložení textu. Například pro text v tabulce zde lze nastavit, zda se má upravit výška řádku podle mřížky v tabulce. Pro stránku lze nastavit odstranění nadbytečných prázdných řádků na konci či začátku stránky, nastavit používání pravidel zalamování řádků apod.</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Možnosti kompatibility pro</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lze nastavit, zda se použije kompatibilní nastavení pro otevřený dokument nebo pro všechny dokumenty.</a:t>
            </a:r>
          </a:p>
          <a:p>
            <a:pPr indent="180340" algn="just">
              <a:spcBef>
                <a:spcPts val="600"/>
              </a:spcBef>
              <a:spcAft>
                <a:spcPts val="6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33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Přizpůsobit pás karet</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116115" y="1490711"/>
            <a:ext cx="11901714" cy="1260345"/>
          </a:xfrm>
          <a:prstGeom prst="rect">
            <a:avLst/>
          </a:prstGeom>
        </p:spPr>
        <p:txBody>
          <a:bodyPr wrap="square">
            <a:spAutoFit/>
          </a:bodyPr>
          <a:lstStyle/>
          <a:p>
            <a:pPr indent="180340" algn="just">
              <a:lnSpc>
                <a:spcPct val="115000"/>
              </a:lnSpc>
              <a:spcBef>
                <a:spcPts val="1200"/>
              </a:spcBef>
              <a:spcAft>
                <a:spcPts val="1200"/>
              </a:spcAft>
            </a:pPr>
            <a:r>
              <a:rPr lang="cs-CZ" sz="2200" dirty="0" smtClean="0"/>
              <a:t>Umožňuje </a:t>
            </a:r>
            <a:r>
              <a:rPr lang="cs-CZ" sz="2200" dirty="0"/>
              <a:t>aktivovat a skrývat karty, rozšiřovat skupiny </a:t>
            </a:r>
            <a:r>
              <a:rPr lang="cs-CZ" sz="2200" dirty="0" smtClean="0"/>
              <a:t>nabídek, </a:t>
            </a:r>
            <a:r>
              <a:rPr lang="cs-CZ" sz="2200" dirty="0"/>
              <a:t>vytvářet vlastní karty a skupiny voleb (1). Součástí voleb může být i spuštění existujícího makra. Výběr požadované volby provádím v nabídce Zvolit příkazy (2), která je dále </a:t>
            </a:r>
            <a:r>
              <a:rPr lang="cs-CZ" sz="2200" dirty="0" smtClean="0"/>
              <a:t>strukturovaná </a:t>
            </a:r>
            <a:r>
              <a:rPr lang="cs-CZ" sz="2200" dirty="0"/>
              <a:t>(3). Pomocí volby Přidat/Odebrat (4) </a:t>
            </a:r>
            <a:r>
              <a:rPr lang="cs-CZ" sz="2200" dirty="0" smtClean="0"/>
              <a:t>lze modifikovat karty</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500355" y="2751057"/>
            <a:ext cx="11263955" cy="4375458"/>
          </a:xfrm>
          <a:prstGeom prst="rect">
            <a:avLst/>
          </a:prstGeom>
          <a:noFill/>
        </p:spPr>
      </p:pic>
    </p:spTree>
    <p:extLst>
      <p:ext uri="{BB962C8B-B14F-4D97-AF65-F5344CB8AC3E}">
        <p14:creationId xmlns:p14="http://schemas.microsoft.com/office/powerpoint/2010/main" val="161674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WORD</a:t>
            </a:r>
            <a:endParaRPr lang="cs-CZ" sz="36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838134"/>
            <a:ext cx="4806091" cy="5886223"/>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Cílem </a:t>
            </a:r>
            <a:r>
              <a:rPr lang="cs-CZ" sz="2400" b="1" i="1" dirty="0" smtClean="0">
                <a:solidFill>
                  <a:srgbClr val="002060"/>
                </a:solidFill>
              </a:rPr>
              <a:t>přednášky </a:t>
            </a:r>
            <a:r>
              <a:rPr lang="cs-CZ" sz="2400" b="1" i="1" dirty="0">
                <a:solidFill>
                  <a:srgbClr val="002060"/>
                </a:solidFill>
              </a:rPr>
              <a:t>je </a:t>
            </a:r>
          </a:p>
          <a:p>
            <a:pPr defTabSz="914377"/>
            <a:r>
              <a:rPr lang="cs-CZ" sz="2400" b="1" i="1" dirty="0" smtClean="0">
                <a:solidFill>
                  <a:srgbClr val="002060"/>
                </a:solidFill>
              </a:rPr>
              <a:t>Seznámit </a:t>
            </a:r>
            <a:r>
              <a:rPr lang="cs-CZ" sz="2400" b="1" i="1" dirty="0">
                <a:solidFill>
                  <a:srgbClr val="002060"/>
                </a:solidFill>
              </a:rPr>
              <a:t>studenty se základními principy objektově orientované práce v prostředí MS Office. </a:t>
            </a:r>
          </a:p>
          <a:p>
            <a:pPr defTabSz="914377"/>
            <a:r>
              <a:rPr lang="cs-CZ" sz="2400" b="1" i="1" dirty="0" smtClean="0">
                <a:solidFill>
                  <a:srgbClr val="002060"/>
                </a:solidFill>
              </a:rPr>
              <a:t>Seznámit </a:t>
            </a:r>
            <a:r>
              <a:rPr lang="cs-CZ" sz="2400" b="1" i="1" dirty="0">
                <a:solidFill>
                  <a:srgbClr val="002060"/>
                </a:solidFill>
              </a:rPr>
              <a:t>studenty s objekty dostupnými v jednotlivých aplikacích.</a:t>
            </a:r>
          </a:p>
          <a:p>
            <a:pPr defTabSz="914377"/>
            <a:r>
              <a:rPr lang="cs-CZ" sz="2400" b="1" i="1" dirty="0" smtClean="0">
                <a:solidFill>
                  <a:srgbClr val="002060"/>
                </a:solidFill>
              </a:rPr>
              <a:t>Seznámit </a:t>
            </a:r>
            <a:r>
              <a:rPr lang="cs-CZ" sz="2400" b="1" i="1" dirty="0">
                <a:solidFill>
                  <a:srgbClr val="002060"/>
                </a:solidFill>
              </a:rPr>
              <a:t>studenty s pravidly práce s objekty a s nástroji pro práci. </a:t>
            </a:r>
          </a:p>
          <a:p>
            <a:pPr defTabSz="914377"/>
            <a:r>
              <a:rPr lang="cs-CZ" sz="2400" b="1" i="1" dirty="0">
                <a:solidFill>
                  <a:srgbClr val="002060"/>
                </a:solidFill>
              </a:rPr>
              <a:t>Studenti se budou orientovat ve vlastnostech a zvládnou intuitivní vyhledávání </a:t>
            </a:r>
            <a:r>
              <a:rPr lang="cs-CZ" sz="2400" b="1" i="1" dirty="0" smtClean="0">
                <a:solidFill>
                  <a:srgbClr val="002060"/>
                </a:solidFill>
              </a:rPr>
              <a:t>vlastností </a:t>
            </a:r>
            <a:r>
              <a:rPr lang="cs-CZ" sz="2400" b="1" i="1" dirty="0">
                <a:solidFill>
                  <a:srgbClr val="002060"/>
                </a:solidFill>
              </a:rPr>
              <a:t>a parametrů objektů</a:t>
            </a:r>
          </a:p>
          <a:p>
            <a:pPr marL="0" indent="0"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3" name="Obdélník 2"/>
          <p:cNvSpPr/>
          <p:nvPr/>
        </p:nvSpPr>
        <p:spPr>
          <a:xfrm>
            <a:off x="116115" y="1490711"/>
            <a:ext cx="11901714" cy="441351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Pro jakoukoli práci je dobré znát, co lze provádět pomocí jednotlivých karet. V podstatě by měla platit zásada, že karty vybíráme podle požadované práce. </a:t>
            </a:r>
            <a:endParaRPr lang="cs-CZ" sz="2400" dirty="0" smtClean="0">
              <a:latin typeface="Times New Roman" panose="02020603050405020304" pitchFamily="18"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Ve stručnosti</a:t>
            </a:r>
            <a:r>
              <a:rPr lang="cs-CZ" sz="2400" dirty="0">
                <a:latin typeface="Times New Roman" panose="02020603050405020304" pitchFamily="18" charset="0"/>
                <a:cs typeface="Times New Roman" panose="02020603050405020304" pitchFamily="18" charset="0"/>
              </a:rPr>
              <a:t>, pokud budu chtít nastavit velikost stránky, měl bych si nejdříve uvědomit, že se jedná o něco, co vidím, tedy o vzhled a rozložení objektů </a:t>
            </a:r>
            <a:r>
              <a:rPr lang="cs-CZ" sz="2400" dirty="0" smtClean="0">
                <a:latin typeface="Times New Roman" panose="02020603050405020304" pitchFamily="18" charset="0"/>
                <a:cs typeface="Times New Roman" panose="02020603050405020304" pitchFamily="18" charset="0"/>
              </a:rPr>
              <a:t>(chci </a:t>
            </a:r>
            <a:r>
              <a:rPr lang="cs-CZ" sz="2400" dirty="0">
                <a:latin typeface="Times New Roman" panose="02020603050405020304" pitchFamily="18" charset="0"/>
                <a:cs typeface="Times New Roman" panose="02020603050405020304" pitchFamily="18" charset="0"/>
              </a:rPr>
              <a:t>nastavit změnu v rozložení objektu stránka). </a:t>
            </a:r>
            <a:endParaRPr lang="cs-CZ" sz="2400" dirty="0" smtClean="0">
              <a:latin typeface="Times New Roman" panose="02020603050405020304" pitchFamily="18"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Proto </a:t>
            </a:r>
            <a:r>
              <a:rPr lang="cs-CZ" sz="2400" dirty="0">
                <a:latin typeface="Times New Roman" panose="02020603050405020304" pitchFamily="18" charset="0"/>
                <a:cs typeface="Times New Roman" panose="02020603050405020304" pitchFamily="18" charset="0"/>
              </a:rPr>
              <a:t>nebudu hledat volbu např. na kartě </a:t>
            </a:r>
            <a:r>
              <a:rPr lang="cs-CZ" sz="2400" b="1" dirty="0">
                <a:latin typeface="Times New Roman" panose="02020603050405020304" pitchFamily="18" charset="0"/>
                <a:cs typeface="Times New Roman" panose="02020603050405020304" pitchFamily="18" charset="0"/>
              </a:rPr>
              <a:t>Domů</a:t>
            </a:r>
            <a:r>
              <a:rPr lang="cs-CZ" sz="2400" dirty="0">
                <a:latin typeface="Times New Roman" panose="02020603050405020304" pitchFamily="18" charset="0"/>
                <a:cs typeface="Times New Roman" panose="02020603050405020304" pitchFamily="18" charset="0"/>
              </a:rPr>
              <a:t>, která </a:t>
            </a:r>
            <a:r>
              <a:rPr lang="cs-CZ" sz="2400" dirty="0" smtClean="0">
                <a:latin typeface="Times New Roman" panose="02020603050405020304" pitchFamily="18" charset="0"/>
                <a:cs typeface="Times New Roman" panose="02020603050405020304" pitchFamily="18" charset="0"/>
              </a:rPr>
              <a:t>obsahuje </a:t>
            </a:r>
            <a:r>
              <a:rPr lang="cs-CZ" sz="2400" dirty="0">
                <a:latin typeface="Times New Roman" panose="02020603050405020304" pitchFamily="18" charset="0"/>
                <a:cs typeface="Times New Roman" panose="02020603050405020304" pitchFamily="18" charset="0"/>
              </a:rPr>
              <a:t>nástroje pro práci s formáty a schránkou, ale podívám se, která karta je mým </a:t>
            </a:r>
            <a:r>
              <a:rPr lang="cs-CZ" sz="2400" dirty="0" smtClean="0">
                <a:latin typeface="Times New Roman" panose="02020603050405020304" pitchFamily="18" charset="0"/>
                <a:cs typeface="Times New Roman" panose="02020603050405020304" pitchFamily="18" charset="0"/>
              </a:rPr>
              <a:t>požadavkům </a:t>
            </a:r>
            <a:r>
              <a:rPr lang="cs-CZ" sz="2400" dirty="0">
                <a:latin typeface="Times New Roman" panose="02020603050405020304" pitchFamily="18" charset="0"/>
                <a:cs typeface="Times New Roman" panose="02020603050405020304" pitchFamily="18" charset="0"/>
              </a:rPr>
              <a:t>nejbližší. </a:t>
            </a:r>
            <a:endParaRPr lang="cs-CZ" sz="2400" dirty="0" smtClean="0">
              <a:latin typeface="Times New Roman" panose="02020603050405020304" pitchFamily="18"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Intuitivně </a:t>
            </a:r>
            <a:r>
              <a:rPr lang="cs-CZ" sz="2400" dirty="0">
                <a:latin typeface="Times New Roman" panose="02020603050405020304" pitchFamily="18" charset="0"/>
                <a:cs typeface="Times New Roman" panose="02020603050405020304" pitchFamily="18" charset="0"/>
              </a:rPr>
              <a:t>tedy vyberu kartu </a:t>
            </a:r>
            <a:r>
              <a:rPr lang="cs-CZ" sz="2400" b="1" dirty="0">
                <a:latin typeface="Times New Roman" panose="02020603050405020304" pitchFamily="18" charset="0"/>
                <a:cs typeface="Times New Roman" panose="02020603050405020304" pitchFamily="18" charset="0"/>
              </a:rPr>
              <a:t>Rozložení</a:t>
            </a:r>
            <a:r>
              <a:rPr lang="cs-CZ" sz="2400" dirty="0">
                <a:latin typeface="Times New Roman" panose="02020603050405020304" pitchFamily="18"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280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3" name="Obdélník 2"/>
          <p:cNvSpPr/>
          <p:nvPr/>
        </p:nvSpPr>
        <p:spPr>
          <a:xfrm>
            <a:off x="290286" y="3696882"/>
            <a:ext cx="11901714" cy="121552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je standardně rozdělena do 5 skupin voleb</a:t>
            </a:r>
            <a:r>
              <a:rPr lang="cs-CZ" sz="2400" dirty="0" smtClean="0">
                <a:latin typeface="Times New Roman" panose="02020603050405020304" pitchFamily="18" charset="0"/>
                <a:cs typeface="Times New Roman" panose="02020603050405020304" pitchFamily="18" charset="0"/>
              </a:rPr>
              <a:t>:</a:t>
            </a: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cs typeface="Times New Roman" panose="02020603050405020304" pitchFamily="18" charset="0"/>
              </a:rPr>
              <a:t>Schránka </a:t>
            </a:r>
            <a:r>
              <a:rPr lang="cs-CZ" sz="2400" dirty="0">
                <a:latin typeface="Times New Roman" panose="02020603050405020304" pitchFamily="18" charset="0"/>
                <a:cs typeface="Times New Roman" panose="02020603050405020304" pitchFamily="18" charset="0"/>
              </a:rPr>
              <a:t>(1), </a:t>
            </a:r>
            <a:r>
              <a:rPr lang="cs-CZ" sz="2400" b="1" dirty="0">
                <a:latin typeface="Times New Roman" panose="02020603050405020304" pitchFamily="18" charset="0"/>
                <a:cs typeface="Times New Roman" panose="02020603050405020304" pitchFamily="18" charset="0"/>
              </a:rPr>
              <a:t>Písmo</a:t>
            </a:r>
            <a:r>
              <a:rPr lang="cs-CZ" sz="2400" dirty="0">
                <a:latin typeface="Times New Roman" panose="02020603050405020304" pitchFamily="18" charset="0"/>
                <a:cs typeface="Times New Roman" panose="02020603050405020304" pitchFamily="18" charset="0"/>
              </a:rPr>
              <a:t> (2), </a:t>
            </a:r>
            <a:r>
              <a:rPr lang="cs-CZ" sz="2400" b="1" dirty="0">
                <a:latin typeface="Times New Roman" panose="02020603050405020304" pitchFamily="18" charset="0"/>
                <a:cs typeface="Times New Roman" panose="02020603050405020304" pitchFamily="18" charset="0"/>
              </a:rPr>
              <a:t>Odstavec</a:t>
            </a:r>
            <a:r>
              <a:rPr lang="cs-CZ" sz="2400" dirty="0">
                <a:latin typeface="Times New Roman" panose="02020603050405020304" pitchFamily="18" charset="0"/>
                <a:cs typeface="Times New Roman" panose="02020603050405020304" pitchFamily="18" charset="0"/>
              </a:rPr>
              <a:t> (3), </a:t>
            </a:r>
            <a:r>
              <a:rPr lang="cs-CZ" sz="2400" b="1" dirty="0">
                <a:latin typeface="Times New Roman" panose="02020603050405020304" pitchFamily="18" charset="0"/>
                <a:cs typeface="Times New Roman" panose="02020603050405020304" pitchFamily="18" charset="0"/>
              </a:rPr>
              <a:t>Styly</a:t>
            </a:r>
            <a:r>
              <a:rPr lang="cs-CZ" sz="2400" dirty="0">
                <a:latin typeface="Times New Roman" panose="02020603050405020304" pitchFamily="18" charset="0"/>
                <a:cs typeface="Times New Roman" panose="02020603050405020304" pitchFamily="18" charset="0"/>
              </a:rPr>
              <a:t> (4) a </a:t>
            </a:r>
            <a:r>
              <a:rPr lang="cs-CZ" sz="2400" b="1" dirty="0">
                <a:latin typeface="Times New Roman" panose="02020603050405020304" pitchFamily="18" charset="0"/>
                <a:cs typeface="Times New Roman" panose="02020603050405020304" pitchFamily="18" charset="0"/>
              </a:rPr>
              <a:t>Úpravy</a:t>
            </a:r>
            <a:r>
              <a:rPr lang="cs-CZ" sz="2400" dirty="0">
                <a:latin typeface="Times New Roman" panose="02020603050405020304" pitchFamily="18" charset="0"/>
                <a:cs typeface="Times New Roman" panose="02020603050405020304" pitchFamily="18" charset="0"/>
              </a:rPr>
              <a:t> (5). </a:t>
            </a:r>
            <a:endParaRPr lang="cs-CZ" sz="2400" dirty="0" smtClean="0">
              <a:latin typeface="Times New Roman" panose="02020603050405020304" pitchFamily="18" charset="0"/>
              <a:cs typeface="Times New Roman" panose="02020603050405020304" pitchFamily="18" charset="0"/>
            </a:endParaRPr>
          </a:p>
        </p:txBody>
      </p:sp>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rotWithShape="1">
          <a:blip r:embed="rId3">
            <a:extLst>
              <a:ext uri="{28A0092B-C50C-407E-A947-70E740481C1C}">
                <a14:useLocalDpi xmlns:a14="http://schemas.microsoft.com/office/drawing/2010/main" val="0"/>
              </a:ext>
            </a:extLst>
          </a:blip>
          <a:srcRect r="4328"/>
          <a:stretch/>
        </p:blipFill>
        <p:spPr bwMode="auto">
          <a:xfrm>
            <a:off x="371426" y="1787386"/>
            <a:ext cx="11392885" cy="16960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947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Schránka</a:t>
            </a:r>
            <a:endParaRPr lang="cs-CZ" sz="2800" b="1" dirty="0">
              <a:solidFill>
                <a:srgbClr val="000000"/>
              </a:solidFill>
              <a:latin typeface="Calibri" panose="020F0502020204030204" pitchFamily="34" charset="0"/>
              <a:cs typeface="Calibri" panose="020F0502020204030204" pitchFamily="34"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r="3629" b="15659"/>
          <a:stretch/>
        </p:blipFill>
        <p:spPr bwMode="auto">
          <a:xfrm>
            <a:off x="489860" y="2700049"/>
            <a:ext cx="9811657" cy="2881086"/>
          </a:xfrm>
          <a:prstGeom prst="rect">
            <a:avLst/>
          </a:prstGeom>
          <a:noFill/>
          <a:ln>
            <a:noFill/>
          </a:ln>
          <a:extLst>
            <a:ext uri="{53640926-AAD7-44D8-BBD7-CCE9431645EC}">
              <a14:shadowObscured xmlns:a14="http://schemas.microsoft.com/office/drawing/2010/main"/>
            </a:ext>
          </a:extLst>
        </p:spPr>
      </p:pic>
      <p:pic>
        <p:nvPicPr>
          <p:cNvPr id="2" name="Obrázek 1"/>
          <p:cNvPicPr>
            <a:picLocks noChangeAspect="1"/>
          </p:cNvPicPr>
          <p:nvPr/>
        </p:nvPicPr>
        <p:blipFill rotWithShape="1">
          <a:blip r:embed="rId4"/>
          <a:srcRect r="1231"/>
          <a:stretch/>
        </p:blipFill>
        <p:spPr>
          <a:xfrm>
            <a:off x="371426" y="1332103"/>
            <a:ext cx="9425717" cy="1310545"/>
          </a:xfrm>
          <a:prstGeom prst="rect">
            <a:avLst/>
          </a:prstGeom>
        </p:spPr>
      </p:pic>
      <p:pic>
        <p:nvPicPr>
          <p:cNvPr id="9" name="Obrázek 8"/>
          <p:cNvPicPr>
            <a:picLocks noChangeAspect="1"/>
          </p:cNvPicPr>
          <p:nvPr/>
        </p:nvPicPr>
        <p:blipFill>
          <a:blip r:embed="rId5"/>
          <a:stretch>
            <a:fillRect/>
          </a:stretch>
        </p:blipFill>
        <p:spPr>
          <a:xfrm>
            <a:off x="489860" y="5674394"/>
            <a:ext cx="10343687" cy="1183606"/>
          </a:xfrm>
          <a:prstGeom prst="rect">
            <a:avLst/>
          </a:prstGeom>
        </p:spPr>
      </p:pic>
    </p:spTree>
    <p:extLst>
      <p:ext uri="{BB962C8B-B14F-4D97-AF65-F5344CB8AC3E}">
        <p14:creationId xmlns:p14="http://schemas.microsoft.com/office/powerpoint/2010/main" val="2408542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5" y="1283998"/>
            <a:ext cx="9930091" cy="1107996"/>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slouží k základnímu nastavení vzhledu a vlastností znaků, resp. písma obecně. Jedná se menší objekt, než je </a:t>
            </a:r>
            <a:r>
              <a:rPr lang="cs-CZ" sz="2200" b="1" dirty="0">
                <a:latin typeface="Times New Roman" panose="02020603050405020304" pitchFamily="18" charset="0"/>
                <a:ea typeface="Calibri" panose="020F0502020204030204" pitchFamily="34" charset="0"/>
              </a:rPr>
              <a:t>Odstavec</a:t>
            </a:r>
            <a:r>
              <a:rPr lang="cs-CZ" sz="2200" dirty="0">
                <a:latin typeface="Times New Roman" panose="02020603050405020304" pitchFamily="18" charset="0"/>
                <a:ea typeface="Calibri" panose="020F0502020204030204" pitchFamily="34" charset="0"/>
              </a:rPr>
              <a:t>. Formát se zpravidla vztahuje k vybranému textu nebo slovu, ve kterém je umístěný kurzor</a:t>
            </a:r>
            <a:endParaRPr lang="cs-CZ" sz="2200" dirty="0"/>
          </a:p>
        </p:txBody>
      </p:sp>
      <p:pic>
        <p:nvPicPr>
          <p:cNvPr id="7" name="Obrázek 6"/>
          <p:cNvPicPr>
            <a:picLocks noChangeAspect="1"/>
          </p:cNvPicPr>
          <p:nvPr/>
        </p:nvPicPr>
        <p:blipFill rotWithShape="1">
          <a:blip r:embed="rId3"/>
          <a:srcRect b="12167"/>
          <a:stretch/>
        </p:blipFill>
        <p:spPr>
          <a:xfrm>
            <a:off x="3257159" y="2391994"/>
            <a:ext cx="4158622" cy="1430510"/>
          </a:xfrm>
          <a:prstGeom prst="rect">
            <a:avLst/>
          </a:prstGeom>
        </p:spPr>
      </p:pic>
      <p:pic>
        <p:nvPicPr>
          <p:cNvPr id="10" name="Obrázek 9"/>
          <p:cNvPicPr>
            <a:picLocks noChangeAspect="1"/>
          </p:cNvPicPr>
          <p:nvPr/>
        </p:nvPicPr>
        <p:blipFill>
          <a:blip r:embed="rId4"/>
          <a:stretch>
            <a:fillRect/>
          </a:stretch>
        </p:blipFill>
        <p:spPr>
          <a:xfrm>
            <a:off x="371425" y="4175309"/>
            <a:ext cx="10833605" cy="2428692"/>
          </a:xfrm>
          <a:prstGeom prst="rect">
            <a:avLst/>
          </a:prstGeom>
        </p:spPr>
      </p:pic>
    </p:spTree>
    <p:extLst>
      <p:ext uri="{BB962C8B-B14F-4D97-AF65-F5344CB8AC3E}">
        <p14:creationId xmlns:p14="http://schemas.microsoft.com/office/powerpoint/2010/main" val="1660804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rotWithShape="1">
          <a:blip r:embed="rId3"/>
          <a:srcRect b="12167"/>
          <a:stretch/>
        </p:blipFill>
        <p:spPr>
          <a:xfrm>
            <a:off x="4098988" y="390736"/>
            <a:ext cx="4158622" cy="1430510"/>
          </a:xfrm>
          <a:prstGeom prst="rect">
            <a:avLst/>
          </a:prstGeom>
        </p:spPr>
      </p:pic>
      <p:pic>
        <p:nvPicPr>
          <p:cNvPr id="2" name="Obrázek 1"/>
          <p:cNvPicPr>
            <a:picLocks noChangeAspect="1"/>
          </p:cNvPicPr>
          <p:nvPr/>
        </p:nvPicPr>
        <p:blipFill>
          <a:blip r:embed="rId4"/>
          <a:stretch>
            <a:fillRect/>
          </a:stretch>
        </p:blipFill>
        <p:spPr>
          <a:xfrm>
            <a:off x="825499" y="1929764"/>
            <a:ext cx="9832135" cy="4928236"/>
          </a:xfrm>
          <a:prstGeom prst="rect">
            <a:avLst/>
          </a:prstGeom>
        </p:spPr>
      </p:pic>
    </p:spTree>
    <p:extLst>
      <p:ext uri="{BB962C8B-B14F-4D97-AF65-F5344CB8AC3E}">
        <p14:creationId xmlns:p14="http://schemas.microsoft.com/office/powerpoint/2010/main" val="586698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253831" y="1273141"/>
            <a:ext cx="11510480" cy="575524"/>
          </a:xfrm>
          <a:prstGeom prst="rect">
            <a:avLst/>
          </a:prstGeom>
        </p:spPr>
      </p:pic>
      <p:sp>
        <p:nvSpPr>
          <p:cNvPr id="8" name="Obdélník 7"/>
          <p:cNvSpPr/>
          <p:nvPr/>
        </p:nvSpPr>
        <p:spPr>
          <a:xfrm>
            <a:off x="197254" y="1890632"/>
            <a:ext cx="3329717" cy="4708981"/>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Okno má dvě záložky, v záložce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je základní formátování, rozšířené o další volby, například formát Kapitálky. Druhá záložka </a:t>
            </a:r>
            <a:r>
              <a:rPr lang="cs-CZ" sz="2000" b="1" dirty="0">
                <a:latin typeface="Times New Roman" panose="02020603050405020304" pitchFamily="18" charset="0"/>
                <a:ea typeface="Calibri" panose="020F0502020204030204" pitchFamily="34" charset="0"/>
              </a:rPr>
              <a:t>Upřesnit</a:t>
            </a:r>
            <a:r>
              <a:rPr lang="cs-CZ" sz="2000" dirty="0">
                <a:latin typeface="Times New Roman" panose="02020603050405020304" pitchFamily="18" charset="0"/>
                <a:ea typeface="Calibri" panose="020F0502020204030204" pitchFamily="34" charset="0"/>
              </a:rPr>
              <a:t> umožňuje nastavování pozice na řádku, úpravu šířky mezer, prokládání znaků apod. Na obou záložkách je Náhled, kde jsou vybrané volby ihned zobrazeny. Na obou záložkách je tlačítko Upřesnit, kde lze opět nastavit textových </a:t>
            </a:r>
            <a:r>
              <a:rPr lang="cs-CZ" sz="2000" dirty="0" smtClean="0">
                <a:latin typeface="Times New Roman" panose="02020603050405020304" pitchFamily="18" charset="0"/>
                <a:ea typeface="Calibri" panose="020F0502020204030204" pitchFamily="34" charset="0"/>
              </a:rPr>
              <a:t>efekty, obdobně </a:t>
            </a:r>
            <a:r>
              <a:rPr lang="cs-CZ" sz="2000" dirty="0">
                <a:latin typeface="Times New Roman" panose="02020603050405020304" pitchFamily="18" charset="0"/>
                <a:ea typeface="Calibri" panose="020F0502020204030204" pitchFamily="34" charset="0"/>
              </a:rPr>
              <a:t>jako v nabídce </a:t>
            </a:r>
            <a:endParaRPr lang="cs-CZ" sz="2000" dirty="0"/>
          </a:p>
        </p:txBody>
      </p:sp>
      <p:pic>
        <p:nvPicPr>
          <p:cNvPr id="9" name="Obrázek 8"/>
          <p:cNvPicPr/>
          <p:nvPr/>
        </p:nvPicPr>
        <p:blipFill>
          <a:blip r:embed="rId4"/>
          <a:stretch>
            <a:fillRect/>
          </a:stretch>
        </p:blipFill>
        <p:spPr>
          <a:xfrm>
            <a:off x="3002415" y="6232071"/>
            <a:ext cx="524556" cy="367542"/>
          </a:xfrm>
          <a:prstGeom prst="rect">
            <a:avLst/>
          </a:prstGeom>
        </p:spPr>
      </p:pic>
      <p:pic>
        <p:nvPicPr>
          <p:cNvPr id="10" name="Obrázek 9"/>
          <p:cNvPicPr/>
          <p:nvPr/>
        </p:nvPicPr>
        <p:blipFill>
          <a:blip r:embed="rId5">
            <a:extLst>
              <a:ext uri="{28A0092B-C50C-407E-A947-70E740481C1C}">
                <a14:useLocalDpi xmlns:a14="http://schemas.microsoft.com/office/drawing/2010/main" val="0"/>
              </a:ext>
            </a:extLst>
          </a:blip>
          <a:srcRect/>
          <a:stretch>
            <a:fillRect/>
          </a:stretch>
        </p:blipFill>
        <p:spPr bwMode="auto">
          <a:xfrm>
            <a:off x="3526971" y="1812698"/>
            <a:ext cx="8659140" cy="4777751"/>
          </a:xfrm>
          <a:prstGeom prst="rect">
            <a:avLst/>
          </a:prstGeom>
          <a:noFill/>
        </p:spPr>
      </p:pic>
    </p:spTree>
    <p:extLst>
      <p:ext uri="{BB962C8B-B14F-4D97-AF65-F5344CB8AC3E}">
        <p14:creationId xmlns:p14="http://schemas.microsoft.com/office/powerpoint/2010/main" val="35215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211768" y="1533465"/>
            <a:ext cx="3329717" cy="5016758"/>
          </a:xfrm>
          <a:prstGeom prst="rect">
            <a:avLst/>
          </a:prstGeom>
        </p:spPr>
        <p:txBody>
          <a:bodyPr wrap="square">
            <a:spAutoFit/>
          </a:bodyPr>
          <a:lstStyle/>
          <a:p>
            <a:r>
              <a:rPr lang="cs-CZ" sz="2000" dirty="0"/>
              <a:t>Volba Textové efekty je závislá na vybraném objektu. </a:t>
            </a:r>
            <a:r>
              <a:rPr lang="cs-CZ" sz="2000" dirty="0" smtClean="0"/>
              <a:t>Bude-li vybraný </a:t>
            </a:r>
            <a:r>
              <a:rPr lang="cs-CZ" sz="2000" dirty="0"/>
              <a:t>text, pak se volbou </a:t>
            </a:r>
            <a:r>
              <a:rPr lang="cs-CZ" sz="2000" b="1" dirty="0"/>
              <a:t>Domů</a:t>
            </a:r>
            <a:r>
              <a:rPr lang="cs-CZ" sz="2000" dirty="0"/>
              <a:t> </a:t>
            </a:r>
            <a:r>
              <a:rPr lang="cs-CZ" sz="2000" b="1" dirty="0"/>
              <a:t>&gt;</a:t>
            </a:r>
            <a:r>
              <a:rPr lang="cs-CZ" sz="2000" dirty="0"/>
              <a:t> </a:t>
            </a:r>
            <a:r>
              <a:rPr lang="cs-CZ" sz="2000" b="1" dirty="0"/>
              <a:t>Písmo</a:t>
            </a:r>
            <a:r>
              <a:rPr lang="cs-CZ" sz="2000" dirty="0"/>
              <a:t> &gt; </a:t>
            </a:r>
            <a:r>
              <a:rPr lang="cs-CZ" sz="2000" b="1" dirty="0"/>
              <a:t>Textové</a:t>
            </a:r>
            <a:r>
              <a:rPr lang="cs-CZ" sz="2000" dirty="0"/>
              <a:t> </a:t>
            </a:r>
            <a:r>
              <a:rPr lang="cs-CZ" sz="2000" b="1" dirty="0"/>
              <a:t>efekty</a:t>
            </a:r>
            <a:r>
              <a:rPr lang="cs-CZ" sz="2000" dirty="0"/>
              <a:t> zobrazí dialogové okno Formát textových efektů </a:t>
            </a:r>
            <a:r>
              <a:rPr lang="cs-CZ" sz="2000" dirty="0" smtClean="0"/>
              <a:t> </a:t>
            </a:r>
            <a:r>
              <a:rPr lang="cs-CZ" sz="2000" dirty="0"/>
              <a:t>(1</a:t>
            </a:r>
            <a:r>
              <a:rPr lang="cs-CZ" sz="2000" dirty="0" smtClean="0"/>
              <a:t>), </a:t>
            </a:r>
            <a:r>
              <a:rPr lang="cs-CZ" sz="2000" dirty="0"/>
              <a:t>při výběru obrázku volba </a:t>
            </a:r>
            <a:r>
              <a:rPr lang="cs-CZ" sz="2000" b="1" dirty="0"/>
              <a:t>Domů</a:t>
            </a:r>
            <a:r>
              <a:rPr lang="cs-CZ" sz="2000" dirty="0"/>
              <a:t> </a:t>
            </a:r>
            <a:r>
              <a:rPr lang="cs-CZ" sz="2000" b="1" dirty="0"/>
              <a:t>&gt;</a:t>
            </a:r>
            <a:r>
              <a:rPr lang="cs-CZ" sz="2000" dirty="0"/>
              <a:t> </a:t>
            </a:r>
            <a:r>
              <a:rPr lang="cs-CZ" sz="2000" b="1" dirty="0"/>
              <a:t>Písmo</a:t>
            </a:r>
            <a:r>
              <a:rPr lang="cs-CZ" sz="2000" dirty="0"/>
              <a:t> &gt; </a:t>
            </a:r>
            <a:r>
              <a:rPr lang="cs-CZ" sz="2000" b="1" dirty="0"/>
              <a:t>Textové</a:t>
            </a:r>
            <a:r>
              <a:rPr lang="cs-CZ" sz="2000" dirty="0"/>
              <a:t> </a:t>
            </a:r>
            <a:r>
              <a:rPr lang="cs-CZ" sz="2000" b="1" dirty="0"/>
              <a:t>efekty</a:t>
            </a:r>
            <a:r>
              <a:rPr lang="cs-CZ" sz="2000" dirty="0"/>
              <a:t> zobrazí dialogové okno Formát obrázku (2). Jednotlivé nabídky jsou shodné s nabídkou v podokně Formát objektu, dostupného pomocí pravého tlačítka myši a volby Formát (3) a nabídkou Textové efekty a typografie </a:t>
            </a:r>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3682819" y="1709206"/>
            <a:ext cx="8509181" cy="4665276"/>
          </a:xfrm>
          <a:prstGeom prst="rect">
            <a:avLst/>
          </a:prstGeom>
          <a:noFill/>
        </p:spPr>
      </p:pic>
    </p:spTree>
    <p:extLst>
      <p:ext uri="{BB962C8B-B14F-4D97-AF65-F5344CB8AC3E}">
        <p14:creationId xmlns:p14="http://schemas.microsoft.com/office/powerpoint/2010/main" val="3064470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 &gt; Textové efekty</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rotWithShape="1">
          <a:blip r:embed="rId3">
            <a:extLst>
              <a:ext uri="{28A0092B-C50C-407E-A947-70E740481C1C}">
                <a14:useLocalDpi xmlns:a14="http://schemas.microsoft.com/office/drawing/2010/main" val="0"/>
              </a:ext>
            </a:extLst>
          </a:blip>
          <a:srcRect b="5916"/>
          <a:stretch/>
        </p:blipFill>
        <p:spPr bwMode="auto">
          <a:xfrm>
            <a:off x="374588" y="1367602"/>
            <a:ext cx="11389723" cy="5308970"/>
          </a:xfrm>
          <a:prstGeom prst="rect">
            <a:avLst/>
          </a:prstGeom>
          <a:noFill/>
        </p:spPr>
      </p:pic>
    </p:spTree>
    <p:extLst>
      <p:ext uri="{BB962C8B-B14F-4D97-AF65-F5344CB8AC3E}">
        <p14:creationId xmlns:p14="http://schemas.microsoft.com/office/powerpoint/2010/main" val="419785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Odstavec</a:t>
            </a:r>
            <a:endParaRPr lang="cs-CZ" sz="2800" b="1" dirty="0">
              <a:solidFill>
                <a:srgbClr val="000000"/>
              </a:solidFill>
              <a:latin typeface="Calibri" panose="020F0502020204030204" pitchFamily="34" charset="0"/>
              <a:cs typeface="Calibri" panose="020F0502020204030204" pitchFamily="34" charset="0"/>
            </a:endParaRPr>
          </a:p>
        </p:txBody>
      </p:sp>
      <p:pic>
        <p:nvPicPr>
          <p:cNvPr id="2" name="Obrázek 1"/>
          <p:cNvPicPr>
            <a:picLocks noChangeAspect="1"/>
          </p:cNvPicPr>
          <p:nvPr/>
        </p:nvPicPr>
        <p:blipFill>
          <a:blip r:embed="rId3"/>
          <a:stretch>
            <a:fillRect/>
          </a:stretch>
        </p:blipFill>
        <p:spPr>
          <a:xfrm>
            <a:off x="4502150" y="275010"/>
            <a:ext cx="3988707" cy="1661961"/>
          </a:xfrm>
          <a:prstGeom prst="rect">
            <a:avLst/>
          </a:prstGeom>
        </p:spPr>
      </p:pic>
      <p:pic>
        <p:nvPicPr>
          <p:cNvPr id="3" name="Obrázek 2"/>
          <p:cNvPicPr>
            <a:picLocks noChangeAspect="1"/>
          </p:cNvPicPr>
          <p:nvPr/>
        </p:nvPicPr>
        <p:blipFill>
          <a:blip r:embed="rId4"/>
          <a:stretch>
            <a:fillRect/>
          </a:stretch>
        </p:blipFill>
        <p:spPr>
          <a:xfrm>
            <a:off x="212085" y="2324099"/>
            <a:ext cx="11835966" cy="3467101"/>
          </a:xfrm>
          <a:prstGeom prst="rect">
            <a:avLst/>
          </a:prstGeom>
        </p:spPr>
      </p:pic>
    </p:spTree>
    <p:extLst>
      <p:ext uri="{BB962C8B-B14F-4D97-AF65-F5344CB8AC3E}">
        <p14:creationId xmlns:p14="http://schemas.microsoft.com/office/powerpoint/2010/main" val="412565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Odstavec</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744686" y="1845616"/>
            <a:ext cx="8338939" cy="4468098"/>
          </a:xfrm>
          <a:prstGeom prst="rect">
            <a:avLst/>
          </a:prstGeom>
          <a:noFill/>
        </p:spPr>
      </p:pic>
      <p:pic>
        <p:nvPicPr>
          <p:cNvPr id="8" name="Obrázek 7"/>
          <p:cNvPicPr>
            <a:picLocks noChangeAspect="1"/>
          </p:cNvPicPr>
          <p:nvPr/>
        </p:nvPicPr>
        <p:blipFill>
          <a:blip r:embed="rId4"/>
          <a:stretch>
            <a:fillRect/>
          </a:stretch>
        </p:blipFill>
        <p:spPr>
          <a:xfrm>
            <a:off x="197253" y="1268475"/>
            <a:ext cx="7625945" cy="420913"/>
          </a:xfrm>
          <a:prstGeom prst="rect">
            <a:avLst/>
          </a:prstGeom>
        </p:spPr>
      </p:pic>
      <p:pic>
        <p:nvPicPr>
          <p:cNvPr id="9" name="Obrázek 8"/>
          <p:cNvPicPr>
            <a:picLocks noChangeAspect="1"/>
          </p:cNvPicPr>
          <p:nvPr/>
        </p:nvPicPr>
        <p:blipFill>
          <a:blip r:embed="rId5"/>
          <a:stretch>
            <a:fillRect/>
          </a:stretch>
        </p:blipFill>
        <p:spPr>
          <a:xfrm>
            <a:off x="7764512" y="463145"/>
            <a:ext cx="2718351" cy="1132646"/>
          </a:xfrm>
          <a:prstGeom prst="rect">
            <a:avLst/>
          </a:prstGeom>
        </p:spPr>
      </p:pic>
      <p:sp>
        <p:nvSpPr>
          <p:cNvPr id="10" name="Obdélník 9"/>
          <p:cNvSpPr/>
          <p:nvPr/>
        </p:nvSpPr>
        <p:spPr>
          <a:xfrm>
            <a:off x="197253" y="1754944"/>
            <a:ext cx="3503889" cy="4708981"/>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V záložce </a:t>
            </a:r>
            <a:r>
              <a:rPr lang="cs-CZ" sz="2000" b="1" dirty="0">
                <a:latin typeface="Times New Roman" panose="02020603050405020304" pitchFamily="18" charset="0"/>
                <a:ea typeface="Calibri" panose="020F0502020204030204" pitchFamily="34" charset="0"/>
              </a:rPr>
              <a:t>Odsazení a mezery</a:t>
            </a:r>
            <a:r>
              <a:rPr lang="cs-CZ" sz="2000" dirty="0">
                <a:latin typeface="Times New Roman" panose="02020603050405020304" pitchFamily="18" charset="0"/>
                <a:ea typeface="Calibri" panose="020F0502020204030204" pitchFamily="34" charset="0"/>
              </a:rPr>
              <a:t> lze nastavit základní odsazení prvního a dalších řádků a definovat mezery před a za odstavcem. V záložce </a:t>
            </a:r>
            <a:r>
              <a:rPr lang="cs-CZ" sz="2000" b="1" dirty="0">
                <a:latin typeface="Times New Roman" panose="02020603050405020304" pitchFamily="18" charset="0"/>
                <a:ea typeface="Calibri" panose="020F0502020204030204" pitchFamily="34" charset="0"/>
              </a:rPr>
              <a:t>Tok textu</a:t>
            </a:r>
            <a:r>
              <a:rPr lang="cs-CZ" sz="2000" dirty="0">
                <a:latin typeface="Times New Roman" panose="02020603050405020304" pitchFamily="18" charset="0"/>
                <a:ea typeface="Calibri" panose="020F0502020204030204" pitchFamily="34" charset="0"/>
              </a:rPr>
              <a:t> lze definovat chování řádků na konci stránky, kdy lze řádky svázat tak, aby nebyly rozděleny při přechodu na novou stránku. Důležitá je volba, umožňující vložit konec stránky před odstavec. V tomto případě bude odstavec vždy začínat na nové straně, ale nebude indikován znakem Konec stránky. </a:t>
            </a:r>
            <a:endParaRPr lang="cs-CZ" sz="2000" dirty="0"/>
          </a:p>
        </p:txBody>
      </p:sp>
    </p:spTree>
    <p:extLst>
      <p:ext uri="{BB962C8B-B14F-4D97-AF65-F5344CB8AC3E}">
        <p14:creationId xmlns:p14="http://schemas.microsoft.com/office/powerpoint/2010/main" val="3933635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WORD</a:t>
            </a:r>
            <a:endParaRPr lang="cs-CZ" sz="36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165204"/>
            <a:ext cx="5674299" cy="5386809"/>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PRÁCE S TEXTEM, MS WORD</a:t>
            </a:r>
          </a:p>
          <a:p>
            <a:pPr marL="0" lvl="1" indent="0" algn="just">
              <a:spcBef>
                <a:spcPts val="0"/>
              </a:spcBef>
              <a:buNone/>
            </a:pPr>
            <a:r>
              <a:rPr lang="cs-CZ" sz="2400" dirty="0">
                <a:solidFill>
                  <a:prstClr val="black"/>
                </a:solidFill>
              </a:rPr>
              <a:t>3.1	Pracovní prostředí, možnosti dokumentu	</a:t>
            </a:r>
          </a:p>
          <a:p>
            <a:pPr marL="0" lvl="1" indent="0" algn="just">
              <a:spcBef>
                <a:spcPts val="0"/>
              </a:spcBef>
              <a:buNone/>
            </a:pPr>
            <a:r>
              <a:rPr lang="cs-CZ" sz="2400" dirty="0">
                <a:solidFill>
                  <a:prstClr val="black"/>
                </a:solidFill>
              </a:rPr>
              <a:t>3.2	Možnosti aplikace Word	</a:t>
            </a:r>
          </a:p>
          <a:p>
            <a:pPr marL="0" lvl="1" indent="0" algn="just">
              <a:spcBef>
                <a:spcPts val="0"/>
              </a:spcBef>
              <a:buNone/>
            </a:pPr>
            <a:r>
              <a:rPr lang="cs-CZ" sz="2400" dirty="0">
                <a:solidFill>
                  <a:prstClr val="black"/>
                </a:solidFill>
              </a:rPr>
              <a:t>3.2.1	Karta Soubor	</a:t>
            </a:r>
          </a:p>
          <a:p>
            <a:pPr marL="0" lvl="1" indent="0" algn="just">
              <a:spcBef>
                <a:spcPts val="0"/>
              </a:spcBef>
              <a:buNone/>
            </a:pPr>
            <a:r>
              <a:rPr lang="cs-CZ" sz="2400" dirty="0">
                <a:solidFill>
                  <a:prstClr val="black"/>
                </a:solidFill>
              </a:rPr>
              <a:t>3.2.2	Soubor &gt; Možnosti	</a:t>
            </a:r>
          </a:p>
          <a:p>
            <a:pPr marL="0" lvl="1" indent="0" algn="just">
              <a:spcBef>
                <a:spcPts val="0"/>
              </a:spcBef>
              <a:buNone/>
            </a:pPr>
            <a:r>
              <a:rPr lang="cs-CZ" sz="2400" dirty="0">
                <a:solidFill>
                  <a:prstClr val="black"/>
                </a:solidFill>
              </a:rPr>
              <a:t>3.3	Práce s kartami	</a:t>
            </a:r>
          </a:p>
          <a:p>
            <a:pPr marL="0" lvl="1" indent="0" algn="just">
              <a:spcBef>
                <a:spcPts val="0"/>
              </a:spcBef>
              <a:buNone/>
            </a:pPr>
            <a:r>
              <a:rPr lang="cs-CZ" sz="2400" dirty="0">
                <a:solidFill>
                  <a:prstClr val="black"/>
                </a:solidFill>
              </a:rPr>
              <a:t>3.3.1	Karta Vložení	</a:t>
            </a:r>
          </a:p>
          <a:p>
            <a:pPr marL="0" lvl="1" indent="0" algn="just">
              <a:spcBef>
                <a:spcPts val="0"/>
              </a:spcBef>
              <a:buNone/>
            </a:pPr>
            <a:r>
              <a:rPr lang="cs-CZ" sz="2400" dirty="0">
                <a:solidFill>
                  <a:prstClr val="black"/>
                </a:solidFill>
              </a:rPr>
              <a:t>3.3.2	Karta Návrh	</a:t>
            </a:r>
          </a:p>
          <a:p>
            <a:pPr marL="0" lvl="1" indent="0" algn="just">
              <a:spcBef>
                <a:spcPts val="0"/>
              </a:spcBef>
              <a:buNone/>
            </a:pPr>
            <a:r>
              <a:rPr lang="cs-CZ" sz="2400" dirty="0">
                <a:solidFill>
                  <a:prstClr val="black"/>
                </a:solidFill>
              </a:rPr>
              <a:t>3.3.3	Karta Rozložení	</a:t>
            </a:r>
          </a:p>
          <a:p>
            <a:pPr marL="0" lvl="1" indent="0" algn="just">
              <a:spcBef>
                <a:spcPts val="0"/>
              </a:spcBef>
              <a:buNone/>
            </a:pPr>
            <a:r>
              <a:rPr lang="cs-CZ" sz="2400" dirty="0">
                <a:solidFill>
                  <a:prstClr val="black"/>
                </a:solidFill>
              </a:rPr>
              <a:t>3.3.4	Karta Reference	</a:t>
            </a:r>
          </a:p>
          <a:p>
            <a:pPr marL="0" lvl="1" indent="0" algn="just">
              <a:spcBef>
                <a:spcPts val="0"/>
              </a:spcBef>
              <a:buNone/>
            </a:pPr>
            <a:r>
              <a:rPr lang="cs-CZ" sz="2400" dirty="0">
                <a:solidFill>
                  <a:prstClr val="black"/>
                </a:solidFill>
              </a:rPr>
              <a:t>3.3.5	Karta Korespondence	</a:t>
            </a:r>
          </a:p>
          <a:p>
            <a:pPr marL="0" lvl="1" indent="0" algn="just">
              <a:spcBef>
                <a:spcPts val="0"/>
              </a:spcBef>
              <a:buNone/>
            </a:pPr>
            <a:r>
              <a:rPr lang="cs-CZ" sz="2400" dirty="0">
                <a:solidFill>
                  <a:prstClr val="black"/>
                </a:solidFill>
              </a:rPr>
              <a:t>3.3.6	Karta Revize	</a:t>
            </a:r>
          </a:p>
          <a:p>
            <a:pPr marL="0" lvl="1" indent="0" algn="just">
              <a:spcBef>
                <a:spcPts val="0"/>
              </a:spcBef>
              <a:buNone/>
            </a:pPr>
            <a:r>
              <a:rPr lang="cs-CZ" sz="2400" dirty="0">
                <a:solidFill>
                  <a:prstClr val="black"/>
                </a:solidFill>
              </a:rPr>
              <a:t>3.3.7	Karta Zobrazení	</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Odstavec</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71426" y="4169767"/>
            <a:ext cx="4513059" cy="2380566"/>
          </a:xfrm>
          <a:prstGeom prst="rect">
            <a:avLst/>
          </a:prstGeom>
          <a:noFill/>
        </p:spPr>
      </p:pic>
      <p:sp>
        <p:nvSpPr>
          <p:cNvPr id="10" name="Obdélník 9"/>
          <p:cNvSpPr/>
          <p:nvPr/>
        </p:nvSpPr>
        <p:spPr>
          <a:xfrm>
            <a:off x="229213" y="1332103"/>
            <a:ext cx="6621501" cy="2677656"/>
          </a:xfrm>
          <a:prstGeom prst="rect">
            <a:avLst/>
          </a:prstGeom>
        </p:spPr>
        <p:txBody>
          <a:bodyPr wrap="square">
            <a:spAutoFit/>
          </a:bodyPr>
          <a:lstStyle/>
          <a:p>
            <a:r>
              <a:rPr lang="cs-CZ" sz="2400" dirty="0" smtClean="0"/>
              <a:t>Na </a:t>
            </a:r>
            <a:r>
              <a:rPr lang="cs-CZ" sz="2400" dirty="0"/>
              <a:t>obou záložkách je k dispozici tlačítko </a:t>
            </a:r>
            <a:r>
              <a:rPr lang="cs-CZ" sz="2400" b="1" dirty="0"/>
              <a:t>Tabulátory</a:t>
            </a:r>
            <a:r>
              <a:rPr lang="cs-CZ" sz="2400" dirty="0"/>
              <a:t>, umožňující definovat typ, výchozí krok a pozici tabulátoru. Typy tabulátorů jsou: </a:t>
            </a:r>
            <a:endParaRPr lang="cs-CZ" sz="2400" dirty="0" smtClean="0"/>
          </a:p>
          <a:p>
            <a:r>
              <a:rPr lang="cs-CZ" sz="2400" dirty="0" smtClean="0"/>
              <a:t>Zarovnání </a:t>
            </a:r>
            <a:r>
              <a:rPr lang="cs-CZ" sz="2400" dirty="0"/>
              <a:t>- Vlevo, Vpravo, Na střed, Desetinná čárka, Sloupec. </a:t>
            </a:r>
            <a:endParaRPr lang="cs-CZ" sz="2400" dirty="0" smtClean="0"/>
          </a:p>
          <a:p>
            <a:r>
              <a:rPr lang="cs-CZ" sz="2400" dirty="0" smtClean="0"/>
              <a:t>Tabulátorům </a:t>
            </a:r>
            <a:r>
              <a:rPr lang="cs-CZ" sz="2400" dirty="0"/>
              <a:t>lze přiřadit vodící znaky, použít lze tečky, čárky, podtržítka. </a:t>
            </a:r>
          </a:p>
        </p:txBody>
      </p:sp>
      <p:pic>
        <p:nvPicPr>
          <p:cNvPr id="11" name="Obrázek 10"/>
          <p:cNvPicPr/>
          <p:nvPr/>
        </p:nvPicPr>
        <p:blipFill rotWithShape="1">
          <a:blip r:embed="rId3">
            <a:extLst>
              <a:ext uri="{28A0092B-C50C-407E-A947-70E740481C1C}">
                <a14:useLocalDpi xmlns:a14="http://schemas.microsoft.com/office/drawing/2010/main" val="0"/>
              </a:ext>
            </a:extLst>
          </a:blip>
          <a:srcRect t="92041" r="91210"/>
          <a:stretch/>
        </p:blipFill>
        <p:spPr bwMode="auto">
          <a:xfrm>
            <a:off x="5014885" y="4670622"/>
            <a:ext cx="1705428" cy="689428"/>
          </a:xfrm>
          <a:prstGeom prst="rect">
            <a:avLst/>
          </a:prstGeom>
          <a:noFill/>
        </p:spPr>
      </p:pic>
      <p:pic>
        <p:nvPicPr>
          <p:cNvPr id="2" name="Obrázek 1"/>
          <p:cNvPicPr>
            <a:picLocks noChangeAspect="1"/>
          </p:cNvPicPr>
          <p:nvPr/>
        </p:nvPicPr>
        <p:blipFill>
          <a:blip r:embed="rId4"/>
          <a:stretch>
            <a:fillRect/>
          </a:stretch>
        </p:blipFill>
        <p:spPr>
          <a:xfrm>
            <a:off x="6850714" y="1332103"/>
            <a:ext cx="5208978" cy="5254012"/>
          </a:xfrm>
          <a:prstGeom prst="rect">
            <a:avLst/>
          </a:prstGeom>
        </p:spPr>
      </p:pic>
    </p:spTree>
    <p:extLst>
      <p:ext uri="{BB962C8B-B14F-4D97-AF65-F5344CB8AC3E}">
        <p14:creationId xmlns:p14="http://schemas.microsoft.com/office/powerpoint/2010/main" val="849075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Styly</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425639" y="2182493"/>
            <a:ext cx="11127732" cy="3785652"/>
          </a:xfrm>
          <a:prstGeom prst="rect">
            <a:avLst/>
          </a:prstGeom>
        </p:spPr>
        <p:txBody>
          <a:bodyPr wrap="square">
            <a:spAutoFit/>
          </a:bodyPr>
          <a:lstStyle/>
          <a:p>
            <a:pPr algn="just"/>
            <a:r>
              <a:rPr lang="cs-CZ" sz="2400" dirty="0"/>
              <a:t>Skupina voleb </a:t>
            </a:r>
            <a:r>
              <a:rPr lang="cs-CZ" sz="2400" b="1" dirty="0"/>
              <a:t>Domů</a:t>
            </a:r>
            <a:r>
              <a:rPr lang="cs-CZ" sz="2400" dirty="0"/>
              <a:t> </a:t>
            </a:r>
            <a:r>
              <a:rPr lang="cs-CZ" sz="2400" b="1" dirty="0"/>
              <a:t>&gt;</a:t>
            </a:r>
            <a:r>
              <a:rPr lang="cs-CZ" sz="2400" dirty="0"/>
              <a:t> </a:t>
            </a:r>
            <a:r>
              <a:rPr lang="cs-CZ" sz="2400" b="1" dirty="0"/>
              <a:t>Styly</a:t>
            </a:r>
            <a:r>
              <a:rPr lang="cs-CZ" sz="2400" dirty="0"/>
              <a:t> obsahuje základní nabídku stylů (tzv. Galerie stylů). Styl je v podstatě množina formátů, které lze aplikovat na odstavec nebo vybraný text. Styly můžeme vytvářet a modifikovat. </a:t>
            </a:r>
            <a:r>
              <a:rPr lang="cs-CZ" sz="2400" b="1" i="1" dirty="0"/>
              <a:t>Nový styl </a:t>
            </a:r>
            <a:r>
              <a:rPr lang="cs-CZ" sz="2400" dirty="0"/>
              <a:t>vždy vychází z existujícího stylu. Styl obsahuje i informaci o následujícím stylu. </a:t>
            </a:r>
            <a:r>
              <a:rPr lang="cs-CZ" sz="2400" b="1" i="1" dirty="0"/>
              <a:t>Styly lze dále organizovat do motivů</a:t>
            </a:r>
            <a:r>
              <a:rPr lang="cs-CZ" sz="2400" dirty="0"/>
              <a:t> (karta </a:t>
            </a:r>
            <a:r>
              <a:rPr lang="cs-CZ" sz="2400" b="1" dirty="0"/>
              <a:t>Návrh</a:t>
            </a:r>
            <a:r>
              <a:rPr lang="cs-CZ" sz="2400" dirty="0"/>
              <a:t>), kde lze využít pro různé motivy odlišné styly shodného typu (například styl pro Nadpis 1 lze vytvořit odlišný pro různé motivy). </a:t>
            </a:r>
            <a:r>
              <a:rPr lang="cs-CZ" sz="2400" b="1" i="1" dirty="0"/>
              <a:t>Styly lze vyhledávat a identifikovat</a:t>
            </a:r>
            <a:r>
              <a:rPr lang="cs-CZ" sz="2400" dirty="0"/>
              <a:t>, proto je lze využívat pro vytváření informací o dokumentu, například k vytváření obsahu dokumentu. </a:t>
            </a:r>
            <a:r>
              <a:rPr lang="cs-CZ" sz="2400" b="1" i="1" dirty="0"/>
              <a:t>Existuje množina předdefinovaných stylů</a:t>
            </a:r>
            <a:r>
              <a:rPr lang="cs-CZ" sz="2400" dirty="0"/>
              <a:t>, které lze použít pro formátování těla textů, nadpisů různých úrovní, poznámek pod čarou apod. </a:t>
            </a:r>
            <a:r>
              <a:rPr lang="cs-CZ" sz="2400" b="1" i="1" dirty="0"/>
              <a:t>Styly lze přenášet mezi dokumenty</a:t>
            </a:r>
            <a:r>
              <a:rPr lang="cs-CZ" sz="2400" dirty="0"/>
              <a:t>, v případě otevření více dokumentů s různými styly je lze propojit. </a:t>
            </a:r>
          </a:p>
        </p:txBody>
      </p:sp>
      <p:pic>
        <p:nvPicPr>
          <p:cNvPr id="3" name="Obrázek 2"/>
          <p:cNvPicPr>
            <a:picLocks noChangeAspect="1"/>
          </p:cNvPicPr>
          <p:nvPr/>
        </p:nvPicPr>
        <p:blipFill>
          <a:blip r:embed="rId3"/>
          <a:stretch>
            <a:fillRect/>
          </a:stretch>
        </p:blipFill>
        <p:spPr>
          <a:xfrm>
            <a:off x="4383087" y="417702"/>
            <a:ext cx="4121756" cy="1248229"/>
          </a:xfrm>
          <a:prstGeom prst="rect">
            <a:avLst/>
          </a:prstGeom>
        </p:spPr>
      </p:pic>
    </p:spTree>
    <p:extLst>
      <p:ext uri="{BB962C8B-B14F-4D97-AF65-F5344CB8AC3E}">
        <p14:creationId xmlns:p14="http://schemas.microsoft.com/office/powerpoint/2010/main" val="1532340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Styly</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100350" y="1490712"/>
            <a:ext cx="3788002" cy="5262979"/>
          </a:xfrm>
          <a:prstGeom prst="rect">
            <a:avLst/>
          </a:prstGeom>
        </p:spPr>
        <p:txBody>
          <a:bodyPr wrap="square">
            <a:spAutoFit/>
          </a:bodyPr>
          <a:lstStyle/>
          <a:p>
            <a:r>
              <a:rPr lang="cs-CZ" sz="2400" dirty="0" smtClean="0"/>
              <a:t>Editaci </a:t>
            </a:r>
            <a:r>
              <a:rPr lang="cs-CZ" sz="2400" dirty="0"/>
              <a:t>a stylu lze provést buď kliknutím pravým tlačítkem myši na příslušný styl ve skupině voleb Styly (1), nebo pomocí nabídky </a:t>
            </a:r>
            <a:r>
              <a:rPr lang="cs-CZ" sz="2400" dirty="0" smtClean="0"/>
              <a:t>      </a:t>
            </a:r>
            <a:r>
              <a:rPr lang="cs-CZ" sz="2400" dirty="0"/>
              <a:t>otevřením podokna Styly (2). V případě použití podokna lze dále se styly pracovat buď výběrem příslušného stylu a kliknutím </a:t>
            </a:r>
            <a:r>
              <a:rPr lang="cs-CZ" sz="2400" dirty="0" smtClean="0"/>
              <a:t>pravým </a:t>
            </a:r>
            <a:r>
              <a:rPr lang="cs-CZ" sz="2400" dirty="0"/>
              <a:t>tlačítkem myši (3), nebo pomocí ikon ve spodní části podokna (na obrázku tečkovaně ohraničené</a:t>
            </a:r>
            <a:r>
              <a:rPr lang="cs-CZ" sz="2400" dirty="0" smtClean="0"/>
              <a:t>)</a:t>
            </a:r>
            <a:endParaRPr lang="cs-CZ" sz="2400" dirty="0"/>
          </a:p>
        </p:txBody>
      </p:sp>
      <p:pic>
        <p:nvPicPr>
          <p:cNvPr id="11" name="Obrázek 10"/>
          <p:cNvPicPr/>
          <p:nvPr/>
        </p:nvPicPr>
        <p:blipFill>
          <a:blip r:embed="rId3"/>
          <a:stretch>
            <a:fillRect/>
          </a:stretch>
        </p:blipFill>
        <p:spPr>
          <a:xfrm>
            <a:off x="3379215" y="2930271"/>
            <a:ext cx="382906" cy="379050"/>
          </a:xfrm>
          <a:prstGeom prst="rect">
            <a:avLst/>
          </a:prstGeom>
        </p:spPr>
      </p:pic>
      <p:pic>
        <p:nvPicPr>
          <p:cNvPr id="12" name="Obrázek 11"/>
          <p:cNvPicPr/>
          <p:nvPr/>
        </p:nvPicPr>
        <p:blipFill rotWithShape="1">
          <a:blip r:embed="rId4">
            <a:extLst>
              <a:ext uri="{28A0092B-C50C-407E-A947-70E740481C1C}">
                <a14:useLocalDpi xmlns:a14="http://schemas.microsoft.com/office/drawing/2010/main" val="0"/>
              </a:ext>
            </a:extLst>
          </a:blip>
          <a:srcRect l="-7950" t="-353" r="9204" b="41588"/>
          <a:stretch/>
        </p:blipFill>
        <p:spPr bwMode="auto">
          <a:xfrm>
            <a:off x="3426662" y="1178563"/>
            <a:ext cx="8765338" cy="5164180"/>
          </a:xfrm>
          <a:prstGeom prst="rect">
            <a:avLst/>
          </a:prstGeom>
          <a:noFill/>
        </p:spPr>
      </p:pic>
    </p:spTree>
    <p:extLst>
      <p:ext uri="{BB962C8B-B14F-4D97-AF65-F5344CB8AC3E}">
        <p14:creationId xmlns:p14="http://schemas.microsoft.com/office/powerpoint/2010/main" val="856287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Styly</a:t>
            </a:r>
            <a:endParaRPr lang="cs-CZ" sz="2800" b="1" dirty="0">
              <a:solidFill>
                <a:srgbClr val="000000"/>
              </a:solidFill>
              <a:latin typeface="Calibri" panose="020F0502020204030204" pitchFamily="34" charset="0"/>
              <a:cs typeface="Calibri" panose="020F0502020204030204" pitchFamily="34" charset="0"/>
            </a:endParaRPr>
          </a:p>
        </p:txBody>
      </p:sp>
      <p:pic>
        <p:nvPicPr>
          <p:cNvPr id="12" name="Obrázek 11"/>
          <p:cNvPicPr/>
          <p:nvPr/>
        </p:nvPicPr>
        <p:blipFill rotWithShape="1">
          <a:blip r:embed="rId3">
            <a:extLst>
              <a:ext uri="{28A0092B-C50C-407E-A947-70E740481C1C}">
                <a14:useLocalDpi xmlns:a14="http://schemas.microsoft.com/office/drawing/2010/main" val="0"/>
              </a:ext>
            </a:extLst>
          </a:blip>
          <a:srcRect l="2143" t="50136" r="8078" b="5736"/>
          <a:stretch/>
        </p:blipFill>
        <p:spPr bwMode="auto">
          <a:xfrm>
            <a:off x="1686329" y="2297214"/>
            <a:ext cx="8027877" cy="3955886"/>
          </a:xfrm>
          <a:prstGeom prst="rect">
            <a:avLst/>
          </a:prstGeom>
          <a:noFill/>
        </p:spPr>
      </p:pic>
      <p:pic>
        <p:nvPicPr>
          <p:cNvPr id="2" name="Obrázek 1"/>
          <p:cNvPicPr>
            <a:picLocks noChangeAspect="1"/>
          </p:cNvPicPr>
          <p:nvPr/>
        </p:nvPicPr>
        <p:blipFill>
          <a:blip r:embed="rId4"/>
          <a:stretch>
            <a:fillRect/>
          </a:stretch>
        </p:blipFill>
        <p:spPr>
          <a:xfrm>
            <a:off x="22882" y="1367601"/>
            <a:ext cx="8854420" cy="1047413"/>
          </a:xfrm>
          <a:prstGeom prst="rect">
            <a:avLst/>
          </a:prstGeom>
        </p:spPr>
      </p:pic>
      <p:pic>
        <p:nvPicPr>
          <p:cNvPr id="3" name="Obrázek 2"/>
          <p:cNvPicPr>
            <a:picLocks noChangeAspect="1"/>
          </p:cNvPicPr>
          <p:nvPr/>
        </p:nvPicPr>
        <p:blipFill>
          <a:blip r:embed="rId5"/>
          <a:stretch>
            <a:fillRect/>
          </a:stretch>
        </p:blipFill>
        <p:spPr>
          <a:xfrm>
            <a:off x="3864126" y="5777400"/>
            <a:ext cx="8097030" cy="951401"/>
          </a:xfrm>
          <a:prstGeom prst="rect">
            <a:avLst/>
          </a:prstGeom>
        </p:spPr>
      </p:pic>
    </p:spTree>
    <p:extLst>
      <p:ext uri="{BB962C8B-B14F-4D97-AF65-F5344CB8AC3E}">
        <p14:creationId xmlns:p14="http://schemas.microsoft.com/office/powerpoint/2010/main" val="2527715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Úpravy</a:t>
            </a:r>
            <a:endParaRPr lang="cs-CZ" sz="2800" b="1" dirty="0">
              <a:solidFill>
                <a:srgbClr val="000000"/>
              </a:solidFill>
              <a:latin typeface="Calibri" panose="020F0502020204030204" pitchFamily="34" charset="0"/>
              <a:cs typeface="Calibri" panose="020F0502020204030204" pitchFamily="34" charset="0"/>
            </a:endParaRPr>
          </a:p>
        </p:txBody>
      </p:sp>
      <p:sp>
        <p:nvSpPr>
          <p:cNvPr id="7" name="Obdélník 6"/>
          <p:cNvSpPr/>
          <p:nvPr/>
        </p:nvSpPr>
        <p:spPr>
          <a:xfrm>
            <a:off x="72180" y="1484926"/>
            <a:ext cx="4702629" cy="5373074"/>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Skupina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&gt;Úpravy</a:t>
            </a:r>
            <a:r>
              <a:rPr lang="cs-CZ" sz="2000" dirty="0">
                <a:latin typeface="Times New Roman" panose="02020603050405020304" pitchFamily="18" charset="0"/>
                <a:ea typeface="Calibri" panose="020F0502020204030204" pitchFamily="34" charset="0"/>
                <a:cs typeface="Times New Roman" panose="02020603050405020304" pitchFamily="18" charset="0"/>
              </a:rPr>
              <a:t> zahrnuje nástroje pro vyhledávání a nahrazování textu a pro výběr textu.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a:t>
            </a:r>
            <a:r>
              <a:rPr lang="cs-CZ" sz="2000" dirty="0">
                <a:latin typeface="Times New Roman" panose="02020603050405020304" pitchFamily="18" charset="0"/>
                <a:ea typeface="Calibri" panose="020F0502020204030204" pitchFamily="34" charset="0"/>
                <a:cs typeface="Times New Roman" panose="02020603050405020304" pitchFamily="18" charset="0"/>
              </a:rPr>
              <a:t> existuje ve dvou variantách, volba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a:t>
            </a:r>
            <a:r>
              <a:rPr lang="cs-CZ" sz="2000" dirty="0">
                <a:latin typeface="Times New Roman" panose="02020603050405020304" pitchFamily="18" charset="0"/>
                <a:ea typeface="Calibri" panose="020F0502020204030204" pitchFamily="34" charset="0"/>
                <a:cs typeface="Times New Roman" panose="02020603050405020304" pitchFamily="18" charset="0"/>
              </a:rPr>
              <a:t> aktivuje podokno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 (3). </a:t>
            </a:r>
            <a:r>
              <a:rPr lang="cs-CZ" sz="2000" dirty="0">
                <a:latin typeface="Times New Roman" panose="02020603050405020304" pitchFamily="18" charset="0"/>
                <a:ea typeface="Calibri" panose="020F0502020204030204" pitchFamily="34" charset="0"/>
                <a:cs typeface="Times New Roman" panose="02020603050405020304" pitchFamily="18" charset="0"/>
              </a:rPr>
              <a:t>Kliknutím na doplňující šipku vpravo (1) se otevře rozšiřující menu (2). Volba</a:t>
            </a:r>
            <a:r>
              <a:rPr lang="cs-CZ" sz="2000" b="1" dirty="0">
                <a:latin typeface="Times New Roman" panose="02020603050405020304" pitchFamily="18" charset="0"/>
                <a:ea typeface="Calibri" panose="020F0502020204030204" pitchFamily="34" charset="0"/>
                <a:cs typeface="Times New Roman" panose="02020603050405020304" pitchFamily="18" charset="0"/>
              </a:rPr>
              <a:t> Rozšířené hledání </a:t>
            </a:r>
            <a:r>
              <a:rPr lang="cs-CZ" sz="2000" dirty="0">
                <a:latin typeface="Times New Roman" panose="02020603050405020304" pitchFamily="18" charset="0"/>
                <a:ea typeface="Calibri" panose="020F0502020204030204" pitchFamily="34" charset="0"/>
                <a:cs typeface="Times New Roman" panose="02020603050405020304" pitchFamily="18" charset="0"/>
              </a:rPr>
              <a:t>aktivuje</a:t>
            </a:r>
            <a:r>
              <a:rPr lang="cs-CZ" sz="2000" b="1"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latin typeface="Times New Roman" panose="02020603050405020304" pitchFamily="18" charset="0"/>
                <a:ea typeface="Calibri" panose="020F0502020204030204" pitchFamily="34" charset="0"/>
                <a:cs typeface="Times New Roman" panose="02020603050405020304" pitchFamily="18" charset="0"/>
              </a:rPr>
              <a:t>dialogové okno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 a</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Nahradit </a:t>
            </a:r>
            <a:r>
              <a:rPr lang="cs-CZ" sz="2000" dirty="0">
                <a:latin typeface="Times New Roman" panose="02020603050405020304" pitchFamily="18" charset="0"/>
                <a:ea typeface="Calibri" panose="020F0502020204030204" pitchFamily="34" charset="0"/>
                <a:cs typeface="Times New Roman" panose="02020603050405020304" pitchFamily="18" charset="0"/>
              </a:rPr>
              <a:t>(4). Možnosti vyhledávání lze rozšířit pomocí volby </a:t>
            </a:r>
            <a:r>
              <a:rPr lang="cs-CZ" sz="2000" b="1" dirty="0">
                <a:latin typeface="Times New Roman" panose="02020603050405020304" pitchFamily="18" charset="0"/>
                <a:ea typeface="Calibri" panose="020F0502020204030204" pitchFamily="34" charset="0"/>
                <a:cs typeface="Times New Roman" panose="02020603050405020304" pitchFamily="18" charset="0"/>
              </a:rPr>
              <a:t>Více</a:t>
            </a:r>
            <a:r>
              <a:rPr lang="cs-CZ" sz="2000" dirty="0">
                <a:latin typeface="Times New Roman" panose="02020603050405020304" pitchFamily="18" charset="0"/>
                <a:ea typeface="Calibri" panose="020F0502020204030204" pitchFamily="34" charset="0"/>
                <a:cs typeface="Times New Roman" panose="02020603050405020304" pitchFamily="18" charset="0"/>
              </a:rPr>
              <a:t> (5), kdy se aktivuje další část okna. Důležitá nastavení jsou dále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Zvláštní</a:t>
            </a:r>
            <a:r>
              <a:rPr lang="cs-CZ" sz="2000" dirty="0">
                <a:latin typeface="Times New Roman" panose="02020603050405020304" pitchFamily="18" charset="0"/>
                <a:ea typeface="Calibri" panose="020F0502020204030204" pitchFamily="34" charset="0"/>
                <a:cs typeface="Times New Roman" panose="02020603050405020304" pitchFamily="18" charset="0"/>
              </a:rPr>
              <a:t>, kde jsou možnosti vyhledávání podle formátu, respektive vyhledávání skrytých znaků (například znaku Konec odstavce).</a:t>
            </a:r>
          </a:p>
        </p:txBody>
      </p:sp>
      <p:pic>
        <p:nvPicPr>
          <p:cNvPr id="14" name="Obrázek 13"/>
          <p:cNvPicPr/>
          <p:nvPr/>
        </p:nvPicPr>
        <p:blipFill rotWithShape="1">
          <a:blip r:embed="rId3">
            <a:extLst>
              <a:ext uri="{28A0092B-C50C-407E-A947-70E740481C1C}">
                <a14:useLocalDpi xmlns:a14="http://schemas.microsoft.com/office/drawing/2010/main" val="0"/>
              </a:ext>
            </a:extLst>
          </a:blip>
          <a:srcRect r="12246" b="50023"/>
          <a:stretch/>
        </p:blipFill>
        <p:spPr bwMode="auto">
          <a:xfrm>
            <a:off x="4949813" y="844380"/>
            <a:ext cx="7038987" cy="3829220"/>
          </a:xfrm>
          <a:prstGeom prst="rect">
            <a:avLst/>
          </a:prstGeom>
          <a:noFill/>
        </p:spPr>
      </p:pic>
      <p:pic>
        <p:nvPicPr>
          <p:cNvPr id="16" name="Obrázek 15"/>
          <p:cNvPicPr/>
          <p:nvPr/>
        </p:nvPicPr>
        <p:blipFill rotWithShape="1">
          <a:blip r:embed="rId3">
            <a:extLst>
              <a:ext uri="{28A0092B-C50C-407E-A947-70E740481C1C}">
                <a14:useLocalDpi xmlns:a14="http://schemas.microsoft.com/office/drawing/2010/main" val="0"/>
              </a:ext>
            </a:extLst>
          </a:blip>
          <a:srcRect l="-543" t="41675" r="68521" b="20471"/>
          <a:stretch/>
        </p:blipFill>
        <p:spPr bwMode="auto">
          <a:xfrm>
            <a:off x="6125470" y="3094095"/>
            <a:ext cx="2568587" cy="2900305"/>
          </a:xfrm>
          <a:prstGeom prst="rect">
            <a:avLst/>
          </a:prstGeom>
          <a:noFill/>
        </p:spPr>
      </p:pic>
    </p:spTree>
    <p:extLst>
      <p:ext uri="{BB962C8B-B14F-4D97-AF65-F5344CB8AC3E}">
        <p14:creationId xmlns:p14="http://schemas.microsoft.com/office/powerpoint/2010/main" val="4114073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Úpravy</a:t>
            </a:r>
            <a:endParaRPr lang="cs-CZ" sz="2800" b="1" dirty="0">
              <a:solidFill>
                <a:srgbClr val="000000"/>
              </a:solidFill>
              <a:latin typeface="Calibri" panose="020F0502020204030204" pitchFamily="34" charset="0"/>
              <a:cs typeface="Calibri" panose="020F0502020204030204" pitchFamily="34" charset="0"/>
            </a:endParaRPr>
          </a:p>
        </p:txBody>
      </p:sp>
      <p:sp>
        <p:nvSpPr>
          <p:cNvPr id="7" name="Obdélník 6"/>
          <p:cNvSpPr/>
          <p:nvPr/>
        </p:nvSpPr>
        <p:spPr>
          <a:xfrm>
            <a:off x="72181" y="1484926"/>
            <a:ext cx="4196818" cy="5047536"/>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 podokna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a:t>
            </a:r>
            <a:r>
              <a:rPr lang="cs-CZ" sz="2000" dirty="0">
                <a:latin typeface="Times New Roman" panose="02020603050405020304" pitchFamily="18" charset="0"/>
                <a:ea typeface="Calibri" panose="020F0502020204030204" pitchFamily="34" charset="0"/>
                <a:cs typeface="Times New Roman" panose="02020603050405020304" pitchFamily="18" charset="0"/>
              </a:rPr>
              <a:t> lze aktivovat volbu </a:t>
            </a:r>
            <a:r>
              <a:rPr lang="cs-CZ" sz="2000" b="1" dirty="0">
                <a:latin typeface="Times New Roman" panose="02020603050405020304" pitchFamily="18" charset="0"/>
                <a:ea typeface="Calibri" panose="020F0502020204030204" pitchFamily="34" charset="0"/>
                <a:cs typeface="Times New Roman" panose="02020603050405020304" pitchFamily="18" charset="0"/>
              </a:rPr>
              <a:t>Hledat jiné věci </a:t>
            </a:r>
            <a:r>
              <a:rPr lang="cs-CZ" sz="2000" dirty="0">
                <a:latin typeface="Times New Roman" panose="02020603050405020304" pitchFamily="18" charset="0"/>
                <a:ea typeface="Calibri" panose="020F0502020204030204" pitchFamily="34" charset="0"/>
                <a:cs typeface="Times New Roman" panose="02020603050405020304" pitchFamily="18" charset="0"/>
              </a:rPr>
              <a:t>(7), otevře se rozšiřující menu, pomocí kterého lze aktivovat další možnosti hledání (8).</a:t>
            </a:r>
          </a:p>
          <a:p>
            <a:r>
              <a:rPr lang="cs-CZ" sz="2000" dirty="0">
                <a:latin typeface="Times New Roman" panose="02020603050405020304" pitchFamily="18" charset="0"/>
                <a:ea typeface="Calibri" panose="020F0502020204030204" pitchFamily="34" charset="0"/>
              </a:rPr>
              <a:t>Vyhledávání pomocí podokna </a:t>
            </a:r>
            <a:r>
              <a:rPr lang="cs-CZ" sz="2000" b="1" dirty="0">
                <a:latin typeface="Times New Roman" panose="02020603050405020304" pitchFamily="18" charset="0"/>
                <a:ea typeface="Calibri" panose="020F0502020204030204" pitchFamily="34" charset="0"/>
              </a:rPr>
              <a:t>Navigace</a:t>
            </a:r>
            <a:r>
              <a:rPr lang="cs-CZ" sz="2000" dirty="0">
                <a:latin typeface="Times New Roman" panose="02020603050405020304" pitchFamily="18" charset="0"/>
                <a:ea typeface="Calibri" panose="020F0502020204030204" pitchFamily="34" charset="0"/>
              </a:rPr>
              <a:t> vyhledá a vypíše všechny výskyty hledaného výrazu. Naproti tomu dialogové okno </a:t>
            </a:r>
            <a:r>
              <a:rPr lang="cs-CZ" sz="2000" b="1" dirty="0">
                <a:latin typeface="Times New Roman" panose="02020603050405020304" pitchFamily="18" charset="0"/>
                <a:ea typeface="Calibri" panose="020F0502020204030204" pitchFamily="34" charset="0"/>
              </a:rPr>
              <a:t>Najít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a nahradit</a:t>
            </a:r>
            <a:r>
              <a:rPr lang="cs-CZ" sz="2000" dirty="0">
                <a:latin typeface="Times New Roman" panose="02020603050405020304" pitchFamily="18" charset="0"/>
                <a:ea typeface="Calibri" panose="020F0502020204030204" pitchFamily="34" charset="0"/>
              </a:rPr>
              <a:t> obsahuje nejen nabídku (záložku) pro vyhledávání, ale i pro nahrazování a přecházení na jiné objekty (9, 10). Při vyhledávání lze použít i zástupné znaky „</a:t>
            </a:r>
            <a:r>
              <a:rPr lang="cs-CZ" sz="2000" b="1" dirty="0">
                <a:latin typeface="Times New Roman" panose="02020603050405020304" pitchFamily="18" charset="0"/>
                <a:ea typeface="Calibri" panose="020F0502020204030204" pitchFamily="34" charset="0"/>
              </a:rPr>
              <a:t>*</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a:t>
            </a:r>
            <a:r>
              <a:rPr lang="cs-CZ" sz="2000" dirty="0">
                <a:latin typeface="Times New Roman" panose="02020603050405020304" pitchFamily="18" charset="0"/>
                <a:ea typeface="Calibri" panose="020F0502020204030204" pitchFamily="34" charset="0"/>
              </a:rPr>
              <a:t>“. Součástí skupiny voleb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 i nabídka </a:t>
            </a:r>
            <a:r>
              <a:rPr lang="cs-CZ" sz="2000" b="1" dirty="0">
                <a:latin typeface="Times New Roman" panose="02020603050405020304" pitchFamily="18" charset="0"/>
                <a:ea typeface="Calibri" panose="020F0502020204030204" pitchFamily="34" charset="0"/>
              </a:rPr>
              <a:t>Vybrat</a:t>
            </a:r>
            <a:r>
              <a:rPr lang="cs-CZ" sz="2000" dirty="0">
                <a:latin typeface="Times New Roman" panose="02020603050405020304" pitchFamily="18" charset="0"/>
                <a:ea typeface="Calibri" panose="020F0502020204030204" pitchFamily="34" charset="0"/>
              </a:rPr>
              <a:t>, která obsahuje další nabídky.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1529" t="1" r="60295" b="64609"/>
          <a:stretch/>
        </p:blipFill>
        <p:spPr bwMode="auto">
          <a:xfrm>
            <a:off x="4443168" y="2301789"/>
            <a:ext cx="3307462" cy="2711619"/>
          </a:xfrm>
          <a:prstGeom prst="rect">
            <a:avLst/>
          </a:prstGeom>
          <a:noFill/>
        </p:spPr>
      </p:pic>
      <p:pic>
        <p:nvPicPr>
          <p:cNvPr id="9" name="Obrázek 8"/>
          <p:cNvPicPr/>
          <p:nvPr/>
        </p:nvPicPr>
        <p:blipFill rotWithShape="1">
          <a:blip r:embed="rId3">
            <a:extLst>
              <a:ext uri="{28A0092B-C50C-407E-A947-70E740481C1C}">
                <a14:useLocalDpi xmlns:a14="http://schemas.microsoft.com/office/drawing/2010/main" val="0"/>
              </a:ext>
            </a:extLst>
          </a:blip>
          <a:srcRect l="42622" t="61755" r="2548" b="13731"/>
          <a:stretch/>
        </p:blipFill>
        <p:spPr bwMode="auto">
          <a:xfrm>
            <a:off x="5602513" y="4694068"/>
            <a:ext cx="4397829" cy="1878325"/>
          </a:xfrm>
          <a:prstGeom prst="rect">
            <a:avLst/>
          </a:prstGeom>
          <a:noFill/>
        </p:spPr>
      </p:pic>
      <p:pic>
        <p:nvPicPr>
          <p:cNvPr id="14" name="Obrázek 13"/>
          <p:cNvPicPr/>
          <p:nvPr/>
        </p:nvPicPr>
        <p:blipFill rotWithShape="1">
          <a:blip r:embed="rId3">
            <a:extLst>
              <a:ext uri="{28A0092B-C50C-407E-A947-70E740481C1C}">
                <a14:useLocalDpi xmlns:a14="http://schemas.microsoft.com/office/drawing/2010/main" val="0"/>
              </a:ext>
            </a:extLst>
          </a:blip>
          <a:srcRect l="36003" t="1" r="12246" b="43014"/>
          <a:stretch/>
        </p:blipFill>
        <p:spPr bwMode="auto">
          <a:xfrm>
            <a:off x="7924799" y="118665"/>
            <a:ext cx="4151086" cy="4366249"/>
          </a:xfrm>
          <a:prstGeom prst="rect">
            <a:avLst/>
          </a:prstGeom>
          <a:noFill/>
        </p:spPr>
      </p:pic>
      <p:pic>
        <p:nvPicPr>
          <p:cNvPr id="10" name="Obrázek 9"/>
          <p:cNvPicPr/>
          <p:nvPr/>
        </p:nvPicPr>
        <p:blipFill rotWithShape="1">
          <a:blip r:embed="rId3">
            <a:extLst>
              <a:ext uri="{28A0092B-C50C-407E-A947-70E740481C1C}">
                <a14:useLocalDpi xmlns:a14="http://schemas.microsoft.com/office/drawing/2010/main" val="0"/>
              </a:ext>
            </a:extLst>
          </a:blip>
          <a:srcRect l="120" t="1" r="30034" b="81580"/>
          <a:stretch/>
        </p:blipFill>
        <p:spPr bwMode="auto">
          <a:xfrm>
            <a:off x="5123542" y="76157"/>
            <a:ext cx="5602514" cy="1411321"/>
          </a:xfrm>
          <a:prstGeom prst="rect">
            <a:avLst/>
          </a:prstGeom>
          <a:noFill/>
        </p:spPr>
      </p:pic>
    </p:spTree>
    <p:extLst>
      <p:ext uri="{BB962C8B-B14F-4D97-AF65-F5344CB8AC3E}">
        <p14:creationId xmlns:p14="http://schemas.microsoft.com/office/powerpoint/2010/main" val="3166699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a:t>
            </a:r>
            <a:endParaRPr lang="cs-CZ" sz="2800" b="1" dirty="0">
              <a:solidFill>
                <a:srgbClr val="000000"/>
              </a:solidFill>
              <a:latin typeface="Calibri" panose="020F0502020204030204" pitchFamily="34" charset="0"/>
              <a:cs typeface="Calibri" panose="020F0502020204030204" pitchFamily="34" charset="0"/>
            </a:endParaRPr>
          </a:p>
        </p:txBody>
      </p:sp>
      <p:sp>
        <p:nvSpPr>
          <p:cNvPr id="7" name="Obdélník 6"/>
          <p:cNvSpPr/>
          <p:nvPr/>
        </p:nvSpPr>
        <p:spPr>
          <a:xfrm>
            <a:off x="298464" y="3447579"/>
            <a:ext cx="6972803" cy="292387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Karta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slouží ke vkládání základních objektů s výjimkou vkládání obsahu schránky a některých objektů založených na polích, jako je např. obsah dokumentu. S některými objekty je možné pracovat na více kartách, například objekt </a:t>
            </a:r>
            <a:r>
              <a:rPr lang="cs-CZ" sz="2000" b="1" dirty="0">
                <a:latin typeface="Times New Roman" panose="02020603050405020304" pitchFamily="18" charset="0"/>
                <a:ea typeface="Calibri" panose="020F0502020204030204" pitchFamily="34" charset="0"/>
                <a:cs typeface="Times New Roman" panose="02020603050405020304" pitchFamily="18" charset="0"/>
              </a:rPr>
              <a:t>Komentář</a:t>
            </a:r>
            <a:r>
              <a:rPr lang="cs-CZ" sz="2000" dirty="0">
                <a:latin typeface="Times New Roman" panose="02020603050405020304" pitchFamily="18" charset="0"/>
                <a:ea typeface="Calibri" panose="020F0502020204030204" pitchFamily="34" charset="0"/>
                <a:cs typeface="Times New Roman" panose="02020603050405020304" pitchFamily="18" charset="0"/>
              </a:rPr>
              <a:t> má alternativní nabídku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Revize</a:t>
            </a:r>
            <a:r>
              <a:rPr lang="cs-CZ" sz="2000" dirty="0">
                <a:latin typeface="Times New Roman" panose="02020603050405020304" pitchFamily="18" charset="0"/>
                <a:ea typeface="Calibri" panose="020F0502020204030204" pitchFamily="34" charset="0"/>
                <a:cs typeface="Times New Roman" panose="02020603050405020304" pitchFamily="18" charset="0"/>
              </a:rPr>
              <a:t>, případně po kliknutí pravým tlačítkem myši v kontextovém menu je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Vložit komentář</a:t>
            </a:r>
            <a:r>
              <a:rPr lang="cs-CZ" sz="2000" dirty="0">
                <a:latin typeface="Times New Roman" panose="02020603050405020304" pitchFamily="18" charset="0"/>
                <a:ea typeface="Calibri" panose="020F0502020204030204" pitchFamily="34" charset="0"/>
                <a:cs typeface="Times New Roman" panose="02020603050405020304" pitchFamily="18" charset="0"/>
              </a:rPr>
              <a:t>. Obdobně vkládání konce stránky lze provést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Karta je rozdělena do následujících skupin voleb:</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371426" y="1450507"/>
            <a:ext cx="10325603" cy="1626522"/>
          </a:xfrm>
          <a:prstGeom prst="rect">
            <a:avLst/>
          </a:prstGeom>
        </p:spPr>
      </p:pic>
      <p:sp>
        <p:nvSpPr>
          <p:cNvPr id="2" name="Obdélník 1"/>
          <p:cNvSpPr/>
          <p:nvPr/>
        </p:nvSpPr>
        <p:spPr>
          <a:xfrm>
            <a:off x="8401003" y="3270608"/>
            <a:ext cx="2296026" cy="3277820"/>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Stránky.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Tabulky.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Ilustrace.</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Doplňky.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Multimédia.</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Komentář.</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Záhlaví a zápatí.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Text.</a:t>
            </a:r>
          </a:p>
          <a:p>
            <a:pPr marL="342900" lvl="0" indent="-342900" algn="just">
              <a:lnSpc>
                <a:spcPct val="115000"/>
              </a:lnSpc>
              <a:spcAft>
                <a:spcPts val="120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Symboly.</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522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rotWithShape="1">
          <a:blip r:embed="rId3"/>
          <a:srcRect b="59389"/>
          <a:stretch/>
        </p:blipFill>
        <p:spPr>
          <a:xfrm>
            <a:off x="3365" y="1736626"/>
            <a:ext cx="9605007" cy="1756529"/>
          </a:xfrm>
          <a:prstGeom prst="rect">
            <a:avLst/>
          </a:prstGeom>
        </p:spPr>
      </p:pic>
      <p:pic>
        <p:nvPicPr>
          <p:cNvPr id="9" name="Obrázek 8"/>
          <p:cNvPicPr/>
          <p:nvPr/>
        </p:nvPicPr>
        <p:blipFill rotWithShape="1">
          <a:blip r:embed="rId4"/>
          <a:srcRect r="70705" b="13385"/>
          <a:stretch/>
        </p:blipFill>
        <p:spPr>
          <a:xfrm>
            <a:off x="4188683" y="327819"/>
            <a:ext cx="3416803" cy="1408807"/>
          </a:xfrm>
          <a:prstGeom prst="rect">
            <a:avLst/>
          </a:prstGeom>
        </p:spPr>
      </p:pic>
      <p:sp>
        <p:nvSpPr>
          <p:cNvPr id="12" name="Obdélník 11"/>
          <p:cNvSpPr/>
          <p:nvPr/>
        </p:nvSpPr>
        <p:spPr>
          <a:xfrm>
            <a:off x="253826" y="3862180"/>
            <a:ext cx="9041966" cy="2786532"/>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b="1" dirty="0">
                <a:latin typeface="Times New Roman" panose="02020603050405020304" pitchFamily="18" charset="0"/>
                <a:ea typeface="Calibri" panose="020F0502020204030204" pitchFamily="34" charset="0"/>
                <a:cs typeface="Times New Roman" panose="02020603050405020304" pitchFamily="18" charset="0"/>
              </a:rPr>
              <a:t>&gt; Tabulka</a:t>
            </a:r>
            <a:r>
              <a:rPr lang="cs-CZ" sz="2200" dirty="0">
                <a:latin typeface="Times New Roman" panose="02020603050405020304" pitchFamily="18" charset="0"/>
                <a:ea typeface="Calibri" panose="020F0502020204030204" pitchFamily="34" charset="0"/>
                <a:cs typeface="Times New Roman" panose="02020603050405020304" pitchFamily="18" charset="0"/>
              </a:rPr>
              <a:t> umožňuje vložit nebo navrhnout tabulku výběrem nebo zadáním příslušného počtu řádků a sloupců, dále umožňuje vložit tabulku Excelu, v tomto případě dojde k přepnutí pracovního prostředí do prostředí aplikace Excel. Pokud existuje text, který má vhodnou strukturu (lze rozlišit sloupce a řádky, přičemž sloupce jsou odlišitelné pomocí oddělovače nebo konstantní šířky) lze pomocí této nabídky převést na tabulku. Pomocí nabídky </a:t>
            </a:r>
            <a:r>
              <a:rPr lang="cs-CZ" sz="2200" b="1" dirty="0">
                <a:latin typeface="Times New Roman" panose="02020603050405020304" pitchFamily="18" charset="0"/>
                <a:ea typeface="Calibri" panose="020F0502020204030204" pitchFamily="34" charset="0"/>
                <a:cs typeface="Times New Roman" panose="02020603050405020304" pitchFamily="18" charset="0"/>
              </a:rPr>
              <a:t>Rychlé tabulky</a:t>
            </a:r>
            <a:r>
              <a:rPr lang="cs-CZ" sz="2200" dirty="0">
                <a:latin typeface="Times New Roman" panose="02020603050405020304" pitchFamily="18" charset="0"/>
                <a:ea typeface="Calibri" panose="020F0502020204030204" pitchFamily="34" charset="0"/>
                <a:cs typeface="Times New Roman" panose="02020603050405020304" pitchFamily="18" charset="0"/>
              </a:rPr>
              <a:t> lze nadefinovat vzhled tabulky.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Obrázek 12"/>
          <p:cNvPicPr>
            <a:picLocks noChangeAspect="1"/>
          </p:cNvPicPr>
          <p:nvPr/>
        </p:nvPicPr>
        <p:blipFill rotWithShape="1">
          <a:blip r:embed="rId5"/>
          <a:srcRect l="45802" t="5570" r="47984" b="69923"/>
          <a:stretch/>
        </p:blipFill>
        <p:spPr>
          <a:xfrm>
            <a:off x="9605881" y="1862507"/>
            <a:ext cx="2586119" cy="4786248"/>
          </a:xfrm>
          <a:prstGeom prst="rect">
            <a:avLst/>
          </a:prstGeom>
        </p:spPr>
      </p:pic>
    </p:spTree>
    <p:extLst>
      <p:ext uri="{BB962C8B-B14F-4D97-AF65-F5344CB8AC3E}">
        <p14:creationId xmlns:p14="http://schemas.microsoft.com/office/powerpoint/2010/main" val="1482926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Tabulka</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506594" y="2574197"/>
            <a:ext cx="10893244" cy="1869826"/>
          </a:xfrm>
          <a:prstGeom prst="rect">
            <a:avLst/>
          </a:prstGeom>
        </p:spPr>
      </p:pic>
      <p:pic>
        <p:nvPicPr>
          <p:cNvPr id="8" name="Obrázek 7"/>
          <p:cNvPicPr>
            <a:picLocks noChangeAspect="1"/>
          </p:cNvPicPr>
          <p:nvPr/>
        </p:nvPicPr>
        <p:blipFill>
          <a:blip r:embed="rId4"/>
          <a:stretch>
            <a:fillRect/>
          </a:stretch>
        </p:blipFill>
        <p:spPr>
          <a:xfrm>
            <a:off x="506594" y="4594172"/>
            <a:ext cx="10856471" cy="1768422"/>
          </a:xfrm>
          <a:prstGeom prst="rect">
            <a:avLst/>
          </a:prstGeom>
        </p:spPr>
      </p:pic>
      <p:sp>
        <p:nvSpPr>
          <p:cNvPr id="10" name="Obdélník 9"/>
          <p:cNvSpPr/>
          <p:nvPr/>
        </p:nvSpPr>
        <p:spPr>
          <a:xfrm>
            <a:off x="269826" y="1482252"/>
            <a:ext cx="11631888"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vytvoříte tabulku, lze výběrem této tabulky aktivovat dvé karty –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Nástroje tabulky</a:t>
            </a:r>
            <a:r>
              <a:rPr lang="cs-CZ" sz="2400" dirty="0">
                <a:latin typeface="Times New Roman" panose="02020603050405020304" pitchFamily="18" charset="0"/>
                <a:ea typeface="Calibri" panose="020F0502020204030204" pitchFamily="34" charset="0"/>
                <a:cs typeface="Times New Roman" panose="02020603050405020304" pitchFamily="18" charset="0"/>
              </a:rPr>
              <a:t>, a to kartu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a kartu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51420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132422" y="1884163"/>
            <a:ext cx="12059577" cy="495520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&gt; Ilustrace </a:t>
            </a:r>
            <a:r>
              <a:rPr lang="cs-CZ" sz="2400" dirty="0">
                <a:latin typeface="Times New Roman" panose="02020603050405020304" pitchFamily="18" charset="0"/>
                <a:ea typeface="Calibri" panose="020F0502020204030204" pitchFamily="34" charset="0"/>
                <a:cs typeface="Times New Roman" panose="02020603050405020304" pitchFamily="18" charset="0"/>
              </a:rPr>
              <a:t>obsahuje sadu dostupných základních objektů, které se dají do dokumentu vkládat. Mezi tyto objekty patří obrázky, obrazce (indikované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jako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Nástroje kreslení</a:t>
            </a:r>
            <a:r>
              <a:rPr lang="cs-CZ" sz="2400" dirty="0">
                <a:latin typeface="Times New Roman" panose="02020603050405020304" pitchFamily="18" charset="0"/>
                <a:ea typeface="Calibri" panose="020F0502020204030204" pitchFamily="34" charset="0"/>
                <a:cs typeface="Times New Roman" panose="02020603050405020304" pitchFamily="18" charset="0"/>
              </a:rPr>
              <a:t>). V nabídce základních obrazců je i možnost vložení textového pole. Ve skupině voleb </a:t>
            </a:r>
            <a:r>
              <a:rPr lang="cs-CZ" sz="2400" b="1" dirty="0">
                <a:latin typeface="Times New Roman" panose="02020603050405020304" pitchFamily="18" charset="0"/>
                <a:ea typeface="Calibri" panose="020F0502020204030204" pitchFamily="34" charset="0"/>
                <a:cs typeface="Times New Roman" panose="02020603050405020304" pitchFamily="18" charset="0"/>
              </a:rPr>
              <a:t>Ilustrace</a:t>
            </a:r>
            <a:r>
              <a:rPr lang="cs-CZ" sz="2400" dirty="0">
                <a:latin typeface="Times New Roman" panose="02020603050405020304" pitchFamily="18" charset="0"/>
                <a:ea typeface="Calibri" panose="020F0502020204030204" pitchFamily="34" charset="0"/>
                <a:cs typeface="Times New Roman" panose="02020603050405020304" pitchFamily="18" charset="0"/>
              </a:rPr>
              <a:t> lze dále vkládat objekt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SmartArt</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umožňující širokou škálu propojených textů a grafických objektů (dříve označováno jako organizační diagram. Lze zde rovněž vkládat grafy výřezy obrazovky.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&gt; Doplňky</a:t>
            </a:r>
            <a:r>
              <a:rPr lang="cs-CZ" sz="2400" dirty="0">
                <a:latin typeface="Times New Roman" panose="02020603050405020304" pitchFamily="18" charset="0"/>
                <a:ea typeface="Calibri" panose="020F0502020204030204" pitchFamily="34" charset="0"/>
                <a:cs typeface="Times New Roman" panose="02020603050405020304" pitchFamily="18" charset="0"/>
              </a:rPr>
              <a:t> poskytuje přehled o nainstalovaných doplňcích aplikace Word nebo sady Office. Správa doplňků je standardně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Doplňky.</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Multimédia </a:t>
            </a:r>
            <a:r>
              <a:rPr lang="cs-CZ" sz="2400" dirty="0">
                <a:latin typeface="Times New Roman" panose="02020603050405020304" pitchFamily="18" charset="0"/>
                <a:ea typeface="Calibri" panose="020F0502020204030204" pitchFamily="34" charset="0"/>
              </a:rPr>
              <a:t>umožňuje připojení k multimediálnímu obsahu, standardními zdroji je vyhledávač Bing, </a:t>
            </a:r>
            <a:r>
              <a:rPr lang="cs-CZ" sz="2400" dirty="0" err="1">
                <a:latin typeface="Times New Roman" panose="02020603050405020304" pitchFamily="18" charset="0"/>
                <a:ea typeface="Calibri" panose="020F0502020204030204" pitchFamily="34" charset="0"/>
              </a:rPr>
              <a:t>YouTube</a:t>
            </a:r>
            <a:r>
              <a:rPr lang="cs-CZ" sz="2400" dirty="0">
                <a:latin typeface="Times New Roman" panose="02020603050405020304" pitchFamily="18" charset="0"/>
                <a:ea typeface="Calibri" panose="020F0502020204030204" pitchFamily="34" charset="0"/>
              </a:rPr>
              <a:t> nebo lze vložit do dokumentu kód pro vložení videa z </a:t>
            </a:r>
            <a:r>
              <a:rPr lang="cs-CZ" sz="2400" dirty="0" smtClean="0">
                <a:latin typeface="Times New Roman" panose="02020603050405020304" pitchFamily="18" charset="0"/>
                <a:ea typeface="Calibri" panose="020F0502020204030204" pitchFamily="34" charset="0"/>
              </a:rPr>
              <a:t>webu.</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3969189" y="177288"/>
            <a:ext cx="4811953" cy="1628105"/>
          </a:xfrm>
          <a:prstGeom prst="rect">
            <a:avLst/>
          </a:prstGeom>
        </p:spPr>
      </p:pic>
    </p:spTree>
    <p:extLst>
      <p:ext uri="{BB962C8B-B14F-4D97-AF65-F5344CB8AC3E}">
        <p14:creationId xmlns:p14="http://schemas.microsoft.com/office/powerpoint/2010/main" val="117904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b="49662"/>
          <a:stretch/>
        </p:blipFill>
        <p:spPr bwMode="auto">
          <a:xfrm>
            <a:off x="1617786" y="1367602"/>
            <a:ext cx="10044332" cy="5384892"/>
          </a:xfrm>
          <a:prstGeom prst="rect">
            <a:avLst/>
          </a:prstGeom>
          <a:noFill/>
        </p:spPr>
      </p:pic>
    </p:spTree>
    <p:extLst>
      <p:ext uri="{BB962C8B-B14F-4D97-AF65-F5344CB8AC3E}">
        <p14:creationId xmlns:p14="http://schemas.microsoft.com/office/powerpoint/2010/main" val="2765809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Odkazy</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132423" y="1490712"/>
            <a:ext cx="12059577"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Nabídka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Odkazy </a:t>
            </a:r>
            <a:r>
              <a:rPr lang="cs-CZ" sz="2400" dirty="0">
                <a:latin typeface="Times New Roman" panose="02020603050405020304" pitchFamily="18" charset="0"/>
                <a:ea typeface="Calibri" panose="020F0502020204030204" pitchFamily="34" charset="0"/>
              </a:rPr>
              <a:t>umožňuje vytvářet záložky v dokumentu a následně křížové odkazy na tyto záložky, popřípadě hypertextové odkazy. Hypertextový odkaz může být na www stránku, jiný dokument nebo místo v existujícím dokumentu. Hypertextové odkazy jsou dostupné rovněž z místní nabídky (dostupné po kliknutí na objekt pravým tlačítkem myší). Nabídka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a:t>
            </a:r>
            <a:r>
              <a:rPr lang="cs-CZ" sz="2400" b="1" dirty="0" smtClean="0">
                <a:latin typeface="Times New Roman" panose="02020603050405020304" pitchFamily="18" charset="0"/>
                <a:ea typeface="Calibri" panose="020F0502020204030204" pitchFamily="34" charset="0"/>
              </a:rPr>
              <a:t>Komentář</a:t>
            </a:r>
            <a:r>
              <a:rPr lang="cs-CZ" sz="2400"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umožňuje vložení komentáře. Komentář je nástroj využívaný při revizi dokumentu, pro komentování akcí prováděných zpravidla v režimu úprav dokumentu více </a:t>
            </a:r>
            <a:r>
              <a:rPr lang="cs-CZ" sz="2400" dirty="0" smtClean="0">
                <a:latin typeface="Times New Roman" panose="02020603050405020304" pitchFamily="18" charset="0"/>
                <a:ea typeface="Calibri" panose="020F0502020204030204" pitchFamily="34" charset="0"/>
              </a:rPr>
              <a:t>uživateli.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132423" y="4858341"/>
            <a:ext cx="11754777" cy="1411830"/>
          </a:xfrm>
          <a:prstGeom prst="rect">
            <a:avLst/>
          </a:prstGeom>
          <a:noFill/>
        </p:spPr>
      </p:pic>
    </p:spTree>
    <p:extLst>
      <p:ext uri="{BB962C8B-B14F-4D97-AF65-F5344CB8AC3E}">
        <p14:creationId xmlns:p14="http://schemas.microsoft.com/office/powerpoint/2010/main" val="1387443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Záhlaví a zápatí</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122956" y="1892199"/>
            <a:ext cx="6369977" cy="3911135"/>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Vkládat můžeme nejen objekty, které jsou součástí informací, ale i objekty, které doplňují či upravují nastavení nebo zobrazení dokumentu. Mezi tyto objekty patří záhlaví a zápatí strany, což je oblast nahoře a dole na straně, která je nezávislá na vlastním textu a opakuje se na požadovaných stránkách (např. v celém dokumentu, na lichých stránkách, v oddílu apod.) Záhlaví a zápatí lze aktivovat i poklepnutím myši na horní/dolní okraj stránky. </a:t>
            </a:r>
            <a:endParaRPr lang="cs-CZ" sz="2000" dirty="0" smtClean="0">
              <a:latin typeface="Times New Roman" panose="02020603050405020304" pitchFamily="18" charset="0"/>
              <a:ea typeface="Calibri" panose="020F0502020204030204" pitchFamily="34" charset="0"/>
            </a:endParaRP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Vlastnosti záhlaví a zápatí lze upravovat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 &gt; Vzhled stránky &gt;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&gt; záložka 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Obrázek 1"/>
          <p:cNvPicPr>
            <a:picLocks noChangeAspect="1"/>
          </p:cNvPicPr>
          <p:nvPr/>
        </p:nvPicPr>
        <p:blipFill>
          <a:blip r:embed="rId3"/>
          <a:stretch>
            <a:fillRect/>
          </a:stretch>
        </p:blipFill>
        <p:spPr>
          <a:xfrm>
            <a:off x="5716576" y="171240"/>
            <a:ext cx="1714738" cy="1346282"/>
          </a:xfrm>
          <a:prstGeom prst="rect">
            <a:avLst/>
          </a:prstGeom>
        </p:spPr>
      </p:pic>
      <p:pic>
        <p:nvPicPr>
          <p:cNvPr id="3" name="Obrázek 2"/>
          <p:cNvPicPr>
            <a:picLocks noChangeAspect="1"/>
          </p:cNvPicPr>
          <p:nvPr/>
        </p:nvPicPr>
        <p:blipFill rotWithShape="1">
          <a:blip r:embed="rId4"/>
          <a:srcRect b="14759"/>
          <a:stretch/>
        </p:blipFill>
        <p:spPr>
          <a:xfrm>
            <a:off x="6780329" y="1674101"/>
            <a:ext cx="4795725" cy="5002470"/>
          </a:xfrm>
          <a:prstGeom prst="rect">
            <a:avLst/>
          </a:prstGeom>
        </p:spPr>
      </p:pic>
      <p:pic>
        <p:nvPicPr>
          <p:cNvPr id="15" name="Obrázek 14"/>
          <p:cNvPicPr/>
          <p:nvPr/>
        </p:nvPicPr>
        <p:blipFill>
          <a:blip r:embed="rId5"/>
          <a:stretch>
            <a:fillRect/>
          </a:stretch>
        </p:blipFill>
        <p:spPr>
          <a:xfrm>
            <a:off x="3417433" y="5428342"/>
            <a:ext cx="603024" cy="374992"/>
          </a:xfrm>
          <a:prstGeom prst="rect">
            <a:avLst/>
          </a:prstGeom>
        </p:spPr>
      </p:pic>
    </p:spTree>
    <p:extLst>
      <p:ext uri="{BB962C8B-B14F-4D97-AF65-F5344CB8AC3E}">
        <p14:creationId xmlns:p14="http://schemas.microsoft.com/office/powerpoint/2010/main" val="884869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4774809" y="1172762"/>
            <a:ext cx="6993611" cy="4376398"/>
          </a:xfrm>
          <a:prstGeom prst="rect">
            <a:avLst/>
          </a:prstGeom>
          <a:noFill/>
        </p:spPr>
      </p:pic>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3"/>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Záhlaví a zápatí</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210042" y="1574459"/>
            <a:ext cx="3853957" cy="391491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Při aktivaci záhlaví a zápatí se indikuje, jak je propojené s ostatními stranami. Častým objektem vkládaným do záhlaví/zápatí je číslování stránek</a:t>
            </a:r>
            <a:r>
              <a:rPr lang="cs-CZ" sz="2400"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Při aktivním záhlaví/zápatí je dostupná karta </a:t>
            </a:r>
            <a:r>
              <a:rPr lang="cs-CZ" sz="2400" b="1" dirty="0">
                <a:latin typeface="Times New Roman" panose="02020603050405020304" pitchFamily="18" charset="0"/>
                <a:ea typeface="Calibri" panose="020F0502020204030204" pitchFamily="34" charset="0"/>
              </a:rPr>
              <a:t>Vlastnosti záhlaví a zápatí, Návrh</a:t>
            </a:r>
            <a:r>
              <a:rPr lang="cs-CZ" sz="2400" dirty="0">
                <a:latin typeface="Times New Roman" panose="02020603050405020304" pitchFamily="18" charset="0"/>
                <a:ea typeface="Calibri" panose="020F0502020204030204" pitchFamily="34"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4"/>
          <a:stretch>
            <a:fillRect/>
          </a:stretch>
        </p:blipFill>
        <p:spPr>
          <a:xfrm>
            <a:off x="210042" y="5354321"/>
            <a:ext cx="11227215" cy="1470729"/>
          </a:xfrm>
          <a:prstGeom prst="rect">
            <a:avLst/>
          </a:prstGeom>
        </p:spPr>
      </p:pic>
    </p:spTree>
    <p:extLst>
      <p:ext uri="{BB962C8B-B14F-4D97-AF65-F5344CB8AC3E}">
        <p14:creationId xmlns:p14="http://schemas.microsoft.com/office/powerpoint/2010/main" val="1942693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Záhlaví a zápatí</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210042" y="1574459"/>
            <a:ext cx="6901958" cy="4764381"/>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rPr>
              <a:t>Skupina </a:t>
            </a:r>
            <a:r>
              <a:rPr lang="cs-CZ" sz="2400" dirty="0">
                <a:latin typeface="Times New Roman" panose="02020603050405020304" pitchFamily="18" charset="0"/>
                <a:ea typeface="Calibri" panose="020F0502020204030204" pitchFamily="34" charset="0"/>
              </a:rPr>
              <a:t>voleb </a:t>
            </a:r>
            <a:r>
              <a:rPr lang="cs-CZ" sz="2400" b="1" dirty="0">
                <a:latin typeface="Times New Roman" panose="02020603050405020304" pitchFamily="18" charset="0"/>
                <a:ea typeface="Calibri" panose="020F0502020204030204" pitchFamily="34" charset="0"/>
              </a:rPr>
              <a:t>Vložení &gt; Text</a:t>
            </a:r>
            <a:r>
              <a:rPr lang="cs-CZ" sz="2400" dirty="0">
                <a:latin typeface="Times New Roman" panose="02020603050405020304" pitchFamily="18" charset="0"/>
                <a:ea typeface="Calibri" panose="020F0502020204030204" pitchFamily="34" charset="0"/>
              </a:rPr>
              <a:t> slouží k rozšířené práci s textem, obsahuje nástroj pro práci s textovým polem, rychlými částmi (vložení polí Autor, Předmět, Společnost apod.), textem typu </a:t>
            </a:r>
            <a:r>
              <a:rPr lang="cs-CZ" sz="2400" dirty="0" err="1">
                <a:latin typeface="Times New Roman" panose="02020603050405020304" pitchFamily="18" charset="0"/>
                <a:ea typeface="Calibri" panose="020F0502020204030204" pitchFamily="34" charset="0"/>
              </a:rPr>
              <a:t>WortArt</a:t>
            </a:r>
            <a:r>
              <a:rPr lang="cs-CZ" sz="2400" dirty="0">
                <a:latin typeface="Times New Roman" panose="02020603050405020304" pitchFamily="18" charset="0"/>
                <a:ea typeface="Calibri" panose="020F0502020204030204" pitchFamily="34" charset="0"/>
              </a:rPr>
              <a:t>, Iniciálu (velké písmeno stylu kapitálka na začátku textu), speciálními typy polí (datum, podpis), text z jiného souboru apod. Textové pole je možné oproti nabídky </a:t>
            </a:r>
            <a:r>
              <a:rPr lang="cs-CZ" sz="2400" b="1" dirty="0">
                <a:latin typeface="Times New Roman" panose="02020603050405020304" pitchFamily="18" charset="0"/>
                <a:ea typeface="Calibri" panose="020F0502020204030204" pitchFamily="34" charset="0"/>
              </a:rPr>
              <a:t>Vložení &gt; Ilustrace &gt; Obrazce</a:t>
            </a:r>
            <a:r>
              <a:rPr lang="cs-CZ" sz="2400" dirty="0">
                <a:latin typeface="Times New Roman" panose="02020603050405020304" pitchFamily="18" charset="0"/>
                <a:ea typeface="Calibri" panose="020F0502020204030204" pitchFamily="34" charset="0"/>
              </a:rPr>
              <a:t> vkládat formátované pomocí předdefinovaných stylů. Poslední skupina voleb </a:t>
            </a:r>
            <a:r>
              <a:rPr lang="cs-CZ" sz="2400" b="1" dirty="0">
                <a:latin typeface="Times New Roman" panose="02020603050405020304" pitchFamily="18" charset="0"/>
                <a:ea typeface="Calibri" panose="020F0502020204030204" pitchFamily="34" charset="0"/>
              </a:rPr>
              <a:t>Vložení &gt; Symboly </a:t>
            </a:r>
            <a:r>
              <a:rPr lang="cs-CZ" sz="2400" dirty="0">
                <a:latin typeface="Times New Roman" panose="02020603050405020304" pitchFamily="18" charset="0"/>
                <a:ea typeface="Calibri" panose="020F0502020204030204" pitchFamily="34" charset="0"/>
              </a:rPr>
              <a:t>slouží ke vkládání matematických výrazů a speciálních symbolů.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520841" y="2043112"/>
            <a:ext cx="3985533" cy="2267631"/>
          </a:xfrm>
          <a:prstGeom prst="rect">
            <a:avLst/>
          </a:prstGeom>
        </p:spPr>
      </p:pic>
    </p:spTree>
    <p:extLst>
      <p:ext uri="{BB962C8B-B14F-4D97-AF65-F5344CB8AC3E}">
        <p14:creationId xmlns:p14="http://schemas.microsoft.com/office/powerpoint/2010/main" val="2193332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Návrh</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239071" y="1884163"/>
            <a:ext cx="3882987" cy="4339650"/>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Umožňuje </a:t>
            </a:r>
            <a:r>
              <a:rPr lang="cs-CZ" sz="2400" dirty="0">
                <a:latin typeface="Times New Roman" panose="02020603050405020304" pitchFamily="18" charset="0"/>
                <a:ea typeface="Calibri" panose="020F0502020204030204" pitchFamily="34" charset="0"/>
                <a:cs typeface="Times New Roman" panose="02020603050405020304" pitchFamily="18" charset="0"/>
              </a:rPr>
              <a:t>nastavit pro dokument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Motivy</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jsou kombinace stylů a formátů. Obsahuje množinu předdefinovaných motivů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cs-CZ" sz="2400" dirty="0">
                <a:latin typeface="Times New Roman" panose="02020603050405020304" pitchFamily="18" charset="0"/>
                <a:ea typeface="Calibri" panose="020F0502020204030204" pitchFamily="34" charset="0"/>
                <a:cs typeface="Times New Roman" panose="02020603050405020304" pitchFamily="18" charset="0"/>
              </a:rPr>
              <a:t>1</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Pro každý motiv lze dále použít </a:t>
            </a:r>
            <a:r>
              <a:rPr lang="cs-CZ" sz="2400" b="1" dirty="0">
                <a:latin typeface="Times New Roman" panose="02020603050405020304" pitchFamily="18" charset="0"/>
                <a:ea typeface="Calibri" panose="020F0502020204030204" pitchFamily="34" charset="0"/>
                <a:cs typeface="Times New Roman" panose="02020603050405020304" pitchFamily="18" charset="0"/>
              </a:rPr>
              <a:t>Barvy </a:t>
            </a:r>
            <a:r>
              <a:rPr lang="cs-CZ" sz="2400" dirty="0">
                <a:latin typeface="Times New Roman" panose="02020603050405020304" pitchFamily="18" charset="0"/>
                <a:ea typeface="Calibri" panose="020F0502020204030204" pitchFamily="34" charset="0"/>
                <a:cs typeface="Times New Roman" panose="02020603050405020304" pitchFamily="18" charset="0"/>
              </a:rPr>
              <a:t>motivu (2) a vytvářet vlastní sady písem prostřednictvím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Písma </a:t>
            </a:r>
            <a:r>
              <a:rPr lang="cs-CZ" sz="2400" dirty="0">
                <a:latin typeface="Times New Roman" panose="02020603050405020304" pitchFamily="18" charset="0"/>
                <a:ea typeface="Calibri" panose="020F0502020204030204" pitchFamily="34" charset="0"/>
                <a:cs typeface="Times New Roman" panose="02020603050405020304" pitchFamily="18" charset="0"/>
              </a:rPr>
              <a:t>(3).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r="48140" b="5421"/>
          <a:stretch/>
        </p:blipFill>
        <p:spPr bwMode="auto">
          <a:xfrm>
            <a:off x="4774809" y="844381"/>
            <a:ext cx="5863356" cy="55717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70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Návrh</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87569" y="1332103"/>
            <a:ext cx="5813386"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Pro grafické objekty lze stanovit předdefinované barvy, čáry, stíny atd. a uložit jako </a:t>
            </a:r>
            <a:r>
              <a:rPr lang="cs-CZ" sz="2200" b="1" dirty="0">
                <a:latin typeface="Times New Roman" panose="02020603050405020304" pitchFamily="18" charset="0"/>
                <a:ea typeface="Calibri" panose="020F0502020204030204" pitchFamily="34" charset="0"/>
                <a:cs typeface="Times New Roman" panose="02020603050405020304" pitchFamily="18" charset="0"/>
              </a:rPr>
              <a:t>Efekty</a:t>
            </a:r>
            <a:r>
              <a:rPr lang="cs-CZ" sz="2200" dirty="0">
                <a:latin typeface="Times New Roman" panose="02020603050405020304" pitchFamily="18" charset="0"/>
                <a:ea typeface="Calibri" panose="020F0502020204030204" pitchFamily="34" charset="0"/>
                <a:cs typeface="Times New Roman" panose="02020603050405020304" pitchFamily="18" charset="0"/>
              </a:rPr>
              <a:t> (4). Pro práci s motivy lze definovat i nastavení odstavců (5). </a:t>
            </a: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Na kartě </a:t>
            </a:r>
            <a:r>
              <a:rPr lang="cs-CZ" sz="2200" b="1" dirty="0">
                <a:latin typeface="Times New Roman" panose="02020603050405020304" pitchFamily="18" charset="0"/>
                <a:ea typeface="Calibri" panose="020F0502020204030204" pitchFamily="34" charset="0"/>
              </a:rPr>
              <a:t>Návrh</a:t>
            </a:r>
            <a:r>
              <a:rPr lang="cs-CZ" sz="2200" dirty="0">
                <a:latin typeface="Times New Roman" panose="02020603050405020304" pitchFamily="18" charset="0"/>
                <a:ea typeface="Calibri" panose="020F0502020204030204" pitchFamily="34" charset="0"/>
              </a:rPr>
              <a:t> se dále nacházejí některé činnosti související se vzhledem stránky. Doporučuji si tyto činnosti zapamatovat, protože jsou uloženy poněkud nelogicky (vztahují se ke stránce, přitom nastavení stránky je na kartě </a:t>
            </a:r>
            <a:r>
              <a:rPr lang="cs-CZ" sz="2200" b="1" dirty="0">
                <a:latin typeface="Times New Roman" panose="02020603050405020304" pitchFamily="18" charset="0"/>
                <a:ea typeface="Calibri" panose="020F0502020204030204" pitchFamily="34" charset="0"/>
              </a:rPr>
              <a:t>Rozložení</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Vzhled stránky</a:t>
            </a:r>
            <a:r>
              <a:rPr lang="cs-CZ" sz="2200" dirty="0">
                <a:latin typeface="Times New Roman" panose="02020603050405020304" pitchFamily="18" charset="0"/>
                <a:ea typeface="Calibri" panose="020F0502020204030204" pitchFamily="34" charset="0"/>
              </a:rPr>
              <a:t>, respektive by nastavení svádělo k volbě karty </a:t>
            </a:r>
            <a:r>
              <a:rPr lang="cs-CZ" sz="2200" b="1" dirty="0">
                <a:latin typeface="Times New Roman" panose="02020603050405020304" pitchFamily="18" charset="0"/>
                <a:ea typeface="Calibri" panose="020F0502020204030204" pitchFamily="34" charset="0"/>
              </a:rPr>
              <a:t>Zobrazení</a:t>
            </a:r>
            <a:r>
              <a:rPr lang="cs-CZ" sz="2200" dirty="0">
                <a:latin typeface="Times New Roman" panose="02020603050405020304" pitchFamily="18" charset="0"/>
                <a:ea typeface="Calibri" panose="020F0502020204030204" pitchFamily="34" charset="0"/>
              </a:rPr>
              <a:t>. Jedná se o Vodoznak, Barva stránky a Ohraničení stránky </a:t>
            </a:r>
            <a:r>
              <a:rPr lang="cs-CZ" sz="2200" dirty="0" smtClean="0">
                <a:latin typeface="Times New Roman" panose="02020603050405020304" pitchFamily="18" charset="0"/>
                <a:ea typeface="Calibri" panose="020F0502020204030204" pitchFamily="34" charset="0"/>
              </a:rPr>
              <a:t>(</a:t>
            </a:r>
            <a:r>
              <a:rPr lang="cs-CZ" sz="2200" dirty="0">
                <a:latin typeface="Times New Roman" panose="02020603050405020304" pitchFamily="18" charset="0"/>
                <a:ea typeface="Calibri" panose="020F0502020204030204" pitchFamily="34" charset="0"/>
              </a:rPr>
              <a:t>6), (7), (8</a:t>
            </a:r>
            <a:r>
              <a:rPr lang="cs-CZ" sz="2200" dirty="0" smtClean="0">
                <a:latin typeface="Times New Roman" panose="02020603050405020304" pitchFamily="18" charset="0"/>
                <a:ea typeface="Calibri" panose="020F0502020204030204" pitchFamily="34"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8526" t="-17000" r="-386" b="22422"/>
          <a:stretch/>
        </p:blipFill>
        <p:spPr bwMode="auto">
          <a:xfrm>
            <a:off x="5964176" y="545345"/>
            <a:ext cx="6210388" cy="57855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7665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Návrh</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87569" y="1332103"/>
            <a:ext cx="6690602" cy="4972964"/>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Vodoznak je text nebo obrázek, který se na stránce zobrazuje, ale není součástí textu. Pokud je jako vodoznak, lze jej zesvětlit, aby nenarušoval vzhled dokumentu. Pokud vkládáme jako vodoznak text, lze určit jeho umístění na stránce. Barva stránky umožňuje vložit jako pozadí stránky barvu, výplň, texturu i obrázek. Vodoznak překrývá barvu stránky. Pro obrázek jako vodoznak lze upravit velikost, pro obrázek jako barva, nelze měnit velikost ani obrázek barevně upravovat. </a:t>
            </a:r>
            <a:r>
              <a:rPr lang="cs-CZ" sz="2000" b="1" dirty="0">
                <a:latin typeface="Times New Roman" panose="02020603050405020304" pitchFamily="18" charset="0"/>
                <a:ea typeface="Calibri" panose="020F0502020204030204" pitchFamily="34" charset="0"/>
                <a:cs typeface="Times New Roman" panose="02020603050405020304" pitchFamily="18" charset="0"/>
              </a:rPr>
              <a:t>Vodoznak</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Barva</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Okraje</a:t>
            </a:r>
            <a:r>
              <a:rPr lang="cs-CZ" sz="2000" dirty="0">
                <a:latin typeface="Times New Roman" panose="02020603050405020304" pitchFamily="18" charset="0"/>
                <a:ea typeface="Calibri" panose="020F0502020204030204" pitchFamily="34" charset="0"/>
                <a:cs typeface="Times New Roman" panose="02020603050405020304" pitchFamily="18" charset="0"/>
              </a:rPr>
              <a:t> aktivují příslušnou vlastnost pro všechny stránky v dokumentu a jsou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Pozadí 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endParaRPr lang="cs-CZ"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000" dirty="0" smtClean="0">
                <a:effectLst/>
                <a:latin typeface="Times New Roman" panose="02020603050405020304" pitchFamily="18" charset="0"/>
                <a:ea typeface="Calibri" panose="020F0502020204030204" pitchFamily="34" charset="0"/>
                <a:cs typeface="Times New Roman" panose="02020603050405020304" pitchFamily="18" charset="0"/>
              </a:rPr>
              <a:t>Nabídky jsou částečně obsaženy i na kartě </a:t>
            </a:r>
            <a:r>
              <a:rPr lang="cs-CZ" sz="2000" b="1" dirty="0" smtClean="0">
                <a:effectLst/>
                <a:latin typeface="Times New Roman" panose="02020603050405020304" pitchFamily="18" charset="0"/>
                <a:ea typeface="Calibri" panose="020F0502020204030204" pitchFamily="34" charset="0"/>
                <a:cs typeface="Times New Roman" panose="02020603050405020304" pitchFamily="18" charset="0"/>
              </a:rPr>
              <a:t>Rozložení &gt; Vzhled stránky</a:t>
            </a:r>
            <a:r>
              <a:rPr lang="cs-CZ" sz="2000" dirty="0" smtClean="0">
                <a:effectLst/>
                <a:latin typeface="Times New Roman" panose="02020603050405020304" pitchFamily="18" charset="0"/>
                <a:ea typeface="Calibri" panose="020F0502020204030204" pitchFamily="34" charset="0"/>
                <a:cs typeface="Times New Roman" panose="02020603050405020304" pitchFamily="18" charset="0"/>
              </a:rPr>
              <a:t> (například volba Ohraničení a stínování)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6894285" y="1606826"/>
            <a:ext cx="5133975" cy="4057650"/>
          </a:xfrm>
          <a:prstGeom prst="rect">
            <a:avLst/>
          </a:prstGeom>
        </p:spPr>
      </p:pic>
    </p:spTree>
    <p:extLst>
      <p:ext uri="{BB962C8B-B14F-4D97-AF65-F5344CB8AC3E}">
        <p14:creationId xmlns:p14="http://schemas.microsoft.com/office/powerpoint/2010/main" val="1188771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Rozložení</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274590" y="1421929"/>
            <a:ext cx="7084153" cy="3985706"/>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Karta rozložení se používá v případě, že je chcete nějakým způsobem rozložit objekty, se kterými pracujete. Opět je název karty poněkud matoucí, protože kombinuje práci s objekty, které mají samostatnou nabídku na jiné kartě (například rozložení textu v odstavci – viz karta </a:t>
            </a:r>
            <a:r>
              <a:rPr lang="cs-CZ" sz="22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200" dirty="0">
                <a:latin typeface="Times New Roman" panose="02020603050405020304" pitchFamily="18" charset="0"/>
                <a:ea typeface="Calibri" panose="020F0502020204030204" pitchFamily="34" charset="0"/>
                <a:cs typeface="Times New Roman" panose="02020603050405020304" pitchFamily="18" charset="0"/>
              </a:rPr>
              <a:t>), dále umožňuje upravit polohu objektů na stránce (polohu v textu, pozici na stránce, překrývání s textem, překrývání objektů apod. – viz standardně na kartách </a:t>
            </a:r>
            <a:r>
              <a:rPr lang="cs-CZ" sz="22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200" dirty="0">
                <a:latin typeface="Times New Roman" panose="02020603050405020304" pitchFamily="18" charset="0"/>
                <a:ea typeface="Calibri" panose="020F0502020204030204" pitchFamily="34" charset="0"/>
                <a:cs typeface="Times New Roman" panose="02020603050405020304" pitchFamily="18" charset="0"/>
              </a:rPr>
              <a:t>) a nastavení vzhledu stránky (okraje, orientaci, velikost), což zavádí mylně k vlastnostem </a:t>
            </a:r>
            <a:r>
              <a:rPr lang="cs-CZ" sz="2200" b="1" dirty="0">
                <a:latin typeface="Times New Roman" panose="02020603050405020304" pitchFamily="18" charset="0"/>
                <a:ea typeface="Calibri" panose="020F0502020204030204" pitchFamily="34" charset="0"/>
                <a:cs typeface="Times New Roman" panose="02020603050405020304" pitchFamily="18" charset="0"/>
              </a:rPr>
              <a:t>Zobrazení</a:t>
            </a:r>
            <a:r>
              <a:rPr lang="cs-CZ" sz="2200" dirty="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0" y="6009475"/>
            <a:ext cx="11379200" cy="739497"/>
          </a:xfrm>
          <a:prstGeom prst="rect">
            <a:avLst/>
          </a:prstGeom>
        </p:spPr>
      </p:pic>
      <p:pic>
        <p:nvPicPr>
          <p:cNvPr id="8" name="Obrázek 7"/>
          <p:cNvPicPr>
            <a:picLocks noChangeAspect="1"/>
          </p:cNvPicPr>
          <p:nvPr/>
        </p:nvPicPr>
        <p:blipFill>
          <a:blip r:embed="rId4"/>
          <a:stretch>
            <a:fillRect/>
          </a:stretch>
        </p:blipFill>
        <p:spPr>
          <a:xfrm>
            <a:off x="7798714" y="1148523"/>
            <a:ext cx="4093255" cy="4825454"/>
          </a:xfrm>
          <a:prstGeom prst="rect">
            <a:avLst/>
          </a:prstGeom>
        </p:spPr>
      </p:pic>
    </p:spTree>
    <p:extLst>
      <p:ext uri="{BB962C8B-B14F-4D97-AF65-F5344CB8AC3E}">
        <p14:creationId xmlns:p14="http://schemas.microsoft.com/office/powerpoint/2010/main" val="1464372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Rozložení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rotWithShape="1">
          <a:blip r:embed="rId3">
            <a:extLst>
              <a:ext uri="{28A0092B-C50C-407E-A947-70E740481C1C}">
                <a14:useLocalDpi xmlns:a14="http://schemas.microsoft.com/office/drawing/2010/main" val="0"/>
              </a:ext>
            </a:extLst>
          </a:blip>
          <a:srcRect r="3629" b="5648"/>
          <a:stretch/>
        </p:blipFill>
        <p:spPr bwMode="auto">
          <a:xfrm>
            <a:off x="2960914" y="1490711"/>
            <a:ext cx="9231086" cy="5185859"/>
          </a:xfrm>
          <a:prstGeom prst="rect">
            <a:avLst/>
          </a:prstGeom>
          <a:noFill/>
          <a:ln>
            <a:noFill/>
          </a:ln>
          <a:extLst>
            <a:ext uri="{53640926-AAD7-44D8-BBD7-CCE9431645EC}">
              <a14:shadowObscured xmlns:a14="http://schemas.microsoft.com/office/drawing/2010/main"/>
            </a:ext>
          </a:extLst>
        </p:spPr>
      </p:pic>
      <p:sp>
        <p:nvSpPr>
          <p:cNvPr id="8" name="Obdélník 7"/>
          <p:cNvSpPr/>
          <p:nvPr/>
        </p:nvSpPr>
        <p:spPr>
          <a:xfrm>
            <a:off x="246742" y="1490711"/>
            <a:ext cx="2554515" cy="5262979"/>
          </a:xfrm>
          <a:prstGeom prst="rect">
            <a:avLst/>
          </a:prstGeom>
        </p:spPr>
        <p:txBody>
          <a:bodyPr wrap="square">
            <a:spAutoFit/>
          </a:bodyPr>
          <a:lstStyle/>
          <a:p>
            <a:r>
              <a:rPr lang="cs-CZ" sz="2400" dirty="0"/>
              <a:t>Nejčastěji používané nástroje jsou dostupné pomocí nabídek </a:t>
            </a:r>
            <a:r>
              <a:rPr lang="cs-CZ" sz="2400" b="1" dirty="0"/>
              <a:t>Okraje</a:t>
            </a:r>
            <a:r>
              <a:rPr lang="cs-CZ" sz="2400" dirty="0"/>
              <a:t> (1), </a:t>
            </a:r>
            <a:r>
              <a:rPr lang="cs-CZ" sz="2400" b="1" dirty="0"/>
              <a:t>Orientace</a:t>
            </a:r>
            <a:r>
              <a:rPr lang="cs-CZ" sz="2400" dirty="0"/>
              <a:t> (2), </a:t>
            </a:r>
            <a:r>
              <a:rPr lang="cs-CZ" sz="2400" b="1" dirty="0"/>
              <a:t>Velikost</a:t>
            </a:r>
            <a:r>
              <a:rPr lang="cs-CZ" sz="2400" dirty="0"/>
              <a:t> (3) a </a:t>
            </a:r>
            <a:r>
              <a:rPr lang="cs-CZ" sz="2400" b="1" dirty="0"/>
              <a:t>Sloupce</a:t>
            </a:r>
            <a:r>
              <a:rPr lang="cs-CZ" sz="2400" dirty="0"/>
              <a:t> (4). Dále je možné nastavit konce stránky, sloupců či oddílů , obtékání textu, číslování řádků a dělení slov. </a:t>
            </a:r>
          </a:p>
        </p:txBody>
      </p:sp>
    </p:spTree>
    <p:extLst>
      <p:ext uri="{BB962C8B-B14F-4D97-AF65-F5344CB8AC3E}">
        <p14:creationId xmlns:p14="http://schemas.microsoft.com/office/powerpoint/2010/main" val="236204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127296" y="3054683"/>
            <a:ext cx="11957873" cy="2492990"/>
          </a:xfrm>
          <a:prstGeom prst="rect">
            <a:avLst/>
          </a:prstGeom>
        </p:spPr>
        <p:txBody>
          <a:bodyPr wrap="square">
            <a:spAutoFit/>
          </a:bodyPr>
          <a:lstStyle/>
          <a:p>
            <a:pPr indent="180340">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 reálném životě je reference jakýmsi odkazem na jiný objekt (například při hledání zaměstnání uvádíme reference od předchozích zaměstnavatelů, tedy dáváme odkaz na naši bývalou práci).</a:t>
            </a:r>
          </a:p>
          <a:p>
            <a:r>
              <a:rPr lang="cs-CZ" sz="2000" dirty="0">
                <a:latin typeface="Times New Roman" panose="02020603050405020304" pitchFamily="18" charset="0"/>
                <a:ea typeface="Calibri" panose="020F0502020204030204" pitchFamily="34" charset="0"/>
              </a:rPr>
              <a:t>Karta </a:t>
            </a:r>
            <a:r>
              <a:rPr lang="cs-CZ" sz="2000" b="1" dirty="0">
                <a:latin typeface="Times New Roman" panose="02020603050405020304" pitchFamily="18" charset="0"/>
                <a:ea typeface="Calibri" panose="020F0502020204030204" pitchFamily="34" charset="0"/>
              </a:rPr>
              <a:t>Reference</a:t>
            </a:r>
            <a:r>
              <a:rPr lang="cs-CZ" sz="2000" dirty="0">
                <a:latin typeface="Times New Roman" panose="02020603050405020304" pitchFamily="18" charset="0"/>
                <a:ea typeface="Calibri" panose="020F0502020204030204" pitchFamily="34" charset="0"/>
              </a:rPr>
              <a:t> bude tedy obsahovat nástroje s takovými částmi textu, které souvisí s jinými informacemi nebo </a:t>
            </a:r>
            <a:r>
              <a:rPr lang="cs-CZ" sz="2000" dirty="0" smtClean="0">
                <a:latin typeface="Times New Roman" panose="02020603050405020304" pitchFamily="18" charset="0"/>
                <a:ea typeface="Calibri" panose="020F0502020204030204" pitchFamily="34" charset="0"/>
              </a:rPr>
              <a:t>textem.  </a:t>
            </a:r>
            <a:r>
              <a:rPr lang="cs-CZ" sz="2000" dirty="0">
                <a:latin typeface="Times New Roman" panose="02020603050405020304" pitchFamily="18" charset="0"/>
                <a:ea typeface="Calibri" panose="020F0502020204030204" pitchFamily="34" charset="0"/>
                <a:cs typeface="Times New Roman" panose="02020603050405020304" pitchFamily="18" charset="0"/>
              </a:rPr>
              <a:t>Aplikace musí rozeznat, na jaký text má odkazovat, to bývá zabezpečeno buď pomocí formátu, resp. stylu (zpravidla podle stylu Nadpis nebo podle typu titulku) či pomocí odkazů na definovaná místa (záložky, položky rejstříku apod</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Karta </a:t>
            </a:r>
            <a:r>
              <a:rPr lang="cs-CZ" sz="2000" dirty="0">
                <a:latin typeface="Times New Roman" panose="02020603050405020304" pitchFamily="18" charset="0"/>
                <a:ea typeface="Calibri" panose="020F0502020204030204" pitchFamily="34" charset="0"/>
                <a:cs typeface="Times New Roman" panose="02020603050405020304" pitchFamily="18" charset="0"/>
              </a:rPr>
              <a:t>Reference obsahuje následující skupiny voleb:</a:t>
            </a:r>
          </a:p>
          <a:p>
            <a:endParaRPr lang="cs-CZ" sz="2000" dirty="0"/>
          </a:p>
        </p:txBody>
      </p:sp>
      <p:sp>
        <p:nvSpPr>
          <p:cNvPr id="2" name="Obdélník 1"/>
          <p:cNvSpPr/>
          <p:nvPr/>
        </p:nvSpPr>
        <p:spPr>
          <a:xfrm>
            <a:off x="7385677" y="4858331"/>
            <a:ext cx="3381829" cy="1999669"/>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Obsah.</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Poznámka pod čarou.</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Citace a bibliografie.</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Titulky.</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Rejstřík.</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Seznam citací.</a:t>
            </a:r>
          </a:p>
        </p:txBody>
      </p:sp>
      <p:pic>
        <p:nvPicPr>
          <p:cNvPr id="3" name="Obrázek 2"/>
          <p:cNvPicPr>
            <a:picLocks noChangeAspect="1"/>
          </p:cNvPicPr>
          <p:nvPr/>
        </p:nvPicPr>
        <p:blipFill>
          <a:blip r:embed="rId3"/>
          <a:stretch>
            <a:fillRect/>
          </a:stretch>
        </p:blipFill>
        <p:spPr>
          <a:xfrm>
            <a:off x="371425" y="1286493"/>
            <a:ext cx="11469617" cy="1630878"/>
          </a:xfrm>
          <a:prstGeom prst="rect">
            <a:avLst/>
          </a:prstGeom>
        </p:spPr>
      </p:pic>
    </p:spTree>
    <p:extLst>
      <p:ext uri="{BB962C8B-B14F-4D97-AF65-F5344CB8AC3E}">
        <p14:creationId xmlns:p14="http://schemas.microsoft.com/office/powerpoint/2010/main" val="255373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l="-560" t="50630" r="560" b="-968"/>
          <a:stretch/>
        </p:blipFill>
        <p:spPr bwMode="auto">
          <a:xfrm>
            <a:off x="1617786" y="1367602"/>
            <a:ext cx="10044332" cy="5384892"/>
          </a:xfrm>
          <a:prstGeom prst="rect">
            <a:avLst/>
          </a:prstGeom>
          <a:noFill/>
        </p:spPr>
      </p:pic>
      <p:sp>
        <p:nvSpPr>
          <p:cNvPr id="2" name="TextovéPole 1"/>
          <p:cNvSpPr txBox="1"/>
          <p:nvPr/>
        </p:nvSpPr>
        <p:spPr>
          <a:xfrm>
            <a:off x="10624930" y="6144011"/>
            <a:ext cx="829994" cy="369332"/>
          </a:xfrm>
          <a:prstGeom prst="rect">
            <a:avLst/>
          </a:prstGeom>
          <a:solidFill>
            <a:srgbClr val="FFFFFF"/>
          </a:solidFill>
        </p:spPr>
        <p:txBody>
          <a:bodyPr wrap="square" rtlCol="0">
            <a:spAutoFit/>
          </a:bodyPr>
          <a:lstStyle/>
          <a:p>
            <a:r>
              <a:rPr lang="cs-CZ" dirty="0" smtClean="0">
                <a:solidFill>
                  <a:srgbClr val="000000"/>
                </a:solidFill>
              </a:rPr>
              <a:t>zoom</a:t>
            </a:r>
            <a:endParaRPr lang="cs-CZ" dirty="0">
              <a:solidFill>
                <a:srgbClr val="000000"/>
              </a:solidFill>
            </a:endParaRPr>
          </a:p>
        </p:txBody>
      </p:sp>
    </p:spTree>
    <p:extLst>
      <p:ext uri="{BB962C8B-B14F-4D97-AF65-F5344CB8AC3E}">
        <p14:creationId xmlns:p14="http://schemas.microsoft.com/office/powerpoint/2010/main" val="2653941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0" y="1320847"/>
            <a:ext cx="3991429" cy="5632311"/>
          </a:xfrm>
          <a:prstGeom prst="rect">
            <a:avLst/>
          </a:prstGeom>
        </p:spPr>
        <p:txBody>
          <a:bodyPr wrap="square">
            <a:spAutoFit/>
          </a:bodyPr>
          <a:lstStyle/>
          <a:p>
            <a:r>
              <a:rPr lang="cs-CZ" sz="2000" dirty="0"/>
              <a:t>Skupina voleb </a:t>
            </a:r>
            <a:r>
              <a:rPr lang="cs-CZ" sz="2000" b="1" dirty="0"/>
              <a:t>Obsah</a:t>
            </a:r>
            <a:r>
              <a:rPr lang="cs-CZ" sz="2000" dirty="0"/>
              <a:t> (1) obsahuje nástroje pro vytváření a modifikaci obsahu dokumentu. Obsah a jeho úrovně jsou definovány pomocí stylů (zpravidla nadpisy určité úrovně). Nabídka obsahuje předdefinované formáty obsahu a možnost tvorby vlastního obsahu (</a:t>
            </a:r>
            <a:r>
              <a:rPr lang="cs-CZ" sz="2000" b="1" dirty="0"/>
              <a:t>Obsah&gt; Vlastní obsah</a:t>
            </a:r>
            <a:r>
              <a:rPr lang="cs-CZ" sz="2000" dirty="0"/>
              <a:t> (2), (3)). </a:t>
            </a:r>
          </a:p>
          <a:p>
            <a:r>
              <a:rPr lang="cs-CZ" sz="2000" dirty="0"/>
              <a:t>Nabídka </a:t>
            </a:r>
            <a:r>
              <a:rPr lang="cs-CZ" sz="2000" b="1" dirty="0"/>
              <a:t>Obsah</a:t>
            </a:r>
            <a:r>
              <a:rPr lang="cs-CZ" sz="2000" dirty="0"/>
              <a:t> vygeneruje v podstatě seznam hypertextových </a:t>
            </a:r>
            <a:r>
              <a:rPr lang="cs-CZ" sz="2000" dirty="0" smtClean="0"/>
              <a:t>odkazů. Obsah </a:t>
            </a:r>
            <a:r>
              <a:rPr lang="cs-CZ" sz="2000" dirty="0"/>
              <a:t>lze aktualizovat </a:t>
            </a:r>
            <a:r>
              <a:rPr lang="cs-CZ" sz="2000" dirty="0" smtClean="0"/>
              <a:t> </a:t>
            </a:r>
            <a:r>
              <a:rPr lang="cs-CZ" sz="2000" dirty="0"/>
              <a:t>pomocí nabídky </a:t>
            </a:r>
            <a:r>
              <a:rPr lang="cs-CZ" sz="2000" b="1" dirty="0"/>
              <a:t>Aktualizovat pole </a:t>
            </a:r>
            <a:r>
              <a:rPr lang="cs-CZ" sz="2000" dirty="0"/>
              <a:t>(prvé tlačítko myši, položka kontextové nabídky (5)) nebo pomocí volby </a:t>
            </a:r>
            <a:r>
              <a:rPr lang="cs-CZ" sz="2000" b="1" dirty="0"/>
              <a:t>Reference &gt; Obsah &gt; Aktualizovat tabulku</a:t>
            </a:r>
            <a:r>
              <a:rPr lang="cs-CZ" sz="2000" dirty="0"/>
              <a:t> (4) seznam stránek nebo celý obsah </a:t>
            </a:r>
            <a:r>
              <a:rPr lang="cs-CZ" sz="2000" dirty="0" smtClean="0"/>
              <a:t>(6).</a:t>
            </a:r>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4151086" y="1391582"/>
            <a:ext cx="8157028" cy="5466417"/>
          </a:xfrm>
          <a:prstGeom prst="rect">
            <a:avLst/>
          </a:prstGeom>
          <a:noFill/>
        </p:spPr>
      </p:pic>
    </p:spTree>
    <p:extLst>
      <p:ext uri="{BB962C8B-B14F-4D97-AF65-F5344CB8AC3E}">
        <p14:creationId xmlns:p14="http://schemas.microsoft.com/office/powerpoint/2010/main" val="7543754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7192509" y="1848665"/>
            <a:ext cx="4683601" cy="3921351"/>
          </a:xfrm>
          <a:prstGeom prst="rect">
            <a:avLst/>
          </a:prstGeom>
        </p:spPr>
      </p:pic>
      <p:pic>
        <p:nvPicPr>
          <p:cNvPr id="10" name="Obrázek 9"/>
          <p:cNvPicPr/>
          <p:nvPr/>
        </p:nvPicPr>
        <p:blipFill rotWithShape="1">
          <a:blip r:embed="rId4">
            <a:extLst>
              <a:ext uri="{28A0092B-C50C-407E-A947-70E740481C1C}">
                <a14:useLocalDpi xmlns:a14="http://schemas.microsoft.com/office/drawing/2010/main" val="0"/>
              </a:ext>
            </a:extLst>
          </a:blip>
          <a:srcRect r="74450" b="18977"/>
          <a:stretch/>
        </p:blipFill>
        <p:spPr bwMode="auto">
          <a:xfrm>
            <a:off x="4926288" y="1725043"/>
            <a:ext cx="2084113" cy="4429016"/>
          </a:xfrm>
          <a:prstGeom prst="rect">
            <a:avLst/>
          </a:prstGeom>
          <a:noFill/>
        </p:spPr>
      </p:pic>
      <p:sp>
        <p:nvSpPr>
          <p:cNvPr id="7" name="Zaoblený obdélník 6"/>
          <p:cNvSpPr/>
          <p:nvPr/>
        </p:nvSpPr>
        <p:spPr>
          <a:xfrm>
            <a:off x="7192509" y="2090057"/>
            <a:ext cx="3141662" cy="348343"/>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336349" y="1725043"/>
            <a:ext cx="3974394" cy="473033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Povšimněte si, že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Obsah&gt; Vlastní obsah</a:t>
            </a:r>
            <a:r>
              <a:rPr lang="cs-CZ" sz="2400" dirty="0">
                <a:latin typeface="Times New Roman" panose="02020603050405020304" pitchFamily="18" charset="0"/>
                <a:ea typeface="Calibri" panose="020F0502020204030204" pitchFamily="34" charset="0"/>
                <a:cs typeface="Times New Roman" panose="02020603050405020304" pitchFamily="18" charset="0"/>
              </a:rPr>
              <a:t> obsahuje záložky Rejstřík, Obsah, Seznam obrázků a Seznam citací. Je tedy zřejmé, že všechny uváděné typy referencí budou fungovat na obdobném principu. Obecně se tedy jedná o vytváření seznamů odkazujících na položky seznamu.</a:t>
            </a:r>
          </a:p>
        </p:txBody>
      </p:sp>
    </p:spTree>
    <p:extLst>
      <p:ext uri="{BB962C8B-B14F-4D97-AF65-F5344CB8AC3E}">
        <p14:creationId xmlns:p14="http://schemas.microsoft.com/office/powerpoint/2010/main" val="37220400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 &gt; Poznámky pod čarou</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89215" y="1494843"/>
            <a:ext cx="4932728"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Dalším typem reference je </a:t>
            </a:r>
            <a:r>
              <a:rPr lang="cs-CZ" sz="2000" b="1" dirty="0">
                <a:latin typeface="Times New Roman" panose="02020603050405020304" pitchFamily="18" charset="0"/>
                <a:ea typeface="Calibri" panose="020F0502020204030204" pitchFamily="34" charset="0"/>
                <a:cs typeface="Times New Roman" panose="02020603050405020304" pitchFamily="18" charset="0"/>
              </a:rPr>
              <a:t>odkaz pod čarou</a:t>
            </a:r>
            <a:r>
              <a:rPr lang="cs-CZ" sz="2000" dirty="0">
                <a:latin typeface="Times New Roman" panose="02020603050405020304" pitchFamily="18" charset="0"/>
                <a:ea typeface="Calibri" panose="020F0502020204030204" pitchFamily="34" charset="0"/>
                <a:cs typeface="Times New Roman" panose="02020603050405020304" pitchFamily="18" charset="0"/>
              </a:rPr>
              <a:t>. Jedná se o referenci, která k vybranému textu </a:t>
            </a:r>
            <a:r>
              <a:rPr lang="cs-CZ" sz="2000" b="1" dirty="0">
                <a:latin typeface="Times New Roman" panose="02020603050405020304" pitchFamily="18" charset="0"/>
                <a:ea typeface="Calibri" panose="020F0502020204030204" pitchFamily="34" charset="0"/>
                <a:cs typeface="Times New Roman" panose="02020603050405020304" pitchFamily="18" charset="0"/>
              </a:rPr>
              <a:t>přidá rozšiřující informace</a:t>
            </a:r>
            <a:r>
              <a:rPr lang="cs-CZ" sz="2000" dirty="0">
                <a:latin typeface="Times New Roman" panose="02020603050405020304" pitchFamily="18" charset="0"/>
                <a:ea typeface="Calibri" panose="020F0502020204030204" pitchFamily="34" charset="0"/>
                <a:cs typeface="Times New Roman" panose="02020603050405020304" pitchFamily="18" charset="0"/>
              </a:rPr>
              <a:t>, umístěné zpravidla „</a:t>
            </a:r>
            <a:r>
              <a:rPr lang="cs-CZ" sz="2000" b="1" dirty="0">
                <a:latin typeface="Times New Roman" panose="02020603050405020304" pitchFamily="18" charset="0"/>
                <a:ea typeface="Calibri" panose="020F0502020204030204" pitchFamily="34" charset="0"/>
                <a:cs typeface="Times New Roman" panose="02020603050405020304" pitchFamily="18" charset="0"/>
              </a:rPr>
              <a:t>pod čarou</a:t>
            </a:r>
            <a:r>
              <a:rPr lang="cs-CZ" sz="2000" dirty="0">
                <a:latin typeface="Times New Roman" panose="02020603050405020304" pitchFamily="18" charset="0"/>
                <a:ea typeface="Calibri" panose="020F0502020204030204" pitchFamily="34" charset="0"/>
                <a:cs typeface="Times New Roman" panose="02020603050405020304" pitchFamily="18" charset="0"/>
              </a:rPr>
              <a:t>“ ve spodní části stránky. Standardně se poznámky pod čarou </a:t>
            </a:r>
            <a:r>
              <a:rPr lang="cs-CZ" sz="2000" b="1" dirty="0">
                <a:latin typeface="Times New Roman" panose="02020603050405020304" pitchFamily="18" charset="0"/>
                <a:ea typeface="Calibri" panose="020F0502020204030204" pitchFamily="34" charset="0"/>
                <a:cs typeface="Times New Roman" panose="02020603050405020304" pitchFamily="18" charset="0"/>
              </a:rPr>
              <a:t>identifikují číslem </a:t>
            </a:r>
            <a:r>
              <a:rPr lang="cs-CZ" sz="2000" dirty="0">
                <a:latin typeface="Times New Roman" panose="02020603050405020304" pitchFamily="18" charset="0"/>
                <a:ea typeface="Calibri" panose="020F0502020204030204" pitchFamily="34" charset="0"/>
                <a:cs typeface="Times New Roman" panose="02020603050405020304" pitchFamily="18" charset="0"/>
              </a:rPr>
              <a:t>poznámky u textu, kde je požadovaná reference vytvořená.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Parametry </a:t>
            </a:r>
            <a:r>
              <a:rPr lang="cs-CZ" sz="2000" dirty="0">
                <a:latin typeface="Times New Roman" panose="02020603050405020304" pitchFamily="18" charset="0"/>
                <a:ea typeface="Calibri" panose="020F0502020204030204" pitchFamily="34" charset="0"/>
                <a:cs typeface="Times New Roman" panose="02020603050405020304" pitchFamily="18" charset="0"/>
              </a:rPr>
              <a:t>a vlastnosti poznámky lze nastavovat pomocí tlačítka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„více“  </a:t>
            </a:r>
            <a:r>
              <a:rPr lang="cs-CZ" sz="2000" dirty="0">
                <a:latin typeface="Times New Roman" panose="02020603050405020304" pitchFamily="18" charset="0"/>
                <a:ea typeface="Calibri" panose="020F0502020204030204" pitchFamily="34" charset="0"/>
                <a:cs typeface="Times New Roman" panose="02020603050405020304" pitchFamily="18" charset="0"/>
              </a:rPr>
              <a:t>otevřením dialogového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okna. Mezi </a:t>
            </a:r>
            <a:r>
              <a:rPr lang="cs-CZ" sz="2000" dirty="0">
                <a:latin typeface="Times New Roman" panose="02020603050405020304" pitchFamily="18" charset="0"/>
                <a:ea typeface="Calibri" panose="020F0502020204030204" pitchFamily="34" charset="0"/>
                <a:cs typeface="Times New Roman" panose="02020603050405020304" pitchFamily="18" charset="0"/>
              </a:rPr>
              <a:t>základní parametry patří </a:t>
            </a:r>
            <a:r>
              <a:rPr lang="cs-CZ" sz="2000" b="1" dirty="0">
                <a:latin typeface="Times New Roman" panose="02020603050405020304" pitchFamily="18" charset="0"/>
                <a:ea typeface="Calibri" panose="020F0502020204030204" pitchFamily="34" charset="0"/>
                <a:cs typeface="Times New Roman" panose="02020603050405020304" pitchFamily="18" charset="0"/>
              </a:rPr>
              <a:t>umístění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poznámky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pod </a:t>
            </a:r>
            <a:r>
              <a:rPr lang="cs-CZ" sz="2000" dirty="0">
                <a:latin typeface="Times New Roman" panose="02020603050405020304" pitchFamily="18" charset="0"/>
                <a:ea typeface="Calibri" panose="020F0502020204030204" pitchFamily="34" charset="0"/>
                <a:cs typeface="Times New Roman" panose="02020603050405020304" pitchFamily="18" charset="0"/>
              </a:rPr>
              <a:t>textem nebo na konci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stránky (</a:t>
            </a:r>
            <a:r>
              <a:rPr lang="cs-CZ" sz="2000" dirty="0">
                <a:latin typeface="Times New Roman" panose="02020603050405020304" pitchFamily="18" charset="0"/>
                <a:ea typeface="Calibri" panose="020F0502020204030204" pitchFamily="34" charset="0"/>
                <a:cs typeface="Times New Roman" panose="02020603050405020304" pitchFamily="18" charset="0"/>
              </a:rPr>
              <a:t>1)</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formát </a:t>
            </a:r>
            <a:r>
              <a:rPr lang="cs-CZ" sz="2000" b="1" dirty="0">
                <a:latin typeface="Times New Roman" panose="02020603050405020304" pitchFamily="18" charset="0"/>
                <a:ea typeface="Calibri" panose="020F0502020204030204" pitchFamily="34" charset="0"/>
                <a:cs typeface="Times New Roman" panose="02020603050405020304" pitchFamily="18" charset="0"/>
              </a:rPr>
              <a:t>číslování</a:t>
            </a:r>
            <a:r>
              <a:rPr lang="cs-CZ" sz="2000" dirty="0">
                <a:latin typeface="Times New Roman" panose="02020603050405020304" pitchFamily="18" charset="0"/>
                <a:ea typeface="Calibri" panose="020F0502020204030204" pitchFamily="34" charset="0"/>
                <a:cs typeface="Times New Roman" panose="02020603050405020304" pitchFamily="18" charset="0"/>
              </a:rPr>
              <a:t> (2), </a:t>
            </a:r>
            <a:r>
              <a:rPr lang="cs-CZ" sz="2000" b="1" dirty="0">
                <a:latin typeface="Times New Roman" panose="02020603050405020304" pitchFamily="18" charset="0"/>
                <a:ea typeface="Calibri" panose="020F0502020204030204" pitchFamily="34" charset="0"/>
                <a:cs typeface="Times New Roman" panose="02020603050405020304" pitchFamily="18" charset="0"/>
              </a:rPr>
              <a:t>volba hodnot </a:t>
            </a:r>
            <a:r>
              <a:rPr lang="cs-CZ" sz="2000" dirty="0">
                <a:latin typeface="Times New Roman" panose="02020603050405020304" pitchFamily="18" charset="0"/>
                <a:ea typeface="Calibri" panose="020F0502020204030204" pitchFamily="34" charset="0"/>
                <a:cs typeface="Times New Roman" panose="02020603050405020304" pitchFamily="18" charset="0"/>
              </a:rPr>
              <a:t>číslování (3) a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rozsah </a:t>
            </a:r>
            <a:r>
              <a:rPr lang="cs-CZ" sz="2000" dirty="0">
                <a:latin typeface="Times New Roman" panose="02020603050405020304" pitchFamily="18" charset="0"/>
                <a:ea typeface="Calibri" panose="020F0502020204030204" pitchFamily="34" charset="0"/>
                <a:cs typeface="Times New Roman" panose="02020603050405020304" pitchFamily="18" charset="0"/>
              </a:rPr>
              <a:t>((4) oddíl, dokument</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formát sloupcové </a:t>
            </a:r>
            <a:r>
              <a:rPr lang="cs-CZ" sz="2000" b="1" dirty="0">
                <a:latin typeface="Times New Roman" panose="02020603050405020304" pitchFamily="18" charset="0"/>
                <a:ea typeface="Calibri" panose="020F0502020204030204" pitchFamily="34" charset="0"/>
                <a:cs typeface="Times New Roman" panose="02020603050405020304" pitchFamily="18" charset="0"/>
              </a:rPr>
              <a:t>sazby</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r>
              <a:rPr lang="cs-CZ" sz="2000" dirty="0">
                <a:latin typeface="Times New Roman" panose="02020603050405020304" pitchFamily="18" charset="0"/>
                <a:ea typeface="Calibri" panose="020F0502020204030204" pitchFamily="34" charset="0"/>
                <a:cs typeface="Times New Roman" panose="02020603050405020304" pitchFamily="18" charset="0"/>
              </a:rPr>
              <a:t>5</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9076"/>
          <a:stretch/>
        </p:blipFill>
        <p:spPr bwMode="auto">
          <a:xfrm>
            <a:off x="5021943" y="2180734"/>
            <a:ext cx="7170057" cy="4097008"/>
          </a:xfrm>
          <a:prstGeom prst="rect">
            <a:avLst/>
          </a:prstGeom>
          <a:noFill/>
          <a:ln>
            <a:solidFill>
              <a:srgbClr val="000000"/>
            </a:solidFill>
          </a:ln>
          <a:extLst>
            <a:ext uri="{53640926-AAD7-44D8-BBD7-CCE9431645EC}">
              <a14:shadowObscured xmlns:a14="http://schemas.microsoft.com/office/drawing/2010/main"/>
            </a:ext>
          </a:extLst>
        </p:spPr>
      </p:pic>
      <p:pic>
        <p:nvPicPr>
          <p:cNvPr id="2" name="Obrázek 1"/>
          <p:cNvPicPr>
            <a:picLocks noChangeAspect="1"/>
          </p:cNvPicPr>
          <p:nvPr/>
        </p:nvPicPr>
        <p:blipFill>
          <a:blip r:embed="rId4"/>
          <a:stretch>
            <a:fillRect/>
          </a:stretch>
        </p:blipFill>
        <p:spPr>
          <a:xfrm>
            <a:off x="6511115" y="154933"/>
            <a:ext cx="3205910" cy="1177170"/>
          </a:xfrm>
          <a:prstGeom prst="rect">
            <a:avLst/>
          </a:prstGeom>
        </p:spPr>
      </p:pic>
      <p:pic>
        <p:nvPicPr>
          <p:cNvPr id="12" name="Obrázek 11"/>
          <p:cNvPicPr/>
          <p:nvPr/>
        </p:nvPicPr>
        <p:blipFill rotWithShape="1">
          <a:blip r:embed="rId5"/>
          <a:srcRect l="14491" t="2" r="11148" b="23297"/>
          <a:stretch/>
        </p:blipFill>
        <p:spPr bwMode="auto">
          <a:xfrm>
            <a:off x="9400613" y="1180926"/>
            <a:ext cx="632823" cy="6278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851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 &gt; Titulky</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89215" y="1494843"/>
            <a:ext cx="3394214" cy="4764381"/>
          </a:xfrm>
          <a:prstGeom prst="rect">
            <a:avLst/>
          </a:prstGeom>
        </p:spPr>
        <p:txBody>
          <a:bodyPr wrap="square">
            <a:spAutoFit/>
          </a:bodyPr>
          <a:lstStyle/>
          <a:p>
            <a:pPr indent="180340">
              <a:lnSpc>
                <a:spcPct val="115000"/>
              </a:lnSpc>
              <a:spcBef>
                <a:spcPts val="1200"/>
              </a:spcBef>
              <a:spcAft>
                <a:spcPts val="1200"/>
              </a:spcAft>
            </a:pPr>
            <a:r>
              <a:rPr lang="cs-CZ" sz="2400" dirty="0"/>
              <a:t>Pomocí odkazů, titulků, záložek a dalších položek lze tvořit křížové odkazy, kde se v místě odkazu zobrazuje hodnota odkazovaného objektu. </a:t>
            </a:r>
            <a:r>
              <a:rPr lang="cs-CZ" sz="2400" dirty="0" smtClean="0"/>
              <a:t>Přechod </a:t>
            </a:r>
            <a:r>
              <a:rPr lang="cs-CZ" sz="2400" dirty="0"/>
              <a:t>na odkazovaný objekt je opět realizovaný jako hypertextový odkaz, tedy CTRL + klik myši na odkaz</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859663" y="356659"/>
            <a:ext cx="3089852" cy="1472883"/>
          </a:xfrm>
          <a:prstGeom prst="rect">
            <a:avLst/>
          </a:prstGeom>
        </p:spPr>
      </p:pic>
      <p:grpSp>
        <p:nvGrpSpPr>
          <p:cNvPr id="10" name="Skupina 9"/>
          <p:cNvGrpSpPr/>
          <p:nvPr/>
        </p:nvGrpSpPr>
        <p:grpSpPr>
          <a:xfrm>
            <a:off x="3665340" y="2317264"/>
            <a:ext cx="8425060" cy="3372336"/>
            <a:chOff x="0" y="0"/>
            <a:chExt cx="5503987" cy="1772920"/>
          </a:xfrm>
        </p:grpSpPr>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60625" cy="1764665"/>
            </a:xfrm>
            <a:prstGeom prst="rect">
              <a:avLst/>
            </a:prstGeom>
          </p:spPr>
        </p:pic>
        <p:pic>
          <p:nvPicPr>
            <p:cNvPr id="14" name="Obrázek 13"/>
            <p:cNvPicPr>
              <a:picLocks noChangeAspect="1"/>
            </p:cNvPicPr>
            <p:nvPr/>
          </p:nvPicPr>
          <p:blipFill rotWithShape="1">
            <a:blip r:embed="rId5">
              <a:extLst>
                <a:ext uri="{28A0092B-C50C-407E-A947-70E740481C1C}">
                  <a14:useLocalDpi xmlns:a14="http://schemas.microsoft.com/office/drawing/2010/main" val="0"/>
                </a:ext>
              </a:extLst>
            </a:blip>
            <a:srcRect b="17986"/>
            <a:stretch/>
          </p:blipFill>
          <p:spPr bwMode="auto">
            <a:xfrm>
              <a:off x="2449002" y="0"/>
              <a:ext cx="3054985" cy="177292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060812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 &gt; Titulky</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89215" y="1494843"/>
            <a:ext cx="3480504" cy="4739759"/>
          </a:xfrm>
          <a:prstGeom prst="rect">
            <a:avLst/>
          </a:prstGeom>
        </p:spPr>
        <p:txBody>
          <a:bodyPr wrap="square">
            <a:spAutoFit/>
          </a:bodyPr>
          <a:lstStyle/>
          <a:p>
            <a:pPr indent="180340" algn="just">
              <a:lnSpc>
                <a:spcPct val="115000"/>
              </a:lnSpc>
              <a:spcBef>
                <a:spcPts val="1200"/>
              </a:spcBef>
              <a:spcAft>
                <a:spcPts val="1200"/>
              </a:spcAft>
            </a:pPr>
            <a:r>
              <a:rPr lang="cs-CZ" sz="2200" dirty="0"/>
              <a:t>Pokud chceme vytvářet seznam objektů, které nemůžeme přímo identifikovat, můžeme použít </a:t>
            </a:r>
            <a:r>
              <a:rPr lang="cs-CZ" sz="2200" b="1" dirty="0"/>
              <a:t>Rejstřík</a:t>
            </a:r>
            <a:r>
              <a:rPr lang="cs-CZ" sz="2200" dirty="0"/>
              <a:t>. S rejstříkem pracujeme tak, že vybereme části, které chceme evidovat v rejstříku a na základě označených položek rejstříku vygenerujeme rejstřík. Položky rejstříku jsou opět tvořené polem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859663" y="356659"/>
            <a:ext cx="3089852" cy="1472883"/>
          </a:xfrm>
          <a:prstGeom prst="rect">
            <a:avLst/>
          </a:prstGeom>
        </p:spPr>
      </p:pic>
      <p:pic>
        <p:nvPicPr>
          <p:cNvPr id="15" name="Obrázek 14"/>
          <p:cNvPicPr/>
          <p:nvPr/>
        </p:nvPicPr>
        <p:blipFill>
          <a:blip r:embed="rId4">
            <a:extLst>
              <a:ext uri="{28A0092B-C50C-407E-A947-70E740481C1C}">
                <a14:useLocalDpi xmlns:a14="http://schemas.microsoft.com/office/drawing/2010/main" val="0"/>
              </a:ext>
            </a:extLst>
          </a:blip>
          <a:srcRect/>
          <a:stretch>
            <a:fillRect/>
          </a:stretch>
        </p:blipFill>
        <p:spPr bwMode="auto">
          <a:xfrm>
            <a:off x="3729376" y="2317264"/>
            <a:ext cx="8462624" cy="3880524"/>
          </a:xfrm>
          <a:prstGeom prst="rect">
            <a:avLst/>
          </a:prstGeom>
          <a:noFill/>
        </p:spPr>
      </p:pic>
    </p:spTree>
    <p:extLst>
      <p:ext uri="{BB962C8B-B14F-4D97-AF65-F5344CB8AC3E}">
        <p14:creationId xmlns:p14="http://schemas.microsoft.com/office/powerpoint/2010/main" val="37827920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399959" y="1610958"/>
            <a:ext cx="11364352" cy="4154984"/>
          </a:xfrm>
          <a:prstGeom prst="rect">
            <a:avLst/>
          </a:prstGeom>
        </p:spPr>
        <p:txBody>
          <a:bodyPr wrap="square">
            <a:spAutoFit/>
          </a:bodyPr>
          <a:lstStyle/>
          <a:p>
            <a:pPr marL="342900" indent="-342900">
              <a:buFont typeface="Arial" panose="020B0604020202020204" pitchFamily="34" charset="0"/>
              <a:buChar char="•"/>
            </a:pPr>
            <a:r>
              <a:rPr lang="cs-CZ" sz="2400" dirty="0"/>
              <a:t>Microsoft Word umožňuje propojování dokumentu s daty (lze vytvářet nová data, použít externí data nebo importovat data z aplikace Outlook). </a:t>
            </a:r>
            <a:endParaRPr lang="cs-CZ" sz="2400" dirty="0" smtClean="0"/>
          </a:p>
          <a:p>
            <a:pPr marL="342900" indent="-342900">
              <a:buFont typeface="Arial" panose="020B0604020202020204" pitchFamily="34" charset="0"/>
              <a:buChar char="•"/>
            </a:pPr>
            <a:r>
              <a:rPr lang="cs-CZ" sz="2400" dirty="0" smtClean="0"/>
              <a:t>Tato </a:t>
            </a:r>
            <a:r>
              <a:rPr lang="cs-CZ" sz="2400" dirty="0"/>
              <a:t>data lze následně třídit a filtrovat pomocí polí propojovat s obsahem dokumentu</a:t>
            </a:r>
            <a:r>
              <a:rPr lang="cs-CZ" sz="2400" dirty="0" smtClean="0"/>
              <a:t>.</a:t>
            </a:r>
          </a:p>
          <a:p>
            <a:pPr marL="342900" indent="-342900">
              <a:buFont typeface="Arial" panose="020B0604020202020204" pitchFamily="34" charset="0"/>
              <a:buChar char="•"/>
            </a:pPr>
            <a:r>
              <a:rPr lang="cs-CZ" sz="2400" dirty="0" smtClean="0"/>
              <a:t> </a:t>
            </a:r>
            <a:r>
              <a:rPr lang="cs-CZ" sz="2400" dirty="0"/>
              <a:t>Takto lze vytvářet „hromadnou korespondenci“, jinými slovy, text dokumentu lze duplikovat podle množství a počtu dat. </a:t>
            </a:r>
            <a:endParaRPr lang="cs-CZ" sz="2400" dirty="0" smtClean="0"/>
          </a:p>
          <a:p>
            <a:pPr marL="342900" indent="-342900">
              <a:buFont typeface="Arial" panose="020B0604020202020204" pitchFamily="34" charset="0"/>
              <a:buChar char="•"/>
            </a:pPr>
            <a:r>
              <a:rPr lang="cs-CZ" sz="2400" dirty="0" smtClean="0"/>
              <a:t>Typickým </a:t>
            </a:r>
            <a:r>
              <a:rPr lang="cs-CZ" sz="2400" dirty="0"/>
              <a:t>případem je databáze adres a jeden dopis, který se vytvoří v tolika kopiích, kolik adres máme k dispozici. Dopis je pak standardní dokument, adresy jsou množina dat. Při práci s hromadnou korespondencí pracujeme s propojenými daty, vlastní sloučení dat (tj. duplikace dokumentů) vznikne až sloučením dokumentů (textu a dat). </a:t>
            </a:r>
            <a:endParaRPr lang="cs-CZ" sz="2400" dirty="0" smtClean="0"/>
          </a:p>
          <a:p>
            <a:pPr marL="342900" indent="-342900">
              <a:buFont typeface="Arial" panose="020B0604020202020204" pitchFamily="34" charset="0"/>
              <a:buChar char="•"/>
            </a:pPr>
            <a:r>
              <a:rPr lang="cs-CZ" sz="2400" dirty="0" smtClean="0"/>
              <a:t>Hromadná </a:t>
            </a:r>
            <a:r>
              <a:rPr lang="cs-CZ" sz="2400" dirty="0"/>
              <a:t>korespondence obsahuje poměrně silného průvodce skrytého pod nabídkou </a:t>
            </a:r>
            <a:r>
              <a:rPr lang="cs-CZ" sz="2400" b="1" dirty="0"/>
              <a:t>Korespondence &gt; Spustit hromadnou korespondenci</a:t>
            </a:r>
            <a:r>
              <a:rPr lang="cs-CZ" sz="2400" dirty="0"/>
              <a:t>. </a:t>
            </a:r>
          </a:p>
        </p:txBody>
      </p:sp>
    </p:spTree>
    <p:extLst>
      <p:ext uri="{BB962C8B-B14F-4D97-AF65-F5344CB8AC3E}">
        <p14:creationId xmlns:p14="http://schemas.microsoft.com/office/powerpoint/2010/main" val="7414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399959" y="1610958"/>
            <a:ext cx="11364352" cy="449642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nepoužijete průvodce, pak se vlastní proces skládá z několika kroků: výběru dat, upravení seznamu příjemců, vložení slučovacích polí, nastavení případných pravidel slučování, kontrolou (náhledem výsledků) a sloučením dokumentu.</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Karta Korespondence obsahuje pro tyto kroky následující skupiny voleb:</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Vytvořit.</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Spustit hromadnou korespondenci.</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Zapsat a vložit pole.</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Náhled výsledků.</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Dokončit.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3616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371426" y="1490711"/>
            <a:ext cx="9532192" cy="1528259"/>
          </a:xfrm>
          <a:prstGeom prst="rect">
            <a:avLst/>
          </a:prstGeom>
        </p:spPr>
      </p:pic>
      <p:pic>
        <p:nvPicPr>
          <p:cNvPr id="8" name="Obrázek 7"/>
          <p:cNvPicPr/>
          <p:nvPr/>
        </p:nvPicPr>
        <p:blipFill>
          <a:blip r:embed="rId4">
            <a:extLst>
              <a:ext uri="{28A0092B-C50C-407E-A947-70E740481C1C}">
                <a14:useLocalDpi xmlns:a14="http://schemas.microsoft.com/office/drawing/2010/main" val="0"/>
              </a:ext>
            </a:extLst>
          </a:blip>
          <a:srcRect/>
          <a:stretch>
            <a:fillRect/>
          </a:stretch>
        </p:blipFill>
        <p:spPr bwMode="auto">
          <a:xfrm>
            <a:off x="493485" y="3018970"/>
            <a:ext cx="11270826" cy="3860539"/>
          </a:xfrm>
          <a:prstGeom prst="rect">
            <a:avLst/>
          </a:prstGeom>
          <a:noFill/>
        </p:spPr>
      </p:pic>
    </p:spTree>
    <p:extLst>
      <p:ext uri="{BB962C8B-B14F-4D97-AF65-F5344CB8AC3E}">
        <p14:creationId xmlns:p14="http://schemas.microsoft.com/office/powerpoint/2010/main" val="1753287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1600" y="1425659"/>
            <a:ext cx="3751580" cy="5478423"/>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Existuje-li propojení, aktivuji se další nabídky. Slučovací pole lze vložit pomocí nabídky, která se aktivuje kliknutím myši na nabídku </a:t>
            </a:r>
            <a:r>
              <a:rPr lang="cs-CZ" sz="2000" b="1" dirty="0">
                <a:latin typeface="Times New Roman" panose="02020603050405020304" pitchFamily="18" charset="0"/>
                <a:ea typeface="Calibri" panose="020F0502020204030204" pitchFamily="34" charset="0"/>
              </a:rPr>
              <a:t>Vložit slučovací pole</a:t>
            </a:r>
            <a:r>
              <a:rPr lang="cs-CZ" sz="2000" dirty="0">
                <a:latin typeface="Times New Roman" panose="02020603050405020304" pitchFamily="18" charset="0"/>
                <a:ea typeface="Calibri" panose="020F0502020204030204" pitchFamily="34" charset="0"/>
              </a:rPr>
              <a:t> (1) nebo kliknutím na šipku pod nabídkou (2). </a:t>
            </a:r>
            <a:endParaRPr lang="cs-CZ" sz="2000" dirty="0" smtClean="0">
              <a:latin typeface="Times New Roman" panose="02020603050405020304" pitchFamily="18" charset="0"/>
              <a:ea typeface="Calibri" panose="020F0502020204030204" pitchFamily="34" charset="0"/>
            </a:endParaRPr>
          </a:p>
          <a:p>
            <a:pPr indent="180340" algn="just">
              <a:spcBef>
                <a:spcPts val="1200"/>
              </a:spcBef>
            </a:pPr>
            <a:r>
              <a:rPr lang="cs-CZ" sz="2000" dirty="0">
                <a:latin typeface="Times New Roman" panose="02020603050405020304" pitchFamily="18" charset="0"/>
                <a:ea typeface="Calibri" panose="020F0502020204030204" pitchFamily="34" charset="0"/>
              </a:rPr>
              <a:t>V obou případech se aktivuje nabídka dostupných polí. Na místo v dokumentu, kde se nachází kurzor, se vloží vybrané pole (3). Pole zobrazuje název vkládané položky. Aktivací nabídky Náhled výsledků (4) se zobrazí reálná data (5), pomocí posuvníku (6) lze data prohlížet.</a:t>
            </a:r>
          </a:p>
          <a:p>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940266" y="1575453"/>
            <a:ext cx="8251734" cy="3823861"/>
          </a:xfrm>
          <a:prstGeom prst="rect">
            <a:avLst/>
          </a:prstGeom>
          <a:noFill/>
        </p:spPr>
      </p:pic>
    </p:spTree>
    <p:extLst>
      <p:ext uri="{BB962C8B-B14F-4D97-AF65-F5344CB8AC3E}">
        <p14:creationId xmlns:p14="http://schemas.microsoft.com/office/powerpoint/2010/main" val="4568700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1600" y="1425659"/>
            <a:ext cx="3004457" cy="5262979"/>
          </a:xfrm>
          <a:prstGeom prst="rect">
            <a:avLst/>
          </a:prstGeom>
        </p:spPr>
        <p:txBody>
          <a:bodyPr wrap="square">
            <a:spAutoFit/>
          </a:bodyPr>
          <a:lstStyle/>
          <a:p>
            <a:r>
              <a:rPr lang="cs-CZ" sz="2400" dirty="0"/>
              <a:t>Karta </a:t>
            </a:r>
            <a:r>
              <a:rPr lang="cs-CZ" sz="2400" b="1" dirty="0"/>
              <a:t>Revize</a:t>
            </a:r>
            <a:r>
              <a:rPr lang="cs-CZ" sz="2400" dirty="0"/>
              <a:t> se používá pro činnosti související s kontrolou správnosti dokumentu – tedy s jeho revizí. Zahrnuje dva základní okruhy. Skupiny voleb </a:t>
            </a:r>
            <a:r>
              <a:rPr lang="cs-CZ" sz="2400" b="1" dirty="0"/>
              <a:t>Kontrola pravopisu</a:t>
            </a:r>
            <a:r>
              <a:rPr lang="cs-CZ" sz="2400" dirty="0"/>
              <a:t>, </a:t>
            </a:r>
            <a:r>
              <a:rPr lang="cs-CZ" sz="2400" b="1" dirty="0"/>
              <a:t>Další informace</a:t>
            </a:r>
            <a:r>
              <a:rPr lang="cs-CZ" sz="2400" dirty="0"/>
              <a:t> a </a:t>
            </a:r>
            <a:r>
              <a:rPr lang="cs-CZ" sz="2400" b="1" dirty="0"/>
              <a:t>Jazyk</a:t>
            </a:r>
            <a:r>
              <a:rPr lang="cs-CZ" sz="2400" dirty="0"/>
              <a:t> slouží spíše pro získávání informací o dokumentu a nastavování prostředí dokumentu </a:t>
            </a:r>
          </a:p>
        </p:txBody>
      </p:sp>
      <p:pic>
        <p:nvPicPr>
          <p:cNvPr id="7" name="Obrázek 6"/>
          <p:cNvPicPr/>
          <p:nvPr/>
        </p:nvPicPr>
        <p:blipFill rotWithShape="1">
          <a:blip r:embed="rId3">
            <a:extLst>
              <a:ext uri="{28A0092B-C50C-407E-A947-70E740481C1C}">
                <a14:useLocalDpi xmlns:a14="http://schemas.microsoft.com/office/drawing/2010/main" val="0"/>
              </a:ext>
            </a:extLst>
          </a:blip>
          <a:srcRect r="4048" b="9866"/>
          <a:stretch/>
        </p:blipFill>
        <p:spPr bwMode="auto">
          <a:xfrm>
            <a:off x="3106058" y="1819109"/>
            <a:ext cx="8940800" cy="38269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1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l="72372" t="5827" b="73516"/>
          <a:stretch/>
        </p:blipFill>
        <p:spPr bwMode="auto">
          <a:xfrm>
            <a:off x="5717888" y="1490712"/>
            <a:ext cx="2775056" cy="2209831"/>
          </a:xfrm>
          <a:prstGeom prst="rect">
            <a:avLst/>
          </a:prstGeom>
          <a:noFill/>
        </p:spPr>
      </p:pic>
      <p:pic>
        <p:nvPicPr>
          <p:cNvPr id="8" name="Obrázek 7"/>
          <p:cNvPicPr/>
          <p:nvPr/>
        </p:nvPicPr>
        <p:blipFill rotWithShape="1">
          <a:blip r:embed="rId3">
            <a:extLst>
              <a:ext uri="{28A0092B-C50C-407E-A947-70E740481C1C}">
                <a14:useLocalDpi xmlns:a14="http://schemas.microsoft.com/office/drawing/2010/main" val="0"/>
              </a:ext>
            </a:extLst>
          </a:blip>
          <a:srcRect l="-597" t="11876" r="55336" b="69954"/>
          <a:stretch/>
        </p:blipFill>
        <p:spPr bwMode="auto">
          <a:xfrm>
            <a:off x="5613008" y="4294035"/>
            <a:ext cx="4546209" cy="1943686"/>
          </a:xfrm>
          <a:prstGeom prst="rect">
            <a:avLst/>
          </a:prstGeom>
          <a:noFill/>
        </p:spPr>
      </p:pic>
      <p:sp>
        <p:nvSpPr>
          <p:cNvPr id="12" name="Obdélník 11"/>
          <p:cNvSpPr/>
          <p:nvPr/>
        </p:nvSpPr>
        <p:spPr>
          <a:xfrm>
            <a:off x="0" y="1490712"/>
            <a:ext cx="5247250" cy="4524315"/>
          </a:xfrm>
          <a:prstGeom prst="rect">
            <a:avLst/>
          </a:prstGeom>
        </p:spPr>
        <p:txBody>
          <a:bodyPr wrap="square">
            <a:spAutoFit/>
          </a:bodyPr>
          <a:lstStyle/>
          <a:p>
            <a:pPr marL="342900" indent="-342900">
              <a:buFont typeface="Arial" panose="020B0604020202020204" pitchFamily="34" charset="0"/>
              <a:buChar char="•"/>
            </a:pPr>
            <a:r>
              <a:rPr lang="cs-CZ" sz="2400" dirty="0" smtClean="0"/>
              <a:t>některé </a:t>
            </a:r>
            <a:r>
              <a:rPr lang="cs-CZ" sz="2400" dirty="0"/>
              <a:t>nástroje mají více možností pro použití, například </a:t>
            </a:r>
            <a:r>
              <a:rPr lang="cs-CZ" sz="2400" b="1" dirty="0"/>
              <a:t>Zobrazení pásu karet </a:t>
            </a:r>
            <a:r>
              <a:rPr lang="cs-CZ" sz="2400" dirty="0"/>
              <a:t>(7) je možno provést na dvou místech. </a:t>
            </a:r>
          </a:p>
          <a:p>
            <a:pPr marL="342900" indent="-342900">
              <a:buFont typeface="Arial" panose="020B0604020202020204" pitchFamily="34" charset="0"/>
              <a:buChar char="•"/>
            </a:pPr>
            <a:r>
              <a:rPr lang="cs-CZ" sz="2400" dirty="0" smtClean="0"/>
              <a:t>některé </a:t>
            </a:r>
            <a:r>
              <a:rPr lang="cs-CZ" sz="2400" dirty="0"/>
              <a:t>úkony lze provést přímo na pracovní ploše nebo prostřednictvím </a:t>
            </a:r>
            <a:r>
              <a:rPr lang="cs-CZ" sz="2400" dirty="0" smtClean="0"/>
              <a:t>dialogových oken, nastavení </a:t>
            </a:r>
            <a:r>
              <a:rPr lang="cs-CZ" sz="2400" dirty="0"/>
              <a:t>tabulátorů (8) lze provést výběrem příslušného typu tabulátoru </a:t>
            </a:r>
            <a:r>
              <a:rPr lang="cs-CZ" sz="2400" dirty="0" smtClean="0"/>
              <a:t>a </a:t>
            </a:r>
            <a:r>
              <a:rPr lang="cs-CZ" sz="2400" dirty="0"/>
              <a:t>následným kliknutím na </a:t>
            </a:r>
            <a:r>
              <a:rPr lang="cs-CZ" sz="2400" dirty="0" smtClean="0"/>
              <a:t>vodorovné</a:t>
            </a:r>
          </a:p>
          <a:p>
            <a:pPr marL="342900" indent="-342900">
              <a:buFont typeface="Arial" panose="020B0604020202020204" pitchFamily="34" charset="0"/>
              <a:buChar char="•"/>
            </a:pPr>
            <a:r>
              <a:rPr lang="cs-CZ" sz="2400" dirty="0" smtClean="0"/>
              <a:t>tyto </a:t>
            </a:r>
            <a:r>
              <a:rPr lang="cs-CZ" sz="2400" dirty="0"/>
              <a:t>akce jsou </a:t>
            </a:r>
            <a:r>
              <a:rPr lang="cs-CZ" sz="2400" dirty="0" smtClean="0"/>
              <a:t>dostupné ve </a:t>
            </a:r>
            <a:r>
              <a:rPr lang="cs-CZ" sz="2400" dirty="0"/>
              <a:t>skupině voleb </a:t>
            </a:r>
            <a:r>
              <a:rPr lang="cs-CZ" sz="2400" b="1" dirty="0" smtClean="0"/>
              <a:t>Domů&gt; Odstavec</a:t>
            </a:r>
            <a:r>
              <a:rPr lang="cs-CZ" sz="2400" dirty="0" smtClean="0"/>
              <a:t> </a:t>
            </a:r>
            <a:r>
              <a:rPr lang="cs-CZ" sz="2400" b="1" dirty="0" smtClean="0"/>
              <a:t>&gt; Tabulátory</a:t>
            </a:r>
            <a:r>
              <a:rPr lang="cs-CZ" sz="2400" dirty="0" smtClean="0"/>
              <a:t>) </a:t>
            </a:r>
            <a:endParaRPr lang="cs-CZ" sz="2400" dirty="0"/>
          </a:p>
        </p:txBody>
      </p:sp>
      <p:pic>
        <p:nvPicPr>
          <p:cNvPr id="13" name="Obrázek 12"/>
          <p:cNvPicPr>
            <a:picLocks noChangeAspect="1"/>
          </p:cNvPicPr>
          <p:nvPr/>
        </p:nvPicPr>
        <p:blipFill>
          <a:blip r:embed="rId4"/>
          <a:stretch>
            <a:fillRect/>
          </a:stretch>
        </p:blipFill>
        <p:spPr>
          <a:xfrm>
            <a:off x="8752568" y="1163943"/>
            <a:ext cx="3305175" cy="3333750"/>
          </a:xfrm>
          <a:prstGeom prst="rect">
            <a:avLst/>
          </a:prstGeom>
        </p:spPr>
      </p:pic>
    </p:spTree>
    <p:extLst>
      <p:ext uri="{BB962C8B-B14F-4D97-AF65-F5344CB8AC3E}">
        <p14:creationId xmlns:p14="http://schemas.microsoft.com/office/powerpoint/2010/main" val="38869468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1208" y="1222459"/>
            <a:ext cx="4673601" cy="621708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Nabídka </a:t>
            </a:r>
            <a:r>
              <a:rPr lang="cs-CZ" sz="2000" b="1" dirty="0">
                <a:latin typeface="Times New Roman" panose="02020603050405020304" pitchFamily="18" charset="0"/>
                <a:ea typeface="Calibri" panose="020F0502020204030204" pitchFamily="34" charset="0"/>
              </a:rPr>
              <a:t>Pravopis a Gramati</a:t>
            </a:r>
            <a:r>
              <a:rPr lang="cs-CZ" sz="2000" dirty="0">
                <a:latin typeface="Times New Roman" panose="02020603050405020304" pitchFamily="18" charset="0"/>
                <a:ea typeface="Calibri" panose="020F0502020204030204" pitchFamily="34" charset="0"/>
              </a:rPr>
              <a:t>ka aktivuje podokno </a:t>
            </a:r>
            <a:r>
              <a:rPr lang="cs-CZ" sz="2000" b="1" dirty="0">
                <a:latin typeface="Times New Roman" panose="02020603050405020304" pitchFamily="18" charset="0"/>
                <a:ea typeface="Calibri" panose="020F0502020204030204" pitchFamily="34" charset="0"/>
              </a:rPr>
              <a:t>Kontrola pravopisu </a:t>
            </a:r>
            <a:r>
              <a:rPr lang="cs-CZ" sz="2000" dirty="0">
                <a:latin typeface="Times New Roman" panose="02020603050405020304" pitchFamily="18" charset="0"/>
                <a:ea typeface="Calibri" panose="020F0502020204030204" pitchFamily="34" charset="0"/>
              </a:rPr>
              <a:t>(1), ve kterém lze sledovat a opravovat případné chyby. </a:t>
            </a:r>
            <a:r>
              <a:rPr lang="cs-CZ" sz="2000" b="1" dirty="0">
                <a:latin typeface="Times New Roman" panose="02020603050405020304" pitchFamily="18" charset="0"/>
                <a:ea typeface="Calibri" panose="020F0502020204030204" pitchFamily="34" charset="0"/>
              </a:rPr>
              <a:t>Počet slov</a:t>
            </a:r>
            <a:r>
              <a:rPr lang="cs-CZ" sz="2000" dirty="0">
                <a:latin typeface="Times New Roman" panose="02020603050405020304" pitchFamily="18" charset="0"/>
                <a:ea typeface="Calibri" panose="020F0502020204030204" pitchFamily="34" charset="0"/>
              </a:rPr>
              <a:t> (2) ukazuje informace o textu, počet znaků počet slov apod. a je obdobná jako např. informace na stavovém řádku. Nabídka </a:t>
            </a:r>
            <a:r>
              <a:rPr lang="cs-CZ" sz="2000" b="1" dirty="0">
                <a:latin typeface="Times New Roman" panose="02020603050405020304" pitchFamily="18" charset="0"/>
                <a:ea typeface="Calibri" panose="020F0502020204030204" pitchFamily="34" charset="0"/>
              </a:rPr>
              <a:t>Přeložit</a:t>
            </a:r>
            <a:r>
              <a:rPr lang="cs-CZ" sz="2000" dirty="0">
                <a:latin typeface="Times New Roman" panose="02020603050405020304" pitchFamily="18" charset="0"/>
                <a:ea typeface="Calibri" panose="020F0502020204030204" pitchFamily="34" charset="0"/>
              </a:rPr>
              <a:t> umožňuje práci s jazyky a překlad dokumentů pro vybrané jazyky, resp. formou online překladače (3). Pomocí nabídky </a:t>
            </a:r>
            <a:r>
              <a:rPr lang="cs-CZ" sz="2000" b="1" dirty="0">
                <a:latin typeface="Times New Roman" panose="02020603050405020304" pitchFamily="18" charset="0"/>
                <a:ea typeface="Calibri" panose="020F0502020204030204" pitchFamily="34" charset="0"/>
              </a:rPr>
              <a:t>Jazyk</a:t>
            </a:r>
            <a:r>
              <a:rPr lang="cs-CZ" sz="2000" dirty="0">
                <a:latin typeface="Times New Roman" panose="02020603050405020304" pitchFamily="18" charset="0"/>
                <a:ea typeface="Calibri" panose="020F0502020204030204" pitchFamily="34" charset="0"/>
              </a:rPr>
              <a:t> lze provést základní jazykové nastavení, obdobně jako v nabídce </a:t>
            </a:r>
            <a:r>
              <a:rPr lang="cs-CZ" sz="2000" b="1" dirty="0">
                <a:latin typeface="Times New Roman" panose="02020603050405020304" pitchFamily="18" charset="0"/>
                <a:ea typeface="Calibri" panose="020F0502020204030204" pitchFamily="34" charset="0"/>
              </a:rPr>
              <a:t>Soubor &gt; Možnosti &gt; Jazyk</a:t>
            </a:r>
            <a:r>
              <a:rPr lang="cs-CZ" sz="2000" dirty="0" smtClean="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cs typeface="Times New Roman" panose="02020603050405020304" pitchFamily="18" charset="0"/>
              </a:rPr>
              <a:t>Druhá skupina nabídek souvisí spíše s týmovou práci a umožňuje spolupráci na editaci a tvorbě dokumentu pomocí nástrojů sledování změn (5). </a:t>
            </a:r>
          </a:p>
          <a:p>
            <a:r>
              <a:rPr lang="cs-CZ" sz="2000" dirty="0" smtClean="0">
                <a:latin typeface="Times New Roman" panose="02020603050405020304" pitchFamily="18" charset="0"/>
                <a:ea typeface="Calibri" panose="020F0502020204030204" pitchFamily="34" charset="0"/>
              </a:rPr>
              <a:t> </a:t>
            </a:r>
            <a:endParaRPr lang="cs-CZ" sz="2000" dirty="0"/>
          </a:p>
        </p:txBody>
      </p:sp>
      <p:pic>
        <p:nvPicPr>
          <p:cNvPr id="7" name="Obrázek 6"/>
          <p:cNvPicPr/>
          <p:nvPr/>
        </p:nvPicPr>
        <p:blipFill rotWithShape="1">
          <a:blip r:embed="rId3">
            <a:extLst>
              <a:ext uri="{28A0092B-C50C-407E-A947-70E740481C1C}">
                <a14:useLocalDpi xmlns:a14="http://schemas.microsoft.com/office/drawing/2010/main" val="0"/>
              </a:ext>
            </a:extLst>
          </a:blip>
          <a:srcRect l="1" r="13394" b="9866"/>
          <a:stretch/>
        </p:blipFill>
        <p:spPr bwMode="auto">
          <a:xfrm>
            <a:off x="4774809" y="1783612"/>
            <a:ext cx="7678057" cy="36092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3952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73665" y="3232426"/>
            <a:ext cx="9753992" cy="2640723"/>
          </a:xfrm>
          <a:prstGeom prst="rect">
            <a:avLst/>
          </a:prstGeom>
        </p:spPr>
        <p:txBody>
          <a:bodyPr wrap="square">
            <a:spAutoFit/>
          </a:bodyPr>
          <a:lstStyle/>
          <a:p>
            <a:pPr indent="180340" algn="just">
              <a:lnSpc>
                <a:spcPct val="115000"/>
              </a:lnSpc>
              <a:spcBef>
                <a:spcPts val="1200"/>
              </a:spcBef>
              <a:spcAft>
                <a:spcPts val="1200"/>
              </a:spcAft>
            </a:pPr>
            <a:r>
              <a:rPr lang="cs-CZ" sz="2400" dirty="0"/>
              <a:t>Týmová práce spočívá ve využívání nástrojů, které umožní evidovat změny v dokumentu. Celý proces spočívá v aktivaci/deaktivaci nástrojů pro sledování změn. Je-li sledování změn aktivováno (</a:t>
            </a:r>
            <a:r>
              <a:rPr lang="cs-CZ" sz="2400" b="1" dirty="0"/>
              <a:t>Revize &gt; Sledování změn &gt; Sledovat změny</a:t>
            </a:r>
            <a:r>
              <a:rPr lang="cs-CZ" sz="2400" dirty="0"/>
              <a:t>), lze zvolit nástroje pro sledování změn. Mezi základní nástroje patří sledování změn pomoci Komentářů, Rukopis, Vložené a odstraněné položky, Bubliny apod. </a:t>
            </a:r>
            <a:r>
              <a:rPr lang="cs-CZ" sz="2400" dirty="0" smtClean="0">
                <a:latin typeface="Times New Roman" panose="02020603050405020304" pitchFamily="18" charset="0"/>
                <a:ea typeface="Calibri" panose="020F0502020204030204" pitchFamily="34" charset="0"/>
              </a:rPr>
              <a:t> </a:t>
            </a:r>
            <a:endParaRPr lang="cs-CZ" sz="2400" dirty="0"/>
          </a:p>
        </p:txBody>
      </p:sp>
      <p:pic>
        <p:nvPicPr>
          <p:cNvPr id="3" name="Obrázek 2"/>
          <p:cNvPicPr>
            <a:picLocks noChangeAspect="1"/>
          </p:cNvPicPr>
          <p:nvPr/>
        </p:nvPicPr>
        <p:blipFill>
          <a:blip r:embed="rId3"/>
          <a:stretch>
            <a:fillRect/>
          </a:stretch>
        </p:blipFill>
        <p:spPr>
          <a:xfrm>
            <a:off x="3994299" y="1105991"/>
            <a:ext cx="4955216" cy="1943847"/>
          </a:xfrm>
          <a:prstGeom prst="rect">
            <a:avLst/>
          </a:prstGeom>
        </p:spPr>
      </p:pic>
    </p:spTree>
    <p:extLst>
      <p:ext uri="{BB962C8B-B14F-4D97-AF65-F5344CB8AC3E}">
        <p14:creationId xmlns:p14="http://schemas.microsoft.com/office/powerpoint/2010/main" val="1389537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57264" y="1278203"/>
            <a:ext cx="3674507" cy="5401479"/>
          </a:xfrm>
          <a:prstGeom prst="rect">
            <a:avLst/>
          </a:prstGeom>
        </p:spPr>
        <p:txBody>
          <a:bodyPr wrap="square">
            <a:spAutoFit/>
          </a:bodyPr>
          <a:lstStyle/>
          <a:p>
            <a:pPr>
              <a:lnSpc>
                <a:spcPct val="115000"/>
              </a:lnSpc>
              <a:spcAft>
                <a:spcPts val="10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Nástroje lze aktivovat buď nabídkou </a:t>
            </a:r>
            <a:r>
              <a:rPr lang="cs-CZ" sz="2000" b="1" dirty="0">
                <a:latin typeface="Times New Roman" panose="02020603050405020304" pitchFamily="18" charset="0"/>
                <a:ea typeface="Calibri" panose="020F0502020204030204" pitchFamily="34" charset="0"/>
                <a:cs typeface="Times New Roman" panose="02020603050405020304" pitchFamily="18" charset="0"/>
              </a:rPr>
              <a:t>Sledování &gt; Zobrazit revize</a:t>
            </a:r>
            <a:r>
              <a:rPr lang="cs-CZ" sz="2000" dirty="0">
                <a:latin typeface="Times New Roman" panose="02020603050405020304" pitchFamily="18" charset="0"/>
                <a:ea typeface="Calibri" panose="020F0502020204030204" pitchFamily="34" charset="0"/>
                <a:cs typeface="Times New Roman" panose="02020603050405020304" pitchFamily="18" charset="0"/>
              </a:rPr>
              <a:t> (1) nebo pomocí nabídky více  (2). Odstraněné a vložené položky mohou být pouze identifikovány (3) nebo přímo zobrazeny (4). Navrhované změny a revize jsou viditelné, dokud nejsou přijaty nebo zamítnuty. Změny lze přijímat/zamítat postupně, popřípadě lze přijmout/zamítnout všechny. Přijmutí/zamítnutí změn je ve skupině nabídek </a:t>
            </a:r>
            <a:r>
              <a:rPr lang="cs-CZ" sz="2000" b="1" dirty="0">
                <a:latin typeface="Times New Roman" panose="02020603050405020304" pitchFamily="18" charset="0"/>
                <a:ea typeface="Calibri" panose="020F0502020204030204" pitchFamily="34" charset="0"/>
                <a:cs typeface="Times New Roman" panose="02020603050405020304" pitchFamily="18" charset="0"/>
              </a:rPr>
              <a:t>Revize &gt; Změny</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831772" y="1490712"/>
            <a:ext cx="8476342" cy="4576259"/>
          </a:xfrm>
          <a:prstGeom prst="rect">
            <a:avLst/>
          </a:prstGeom>
          <a:noFill/>
        </p:spPr>
      </p:pic>
    </p:spTree>
    <p:extLst>
      <p:ext uri="{BB962C8B-B14F-4D97-AF65-F5344CB8AC3E}">
        <p14:creationId xmlns:p14="http://schemas.microsoft.com/office/powerpoint/2010/main" val="33422165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Zobrazení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3"/>
          <a:stretch>
            <a:fillRect/>
          </a:stretch>
        </p:blipFill>
        <p:spPr>
          <a:xfrm>
            <a:off x="371426" y="1367601"/>
            <a:ext cx="8578090" cy="2040194"/>
          </a:xfrm>
          <a:prstGeom prst="rect">
            <a:avLst/>
          </a:prstGeom>
        </p:spPr>
      </p:pic>
      <p:pic>
        <p:nvPicPr>
          <p:cNvPr id="9" name="Obrázek 8"/>
          <p:cNvPicPr/>
          <p:nvPr/>
        </p:nvPicPr>
        <p:blipFill rotWithShape="1">
          <a:blip r:embed="rId4">
            <a:extLst>
              <a:ext uri="{28A0092B-C50C-407E-A947-70E740481C1C}">
                <a14:useLocalDpi xmlns:a14="http://schemas.microsoft.com/office/drawing/2010/main" val="0"/>
              </a:ext>
            </a:extLst>
          </a:blip>
          <a:srcRect l="109" t="38193" r="1837" b="4378"/>
          <a:stretch/>
        </p:blipFill>
        <p:spPr bwMode="auto">
          <a:xfrm>
            <a:off x="371424" y="4198406"/>
            <a:ext cx="7286170" cy="2474686"/>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r="27864" b="78017"/>
          <a:stretch/>
        </p:blipFill>
        <p:spPr bwMode="auto">
          <a:xfrm>
            <a:off x="3448799" y="3750957"/>
            <a:ext cx="6719570" cy="1405613"/>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t="21696" r="27864" b="62301"/>
          <a:stretch/>
        </p:blipFill>
        <p:spPr bwMode="auto">
          <a:xfrm>
            <a:off x="4623912" y="5080150"/>
            <a:ext cx="6719570" cy="1023257"/>
          </a:xfrm>
          <a:prstGeom prst="rect">
            <a:avLst/>
          </a:prstGeom>
          <a:noFill/>
        </p:spPr>
      </p:pic>
      <p:pic>
        <p:nvPicPr>
          <p:cNvPr id="13" name="Obrázek 12"/>
          <p:cNvPicPr/>
          <p:nvPr/>
        </p:nvPicPr>
        <p:blipFill rotWithShape="1">
          <a:blip r:embed="rId4">
            <a:extLst>
              <a:ext uri="{28A0092B-C50C-407E-A947-70E740481C1C}">
                <a14:useLocalDpi xmlns:a14="http://schemas.microsoft.com/office/drawing/2010/main" val="0"/>
              </a:ext>
            </a:extLst>
          </a:blip>
          <a:srcRect l="66611" t="38193" r="10731" b="16238"/>
          <a:stretch/>
        </p:blipFill>
        <p:spPr bwMode="auto">
          <a:xfrm>
            <a:off x="9178191" y="1675265"/>
            <a:ext cx="2346151" cy="2359706"/>
          </a:xfrm>
          <a:prstGeom prst="rect">
            <a:avLst/>
          </a:prstGeom>
          <a:noFill/>
        </p:spPr>
      </p:pic>
    </p:spTree>
    <p:extLst>
      <p:ext uri="{BB962C8B-B14F-4D97-AF65-F5344CB8AC3E}">
        <p14:creationId xmlns:p14="http://schemas.microsoft.com/office/powerpoint/2010/main" val="28178409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Zobrazení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3"/>
          <a:stretch>
            <a:fillRect/>
          </a:stretch>
        </p:blipFill>
        <p:spPr>
          <a:xfrm>
            <a:off x="371426" y="1367601"/>
            <a:ext cx="8578090" cy="2040194"/>
          </a:xfrm>
          <a:prstGeom prst="rect">
            <a:avLst/>
          </a:prstGeom>
        </p:spPr>
      </p:pic>
      <p:pic>
        <p:nvPicPr>
          <p:cNvPr id="9" name="Obrázek 8"/>
          <p:cNvPicPr/>
          <p:nvPr/>
        </p:nvPicPr>
        <p:blipFill rotWithShape="1">
          <a:blip r:embed="rId4">
            <a:extLst>
              <a:ext uri="{28A0092B-C50C-407E-A947-70E740481C1C}">
                <a14:useLocalDpi xmlns:a14="http://schemas.microsoft.com/office/drawing/2010/main" val="0"/>
              </a:ext>
            </a:extLst>
          </a:blip>
          <a:srcRect l="109" t="38193" r="1837" b="4378"/>
          <a:stretch/>
        </p:blipFill>
        <p:spPr bwMode="auto">
          <a:xfrm>
            <a:off x="371424" y="4198406"/>
            <a:ext cx="7286170" cy="2474686"/>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r="27864" b="78017"/>
          <a:stretch/>
        </p:blipFill>
        <p:spPr bwMode="auto">
          <a:xfrm>
            <a:off x="3448799" y="3750957"/>
            <a:ext cx="6719570" cy="1405613"/>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t="21696" r="27864" b="62301"/>
          <a:stretch/>
        </p:blipFill>
        <p:spPr bwMode="auto">
          <a:xfrm>
            <a:off x="4623912" y="5080150"/>
            <a:ext cx="6719570" cy="1023257"/>
          </a:xfrm>
          <a:prstGeom prst="rect">
            <a:avLst/>
          </a:prstGeom>
          <a:noFill/>
        </p:spPr>
      </p:pic>
      <p:pic>
        <p:nvPicPr>
          <p:cNvPr id="13" name="Obrázek 12"/>
          <p:cNvPicPr/>
          <p:nvPr/>
        </p:nvPicPr>
        <p:blipFill rotWithShape="1">
          <a:blip r:embed="rId4">
            <a:extLst>
              <a:ext uri="{28A0092B-C50C-407E-A947-70E740481C1C}">
                <a14:useLocalDpi xmlns:a14="http://schemas.microsoft.com/office/drawing/2010/main" val="0"/>
              </a:ext>
            </a:extLst>
          </a:blip>
          <a:srcRect l="66611" t="38193" r="10731" b="16238"/>
          <a:stretch/>
        </p:blipFill>
        <p:spPr bwMode="auto">
          <a:xfrm>
            <a:off x="9178191" y="1675265"/>
            <a:ext cx="2346151" cy="2359706"/>
          </a:xfrm>
          <a:prstGeom prst="rect">
            <a:avLst/>
          </a:prstGeom>
          <a:noFill/>
        </p:spPr>
      </p:pic>
    </p:spTree>
    <p:extLst>
      <p:ext uri="{BB962C8B-B14F-4D97-AF65-F5344CB8AC3E}">
        <p14:creationId xmlns:p14="http://schemas.microsoft.com/office/powerpoint/2010/main" val="42531207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3256276"/>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seznámit studenty se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základními nástroji pro práci s aplikací MS Word. Byly detailně probrány základní nástroje obsažené v panelu karet a postupně vysvětleny nabídky na jednotlivých kartách.</a:t>
            </a:r>
          </a:p>
          <a:p>
            <a:pPr indent="180340" algn="just">
              <a:lnSpc>
                <a:spcPct val="115000"/>
              </a:lnSpc>
              <a:spcBef>
                <a:spcPts val="1200"/>
              </a:spcBef>
              <a:spcAft>
                <a:spcPts val="1200"/>
              </a:spcAft>
            </a:pPr>
            <a:r>
              <a:rPr lang="cs-CZ" sz="2400" dirty="0" smtClean="0">
                <a:effectLst/>
                <a:latin typeface="Times New Roman" panose="02020603050405020304" pitchFamily="18" charset="0"/>
                <a:ea typeface="Calibri" panose="020F0502020204030204" pitchFamily="34" charset="0"/>
                <a:cs typeface="Times New Roman" panose="02020603050405020304" pitchFamily="18" charset="0"/>
              </a:rPr>
              <a:t>Po této přednášce by měl student ovládat základní konfiguraci aplikace Word a měl by zvládat základní práci s textovými objekty. </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Měl by současně chápat filosofii práce s aplikací Word a orientovat se v prostředí.</a:t>
            </a:r>
            <a:r>
              <a:rPr lang="cs-CZ"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59251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sp>
        <p:nvSpPr>
          <p:cNvPr id="12" name="Obdélník 11"/>
          <p:cNvSpPr/>
          <p:nvPr/>
        </p:nvSpPr>
        <p:spPr>
          <a:xfrm>
            <a:off x="211015" y="1606191"/>
            <a:ext cx="4726745" cy="4524315"/>
          </a:xfrm>
          <a:prstGeom prst="rect">
            <a:avLst/>
          </a:prstGeom>
        </p:spPr>
        <p:txBody>
          <a:bodyPr wrap="square">
            <a:spAutoFit/>
          </a:bodyPr>
          <a:lstStyle/>
          <a:p>
            <a:pPr marL="342900" indent="-342900">
              <a:buFont typeface="Arial" panose="020B0604020202020204" pitchFamily="34" charset="0"/>
              <a:buChar char="•"/>
            </a:pPr>
            <a:r>
              <a:rPr lang="cs-CZ" sz="2400" dirty="0"/>
              <a:t>Zobrazení stránky se může lišit, v podstatě rozeznáváme </a:t>
            </a:r>
            <a:r>
              <a:rPr lang="cs-CZ" sz="2400" b="1" dirty="0"/>
              <a:t>Režim čtení, Rozložení při tisku, Rozložení webové stránky,</a:t>
            </a:r>
            <a:r>
              <a:rPr lang="cs-CZ" sz="2400" dirty="0"/>
              <a:t> zobrazení jako </a:t>
            </a:r>
            <a:r>
              <a:rPr lang="cs-CZ" sz="2400" b="1" dirty="0"/>
              <a:t>Osnova</a:t>
            </a:r>
            <a:r>
              <a:rPr lang="cs-CZ" sz="2400" dirty="0"/>
              <a:t> a jako </a:t>
            </a:r>
            <a:r>
              <a:rPr lang="cs-CZ" sz="2400" b="1" dirty="0"/>
              <a:t>Koncept</a:t>
            </a:r>
            <a:r>
              <a:rPr lang="cs-CZ" sz="2400" dirty="0"/>
              <a:t>. </a:t>
            </a:r>
            <a:endParaRPr lang="cs-CZ" sz="2400" dirty="0" smtClean="0"/>
          </a:p>
          <a:p>
            <a:pPr marL="342900" indent="-342900">
              <a:buFont typeface="Arial" panose="020B0604020202020204" pitchFamily="34" charset="0"/>
              <a:buChar char="•"/>
            </a:pPr>
            <a:r>
              <a:rPr lang="cs-CZ" sz="2400" dirty="0" smtClean="0"/>
              <a:t>Změna </a:t>
            </a:r>
            <a:r>
              <a:rPr lang="cs-CZ" sz="2400" dirty="0"/>
              <a:t>se provádí na kartě </a:t>
            </a:r>
            <a:r>
              <a:rPr lang="cs-CZ" sz="2400" b="1" dirty="0"/>
              <a:t>Zobrazení</a:t>
            </a:r>
            <a:r>
              <a:rPr lang="cs-CZ" sz="2400" dirty="0"/>
              <a:t> ve skupině voleb </a:t>
            </a:r>
            <a:r>
              <a:rPr lang="cs-CZ" sz="2400" b="1" dirty="0"/>
              <a:t>Zobrazení</a:t>
            </a:r>
            <a:r>
              <a:rPr lang="cs-CZ" sz="2400" dirty="0"/>
              <a:t> nebo na stavovém </a:t>
            </a:r>
            <a:r>
              <a:rPr lang="cs-CZ" sz="2400" dirty="0" smtClean="0"/>
              <a:t>řádku. </a:t>
            </a:r>
          </a:p>
          <a:p>
            <a:pPr marL="342900" indent="-342900">
              <a:buFont typeface="Arial" panose="020B0604020202020204" pitchFamily="34" charset="0"/>
              <a:buChar char="•"/>
            </a:pPr>
            <a:r>
              <a:rPr lang="cs-CZ" sz="2400" dirty="0" smtClean="0"/>
              <a:t>Standardně </a:t>
            </a:r>
            <a:r>
              <a:rPr lang="cs-CZ" sz="2400" dirty="0"/>
              <a:t>se používá volba </a:t>
            </a:r>
            <a:r>
              <a:rPr lang="cs-CZ" sz="2400" b="1" dirty="0"/>
              <a:t>Rozložení při tisku</a:t>
            </a:r>
            <a:r>
              <a:rPr lang="cs-CZ" sz="2400" dirty="0"/>
              <a:t>.</a:t>
            </a:r>
          </a:p>
        </p:txBody>
      </p:sp>
      <p:pic>
        <p:nvPicPr>
          <p:cNvPr id="2" name="Obrázek 1"/>
          <p:cNvPicPr>
            <a:picLocks noChangeAspect="1"/>
          </p:cNvPicPr>
          <p:nvPr/>
        </p:nvPicPr>
        <p:blipFill>
          <a:blip r:embed="rId3"/>
          <a:stretch>
            <a:fillRect/>
          </a:stretch>
        </p:blipFill>
        <p:spPr>
          <a:xfrm>
            <a:off x="6033832" y="1631336"/>
            <a:ext cx="5121848" cy="2063478"/>
          </a:xfrm>
          <a:prstGeom prst="rect">
            <a:avLst/>
          </a:prstGeom>
        </p:spPr>
      </p:pic>
      <p:pic>
        <p:nvPicPr>
          <p:cNvPr id="3" name="Obrázek 2"/>
          <p:cNvPicPr>
            <a:picLocks noChangeAspect="1"/>
          </p:cNvPicPr>
          <p:nvPr/>
        </p:nvPicPr>
        <p:blipFill>
          <a:blip r:embed="rId4"/>
          <a:stretch>
            <a:fillRect/>
          </a:stretch>
        </p:blipFill>
        <p:spPr>
          <a:xfrm>
            <a:off x="6051111" y="4742101"/>
            <a:ext cx="5493741" cy="667932"/>
          </a:xfrm>
          <a:prstGeom prst="rect">
            <a:avLst/>
          </a:prstGeom>
        </p:spPr>
      </p:pic>
      <p:sp>
        <p:nvSpPr>
          <p:cNvPr id="11" name="TextovéPole 10"/>
          <p:cNvSpPr txBox="1"/>
          <p:nvPr/>
        </p:nvSpPr>
        <p:spPr>
          <a:xfrm>
            <a:off x="5921290" y="3576231"/>
            <a:ext cx="5104569"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Zobrazení</a:t>
            </a:r>
            <a:endParaRPr lang="cs-CZ" sz="2800" b="1" dirty="0">
              <a:solidFill>
                <a:srgbClr val="000000"/>
              </a:solidFill>
              <a:latin typeface="Calibri" panose="020F0502020204030204" pitchFamily="34" charset="0"/>
              <a:cs typeface="Calibri" panose="020F0502020204030204" pitchFamily="34" charset="0"/>
            </a:endParaRPr>
          </a:p>
        </p:txBody>
      </p:sp>
      <p:sp>
        <p:nvSpPr>
          <p:cNvPr id="14" name="TextovéPole 13"/>
          <p:cNvSpPr txBox="1"/>
          <p:nvPr/>
        </p:nvSpPr>
        <p:spPr>
          <a:xfrm>
            <a:off x="6051111" y="5392306"/>
            <a:ext cx="5104569"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Stavový řádek</a:t>
            </a:r>
            <a:endParaRPr lang="cs-CZ" sz="2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09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err="1" smtClean="0">
                <a:solidFill>
                  <a:prstClr val="black"/>
                </a:solidFill>
              </a:rPr>
              <a:t>ožnosti</a:t>
            </a:r>
            <a:r>
              <a:rPr lang="en-US" sz="3600" dirty="0" smtClean="0">
                <a:solidFill>
                  <a:prstClr val="black"/>
                </a:solidFill>
              </a:rPr>
              <a:t>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a:t>
            </a:r>
            <a:endParaRPr lang="cs-CZ" sz="2800" b="1" dirty="0">
              <a:solidFill>
                <a:srgbClr val="000000"/>
              </a:solidFill>
              <a:latin typeface="Calibri" panose="020F0502020204030204" pitchFamily="34" charset="0"/>
              <a:cs typeface="Calibri" panose="020F0502020204030204" pitchFamily="34" charset="0"/>
            </a:endParaRPr>
          </a:p>
        </p:txBody>
      </p:sp>
      <p:sp>
        <p:nvSpPr>
          <p:cNvPr id="12" name="Obdélník 11"/>
          <p:cNvSpPr/>
          <p:nvPr/>
        </p:nvSpPr>
        <p:spPr>
          <a:xfrm>
            <a:off x="168812" y="1367601"/>
            <a:ext cx="4726745" cy="5299912"/>
          </a:xfrm>
          <a:prstGeom prst="rect">
            <a:avLst/>
          </a:prstGeom>
        </p:spPr>
        <p:txBody>
          <a:bodyPr wrap="square">
            <a:spAutoFit/>
          </a:bodyPr>
          <a:lstStyle/>
          <a:p>
            <a:pPr marL="342900" lvl="0" indent="-342900">
              <a:buFont typeface="Arial" panose="020B0604020202020204" pitchFamily="34" charset="0"/>
              <a:buChar char="•"/>
            </a:pPr>
            <a:r>
              <a:rPr lang="cs-CZ" sz="2200" dirty="0" smtClean="0">
                <a:solidFill>
                  <a:prstClr val="black"/>
                </a:solidFill>
                <a:latin typeface="Times New Roman" panose="02020603050405020304" pitchFamily="18" charset="0"/>
                <a:ea typeface="Calibri" panose="020F0502020204030204" pitchFamily="34" charset="0"/>
              </a:rPr>
              <a:t>slouží k nastavování </a:t>
            </a:r>
            <a:r>
              <a:rPr lang="cs-CZ" sz="2200" dirty="0">
                <a:solidFill>
                  <a:prstClr val="black"/>
                </a:solidFill>
                <a:latin typeface="Times New Roman" panose="02020603050405020304" pitchFamily="18" charset="0"/>
                <a:ea typeface="Calibri" panose="020F0502020204030204" pitchFamily="34" charset="0"/>
              </a:rPr>
              <a:t>parametrů </a:t>
            </a:r>
            <a:r>
              <a:rPr lang="cs-CZ" sz="2200" dirty="0" smtClean="0">
                <a:solidFill>
                  <a:prstClr val="black"/>
                </a:solidFill>
                <a:latin typeface="Times New Roman" panose="02020603050405020304" pitchFamily="18" charset="0"/>
                <a:ea typeface="Calibri" panose="020F0502020204030204" pitchFamily="34" charset="0"/>
              </a:rPr>
              <a:t>aplikace, . </a:t>
            </a:r>
            <a:endParaRPr lang="cs-CZ" sz="2200" dirty="0">
              <a:solidFill>
                <a:prstClr val="black"/>
              </a:solidFill>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cs-CZ" sz="2200" dirty="0" smtClean="0">
                <a:solidFill>
                  <a:prstClr val="black"/>
                </a:solidFill>
                <a:latin typeface="Times New Roman" panose="02020603050405020304" pitchFamily="18" charset="0"/>
                <a:ea typeface="Calibri" panose="020F0502020204030204" pitchFamily="34" charset="0"/>
              </a:rPr>
              <a:t>nemá </a:t>
            </a:r>
            <a:r>
              <a:rPr lang="cs-CZ" sz="2200" dirty="0">
                <a:solidFill>
                  <a:prstClr val="black"/>
                </a:solidFill>
                <a:latin typeface="Times New Roman" panose="02020603050405020304" pitchFamily="18" charset="0"/>
                <a:ea typeface="Calibri" panose="020F0502020204030204" pitchFamily="34" charset="0"/>
              </a:rPr>
              <a:t>standardní pás, jako ostatní </a:t>
            </a:r>
            <a:r>
              <a:rPr lang="cs-CZ" sz="2200" dirty="0" smtClean="0">
                <a:solidFill>
                  <a:prstClr val="black"/>
                </a:solidFill>
                <a:latin typeface="Times New Roman" panose="02020603050405020304" pitchFamily="18" charset="0"/>
                <a:ea typeface="Calibri" panose="020F0502020204030204" pitchFamily="34" charset="0"/>
              </a:rPr>
              <a:t>karty, </a:t>
            </a:r>
          </a:p>
          <a:p>
            <a:pPr marL="342900" lvl="0" indent="-342900">
              <a:spcAft>
                <a:spcPts val="1800"/>
              </a:spcAft>
              <a:buFont typeface="Arial" panose="020B0604020202020204" pitchFamily="34" charset="0"/>
              <a:buChar char="•"/>
            </a:pPr>
            <a:r>
              <a:rPr lang="cs-CZ" sz="2200" dirty="0" smtClean="0">
                <a:solidFill>
                  <a:prstClr val="black"/>
                </a:solidFill>
                <a:latin typeface="Times New Roman" panose="02020603050405020304" pitchFamily="18" charset="0"/>
                <a:ea typeface="Calibri" panose="020F0502020204030204" pitchFamily="34" charset="0"/>
              </a:rPr>
              <a:t>po </a:t>
            </a:r>
            <a:r>
              <a:rPr lang="cs-CZ" sz="2200" dirty="0">
                <a:solidFill>
                  <a:prstClr val="black"/>
                </a:solidFill>
                <a:latin typeface="Times New Roman" panose="02020603050405020304" pitchFamily="18" charset="0"/>
                <a:ea typeface="Calibri" panose="020F0502020204030204" pitchFamily="34" charset="0"/>
              </a:rPr>
              <a:t>kliknutí na kartu </a:t>
            </a:r>
            <a:r>
              <a:rPr lang="cs-CZ" sz="2200" b="1" dirty="0">
                <a:solidFill>
                  <a:prstClr val="black"/>
                </a:solidFill>
                <a:latin typeface="Times New Roman" panose="02020603050405020304" pitchFamily="18" charset="0"/>
                <a:ea typeface="Calibri" panose="020F0502020204030204" pitchFamily="34" charset="0"/>
              </a:rPr>
              <a:t>Soubor</a:t>
            </a:r>
            <a:r>
              <a:rPr lang="cs-CZ" sz="2200" dirty="0">
                <a:solidFill>
                  <a:prstClr val="black"/>
                </a:solidFill>
                <a:latin typeface="Times New Roman" panose="02020603050405020304" pitchFamily="18" charset="0"/>
                <a:ea typeface="Calibri" panose="020F0502020204030204" pitchFamily="34" charset="0"/>
              </a:rPr>
              <a:t> se zobrazí tzv. zobrazení </a:t>
            </a:r>
            <a:r>
              <a:rPr lang="cs-CZ" sz="2200" b="1" dirty="0">
                <a:solidFill>
                  <a:prstClr val="black"/>
                </a:solidFill>
                <a:latin typeface="Times New Roman" panose="02020603050405020304" pitchFamily="18" charset="0"/>
                <a:ea typeface="Calibri" panose="020F0502020204030204" pitchFamily="34" charset="0"/>
              </a:rPr>
              <a:t>Microsoft Office </a:t>
            </a:r>
            <a:r>
              <a:rPr lang="cs-CZ" sz="2200" b="1" dirty="0" err="1" smtClean="0">
                <a:solidFill>
                  <a:prstClr val="black"/>
                </a:solidFill>
                <a:latin typeface="Times New Roman" panose="02020603050405020304" pitchFamily="18" charset="0"/>
                <a:ea typeface="Calibri" panose="020F0502020204030204" pitchFamily="34" charset="0"/>
              </a:rPr>
              <a:t>Backstage</a:t>
            </a:r>
            <a:r>
              <a:rPr lang="cs-CZ" sz="2200" b="1" dirty="0" smtClean="0">
                <a:solidFill>
                  <a:prstClr val="black"/>
                </a:solidFill>
                <a:latin typeface="Times New Roman" panose="02020603050405020304" pitchFamily="18" charset="0"/>
                <a:ea typeface="Calibri" panose="020F0502020204030204" pitchFamily="34" charset="0"/>
              </a:rPr>
              <a:t>,</a:t>
            </a:r>
          </a:p>
          <a:p>
            <a:pPr marL="2628900" lvl="5" indent="-342900">
              <a:lnSpc>
                <a:spcPct val="70000"/>
              </a:lnSpc>
              <a:buFont typeface="Arial" panose="020B0604020202020204" pitchFamily="34" charset="0"/>
              <a:buChar char="•"/>
            </a:pPr>
            <a:r>
              <a:rPr lang="cs-CZ" sz="2200" dirty="0" smtClean="0">
                <a:solidFill>
                  <a:prstClr val="black"/>
                </a:solidFill>
              </a:rPr>
              <a:t>Informace</a:t>
            </a:r>
          </a:p>
          <a:p>
            <a:pPr marL="2628900" lvl="5" indent="-342900">
              <a:lnSpc>
                <a:spcPct val="70000"/>
              </a:lnSpc>
              <a:buFont typeface="Arial" panose="020B0604020202020204" pitchFamily="34" charset="0"/>
              <a:buChar char="•"/>
            </a:pPr>
            <a:r>
              <a:rPr lang="cs-CZ" sz="2200" dirty="0" smtClean="0">
                <a:solidFill>
                  <a:prstClr val="black"/>
                </a:solidFill>
              </a:rPr>
              <a:t>Nový</a:t>
            </a:r>
          </a:p>
          <a:p>
            <a:pPr marL="2628900" lvl="5" indent="-342900">
              <a:lnSpc>
                <a:spcPct val="70000"/>
              </a:lnSpc>
              <a:buFont typeface="Arial" panose="020B0604020202020204" pitchFamily="34" charset="0"/>
              <a:buChar char="•"/>
            </a:pPr>
            <a:r>
              <a:rPr lang="cs-CZ" sz="2200" dirty="0" smtClean="0">
                <a:solidFill>
                  <a:prstClr val="black"/>
                </a:solidFill>
              </a:rPr>
              <a:t>Otevřít</a:t>
            </a:r>
          </a:p>
          <a:p>
            <a:pPr marL="2628900" lvl="5" indent="-342900">
              <a:lnSpc>
                <a:spcPct val="70000"/>
              </a:lnSpc>
              <a:buFont typeface="Arial" panose="020B0604020202020204" pitchFamily="34" charset="0"/>
              <a:buChar char="•"/>
            </a:pPr>
            <a:r>
              <a:rPr lang="cs-CZ" sz="2200" dirty="0" smtClean="0">
                <a:solidFill>
                  <a:prstClr val="black"/>
                </a:solidFill>
              </a:rPr>
              <a:t>Uložit</a:t>
            </a:r>
          </a:p>
          <a:p>
            <a:pPr marL="2628900" lvl="5" indent="-342900">
              <a:lnSpc>
                <a:spcPct val="70000"/>
              </a:lnSpc>
              <a:buFont typeface="Arial" panose="020B0604020202020204" pitchFamily="34" charset="0"/>
              <a:buChar char="•"/>
            </a:pPr>
            <a:r>
              <a:rPr lang="cs-CZ" sz="2200" dirty="0" smtClean="0">
                <a:solidFill>
                  <a:prstClr val="black"/>
                </a:solidFill>
              </a:rPr>
              <a:t>Uložit jako</a:t>
            </a:r>
          </a:p>
          <a:p>
            <a:pPr marL="2628900" lvl="5" indent="-342900">
              <a:lnSpc>
                <a:spcPct val="70000"/>
              </a:lnSpc>
              <a:buFont typeface="Arial" panose="020B0604020202020204" pitchFamily="34" charset="0"/>
              <a:buChar char="•"/>
            </a:pPr>
            <a:r>
              <a:rPr lang="cs-CZ" sz="2200" dirty="0" smtClean="0">
                <a:solidFill>
                  <a:prstClr val="black"/>
                </a:solidFill>
              </a:rPr>
              <a:t>Tisk</a:t>
            </a:r>
          </a:p>
          <a:p>
            <a:pPr marL="2628900" lvl="5" indent="-342900">
              <a:lnSpc>
                <a:spcPct val="70000"/>
              </a:lnSpc>
              <a:buFont typeface="Arial" panose="020B0604020202020204" pitchFamily="34" charset="0"/>
              <a:buChar char="•"/>
            </a:pPr>
            <a:r>
              <a:rPr lang="cs-CZ" sz="2200" dirty="0" smtClean="0">
                <a:solidFill>
                  <a:prstClr val="black"/>
                </a:solidFill>
              </a:rPr>
              <a:t>Sdílet</a:t>
            </a:r>
          </a:p>
          <a:p>
            <a:pPr marL="2628900" lvl="5" indent="-342900">
              <a:lnSpc>
                <a:spcPct val="70000"/>
              </a:lnSpc>
              <a:buFont typeface="Arial" panose="020B0604020202020204" pitchFamily="34" charset="0"/>
              <a:buChar char="•"/>
            </a:pPr>
            <a:r>
              <a:rPr lang="cs-CZ" sz="2200" dirty="0" smtClean="0">
                <a:solidFill>
                  <a:prstClr val="black"/>
                </a:solidFill>
              </a:rPr>
              <a:t>Exportovat</a:t>
            </a:r>
          </a:p>
          <a:p>
            <a:pPr marL="2628900" lvl="5" indent="-342900">
              <a:lnSpc>
                <a:spcPct val="70000"/>
              </a:lnSpc>
              <a:buFont typeface="Arial" panose="020B0604020202020204" pitchFamily="34" charset="0"/>
              <a:buChar char="•"/>
            </a:pPr>
            <a:r>
              <a:rPr lang="cs-CZ" sz="2200" dirty="0" smtClean="0">
                <a:solidFill>
                  <a:prstClr val="black"/>
                </a:solidFill>
              </a:rPr>
              <a:t>Zavřít</a:t>
            </a:r>
          </a:p>
          <a:p>
            <a:pPr marL="2628900" lvl="5" indent="-342900">
              <a:lnSpc>
                <a:spcPct val="70000"/>
              </a:lnSpc>
              <a:buFont typeface="Arial" panose="020B0604020202020204" pitchFamily="34" charset="0"/>
              <a:buChar char="•"/>
            </a:pPr>
            <a:r>
              <a:rPr lang="cs-CZ" sz="2200" dirty="0" smtClean="0">
                <a:solidFill>
                  <a:prstClr val="black"/>
                </a:solidFill>
              </a:rPr>
              <a:t>Účet</a:t>
            </a:r>
          </a:p>
          <a:p>
            <a:pPr marL="2628900" lvl="5" indent="-342900">
              <a:lnSpc>
                <a:spcPct val="70000"/>
              </a:lnSpc>
              <a:buFont typeface="Arial" panose="020B0604020202020204" pitchFamily="34" charset="0"/>
              <a:buChar char="•"/>
            </a:pPr>
            <a:r>
              <a:rPr lang="cs-CZ" sz="2200" dirty="0" smtClean="0">
                <a:solidFill>
                  <a:prstClr val="black"/>
                </a:solidFill>
              </a:rPr>
              <a:t>Možnosti</a:t>
            </a:r>
            <a:endParaRPr lang="cs-CZ" sz="2200" dirty="0">
              <a:solidFill>
                <a:prstClr val="black"/>
              </a:solidFill>
            </a:endParaRPr>
          </a:p>
        </p:txBody>
      </p:sp>
      <p:pic>
        <p:nvPicPr>
          <p:cNvPr id="5" name="Obrázek 4"/>
          <p:cNvPicPr>
            <a:picLocks noChangeAspect="1"/>
          </p:cNvPicPr>
          <p:nvPr/>
        </p:nvPicPr>
        <p:blipFill>
          <a:blip r:embed="rId3"/>
          <a:stretch>
            <a:fillRect/>
          </a:stretch>
        </p:blipFill>
        <p:spPr>
          <a:xfrm>
            <a:off x="4555820" y="1848665"/>
            <a:ext cx="7500310" cy="4473990"/>
          </a:xfrm>
          <a:prstGeom prst="rect">
            <a:avLst/>
          </a:prstGeom>
        </p:spPr>
      </p:pic>
      <p:sp>
        <p:nvSpPr>
          <p:cNvPr id="8" name="Obdélník 7"/>
          <p:cNvSpPr/>
          <p:nvPr/>
        </p:nvSpPr>
        <p:spPr>
          <a:xfrm>
            <a:off x="371426" y="3885605"/>
            <a:ext cx="2012089" cy="400110"/>
          </a:xfrm>
          <a:prstGeom prst="rect">
            <a:avLst/>
          </a:prstGeom>
        </p:spPr>
        <p:txBody>
          <a:bodyPr wrap="none">
            <a:spAutoFit/>
          </a:bodyPr>
          <a:lstStyle/>
          <a:p>
            <a:pPr lvl="0"/>
            <a:r>
              <a:rPr lang="cs-CZ" sz="2000" dirty="0" smtClean="0">
                <a:solidFill>
                  <a:prstClr val="black"/>
                </a:solidFill>
                <a:latin typeface="Times New Roman" panose="02020603050405020304" pitchFamily="18" charset="0"/>
              </a:rPr>
              <a:t>základní </a:t>
            </a:r>
            <a:r>
              <a:rPr lang="cs-CZ" sz="2000" dirty="0">
                <a:solidFill>
                  <a:prstClr val="black"/>
                </a:solidFill>
                <a:latin typeface="Times New Roman" panose="02020603050405020304" pitchFamily="18" charset="0"/>
              </a:rPr>
              <a:t>nabídky:</a:t>
            </a:r>
          </a:p>
        </p:txBody>
      </p:sp>
    </p:spTree>
    <p:extLst>
      <p:ext uri="{BB962C8B-B14F-4D97-AF65-F5344CB8AC3E}">
        <p14:creationId xmlns:p14="http://schemas.microsoft.com/office/powerpoint/2010/main" val="1253619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1514</TotalTime>
  <Words>5424</Words>
  <Application>Microsoft Office PowerPoint</Application>
  <PresentationFormat>Širokoúhlá obrazovka</PresentationFormat>
  <Paragraphs>366</Paragraphs>
  <Slides>75</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75</vt:i4>
      </vt:variant>
    </vt:vector>
  </HeadingPairs>
  <TitlesOfParts>
    <vt:vector size="81" baseType="lpstr">
      <vt:lpstr>Arial</vt:lpstr>
      <vt:lpstr>Calibri</vt:lpstr>
      <vt:lpstr>Calibri Light</vt:lpstr>
      <vt:lpstr>Symbol</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78</cp:revision>
  <dcterms:created xsi:type="dcterms:W3CDTF">2018-05-01T11:53:06Z</dcterms:created>
  <dcterms:modified xsi:type="dcterms:W3CDTF">2021-09-11T12:22:11Z</dcterms:modified>
</cp:coreProperties>
</file>