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2" r:id="rId16"/>
    <p:sldId id="270" r:id="rId17"/>
    <p:sldId id="271" r:id="rId18"/>
    <p:sldId id="273" r:id="rId19"/>
    <p:sldId id="274" r:id="rId20"/>
    <p:sldId id="275" r:id="rId21"/>
    <p:sldId id="276" r:id="rId22"/>
    <p:sldId id="277" r:id="rId23"/>
    <p:sldId id="279" r:id="rId24"/>
    <p:sldId id="278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FC61F-C1E1-494F-9275-B5F18045E7E0}" type="datetimeFigureOut">
              <a:rPr lang="cs-CZ" smtClean="0"/>
              <a:t>18.09.2021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AB006-05FE-4E03-8CFA-D6F18D61A0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8063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FC61F-C1E1-494F-9275-B5F18045E7E0}" type="datetimeFigureOut">
              <a:rPr lang="cs-CZ" smtClean="0"/>
              <a:t>18.09.2021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AB006-05FE-4E03-8CFA-D6F18D61A0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989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FC61F-C1E1-494F-9275-B5F18045E7E0}" type="datetimeFigureOut">
              <a:rPr lang="cs-CZ" smtClean="0"/>
              <a:t>18.09.2021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AB006-05FE-4E03-8CFA-D6F18D61A0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9940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FC61F-C1E1-494F-9275-B5F18045E7E0}" type="datetimeFigureOut">
              <a:rPr lang="cs-CZ" smtClean="0"/>
              <a:t>18.09.2021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AB006-05FE-4E03-8CFA-D6F18D61A0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8801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FC61F-C1E1-494F-9275-B5F18045E7E0}" type="datetimeFigureOut">
              <a:rPr lang="cs-CZ" smtClean="0"/>
              <a:t>18.09.2021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AB006-05FE-4E03-8CFA-D6F18D61A0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2657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FC61F-C1E1-494F-9275-B5F18045E7E0}" type="datetimeFigureOut">
              <a:rPr lang="cs-CZ" smtClean="0"/>
              <a:t>18.09.2021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AB006-05FE-4E03-8CFA-D6F18D61A0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5921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FC61F-C1E1-494F-9275-B5F18045E7E0}" type="datetimeFigureOut">
              <a:rPr lang="cs-CZ" smtClean="0"/>
              <a:t>18.09.2021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AB006-05FE-4E03-8CFA-D6F18D61A0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8180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FC61F-C1E1-494F-9275-B5F18045E7E0}" type="datetimeFigureOut">
              <a:rPr lang="cs-CZ" smtClean="0"/>
              <a:t>18.09.2021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AB006-05FE-4E03-8CFA-D6F18D61A0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2564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FC61F-C1E1-494F-9275-B5F18045E7E0}" type="datetimeFigureOut">
              <a:rPr lang="cs-CZ" smtClean="0"/>
              <a:t>18.09.2021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AB006-05FE-4E03-8CFA-D6F18D61A0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1126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FC61F-C1E1-494F-9275-B5F18045E7E0}" type="datetimeFigureOut">
              <a:rPr lang="cs-CZ" smtClean="0"/>
              <a:t>18.09.2021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AB006-05FE-4E03-8CFA-D6F18D61A0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7255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FC61F-C1E1-494F-9275-B5F18045E7E0}" type="datetimeFigureOut">
              <a:rPr lang="cs-CZ" smtClean="0"/>
              <a:t>18.09.2021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AB006-05FE-4E03-8CFA-D6F18D61A0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3775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DFC61F-C1E1-494F-9275-B5F18045E7E0}" type="datetimeFigureOut">
              <a:rPr lang="cs-CZ" smtClean="0"/>
              <a:t>18.09.2021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7AB006-05FE-4E03-8CFA-D6F18D61A0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4800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6.wmf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Hledání nejkratší cesty a maximálního toku v síti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cs-CZ" dirty="0"/>
              <a:t>Ing</a:t>
            </a:r>
            <a:r>
              <a:rPr lang="cs-CZ" altLang="cs-CZ" dirty="0"/>
              <a:t>. </a:t>
            </a:r>
            <a:r>
              <a:rPr lang="en-US" altLang="cs-CZ" dirty="0"/>
              <a:t>Radom</a:t>
            </a:r>
            <a:r>
              <a:rPr lang="cs-CZ" altLang="cs-CZ" dirty="0" err="1"/>
              <a:t>ír</a:t>
            </a:r>
            <a:r>
              <a:rPr lang="cs-CZ" altLang="cs-CZ" dirty="0"/>
              <a:t> Perzina, Ph.D.</a:t>
            </a:r>
          </a:p>
        </p:txBody>
      </p:sp>
    </p:spTree>
    <p:extLst>
      <p:ext uri="{BB962C8B-B14F-4D97-AF65-F5344CB8AC3E}">
        <p14:creationId xmlns:p14="http://schemas.microsoft.com/office/powerpoint/2010/main" val="26399202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Předpokládejme silniční síť, zadanou na následujícím obrázku, jednotlivé ohodnocení hran udávají vzdálenosti mezi městy v kilometrech. Našim úkolem je nalézt nejkratší cestu mezi městy označenými uzly u</a:t>
            </a:r>
            <a:r>
              <a:rPr lang="cs-CZ" baseline="-25000" dirty="0"/>
              <a:t>1</a:t>
            </a:r>
            <a:r>
              <a:rPr lang="cs-CZ" dirty="0"/>
              <a:t> a u</a:t>
            </a:r>
            <a:r>
              <a:rPr lang="cs-CZ" baseline="-25000" dirty="0"/>
              <a:t>5</a:t>
            </a:r>
            <a:r>
              <a:rPr lang="cs-CZ" dirty="0"/>
              <a:t>.</a:t>
            </a:r>
          </a:p>
        </p:txBody>
      </p:sp>
      <p:pic>
        <p:nvPicPr>
          <p:cNvPr id="4" name="Obrázek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63688" y="4333442"/>
            <a:ext cx="4536504" cy="2373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11925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1744" y="2347913"/>
            <a:ext cx="4252028" cy="208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- řešení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96752"/>
            <a:ext cx="5104638" cy="259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734467"/>
            <a:ext cx="4964133" cy="2567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5118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Předpokládejme silniční síť, zadanou na následujícím obrázku. Našim úkolem je nalézt nejkratší cestu mezi uzly u</a:t>
            </a:r>
            <a:r>
              <a:rPr lang="cs-CZ" baseline="-25000" dirty="0"/>
              <a:t>1</a:t>
            </a:r>
            <a:r>
              <a:rPr lang="cs-CZ" dirty="0"/>
              <a:t> a u</a:t>
            </a:r>
            <a:r>
              <a:rPr lang="cs-CZ" baseline="-25000" dirty="0"/>
              <a:t>8</a:t>
            </a:r>
            <a:endParaRPr lang="cs-CZ" dirty="0"/>
          </a:p>
        </p:txBody>
      </p:sp>
      <p:pic>
        <p:nvPicPr>
          <p:cNvPr id="4" name="Obrázek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71600" y="3520192"/>
            <a:ext cx="7416824" cy="2805921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5436096" y="4005064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9</a:t>
            </a:r>
          </a:p>
        </p:txBody>
      </p:sp>
      <p:sp>
        <p:nvSpPr>
          <p:cNvPr id="6" name="Ovál 5"/>
          <p:cNvSpPr/>
          <p:nvPr/>
        </p:nvSpPr>
        <p:spPr>
          <a:xfrm>
            <a:off x="5724128" y="4077072"/>
            <a:ext cx="144016" cy="21602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53094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- řešení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04442"/>
            <a:ext cx="8272402" cy="2449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ázek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71600" y="3854099"/>
            <a:ext cx="6624736" cy="2584559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6084168" y="2543888"/>
            <a:ext cx="504056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000" dirty="0"/>
              <a:t>(9)</a:t>
            </a:r>
          </a:p>
        </p:txBody>
      </p:sp>
    </p:spTree>
    <p:extLst>
      <p:ext uri="{BB962C8B-B14F-4D97-AF65-F5344CB8AC3E}">
        <p14:creationId xmlns:p14="http://schemas.microsoft.com/office/powerpoint/2010/main" val="34466816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Nalezení maximálního toku sítí (minimálního řezu sítě).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/>
                  <a:t>Tokem v síti</a:t>
                </a:r>
                <a:r>
                  <a:rPr lang="cs-CZ" dirty="0"/>
                  <a:t> se rozumí funkce, která každé hraně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h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cs-CZ" dirty="0"/>
                  <a:t> přiřadí nezáporné číslo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cs-CZ" dirty="0"/>
                  <a:t>, které se nazývá </a:t>
                </a:r>
                <a:r>
                  <a:rPr lang="cs-CZ" b="1" dirty="0"/>
                  <a:t>hodnota toku v hraně</a:t>
                </a:r>
                <a:r>
                  <a:rPr lang="cs-CZ" dirty="0"/>
                  <a:t> . </a:t>
                </a:r>
              </a:p>
              <a:p>
                <a:r>
                  <a:rPr lang="cs-CZ" dirty="0"/>
                  <a:t>Symbolem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𝑘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cs-CZ" dirty="0"/>
                  <a:t> označíme ohodnocení hrany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h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cs-CZ" dirty="0"/>
                  <a:t>, které představuje </a:t>
                </a:r>
                <a:r>
                  <a:rPr lang="cs-CZ" b="1" dirty="0"/>
                  <a:t>kapacitu hrany</a:t>
                </a:r>
                <a:r>
                  <a:rPr lang="cs-CZ" dirty="0"/>
                  <a:t>, nebo taky </a:t>
                </a:r>
                <a:r>
                  <a:rPr lang="cs-CZ" b="1" dirty="0"/>
                  <a:t>maximální propustnost hrany.</a:t>
                </a:r>
                <a:r>
                  <a:rPr lang="cs-CZ" dirty="0"/>
                  <a:t> </a:t>
                </a:r>
              </a:p>
              <a:p>
                <a:r>
                  <a:rPr lang="cs-CZ" dirty="0"/>
                  <a:t>Hrana je propustná oběma směry, platí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𝑖𝑗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−</m:t>
                        </m:r>
                        <m:r>
                          <a:rPr lang="cs-CZ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cs-CZ" dirty="0"/>
                  <a:t>, v opačném směru je tok záporný.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94098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Maximální tok v síti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Maximálním tokem</a:t>
            </a:r>
            <a:r>
              <a:rPr lang="cs-CZ" dirty="0"/>
              <a:t> celé sítě </a:t>
            </a:r>
            <a:r>
              <a:rPr lang="cs-CZ" b="1" dirty="0"/>
              <a:t>je součet všech skutečných toků u vstupního vrcholu</a:t>
            </a:r>
            <a:r>
              <a:rPr lang="cs-CZ" dirty="0"/>
              <a:t>, </a:t>
            </a:r>
            <a:r>
              <a:rPr lang="cs-CZ" b="1" dirty="0"/>
              <a:t>případně součet všech skutečných toků u výstupního vrcholu</a:t>
            </a:r>
            <a:r>
              <a:rPr lang="cs-CZ" dirty="0"/>
              <a:t> – tyto čísla by měla být stejná</a:t>
            </a:r>
          </a:p>
        </p:txBody>
      </p:sp>
    </p:spTree>
    <p:extLst>
      <p:ext uri="{BB962C8B-B14F-4D97-AF65-F5344CB8AC3E}">
        <p14:creationId xmlns:p14="http://schemas.microsoft.com/office/powerpoint/2010/main" val="25245260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68760"/>
                <a:ext cx="8229600" cy="4857403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cs-CZ" dirty="0"/>
                  <a:t>Pro zjednodušení si můžeme představit soustavu silnic mezi dvěma městy A </a:t>
                </a:r>
                <a:r>
                  <a:rPr lang="cs-CZ" dirty="0" err="1"/>
                  <a:t>a</a:t>
                </a:r>
                <a:r>
                  <a:rPr lang="cs-CZ" dirty="0"/>
                  <a:t> C, kde v první půlce po místo B je dvouproudá silnice a v druhé části nově postavená pětiproudá silnice:</a:t>
                </a:r>
              </a:p>
              <a:p>
                <a:endParaRPr lang="cs-CZ" dirty="0"/>
              </a:p>
              <a:p>
                <a:endParaRPr lang="cs-CZ" dirty="0"/>
              </a:p>
              <a:p>
                <a:r>
                  <a:rPr lang="cs-CZ" dirty="0"/>
                  <a:t>V této síti se nacházejí dvě hrany, hrana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h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𝐴𝐵</m:t>
                        </m:r>
                      </m:sub>
                    </m:sSub>
                  </m:oMath>
                </a14:m>
                <a:r>
                  <a:rPr lang="cs-CZ" baseline="-25000" dirty="0"/>
                  <a:t> </a:t>
                </a:r>
                <a:r>
                  <a:rPr lang="cs-CZ" dirty="0"/>
                  <a:t>a hrana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h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𝐵𝐶</m:t>
                        </m:r>
                      </m:sub>
                    </m:sSub>
                  </m:oMath>
                </a14:m>
                <a:r>
                  <a:rPr lang="cs-CZ" dirty="0"/>
                  <a:t>. Kapacity hran jsou určeny šířkou cesty, tedy kapacita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𝑘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𝐴𝐵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=2</m:t>
                    </m:r>
                  </m:oMath>
                </a14:m>
                <a:r>
                  <a:rPr lang="cs-CZ" dirty="0"/>
                  <a:t> a kapacita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𝑘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𝐵𝐶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=5</m:t>
                    </m:r>
                  </m:oMath>
                </a14:m>
                <a:r>
                  <a:rPr lang="cs-CZ" dirty="0"/>
                  <a:t> . Jaký je skutečný maximální tok na hranách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h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𝐴𝐵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cs-CZ" dirty="0"/>
                  <a:t>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h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𝐵𝐶</m:t>
                        </m:r>
                      </m:sub>
                    </m:sSub>
                  </m:oMath>
                </a14:m>
                <a:r>
                  <a:rPr lang="cs-CZ" dirty="0"/>
                  <a:t>? 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68760"/>
                <a:ext cx="8229600" cy="4857403"/>
              </a:xfrm>
              <a:blipFill rotWithShape="1">
                <a:blip r:embed="rId2"/>
                <a:stretch>
                  <a:fillRect l="-1481" t="-2509" r="-237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5" y="3009528"/>
            <a:ext cx="7056107" cy="1058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167567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- řešení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997152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cs-CZ" dirty="0"/>
                  <a:t>Když bude plně obsazená cesta z A do B, pak z bodu B nepojede víc aut než by se vešlo do dvou proudů, protože by se do bodu B neměly jak dostat. </a:t>
                </a:r>
              </a:p>
              <a:p>
                <a:r>
                  <a:rPr lang="cs-CZ" dirty="0"/>
                  <a:t>Skutečný tok na hraně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h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𝐴𝐵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cs-CZ" dirty="0"/>
                  <a:t>bude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𝐴𝐵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=2</m:t>
                    </m:r>
                  </m:oMath>
                </a14:m>
                <a:r>
                  <a:rPr lang="cs-CZ" dirty="0"/>
                  <a:t> , bude roven kapacitě hrany.</a:t>
                </a:r>
              </a:p>
              <a:p>
                <a:r>
                  <a:rPr lang="cs-CZ" dirty="0"/>
                  <a:t>Skutečný tok na hraně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h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𝐵𝐶</m:t>
                        </m:r>
                      </m:sub>
                    </m:sSub>
                  </m:oMath>
                </a14:m>
                <a:r>
                  <a:rPr lang="cs-CZ" dirty="0"/>
                  <a:t> bude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𝐵𝐶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=2</m:t>
                    </m:r>
                  </m:oMath>
                </a14:m>
                <a:r>
                  <a:rPr lang="cs-CZ" dirty="0"/>
                  <a:t>, což je méně než je kapacita hrany . Říkáme, že </a:t>
                </a:r>
                <a:r>
                  <a:rPr lang="cs-CZ" b="1" dirty="0"/>
                  <a:t>hrana není nasycená</a:t>
                </a:r>
                <a:r>
                  <a:rPr lang="cs-CZ" dirty="0"/>
                  <a:t>. </a:t>
                </a:r>
              </a:p>
              <a:p>
                <a:r>
                  <a:rPr lang="cs-CZ" dirty="0"/>
                  <a:t>V našem případě je maximálním tokem číslo 2, protože víc aut, než se vejde na dvouproudou silnici, se z města A do města C nedostane.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997152"/>
              </a:xfrm>
              <a:blipFill rotWithShape="1">
                <a:blip r:embed="rId2"/>
                <a:stretch>
                  <a:fillRect l="-1481" t="-3175" r="-274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815553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Matematický model úlohy maximálního toku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328592"/>
          </a:xfrm>
        </p:spPr>
        <p:txBody>
          <a:bodyPr>
            <a:normAutofit fontScale="77500" lnSpcReduction="20000"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Předpokládáme maximalizaci součtu všech skutečných toků u vstupního vrcholu, případně u výstupního vrcholu.</a:t>
            </a:r>
          </a:p>
          <a:p>
            <a:r>
              <a:rPr lang="cs-CZ" dirty="0"/>
              <a:t>Podmínky 1: tok na žádné hraně nesmí překročit kapacitu hrany. </a:t>
            </a:r>
          </a:p>
          <a:p>
            <a:r>
              <a:rPr lang="cs-CZ" dirty="0"/>
              <a:t>Podmínky 2: tok, který do uzlu vstupuje, se rovná toku, který z uzlu vystupuje. (nedochází ke ztrátám na uzlech).</a:t>
            </a:r>
          </a:p>
          <a:p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412776"/>
            <a:ext cx="5039832" cy="29531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098326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 následující čtyři sítě určete maximální tok mezi vstupním a výstupním uzlem.</a:t>
            </a:r>
          </a:p>
        </p:txBody>
      </p:sp>
      <p:pic>
        <p:nvPicPr>
          <p:cNvPr id="4" name="Obrázek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15616" y="3068960"/>
            <a:ext cx="5616624" cy="1249417"/>
          </a:xfrm>
          <a:prstGeom prst="rect">
            <a:avLst/>
          </a:prstGeom>
        </p:spPr>
      </p:pic>
      <p:pic>
        <p:nvPicPr>
          <p:cNvPr id="5" name="Obrázek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475656" y="4509120"/>
            <a:ext cx="4243180" cy="2194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3130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Síť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Síť</a:t>
            </a:r>
            <a:r>
              <a:rPr lang="cs-CZ" dirty="0"/>
              <a:t> je souvislý, orientovaný, hranově (případně uzlově) ohodnocený graf s nezáporným hodnocením, v němž existuje dvojice uzlů, z nichž jeden je </a:t>
            </a:r>
            <a:r>
              <a:rPr lang="cs-CZ" b="1" dirty="0"/>
              <a:t>vstupem do sítě</a:t>
            </a:r>
            <a:r>
              <a:rPr lang="cs-CZ" dirty="0"/>
              <a:t> (nevstupuje do něj žádná hrana) a druhý je </a:t>
            </a:r>
            <a:r>
              <a:rPr lang="cs-CZ" b="1" dirty="0"/>
              <a:t>výstupem ze sítě</a:t>
            </a:r>
            <a:r>
              <a:rPr lang="cs-CZ" dirty="0"/>
              <a:t> (nevystupuje z něj žádná hrana). </a:t>
            </a:r>
          </a:p>
          <a:p>
            <a:r>
              <a:rPr lang="cs-CZ" dirty="0"/>
              <a:t>Jako příklad může sloužit vodovodní síť, potrubní síť, telefonní síť, počítačová nebo silniční síť.</a:t>
            </a:r>
          </a:p>
        </p:txBody>
      </p:sp>
    </p:spTree>
    <p:extLst>
      <p:ext uri="{BB962C8B-B14F-4D97-AF65-F5344CB8AC3E}">
        <p14:creationId xmlns:p14="http://schemas.microsoft.com/office/powerpoint/2010/main" val="4374710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- pokračování</a:t>
            </a:r>
          </a:p>
        </p:txBody>
      </p:sp>
      <p:pic>
        <p:nvPicPr>
          <p:cNvPr id="4" name="Obrázek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63793" y="1196752"/>
            <a:ext cx="5112568" cy="2730480"/>
          </a:xfrm>
          <a:prstGeom prst="rect">
            <a:avLst/>
          </a:prstGeom>
        </p:spPr>
      </p:pic>
      <p:pic>
        <p:nvPicPr>
          <p:cNvPr id="5" name="Obrázek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689123" y="3935647"/>
            <a:ext cx="5300705" cy="273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58146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Algoritmus pro nalezení maximálního toku sítí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 nalezení maximálního toku v síti si ukážeme jednoduchý algoritmus, který však je použitelný pouze pro </a:t>
            </a:r>
            <a:r>
              <a:rPr lang="cs-CZ" u="sng" dirty="0"/>
              <a:t>jednoduché sítě</a:t>
            </a:r>
            <a:r>
              <a:rPr lang="cs-CZ" dirty="0"/>
              <a:t>. </a:t>
            </a:r>
          </a:p>
          <a:p>
            <a:r>
              <a:rPr lang="cs-CZ" dirty="0"/>
              <a:t>Síť se nazývá </a:t>
            </a:r>
            <a:r>
              <a:rPr lang="cs-CZ" b="1" dirty="0"/>
              <a:t>jednoduchá</a:t>
            </a:r>
            <a:r>
              <a:rPr lang="cs-CZ" dirty="0"/>
              <a:t>, jestliže je rovinná a jestliže lze přidat do sítě další hranu spojující vstupní a výstupní uzel tak, že se </a:t>
            </a:r>
            <a:r>
              <a:rPr lang="cs-CZ" u="sng" dirty="0"/>
              <a:t>nekříží</a:t>
            </a:r>
            <a:r>
              <a:rPr lang="cs-CZ" dirty="0"/>
              <a:t> s žádnou hranou.</a:t>
            </a:r>
          </a:p>
        </p:txBody>
      </p:sp>
    </p:spTree>
    <p:extLst>
      <p:ext uri="{BB962C8B-B14F-4D97-AF65-F5344CB8AC3E}">
        <p14:creationId xmlns:p14="http://schemas.microsoft.com/office/powerpoint/2010/main" val="9284951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844824"/>
          </a:xfrm>
        </p:spPr>
        <p:txBody>
          <a:bodyPr>
            <a:normAutofit fontScale="90000"/>
          </a:bodyPr>
          <a:lstStyle/>
          <a:p>
            <a:r>
              <a:rPr lang="cs-CZ" dirty="0"/>
              <a:t>Algoritmus „Nejsevernější cesty“ k nalezení maximálního toku v jednoduché síti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680520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/>
              <a:t>Krok 1.</a:t>
            </a:r>
            <a:r>
              <a:rPr lang="cs-CZ" dirty="0"/>
              <a:t>	Nalezneme „nejsevernější“ cestu (díváme-li se na graf jako na mapu) mezi vstupem a výstupem </a:t>
            </a:r>
            <a:r>
              <a:rPr lang="cs-CZ" dirty="0" err="1"/>
              <a:t>A</a:t>
            </a:r>
            <a:r>
              <a:rPr lang="cs-CZ" baseline="-25000" dirty="0" err="1"/>
              <a:t>i</a:t>
            </a:r>
            <a:r>
              <a:rPr lang="cs-CZ" dirty="0"/>
              <a:t> a na této cestě nalezneme hranu s minimální propustností. Tato propustnost určuje propustnost dané cesty, označme ji k(</a:t>
            </a:r>
            <a:r>
              <a:rPr lang="cs-CZ" dirty="0" err="1"/>
              <a:t>A</a:t>
            </a:r>
            <a:r>
              <a:rPr lang="cs-CZ" baseline="-25000" dirty="0" err="1"/>
              <a:t>i</a:t>
            </a:r>
            <a:r>
              <a:rPr lang="cs-CZ" dirty="0"/>
              <a:t>).</a:t>
            </a:r>
          </a:p>
          <a:p>
            <a:r>
              <a:rPr lang="cs-CZ" b="1" dirty="0"/>
              <a:t>Krok 2</a:t>
            </a:r>
            <a:r>
              <a:rPr lang="cs-CZ" dirty="0"/>
              <a:t>.	Původní síť upravíme tak, že na „nejsevernější“ cestě vynecháme hrany s minimální propustností a kapacity ostatních hran na této cestě o tuto propustnost snížíme. Získáme tak nový ohodnocený částečný graf.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51738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844824"/>
          </a:xfrm>
        </p:spPr>
        <p:txBody>
          <a:bodyPr>
            <a:normAutofit fontScale="90000"/>
          </a:bodyPr>
          <a:lstStyle/>
          <a:p>
            <a:r>
              <a:rPr lang="cs-CZ" dirty="0"/>
              <a:t>Algoritmus „Nejsevernější cesty“ k nalezení maximálního toku v jednoduché síti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680520"/>
          </a:xfrm>
        </p:spPr>
        <p:txBody>
          <a:bodyPr>
            <a:normAutofit/>
          </a:bodyPr>
          <a:lstStyle/>
          <a:p>
            <a:r>
              <a:rPr lang="cs-CZ" b="1" dirty="0"/>
              <a:t>Krok 3.</a:t>
            </a:r>
            <a:r>
              <a:rPr lang="cs-CZ" dirty="0"/>
              <a:t>	Pokračujeme dle kroků 1. a 2. tak dlouho, dokud mezi vstupem a výstupem existuje nějaká cesta. Když cesta neexistuje, algoritmus končí.</a:t>
            </a:r>
          </a:p>
          <a:p>
            <a:r>
              <a:rPr lang="cs-CZ" b="1" dirty="0"/>
              <a:t>Krok 4</a:t>
            </a:r>
            <a:r>
              <a:rPr lang="cs-CZ" dirty="0"/>
              <a:t>.	Maximální tok sítí je dán součtem propustností jednotlivých cest: </a:t>
            </a:r>
          </a:p>
          <a:p>
            <a:pPr marL="0" indent="0">
              <a:buNone/>
            </a:pPr>
            <a:r>
              <a:rPr lang="cs-CZ" dirty="0"/>
              <a:t>			 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8081766"/>
              </p:ext>
            </p:extLst>
          </p:nvPr>
        </p:nvGraphicFramePr>
        <p:xfrm>
          <a:off x="1619672" y="5373216"/>
          <a:ext cx="4536505" cy="6890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" imgW="1511300" imgH="228600" progId="Equation.3">
                  <p:embed/>
                </p:oleObj>
              </mc:Choice>
              <mc:Fallback>
                <p:oleObj name="Rovnice" r:id="rId2" imgW="1511300" imgH="2286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5373216"/>
                        <a:ext cx="4536505" cy="68908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952516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Předpokládejte potrubní síť tak, jak je zadaná v následujícím obrázku. Úkolem je nalézt maximální tok mezi uzly u</a:t>
            </a:r>
            <a:r>
              <a:rPr lang="cs-CZ" baseline="-25000" dirty="0"/>
              <a:t>1</a:t>
            </a:r>
            <a:r>
              <a:rPr lang="cs-CZ" dirty="0"/>
              <a:t> a u</a:t>
            </a:r>
            <a:r>
              <a:rPr lang="cs-CZ" baseline="-25000" dirty="0"/>
              <a:t>6</a:t>
            </a:r>
            <a:r>
              <a:rPr lang="cs-CZ" dirty="0"/>
              <a:t>.</a:t>
            </a:r>
          </a:p>
        </p:txBody>
      </p:sp>
      <p:pic>
        <p:nvPicPr>
          <p:cNvPr id="4" name="Obrázek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47664" y="3284984"/>
            <a:ext cx="6048672" cy="2476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30827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 příkladu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5069160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cs-CZ" dirty="0"/>
                  <a:t>Určíme si základnu spojující vstupní a výstupní uzel, nad kterou budou všechny ostatní uzly. Od této základny budeme hledat opticky nejvyšší (nejsevernější) cestu. </a:t>
                </a:r>
              </a:p>
              <a:p>
                <a:endParaRPr lang="cs-CZ" dirty="0"/>
              </a:p>
              <a:p>
                <a:endParaRPr lang="cs-CZ" dirty="0"/>
              </a:p>
              <a:p>
                <a:endParaRPr lang="cs-CZ" dirty="0"/>
              </a:p>
              <a:p>
                <a:endParaRPr lang="cs-CZ" dirty="0"/>
              </a:p>
              <a:p>
                <a:endParaRPr lang="cs-CZ" dirty="0"/>
              </a:p>
              <a:p>
                <a:r>
                  <a:rPr lang="cs-CZ" dirty="0"/>
                  <a:t>Nejsevernější cestou je cesta spojující uzly u</a:t>
                </a:r>
                <a:r>
                  <a:rPr lang="cs-CZ" baseline="-25000" dirty="0"/>
                  <a:t>1</a:t>
                </a:r>
                <a:r>
                  <a:rPr lang="cs-CZ" dirty="0"/>
                  <a:t>, u</a:t>
                </a:r>
                <a:r>
                  <a:rPr lang="cs-CZ" baseline="-25000" dirty="0"/>
                  <a:t>2</a:t>
                </a:r>
                <a:r>
                  <a:rPr lang="cs-CZ" dirty="0"/>
                  <a:t>, u</a:t>
                </a:r>
                <a:r>
                  <a:rPr lang="cs-CZ" baseline="-25000" dirty="0"/>
                  <a:t>4</a:t>
                </a:r>
                <a:r>
                  <a:rPr lang="cs-CZ" dirty="0"/>
                  <a:t>, a u</a:t>
                </a:r>
                <a:r>
                  <a:rPr lang="cs-CZ" baseline="-25000" dirty="0"/>
                  <a:t>6</a:t>
                </a:r>
                <a:r>
                  <a:rPr lang="cs-CZ" dirty="0"/>
                  <a:t>, nazveme ji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cs-CZ" dirty="0"/>
                  <a:t>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cs-CZ" b="0" i="0" dirty="0" smtClean="0"/>
                          <m:t>h</m:t>
                        </m:r>
                        <m:r>
                          <m:rPr>
                            <m:nor/>
                          </m:rPr>
                          <a:rPr lang="cs-CZ" baseline="-25000" dirty="0" smtClean="0"/>
                          <m:t>1</m:t>
                        </m:r>
                        <m:r>
                          <m:rPr>
                            <m:nor/>
                          </m:rPr>
                          <a:rPr lang="cs-CZ" b="0" i="0" baseline="-25000" dirty="0" smtClean="0"/>
                          <m:t>2</m:t>
                        </m:r>
                        <m:r>
                          <m:rPr>
                            <m:nor/>
                          </m:rPr>
                          <a:rPr lang="cs-CZ" dirty="0" smtClean="0"/>
                          <m:t>,</m:t>
                        </m:r>
                        <m:r>
                          <m:rPr>
                            <m:nor/>
                          </m:rPr>
                          <a:rPr lang="cs-CZ" b="0" i="0" dirty="0" smtClean="0"/>
                          <m:t>h</m:t>
                        </m:r>
                        <m:r>
                          <m:rPr>
                            <m:nor/>
                          </m:rPr>
                          <a:rPr lang="cs-CZ" baseline="-25000" dirty="0" smtClean="0"/>
                          <m:t>2</m:t>
                        </m:r>
                        <m:r>
                          <m:rPr>
                            <m:nor/>
                          </m:rPr>
                          <a:rPr lang="cs-CZ" b="0" i="0" baseline="-25000" dirty="0" smtClean="0"/>
                          <m:t>4</m:t>
                        </m:r>
                        <m:r>
                          <m:rPr>
                            <m:nor/>
                          </m:rPr>
                          <a:rPr lang="cs-CZ" dirty="0" smtClean="0"/>
                          <m:t>,</m:t>
                        </m:r>
                        <m:r>
                          <m:rPr>
                            <m:nor/>
                          </m:rPr>
                          <a:rPr lang="cs-CZ" b="0" i="0" dirty="0" smtClean="0"/>
                          <m:t>h</m:t>
                        </m:r>
                        <m:r>
                          <m:rPr>
                            <m:nor/>
                          </m:rPr>
                          <a:rPr lang="cs-CZ" baseline="-25000" dirty="0" smtClean="0"/>
                          <m:t>4</m:t>
                        </m:r>
                        <m:r>
                          <m:rPr>
                            <m:nor/>
                          </m:rPr>
                          <a:rPr lang="cs-CZ" b="0" i="0" baseline="-25000" dirty="0" smtClean="0"/>
                          <m:t>6</m:t>
                        </m:r>
                      </m:e>
                    </m:d>
                  </m:oMath>
                </a14:m>
                <a:r>
                  <a:rPr lang="cs-CZ" dirty="0"/>
                  <a:t>.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5069160"/>
              </a:xfrm>
              <a:blipFill rotWithShape="1">
                <a:blip r:embed="rId2"/>
                <a:stretch>
                  <a:fillRect l="-1481" t="-3129" r="-14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212976"/>
            <a:ext cx="6546880" cy="2223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22531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2346" y="116632"/>
            <a:ext cx="8229600" cy="1143000"/>
          </a:xfrm>
        </p:spPr>
        <p:txBody>
          <a:bodyPr/>
          <a:lstStyle/>
          <a:p>
            <a:r>
              <a:rPr lang="cs-CZ" dirty="0"/>
              <a:t>Řešení příkladu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196752"/>
                <a:ext cx="8229600" cy="5472608"/>
              </a:xfrm>
            </p:spPr>
            <p:txBody>
              <a:bodyPr>
                <a:normAutofit fontScale="85000" lnSpcReduction="20000"/>
              </a:bodyPr>
              <a:lstStyle/>
              <a:p>
                <a:r>
                  <a:rPr lang="cs-CZ" dirty="0"/>
                  <a:t>Na cestě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cs-CZ" dirty="0"/>
                  <a:t> je hrana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h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12</m:t>
                        </m:r>
                      </m:sub>
                    </m:sSub>
                  </m:oMath>
                </a14:m>
                <a:r>
                  <a:rPr lang="cs-CZ" dirty="0"/>
                  <a:t>  hranou s nejnižší propustností 1. Kapacita celé cesty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1</m:t>
                    </m:r>
                  </m:oMath>
                </a14:m>
                <a:r>
                  <a:rPr lang="cs-CZ" dirty="0"/>
                  <a:t>. Pro další postup algoritmu upravíme graf:</a:t>
                </a:r>
              </a:p>
              <a:p>
                <a:endParaRPr lang="cs-CZ" dirty="0"/>
              </a:p>
              <a:p>
                <a:endParaRPr lang="cs-CZ" dirty="0"/>
              </a:p>
              <a:p>
                <a:endParaRPr lang="cs-CZ" dirty="0"/>
              </a:p>
              <a:p>
                <a:endParaRPr lang="cs-CZ" dirty="0"/>
              </a:p>
              <a:p>
                <a:endParaRPr lang="cs-CZ" dirty="0"/>
              </a:p>
              <a:p>
                <a:endParaRPr lang="cs-CZ" dirty="0"/>
              </a:p>
              <a:p>
                <a:r>
                  <a:rPr lang="cs-CZ" dirty="0"/>
                  <a:t>V upraveném grafu hledáme další, v pořadí druhou nejsevernější cestu nad základnou spojující vstup a výstup sítě. Nejsevernější cesta bude spojovat uzly u</a:t>
                </a:r>
                <a:r>
                  <a:rPr lang="cs-CZ" baseline="-25000" dirty="0"/>
                  <a:t>1</a:t>
                </a:r>
                <a:r>
                  <a:rPr lang="cs-CZ" dirty="0"/>
                  <a:t>, u</a:t>
                </a:r>
                <a:r>
                  <a:rPr lang="cs-CZ" baseline="-25000" dirty="0"/>
                  <a:t>3</a:t>
                </a:r>
                <a:r>
                  <a:rPr lang="cs-CZ" dirty="0"/>
                  <a:t>, u</a:t>
                </a:r>
                <a:r>
                  <a:rPr lang="cs-CZ" baseline="-25000" dirty="0"/>
                  <a:t>4</a:t>
                </a:r>
                <a:r>
                  <a:rPr lang="cs-CZ" dirty="0"/>
                  <a:t> a u</a:t>
                </a:r>
                <a:r>
                  <a:rPr lang="cs-CZ" baseline="-25000" dirty="0"/>
                  <a:t>6</a:t>
                </a:r>
                <a:r>
                  <a:rPr lang="cs-CZ" dirty="0"/>
                  <a:t>, bude to cesta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cs-CZ" b="0" i="0" dirty="0" smtClean="0"/>
                          <m:t>h</m:t>
                        </m:r>
                        <m:r>
                          <m:rPr>
                            <m:nor/>
                          </m:rPr>
                          <a:rPr lang="cs-CZ" baseline="-25000" dirty="0" smtClean="0"/>
                          <m:t>1</m:t>
                        </m:r>
                        <m:r>
                          <m:rPr>
                            <m:nor/>
                          </m:rPr>
                          <a:rPr lang="cs-CZ" b="0" i="0" baseline="-25000" dirty="0" smtClean="0"/>
                          <m:t>3</m:t>
                        </m:r>
                        <m:r>
                          <m:rPr>
                            <m:nor/>
                          </m:rPr>
                          <a:rPr lang="cs-CZ" dirty="0" smtClean="0"/>
                          <m:t>,</m:t>
                        </m:r>
                        <m:r>
                          <m:rPr>
                            <m:nor/>
                          </m:rPr>
                          <a:rPr lang="cs-CZ" b="0" i="0" dirty="0" smtClean="0"/>
                          <m:t>h</m:t>
                        </m:r>
                        <m:r>
                          <m:rPr>
                            <m:nor/>
                          </m:rPr>
                          <a:rPr lang="cs-CZ" b="0" i="0" baseline="-25000" dirty="0" smtClean="0"/>
                          <m:t>34</m:t>
                        </m:r>
                        <m:r>
                          <m:rPr>
                            <m:nor/>
                          </m:rPr>
                          <a:rPr lang="cs-CZ" dirty="0" smtClean="0"/>
                          <m:t>,</m:t>
                        </m:r>
                        <m:r>
                          <m:rPr>
                            <m:nor/>
                          </m:rPr>
                          <a:rPr lang="cs-CZ" b="0" i="0" dirty="0" smtClean="0"/>
                          <m:t>h</m:t>
                        </m:r>
                        <m:r>
                          <m:rPr>
                            <m:nor/>
                          </m:rPr>
                          <a:rPr lang="cs-CZ" baseline="-25000" dirty="0" smtClean="0"/>
                          <m:t>4</m:t>
                        </m:r>
                        <m:r>
                          <m:rPr>
                            <m:nor/>
                          </m:rPr>
                          <a:rPr lang="cs-CZ" b="0" i="0" baseline="-25000" dirty="0" smtClean="0"/>
                          <m:t>6</m:t>
                        </m:r>
                      </m:e>
                    </m:d>
                  </m:oMath>
                </a14:m>
                <a:endParaRPr lang="cs-CZ" dirty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196752"/>
                <a:ext cx="8229600" cy="5472608"/>
              </a:xfrm>
              <a:blipFill rotWithShape="1">
                <a:blip r:embed="rId2"/>
                <a:stretch>
                  <a:fillRect l="-1185" t="-222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Obrázek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619672" y="2276872"/>
            <a:ext cx="6094948" cy="2260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14394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 příkladu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dirty="0"/>
                  <a:t>Nejnižší propustnost na cestě mají hrany 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cs-CZ" b="0" i="0" dirty="0" smtClean="0"/>
                      <m:t>h</m:t>
                    </m:r>
                    <m:r>
                      <m:rPr>
                        <m:nor/>
                      </m:rPr>
                      <a:rPr lang="cs-CZ" b="0" i="0" baseline="-25000" dirty="0" smtClean="0"/>
                      <m:t>34</m:t>
                    </m:r>
                  </m:oMath>
                </a14:m>
                <a:r>
                  <a:rPr lang="cs-CZ" dirty="0"/>
                  <a:t> a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cs-CZ" b="0" i="0" dirty="0" smtClean="0"/>
                      <m:t>h</m:t>
                    </m:r>
                    <m:r>
                      <m:rPr>
                        <m:nor/>
                      </m:rPr>
                      <a:rPr lang="cs-CZ" baseline="-25000" dirty="0" smtClean="0"/>
                      <m:t>4</m:t>
                    </m:r>
                    <m:r>
                      <m:rPr>
                        <m:nor/>
                      </m:rPr>
                      <a:rPr lang="cs-CZ" b="0" i="0" baseline="-25000" dirty="0" smtClean="0"/>
                      <m:t>6</m:t>
                    </m:r>
                  </m:oMath>
                </a14:m>
                <a:r>
                  <a:rPr lang="cs-CZ" dirty="0"/>
                  <a:t>, jejich propustnost je 2 a tedy kapacita cesty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cs-CZ" dirty="0"/>
                  <a:t> je taky 2,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𝑘</m:t>
                        </m:r>
                        <m:r>
                          <a:rPr lang="cs-CZ" b="0" i="1" smtClean="0">
                            <a:latin typeface="Cambria Math"/>
                          </a:rPr>
                          <m:t>(</m:t>
                        </m:r>
                        <m:r>
                          <a:rPr lang="cs-CZ" b="0" i="1" smtClean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)=2</m:t>
                    </m:r>
                  </m:oMath>
                </a14:m>
                <a:r>
                  <a:rPr lang="cs-CZ" dirty="0"/>
                  <a:t>. </a:t>
                </a:r>
              </a:p>
              <a:p>
                <a:r>
                  <a:rPr lang="cs-CZ" dirty="0"/>
                  <a:t>Síť pro další mezikrok: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617" r="-185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Obrázek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31640" y="3717032"/>
            <a:ext cx="6256874" cy="2891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102839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 příkladu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dirty="0"/>
                  <a:t>V upraveném grafu nalezneme další, v pořadí už třetí opticky nejsevernější spojující uzly u</a:t>
                </a:r>
                <a:r>
                  <a:rPr lang="cs-CZ" baseline="-25000" dirty="0"/>
                  <a:t>1</a:t>
                </a:r>
                <a:r>
                  <a:rPr lang="cs-CZ" dirty="0"/>
                  <a:t> a u</a:t>
                </a:r>
                <a:r>
                  <a:rPr lang="cs-CZ" baseline="-25000" dirty="0"/>
                  <a:t>6</a:t>
                </a:r>
                <a:r>
                  <a:rPr lang="cs-CZ" dirty="0"/>
                  <a:t>, kterou označíme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3</m:t>
                        </m:r>
                      </m:sub>
                    </m:sSub>
                    <m:r>
                      <a:rPr lang="cs-CZ" b="0" i="0" smtClean="0">
                        <a:latin typeface="Cambria Math"/>
                      </a:rPr>
                      <m:t>, </m:t>
                    </m:r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3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cs-CZ" b="0" i="0" dirty="0" smtClean="0"/>
                          <m:t>h</m:t>
                        </m:r>
                        <m:r>
                          <m:rPr>
                            <m:nor/>
                          </m:rPr>
                          <a:rPr lang="cs-CZ" baseline="-25000" dirty="0" smtClean="0"/>
                          <m:t>1</m:t>
                        </m:r>
                        <m:r>
                          <m:rPr>
                            <m:nor/>
                          </m:rPr>
                          <a:rPr lang="cs-CZ" b="0" i="0" baseline="-25000" dirty="0" smtClean="0"/>
                          <m:t>3</m:t>
                        </m:r>
                        <m:r>
                          <m:rPr>
                            <m:nor/>
                          </m:rPr>
                          <a:rPr lang="cs-CZ" dirty="0" smtClean="0"/>
                          <m:t>,</m:t>
                        </m:r>
                        <m:r>
                          <m:rPr>
                            <m:nor/>
                          </m:rPr>
                          <a:rPr lang="cs-CZ" b="0" i="0" dirty="0" smtClean="0"/>
                          <m:t>h</m:t>
                        </m:r>
                        <m:r>
                          <m:rPr>
                            <m:nor/>
                          </m:rPr>
                          <a:rPr lang="cs-CZ" b="0" i="0" baseline="-25000" dirty="0" smtClean="0"/>
                          <m:t>35</m:t>
                        </m:r>
                        <m:r>
                          <m:rPr>
                            <m:nor/>
                          </m:rPr>
                          <a:rPr lang="cs-CZ" dirty="0" smtClean="0"/>
                          <m:t>,</m:t>
                        </m:r>
                        <m:r>
                          <m:rPr>
                            <m:nor/>
                          </m:rPr>
                          <a:rPr lang="cs-CZ" b="0" i="0" dirty="0" smtClean="0"/>
                          <m:t>h</m:t>
                        </m:r>
                        <m:r>
                          <m:rPr>
                            <m:nor/>
                          </m:rPr>
                          <a:rPr lang="cs-CZ" b="0" i="0" baseline="-25000" dirty="0" smtClean="0"/>
                          <m:t>56</m:t>
                        </m:r>
                      </m:e>
                    </m:d>
                  </m:oMath>
                </a14:m>
                <a:r>
                  <a:rPr lang="cs-CZ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𝑘</m:t>
                        </m:r>
                        <m:r>
                          <a:rPr lang="cs-CZ" b="0" i="1" smtClean="0">
                            <a:latin typeface="Cambria Math"/>
                          </a:rPr>
                          <m:t>(</m:t>
                        </m:r>
                        <m:r>
                          <a:rPr lang="cs-CZ" b="0" i="1" smtClean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3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)=2</m:t>
                    </m:r>
                  </m:oMath>
                </a14:m>
                <a:r>
                  <a:rPr lang="cs-CZ" dirty="0"/>
                  <a:t>.</a:t>
                </a: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 r="-207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Obrázek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15616" y="3789040"/>
            <a:ext cx="6480720" cy="2433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607979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 příkladu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dirty="0"/>
                  <a:t>V grafu už neexistuje žádná další cesta mezi uzly u</a:t>
                </a:r>
                <a:r>
                  <a:rPr lang="cs-CZ" baseline="-25000" dirty="0"/>
                  <a:t>1</a:t>
                </a:r>
                <a:r>
                  <a:rPr lang="cs-CZ" dirty="0"/>
                  <a:t> a u</a:t>
                </a:r>
                <a:r>
                  <a:rPr lang="cs-CZ" baseline="-25000" dirty="0"/>
                  <a:t>6</a:t>
                </a:r>
                <a:r>
                  <a:rPr lang="cs-CZ" dirty="0"/>
                  <a:t>. Můžeme tedy určit maximální tok sítí, který je daný součtem propustností jednotlivých cest. Označme symbolem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𝑚𝑎𝑥</m:t>
                        </m:r>
                      </m:sub>
                    </m:sSub>
                  </m:oMath>
                </a14:m>
                <a:r>
                  <a:rPr lang="cs-CZ" dirty="0"/>
                  <a:t> maximální propustnost sítí. Maximální tok je v našem případě:</a:t>
                </a: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752" r="-118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7809608"/>
              </p:ext>
            </p:extLst>
          </p:nvPr>
        </p:nvGraphicFramePr>
        <p:xfrm>
          <a:off x="1259632" y="4869160"/>
          <a:ext cx="5855163" cy="5166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4" imgW="2590800" imgH="228600" progId="Equation.3">
                  <p:embed/>
                </p:oleObj>
              </mc:Choice>
              <mc:Fallback>
                <p:oleObj name="Rovnice" r:id="rId4" imgW="2590800" imgH="2286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4869160"/>
                        <a:ext cx="5855163" cy="51663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63180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Graf na následujícím obrázku je sítí. V síti mohou existovat vícenásobné hrany, smyčky, cykly i neorientované hrany</a:t>
            </a:r>
          </a:p>
        </p:txBody>
      </p:sp>
      <p:pic>
        <p:nvPicPr>
          <p:cNvPr id="4" name="Obrázek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1520" y="3284984"/>
            <a:ext cx="7704856" cy="2699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487192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Jiné algoritmy pro nalezení maximálního toku sítí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Protože lze výše uvedený algoritmus použít jen v případě jednoduché sítě (těch je v praxi většina), zůstávají nám k řešení obecných sítí (těch, které nejsou jednoduché) pouze metody lineárního programování. Ty jsou však pro řešení naší úlohy trochu těžkopádné.</a:t>
            </a:r>
          </a:p>
          <a:p>
            <a:r>
              <a:rPr lang="cs-CZ" dirty="0"/>
              <a:t>Ford – </a:t>
            </a:r>
            <a:r>
              <a:rPr lang="cs-CZ" dirty="0" err="1"/>
              <a:t>Fulkersonův</a:t>
            </a:r>
            <a:r>
              <a:rPr lang="cs-CZ" dirty="0"/>
              <a:t> algoritmus -   v 60. letech minulého století jednodušší metodu. Zavedli k tomu pojem </a:t>
            </a:r>
            <a:r>
              <a:rPr lang="cs-CZ" b="1" dirty="0"/>
              <a:t>řez sítě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75266688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Řez sítě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Nechť U</a:t>
            </a:r>
            <a:r>
              <a:rPr lang="cs-CZ" baseline="-25000" dirty="0"/>
              <a:t>1</a:t>
            </a:r>
            <a:r>
              <a:rPr lang="cs-CZ" dirty="0"/>
              <a:t> a U</a:t>
            </a:r>
            <a:r>
              <a:rPr lang="cs-CZ" baseline="-25000" dirty="0"/>
              <a:t>2</a:t>
            </a:r>
            <a:r>
              <a:rPr lang="cs-CZ" dirty="0"/>
              <a:t> jsou dvě disjunktní podmnožiny množiny uzlů U takové, že  kde U</a:t>
            </a:r>
            <a:r>
              <a:rPr lang="cs-CZ" baseline="-25000" dirty="0"/>
              <a:t>1</a:t>
            </a:r>
            <a:r>
              <a:rPr lang="cs-CZ" dirty="0"/>
              <a:t> obsahuje alespoň vstup sítě a U</a:t>
            </a:r>
            <a:r>
              <a:rPr lang="cs-CZ" baseline="-25000" dirty="0"/>
              <a:t>2</a:t>
            </a:r>
            <a:r>
              <a:rPr lang="cs-CZ" dirty="0"/>
              <a:t> obsahuje alespoň výstup sítě. </a:t>
            </a:r>
          </a:p>
          <a:p>
            <a:r>
              <a:rPr lang="cs-CZ" dirty="0"/>
              <a:t>Pak </a:t>
            </a:r>
            <a:r>
              <a:rPr lang="cs-CZ" b="1" dirty="0"/>
              <a:t>řezem sítě </a:t>
            </a:r>
            <a:r>
              <a:rPr lang="cs-CZ" dirty="0"/>
              <a:t>rozumíme množinu hran, které mají počáteční uzel v U</a:t>
            </a:r>
            <a:r>
              <a:rPr lang="cs-CZ" baseline="-25000" dirty="0"/>
              <a:t>1</a:t>
            </a:r>
            <a:r>
              <a:rPr lang="cs-CZ" dirty="0"/>
              <a:t> a koncový uzel v U</a:t>
            </a:r>
            <a:r>
              <a:rPr lang="cs-CZ" baseline="-25000" dirty="0"/>
              <a:t>2</a:t>
            </a:r>
            <a:r>
              <a:rPr lang="cs-CZ" dirty="0"/>
              <a:t>. </a:t>
            </a:r>
          </a:p>
          <a:p>
            <a:r>
              <a:rPr lang="cs-CZ" b="1" dirty="0"/>
              <a:t>Kapacitou řezu</a:t>
            </a:r>
            <a:r>
              <a:rPr lang="cs-CZ" dirty="0"/>
              <a:t> rozumíme součet ohodnocení hran </a:t>
            </a:r>
            <a:r>
              <a:rPr lang="cs-CZ" dirty="0" err="1"/>
              <a:t>k</a:t>
            </a:r>
            <a:r>
              <a:rPr lang="cs-CZ" baseline="-25000" dirty="0" err="1"/>
              <a:t>ij</a:t>
            </a:r>
            <a:r>
              <a:rPr lang="cs-CZ" dirty="0"/>
              <a:t>, které tvoří řez. </a:t>
            </a:r>
          </a:p>
        </p:txBody>
      </p:sp>
    </p:spTree>
    <p:extLst>
      <p:ext uri="{BB962C8B-B14F-4D97-AF65-F5344CB8AC3E}">
        <p14:creationId xmlns:p14="http://schemas.microsoft.com/office/powerpoint/2010/main" val="175804223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„Max-</a:t>
            </a:r>
            <a:r>
              <a:rPr lang="cs-CZ" dirty="0" err="1"/>
              <a:t>Flow</a:t>
            </a:r>
            <a:r>
              <a:rPr lang="cs-CZ" dirty="0"/>
              <a:t>-Min-</a:t>
            </a:r>
            <a:r>
              <a:rPr lang="cs-CZ" dirty="0" err="1"/>
              <a:t>Cut</a:t>
            </a:r>
            <a:r>
              <a:rPr lang="cs-CZ" dirty="0"/>
              <a:t> </a:t>
            </a:r>
            <a:r>
              <a:rPr lang="cs-CZ" dirty="0" err="1"/>
              <a:t>theorem</a:t>
            </a:r>
            <a:r>
              <a:rPr lang="cs-CZ" dirty="0"/>
              <a:t>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r>
              <a:rPr lang="cs-CZ" dirty="0"/>
              <a:t>Obecně platí, že maximální hodnota toku v síti je rovna kapacitě minimálního řezu sítě. </a:t>
            </a:r>
          </a:p>
          <a:p>
            <a:r>
              <a:rPr lang="cs-CZ" dirty="0"/>
              <a:t>Tento výsledek se v odborné literatuře nazývá věta o maximálním toku a minimálním řezu, anglicky „Max-</a:t>
            </a:r>
            <a:r>
              <a:rPr lang="cs-CZ" dirty="0" err="1"/>
              <a:t>Flow</a:t>
            </a:r>
            <a:r>
              <a:rPr lang="cs-CZ" dirty="0"/>
              <a:t>-Min-</a:t>
            </a:r>
            <a:r>
              <a:rPr lang="cs-CZ" dirty="0" err="1"/>
              <a:t>Cut</a:t>
            </a:r>
            <a:r>
              <a:rPr lang="cs-CZ" dirty="0"/>
              <a:t> </a:t>
            </a:r>
            <a:r>
              <a:rPr lang="cs-CZ" dirty="0" err="1"/>
              <a:t>theorem</a:t>
            </a:r>
            <a:r>
              <a:rPr lang="cs-CZ" dirty="0"/>
              <a:t>“. </a:t>
            </a:r>
          </a:p>
          <a:p>
            <a:r>
              <a:rPr lang="cs-CZ" dirty="0"/>
              <a:t>Ford-</a:t>
            </a:r>
            <a:r>
              <a:rPr lang="cs-CZ" dirty="0" err="1"/>
              <a:t>Fulkersonův</a:t>
            </a:r>
            <a:r>
              <a:rPr lang="cs-CZ" dirty="0"/>
              <a:t> algoritmus zde nebudeme podrobně popisovat, řekneme jen, že vede k nalezení řezu s minimální kapacitou a tedy k hodnotě maximálního toku v síti.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021758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</a:t>
            </a:r>
            <a:r>
              <a:rPr lang="cs-CZ"/>
              <a:t>za pozornost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476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Grafy na následujících třech obrázkách nejsou sítěmi. Proč?</a:t>
            </a:r>
          </a:p>
        </p:txBody>
      </p:sp>
      <p:pic>
        <p:nvPicPr>
          <p:cNvPr id="4" name="Obrázek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7544" y="2636912"/>
            <a:ext cx="4320480" cy="1788785"/>
          </a:xfrm>
          <a:prstGeom prst="rect">
            <a:avLst/>
          </a:prstGeom>
        </p:spPr>
      </p:pic>
      <p:pic>
        <p:nvPicPr>
          <p:cNvPr id="5" name="Obrázek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39552" y="4798938"/>
            <a:ext cx="4248472" cy="1923772"/>
          </a:xfrm>
          <a:prstGeom prst="rect">
            <a:avLst/>
          </a:prstGeom>
        </p:spPr>
      </p:pic>
      <p:pic>
        <p:nvPicPr>
          <p:cNvPr id="6" name="Obrázek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027596" y="4542163"/>
            <a:ext cx="3816424" cy="2315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71461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Hledání nejkratší cesty v síti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Mějme ohodnocenou síť, pro názornost uvažujme, že ohodnocení každé hrany představuje délku této hrany. </a:t>
            </a:r>
          </a:p>
          <a:p>
            <a:r>
              <a:rPr lang="cs-CZ" b="1" dirty="0"/>
              <a:t>Délkou cesty</a:t>
            </a:r>
            <a:r>
              <a:rPr lang="cs-CZ" dirty="0"/>
              <a:t> rozumíme součet ohodnocení všech hran, které tuto cestu tvoří, a </a:t>
            </a:r>
            <a:r>
              <a:rPr lang="cs-CZ" b="1" dirty="0"/>
              <a:t>nejkratší cestou</a:t>
            </a:r>
            <a:r>
              <a:rPr lang="cs-CZ" dirty="0"/>
              <a:t> rozumíme tu, která má ze všech možných cest mezi vstupem a výstupem nejmenší délku. </a:t>
            </a:r>
          </a:p>
          <a:p>
            <a:r>
              <a:rPr lang="cs-CZ" dirty="0"/>
              <a:t>Obecnější formulace úlohy: nalezení nejkratší cesty mezi dvěma zvolenými uzly, které nemusí nutně být vstupem a výstupem sítě; pro neorientované sítě namísto cesty uvažujeme řetězec.</a:t>
            </a:r>
          </a:p>
        </p:txBody>
      </p:sp>
    </p:spTree>
    <p:extLst>
      <p:ext uri="{BB962C8B-B14F-4D97-AF65-F5344CB8AC3E}">
        <p14:creationId xmlns:p14="http://schemas.microsoft.com/office/powerpoint/2010/main" val="2132633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 následující čtyři sítě určete nejkratší cestu, a zjistěte její délku.</a:t>
            </a:r>
          </a:p>
        </p:txBody>
      </p:sp>
      <p:pic>
        <p:nvPicPr>
          <p:cNvPr id="4" name="Obrázek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89660" y="2636912"/>
            <a:ext cx="4490452" cy="2291065"/>
          </a:xfrm>
          <a:prstGeom prst="rect">
            <a:avLst/>
          </a:prstGeom>
        </p:spPr>
      </p:pic>
      <p:pic>
        <p:nvPicPr>
          <p:cNvPr id="5" name="Obrázek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27584" y="4653136"/>
            <a:ext cx="5184576" cy="2088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322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- pokračování</a:t>
            </a:r>
          </a:p>
        </p:txBody>
      </p:sp>
      <p:pic>
        <p:nvPicPr>
          <p:cNvPr id="4" name="Obrázek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99592" y="1412776"/>
            <a:ext cx="5400600" cy="2592288"/>
          </a:xfrm>
          <a:prstGeom prst="rect">
            <a:avLst/>
          </a:prstGeom>
        </p:spPr>
      </p:pic>
      <p:pic>
        <p:nvPicPr>
          <p:cNvPr id="5" name="Obrázek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32772" y="4005064"/>
            <a:ext cx="5544616" cy="2642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49332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cap="small" dirty="0"/>
              <a:t>Algoritmus pro nalezení nejkratší cesty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/>
              <a:t>Dantzigův</a:t>
            </a:r>
            <a:r>
              <a:rPr lang="cs-CZ" dirty="0"/>
              <a:t> algoritmus </a:t>
            </a:r>
          </a:p>
          <a:p>
            <a:r>
              <a:rPr lang="cs-CZ" dirty="0"/>
              <a:t>algoritmus hledání nejkratší cesty v </a:t>
            </a:r>
            <a:r>
              <a:rPr lang="cs-CZ" u="sng" dirty="0"/>
              <a:t>jednoduché</a:t>
            </a:r>
            <a:r>
              <a:rPr lang="cs-CZ" dirty="0"/>
              <a:t> síti. </a:t>
            </a:r>
          </a:p>
          <a:p>
            <a:r>
              <a:rPr lang="cs-CZ" b="1" dirty="0"/>
              <a:t>Jednoduchá síť</a:t>
            </a:r>
            <a:r>
              <a:rPr lang="cs-CZ" dirty="0"/>
              <a:t> neobsahuje žádné smyčky, cykly ani vícenásobné hrany. </a:t>
            </a:r>
          </a:p>
          <a:p>
            <a:r>
              <a:rPr lang="cs-CZ" dirty="0"/>
              <a:t>Když bude mít jednoduchá síť uzly (číslo uzlu m) označeny čísly m=1, 2, …, n, pak </a:t>
            </a:r>
            <a:r>
              <a:rPr lang="cs-CZ" dirty="0" err="1"/>
              <a:t>Dantzigův</a:t>
            </a:r>
            <a:r>
              <a:rPr lang="cs-CZ" dirty="0"/>
              <a:t> algoritmus nalezne navíc nejkratší cesty z uzlu 1 do všech ostatních uzlů</a:t>
            </a:r>
          </a:p>
        </p:txBody>
      </p:sp>
    </p:spTree>
    <p:extLst>
      <p:ext uri="{BB962C8B-B14F-4D97-AF65-F5344CB8AC3E}">
        <p14:creationId xmlns:p14="http://schemas.microsoft.com/office/powerpoint/2010/main" val="1520933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i="1" cap="small" dirty="0" err="1"/>
              <a:t>Dantzigův</a:t>
            </a:r>
            <a:r>
              <a:rPr lang="cs-CZ" i="1" cap="small" dirty="0"/>
              <a:t> algoritmus pro nalezení nejkratší cesty v síti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cs-CZ" b="1" dirty="0"/>
                  <a:t>Krok 1:</a:t>
                </a:r>
                <a:r>
                  <a:rPr lang="cs-CZ" dirty="0"/>
                  <a:t> Uzlu 1 přiřadíme hodnotu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=0</m:t>
                    </m:r>
                  </m:oMath>
                </a14:m>
                <a:r>
                  <a:rPr lang="cs-CZ" dirty="0"/>
                  <a:t>.</a:t>
                </a:r>
              </a:p>
              <a:p>
                <a:r>
                  <a:rPr lang="cs-CZ" b="1" dirty="0"/>
                  <a:t>Krok 2:</a:t>
                </a:r>
                <a:r>
                  <a:rPr lang="cs-CZ" dirty="0"/>
                  <a:t> Ostatním uzlům (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𝑚</m:t>
                    </m:r>
                    <m:r>
                      <a:rPr lang="cs-CZ" b="0" i="1" smtClean="0">
                        <a:latin typeface="Cambria Math"/>
                        <a:ea typeface="Cambria Math"/>
                      </a:rPr>
                      <m:t>≠1</m:t>
                    </m:r>
                  </m:oMath>
                </a14:m>
                <a:r>
                  <a:rPr lang="cs-CZ" dirty="0"/>
                  <a:t>) přiřazujeme hodnoty podle vztahu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𝑚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cs-CZ" b="0" i="0" smtClean="0">
                        <a:latin typeface="Cambria Math"/>
                      </a:rPr>
                      <m:t>min</m:t>
                    </m:r>
                    <m:r>
                      <a:rPr lang="cs-CZ" b="0" i="1" smtClean="0">
                        <a:latin typeface="Cambria Math"/>
                      </a:rPr>
                      <m:t>⁡(</m:t>
                    </m:r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𝑘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𝑖𝑗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cs-CZ" dirty="0"/>
                  <a:t>, přitom minimum se hledá </a:t>
                </a:r>
              </a:p>
              <a:p>
                <a:pPr lvl="1"/>
                <a:r>
                  <a:rPr lang="cs-CZ" dirty="0"/>
                  <a:t>Přes všechna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𝑖</m:t>
                    </m:r>
                  </m:oMath>
                </a14:m>
                <a:r>
                  <a:rPr lang="cs-CZ" dirty="0"/>
                  <a:t>, pro něž je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cs-CZ" dirty="0"/>
                  <a:t> určeno a </a:t>
                </a:r>
              </a:p>
              <a:p>
                <a:pPr lvl="1"/>
                <a:r>
                  <a:rPr lang="cs-CZ" dirty="0"/>
                  <a:t>Přes všechna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𝑗</m:t>
                    </m:r>
                  </m:oMath>
                </a14:m>
                <a:r>
                  <a:rPr lang="cs-CZ" dirty="0"/>
                  <a:t>, pro něž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cs-CZ" dirty="0"/>
                  <a:t> není dosud určeno</a:t>
                </a:r>
              </a:p>
              <a:p>
                <a:r>
                  <a:rPr lang="cs-CZ" dirty="0"/>
                  <a:t>Hodnota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cs-CZ" dirty="0"/>
                  <a:t> přiřazená uzlu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𝑚</m:t>
                    </m:r>
                  </m:oMath>
                </a14:m>
                <a:r>
                  <a:rPr lang="cs-CZ" dirty="0"/>
                  <a:t> představuje délku nejkratší cesty z uzlu 1 do uzlu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𝑚</m:t>
                    </m:r>
                    <m:r>
                      <a:rPr lang="cs-CZ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cs-CZ" dirty="0"/>
                  <a:t>a pro hrany které ji tvoří, platí vztah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0" i="1" smtClean="0"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cs-CZ" b="0" i="1" smtClean="0">
                                <a:latin typeface="Cambria Math"/>
                              </a:rPr>
                              <m:t>𝑗</m:t>
                            </m:r>
                          </m:sub>
                        </m:sSub>
                        <m:r>
                          <a:rPr lang="cs-CZ" b="0" i="1" smtClean="0">
                            <a:latin typeface="Cambria Math"/>
                          </a:rPr>
                          <m:t>−</m:t>
                        </m:r>
                        <m:r>
                          <a:rPr lang="cs-CZ" b="0" i="1" smtClean="0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𝑘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cs-CZ" dirty="0"/>
                  <a:t>.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2695" r="-444" b="-134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8349341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1469</Words>
  <Application>Microsoft Office PowerPoint</Application>
  <PresentationFormat>Předvádění na obrazovce (4:3)</PresentationFormat>
  <Paragraphs>114</Paragraphs>
  <Slides>33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9" baseType="lpstr">
      <vt:lpstr>Arial</vt:lpstr>
      <vt:lpstr>Calibri</vt:lpstr>
      <vt:lpstr>Cambria Math</vt:lpstr>
      <vt:lpstr>Wingdings</vt:lpstr>
      <vt:lpstr>Motiv systému Office</vt:lpstr>
      <vt:lpstr>Rovnice</vt:lpstr>
      <vt:lpstr>Hledání nejkratší cesty a maximálního toku v síti</vt:lpstr>
      <vt:lpstr>Síť</vt:lpstr>
      <vt:lpstr>Příklad</vt:lpstr>
      <vt:lpstr>Příklad</vt:lpstr>
      <vt:lpstr>Hledání nejkratší cesty v síti</vt:lpstr>
      <vt:lpstr>Příklad</vt:lpstr>
      <vt:lpstr>Příklad - pokračování</vt:lpstr>
      <vt:lpstr>Algoritmus pro nalezení nejkratší cesty </vt:lpstr>
      <vt:lpstr>Dantzigův algoritmus pro nalezení nejkratší cesty v síti</vt:lpstr>
      <vt:lpstr>Příklad</vt:lpstr>
      <vt:lpstr>Příklad - řešení</vt:lpstr>
      <vt:lpstr>Příklad</vt:lpstr>
      <vt:lpstr>Příklad - řešení</vt:lpstr>
      <vt:lpstr>Nalezení maximálního toku sítí (minimálního řezu sítě).</vt:lpstr>
      <vt:lpstr>Maximální tok v síti</vt:lpstr>
      <vt:lpstr>Příklad</vt:lpstr>
      <vt:lpstr>Příklad - řešení</vt:lpstr>
      <vt:lpstr>Matematický model úlohy maximálního toku</vt:lpstr>
      <vt:lpstr>Příklad</vt:lpstr>
      <vt:lpstr>Příklad - pokračování</vt:lpstr>
      <vt:lpstr>Algoritmus pro nalezení maximálního toku sítí</vt:lpstr>
      <vt:lpstr>Algoritmus „Nejsevernější cesty“ k nalezení maximálního toku v jednoduché síti</vt:lpstr>
      <vt:lpstr>Algoritmus „Nejsevernější cesty“ k nalezení maximálního toku v jednoduché síti</vt:lpstr>
      <vt:lpstr>Příklad</vt:lpstr>
      <vt:lpstr>Řešení příkladu</vt:lpstr>
      <vt:lpstr>Řešení příkladu</vt:lpstr>
      <vt:lpstr>Řešení příkladu</vt:lpstr>
      <vt:lpstr>Řešení příkladu</vt:lpstr>
      <vt:lpstr>Řešení příkladu</vt:lpstr>
      <vt:lpstr>Jiné algoritmy pro nalezení maximálního toku sítí</vt:lpstr>
      <vt:lpstr>Řez sítě</vt:lpstr>
      <vt:lpstr>„Max-Flow-Min-Cut theorem“</vt:lpstr>
      <vt:lpstr>Děkuji za pozornost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Hledání nejkratší cesty a maximálního toku v síti</dc:title>
  <dc:creator>mielcova</dc:creator>
  <cp:lastModifiedBy>Radomír Perzina</cp:lastModifiedBy>
  <cp:revision>21</cp:revision>
  <dcterms:created xsi:type="dcterms:W3CDTF">2013-11-20T07:58:45Z</dcterms:created>
  <dcterms:modified xsi:type="dcterms:W3CDTF">2021-09-18T18:48:39Z</dcterms:modified>
</cp:coreProperties>
</file>