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278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14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02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26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81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56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22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26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84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719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50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891CC-A4A6-43E4-AE0A-B24295C33D1A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86900-A636-4857-8DAB-65FA5DADF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95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Řízení projektů 1: Časová analýza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cs-CZ" dirty="0"/>
              <a:t>Ing</a:t>
            </a:r>
            <a:r>
              <a:rPr lang="cs-CZ" altLang="cs-CZ" dirty="0"/>
              <a:t>. </a:t>
            </a:r>
            <a:r>
              <a:rPr lang="en-US" altLang="cs-CZ" dirty="0"/>
              <a:t>Radom</a:t>
            </a:r>
            <a:r>
              <a:rPr lang="cs-CZ" altLang="cs-CZ" dirty="0" err="1"/>
              <a:t>ír</a:t>
            </a:r>
            <a:r>
              <a:rPr lang="cs-CZ" altLang="cs-CZ" dirty="0"/>
              <a:t> Perzina,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248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Činnost A předchází činnosti C a D, činnost B rovněž předchází činnostem C a D: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83768" y="2996952"/>
            <a:ext cx="3717379" cy="250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798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Činnost A předchází činnosti C a D, činnost B předchází pouze činnosti D, hrana X je fiktivní hranou: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5736" y="3140968"/>
            <a:ext cx="3600400" cy="229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631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Činnosti A </a:t>
            </a:r>
            <a:r>
              <a:rPr lang="cs-CZ" dirty="0" err="1"/>
              <a:t>a</a:t>
            </a:r>
            <a:r>
              <a:rPr lang="cs-CZ" dirty="0"/>
              <a:t> B jsou činnosti, která začínají na začátku projektu. Činnost C navazuje na činnost A i B. 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7664" y="3284985"/>
            <a:ext cx="5976664" cy="228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690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zavedení nového druhu výrobku zahrnuje 12 činností označených A až L. Pro každou činnost jsou v tabulce uvedeny činnosti, které jí musí předcházet. Úkolem je sestrojit síťový graf tohoto projektu.</a:t>
            </a:r>
          </a:p>
        </p:txBody>
      </p:sp>
    </p:spTree>
    <p:extLst>
      <p:ext uri="{BB962C8B-B14F-4D97-AF65-F5344CB8AC3E}">
        <p14:creationId xmlns:p14="http://schemas.microsoft.com/office/powerpoint/2010/main" val="2794290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příkladu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9023876"/>
              </p:ext>
            </p:extLst>
          </p:nvPr>
        </p:nvGraphicFramePr>
        <p:xfrm>
          <a:off x="1475656" y="1484784"/>
          <a:ext cx="5688632" cy="4754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6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2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6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Činnost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Předcházející činnost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–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–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–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F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G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H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A, B, F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I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A, B, F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D, H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D, H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L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G, I, J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738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1720" y="1988840"/>
            <a:ext cx="5049911" cy="332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049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Časová analýza projektu - M</a:t>
            </a:r>
            <a:r>
              <a:rPr lang="cs-CZ" cap="small" dirty="0"/>
              <a:t>etoda CPM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Dvěma nejstaršími metodami pro časovou analýzu projektu jsou metoda kritické cesty - CPM ( z anglického „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“) a metoda PERT (podle anglického „Program </a:t>
            </a:r>
            <a:r>
              <a:rPr lang="cs-CZ" dirty="0" err="1"/>
              <a:t>Evaluation</a:t>
            </a:r>
            <a:r>
              <a:rPr lang="cs-CZ" dirty="0"/>
              <a:t> and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Technique</a:t>
            </a:r>
            <a:r>
              <a:rPr lang="cs-CZ" dirty="0"/>
              <a:t>“). </a:t>
            </a:r>
          </a:p>
          <a:p>
            <a:r>
              <a:rPr lang="cs-CZ" dirty="0"/>
              <a:t>Obě vznikly v 50. letech 20. století jako reakce na požadavky z praxe. </a:t>
            </a:r>
          </a:p>
          <a:p>
            <a:r>
              <a:rPr lang="cs-CZ" dirty="0"/>
              <a:t>Zatímco CPM předpokládá deterministicky určené délky trvání jednotlivých činností, PERT pracuje s pravděpodobnostním přístupem. </a:t>
            </a:r>
          </a:p>
        </p:txBody>
      </p:sp>
    </p:spTree>
    <p:extLst>
      <p:ext uri="{BB962C8B-B14F-4D97-AF65-F5344CB8AC3E}">
        <p14:creationId xmlns:p14="http://schemas.microsoft.com/office/powerpoint/2010/main" val="3445416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Algoritmus metody CPM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Algoritmus metody CPM</a:t>
            </a:r>
            <a:r>
              <a:rPr lang="cs-CZ" dirty="0"/>
              <a:t> se skládá ze čtyř základních fází výpočtu:</a:t>
            </a:r>
          </a:p>
          <a:p>
            <a:r>
              <a:rPr lang="cs-CZ" b="1" dirty="0"/>
              <a:t>I. fáze</a:t>
            </a:r>
            <a:r>
              <a:rPr lang="cs-CZ" dirty="0"/>
              <a:t> 	 Výpočet nejdříve možných začátků a konců provádění činností.</a:t>
            </a:r>
          </a:p>
          <a:p>
            <a:r>
              <a:rPr lang="cs-CZ" b="1" dirty="0"/>
              <a:t>II. fáze</a:t>
            </a:r>
            <a:r>
              <a:rPr lang="cs-CZ" dirty="0"/>
              <a:t>	 Výpočet nejpozději přípustných začátků a konců prováděných činností.</a:t>
            </a:r>
          </a:p>
          <a:p>
            <a:r>
              <a:rPr lang="cs-CZ" b="1" dirty="0"/>
              <a:t>III. fáze</a:t>
            </a:r>
            <a:r>
              <a:rPr lang="cs-CZ" dirty="0"/>
              <a:t>	 Výpočet celkových časových rezerv</a:t>
            </a:r>
          </a:p>
          <a:p>
            <a:r>
              <a:rPr lang="cs-CZ" b="1" dirty="0"/>
              <a:t>IV. fáze</a:t>
            </a:r>
            <a:r>
              <a:rPr lang="cs-CZ" dirty="0"/>
              <a:t>	 Interpretace získaných výsledků.</a:t>
            </a:r>
          </a:p>
        </p:txBody>
      </p:sp>
    </p:spTree>
    <p:extLst>
      <p:ext uri="{BB962C8B-B14F-4D97-AF65-F5344CB8AC3E}">
        <p14:creationId xmlns:p14="http://schemas.microsoft.com/office/powerpoint/2010/main" val="4219105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/>
              <a:t>Značení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b="1" dirty="0"/>
              <a:t>(</a:t>
            </a:r>
            <a:r>
              <a:rPr lang="cs-CZ" b="1" dirty="0" err="1"/>
              <a:t>i,j</a:t>
            </a:r>
            <a:r>
              <a:rPr lang="cs-CZ" b="1" dirty="0"/>
              <a:t>)</a:t>
            </a:r>
            <a:r>
              <a:rPr lang="cs-CZ" dirty="0"/>
              <a:t>	………..činnost s počátkem v uzlu i a koncem v uzlu j</a:t>
            </a:r>
          </a:p>
          <a:p>
            <a:pPr lvl="0"/>
            <a:endParaRPr lang="cs-CZ" dirty="0"/>
          </a:p>
          <a:p>
            <a:pPr lvl="0"/>
            <a:r>
              <a:rPr lang="cs-CZ" b="1" dirty="0" err="1"/>
              <a:t>y</a:t>
            </a:r>
            <a:r>
              <a:rPr lang="cs-CZ" b="1" baseline="-25000" dirty="0" err="1"/>
              <a:t>ij</a:t>
            </a:r>
            <a:r>
              <a:rPr lang="cs-CZ" b="1" dirty="0"/>
              <a:t> </a:t>
            </a:r>
            <a:r>
              <a:rPr lang="cs-CZ" dirty="0"/>
              <a:t>	…………doba trvání činnosti (</a:t>
            </a:r>
            <a:r>
              <a:rPr lang="cs-CZ" dirty="0" err="1"/>
              <a:t>i,j</a:t>
            </a:r>
            <a:r>
              <a:rPr lang="cs-CZ" dirty="0"/>
              <a:t>)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t</a:t>
            </a:r>
            <a:r>
              <a:rPr lang="cs-CZ" b="1" baseline="-25000" dirty="0"/>
              <a:t>i</a:t>
            </a:r>
            <a:r>
              <a:rPr lang="cs-CZ" b="1" baseline="30000" dirty="0"/>
              <a:t>(0)</a:t>
            </a:r>
            <a:r>
              <a:rPr lang="cs-CZ" dirty="0"/>
              <a:t> 	…………termín nejdříve možného zahájení činností vycházejících z uzlu i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t</a:t>
            </a:r>
            <a:r>
              <a:rPr lang="cs-CZ" b="1" baseline="-25000" dirty="0"/>
              <a:t>i</a:t>
            </a:r>
            <a:r>
              <a:rPr lang="cs-CZ" b="1" baseline="30000" dirty="0"/>
              <a:t>(0)</a:t>
            </a:r>
            <a:r>
              <a:rPr lang="cs-CZ" b="1" dirty="0"/>
              <a:t> + </a:t>
            </a:r>
            <a:r>
              <a:rPr lang="cs-CZ" b="1" dirty="0" err="1"/>
              <a:t>y</a:t>
            </a:r>
            <a:r>
              <a:rPr lang="cs-CZ" b="1" baseline="-25000" dirty="0" err="1"/>
              <a:t>ij</a:t>
            </a:r>
            <a:r>
              <a:rPr lang="cs-CZ" b="1" baseline="-25000" dirty="0"/>
              <a:t> </a:t>
            </a:r>
            <a:r>
              <a:rPr lang="cs-CZ" dirty="0"/>
              <a:t>……termín nejdříve možného ukončení činnosti (</a:t>
            </a:r>
            <a:r>
              <a:rPr lang="cs-CZ" dirty="0" err="1"/>
              <a:t>i,j</a:t>
            </a:r>
            <a:r>
              <a:rPr lang="cs-CZ" dirty="0"/>
              <a:t>)</a:t>
            </a:r>
          </a:p>
          <a:p>
            <a:pPr lvl="0"/>
            <a:endParaRPr lang="cs-CZ" dirty="0"/>
          </a:p>
          <a:p>
            <a:pPr lvl="0"/>
            <a:r>
              <a:rPr lang="cs-CZ" b="1" dirty="0" err="1"/>
              <a:t>t</a:t>
            </a:r>
            <a:r>
              <a:rPr lang="cs-CZ" b="1" baseline="-25000" dirty="0" err="1"/>
              <a:t>j</a:t>
            </a:r>
            <a:r>
              <a:rPr lang="cs-CZ" b="1" baseline="30000" dirty="0"/>
              <a:t>(1)</a:t>
            </a:r>
            <a:r>
              <a:rPr lang="cs-CZ" dirty="0"/>
              <a:t> 	…………termín nejpozději přípustného ukončení činností končících v uzlu j</a:t>
            </a:r>
          </a:p>
          <a:p>
            <a:pPr lvl="0"/>
            <a:endParaRPr lang="cs-CZ" dirty="0"/>
          </a:p>
          <a:p>
            <a:pPr lvl="0"/>
            <a:r>
              <a:rPr lang="cs-CZ" b="1" dirty="0" err="1"/>
              <a:t>t</a:t>
            </a:r>
            <a:r>
              <a:rPr lang="cs-CZ" b="1" baseline="-25000" dirty="0" err="1"/>
              <a:t>j</a:t>
            </a:r>
            <a:r>
              <a:rPr lang="cs-CZ" b="1" baseline="30000" dirty="0"/>
              <a:t>(1)</a:t>
            </a:r>
            <a:r>
              <a:rPr lang="cs-CZ" b="1" dirty="0"/>
              <a:t> - </a:t>
            </a:r>
            <a:r>
              <a:rPr lang="cs-CZ" b="1" dirty="0" err="1"/>
              <a:t>y</a:t>
            </a:r>
            <a:r>
              <a:rPr lang="cs-CZ" b="1" baseline="-25000" dirty="0" err="1"/>
              <a:t>ij</a:t>
            </a:r>
            <a:r>
              <a:rPr lang="cs-CZ" dirty="0"/>
              <a:t> ……termín nejpozději přípustného zahájení činnosti (</a:t>
            </a:r>
            <a:r>
              <a:rPr lang="cs-CZ" dirty="0" err="1"/>
              <a:t>i,j</a:t>
            </a:r>
            <a:r>
              <a:rPr lang="cs-CZ" dirty="0"/>
              <a:t>)</a:t>
            </a:r>
          </a:p>
          <a:p>
            <a:pPr lvl="0"/>
            <a:endParaRPr lang="cs-CZ" dirty="0"/>
          </a:p>
          <a:p>
            <a:pPr lvl="0"/>
            <a:r>
              <a:rPr lang="cs-CZ" b="1" dirty="0" err="1"/>
              <a:t>T</a:t>
            </a:r>
            <a:r>
              <a:rPr lang="cs-CZ" b="1" baseline="-25000" dirty="0" err="1"/>
              <a:t>p</a:t>
            </a:r>
            <a:r>
              <a:rPr lang="cs-CZ" b="1" dirty="0"/>
              <a:t> </a:t>
            </a:r>
            <a:r>
              <a:rPr lang="cs-CZ" dirty="0"/>
              <a:t>	…………plánovaná délka trvání celého projektu</a:t>
            </a:r>
          </a:p>
        </p:txBody>
      </p:sp>
    </p:spTree>
    <p:extLst>
      <p:ext uri="{BB962C8B-B14F-4D97-AF65-F5344CB8AC3E}">
        <p14:creationId xmlns:p14="http://schemas.microsoft.com/office/powerpoint/2010/main" val="1264638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výpočtu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I. fáze</a:t>
                </a:r>
                <a:r>
                  <a:rPr lang="cs-CZ" dirty="0"/>
                  <a:t> – Postup “od začátku do konce”. Výpočet nejdříve možných začátků a konců provádění činností provádíme tak, že pro první uzel zadáme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cs-CZ" b="0" i="1" smtClean="0">
                            <a:latin typeface="Cambria Math"/>
                          </a:rPr>
                          <m:t>(0)</m:t>
                        </m:r>
                      </m:sup>
                    </m:sSubSup>
                    <m:r>
                      <a:rPr lang="cs-CZ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cs-CZ" dirty="0"/>
                  <a:t>, a pro další uzly hledáme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cs-CZ" i="1">
                            <a:latin typeface="Cambria Math"/>
                          </a:rPr>
                          <m:t>(0)</m:t>
                        </m:r>
                      </m:sup>
                    </m:sSubSup>
                    <m:r>
                      <a:rPr lang="cs-CZ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max</m:t>
                    </m:r>
                    <m:r>
                      <a:rPr lang="cs-CZ" b="0" i="1" smtClean="0">
                        <a:latin typeface="Cambria Math"/>
                      </a:rPr>
                      <m:t>⁡(</m:t>
                    </m:r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  <m:sup>
                        <m:d>
                          <m:d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0</m:t>
                            </m:r>
                          </m:e>
                        </m:d>
                      </m:sup>
                    </m:sSubSup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cs-CZ" dirty="0"/>
                  <a:t>, i=1, 2, …, n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3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3006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řízení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Úlohy řízení projektů s využitím teorie grafů se objevily koncem 50. Let. </a:t>
            </a:r>
          </a:p>
          <a:p>
            <a:r>
              <a:rPr lang="cs-CZ" dirty="0"/>
              <a:t>V roce 1957 uveřejnili M. R. </a:t>
            </a:r>
            <a:r>
              <a:rPr lang="cs-CZ" dirty="0" err="1"/>
              <a:t>Walker</a:t>
            </a:r>
            <a:r>
              <a:rPr lang="cs-CZ" dirty="0"/>
              <a:t>, zaměstnanec chemického koncernu DuPont a J. E. </a:t>
            </a:r>
            <a:r>
              <a:rPr lang="cs-CZ" dirty="0" err="1"/>
              <a:t>Kelley</a:t>
            </a:r>
            <a:r>
              <a:rPr lang="cs-CZ" dirty="0"/>
              <a:t> ze společnosti RAND novou metodu, kterou nazvali Project </a:t>
            </a:r>
            <a:r>
              <a:rPr lang="cs-CZ" dirty="0" err="1"/>
              <a:t>Planning</a:t>
            </a:r>
            <a:r>
              <a:rPr lang="cs-CZ" dirty="0"/>
              <a:t> and </a:t>
            </a:r>
            <a:r>
              <a:rPr lang="cs-CZ" dirty="0" err="1"/>
              <a:t>Scheduling</a:t>
            </a:r>
            <a:r>
              <a:rPr lang="cs-CZ" dirty="0"/>
              <a:t> Systém (systém plánování a rozvrhování projektů). </a:t>
            </a:r>
          </a:p>
          <a:p>
            <a:r>
              <a:rPr lang="cs-CZ" dirty="0"/>
              <a:t>Později tato metoda dostala název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– CPM (metoda kritické cesty).</a:t>
            </a:r>
          </a:p>
        </p:txBody>
      </p:sp>
    </p:spTree>
    <p:extLst>
      <p:ext uri="{BB962C8B-B14F-4D97-AF65-F5344CB8AC3E}">
        <p14:creationId xmlns:p14="http://schemas.microsoft.com/office/powerpoint/2010/main" val="1190361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výpočtu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II. fáze</a:t>
                </a:r>
                <a:r>
                  <a:rPr lang="cs-CZ" dirty="0"/>
                  <a:t> – Postup “od konce k začátku”. Výpočet nejpozději přípustných začátků a konců prováděných činností provádíme tak, že pro poslední uzel zadáme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cs-CZ" i="1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  <m:r>
                          <a:rPr lang="cs-CZ" i="1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cs-CZ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dirty="0"/>
                  <a:t>, a pro další uzly hledáme </a:t>
                </a:r>
              </a:p>
              <a:p>
                <a:pPr marL="0" indent="0">
                  <a:buNone/>
                </a:pPr>
                <a:r>
                  <a:rPr lang="cs-CZ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cs-CZ" i="1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  <m:r>
                          <a:rPr lang="cs-CZ" i="1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cs-CZ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cs-CZ">
                        <a:latin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in</m:t>
                    </m:r>
                    <m:r>
                      <a:rPr lang="cs-CZ" i="1">
                        <a:latin typeface="Cambria Math"/>
                      </a:rPr>
                      <m:t>⁡(</m:t>
                    </m:r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𝑗</m:t>
                        </m:r>
                      </m:sub>
                      <m:sup>
                        <m:d>
                          <m:d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</m:sup>
                    </m:sSubSup>
                    <m:r>
                      <a:rPr lang="cs-CZ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)</m:t>
                    </m:r>
                  </m:oMath>
                </a14:m>
                <a:r>
                  <a:rPr lang="cs-CZ" dirty="0"/>
                  <a:t>, i=1, 2, …, n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7631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výpočtu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III. fáze</a:t>
            </a:r>
            <a:r>
              <a:rPr lang="cs-CZ" dirty="0"/>
              <a:t> – Celkové </a:t>
            </a:r>
            <a:r>
              <a:rPr lang="cs-CZ" b="1" dirty="0"/>
              <a:t>časové rezervy</a:t>
            </a:r>
            <a:r>
              <a:rPr lang="cs-CZ" dirty="0"/>
              <a:t> (CR) činností jsou časy, které je možno čerpat, aniž se prodlouží trvání celého projektu. Časové rezervy pro činnost (</a:t>
            </a:r>
            <a:r>
              <a:rPr lang="cs-CZ" dirty="0" err="1"/>
              <a:t>i,j</a:t>
            </a:r>
            <a:r>
              <a:rPr lang="cs-CZ" dirty="0"/>
              <a:t>) se dají vypočítat pomocí:</a:t>
            </a:r>
          </a:p>
        </p:txBody>
      </p:sp>
    </p:spTree>
    <p:extLst>
      <p:ext uri="{BB962C8B-B14F-4D97-AF65-F5344CB8AC3E}">
        <p14:creationId xmlns:p14="http://schemas.microsoft.com/office/powerpoint/2010/main" val="1273343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výpočtu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III. fáze</a:t>
            </a:r>
            <a:r>
              <a:rPr lang="cs-CZ" dirty="0"/>
              <a:t> – Celkové </a:t>
            </a:r>
            <a:r>
              <a:rPr lang="cs-CZ" b="1" dirty="0"/>
              <a:t>časové rezervy</a:t>
            </a:r>
            <a:r>
              <a:rPr lang="cs-CZ" dirty="0"/>
              <a:t> (CR) činností jsou časy, které je možno čerpat, aniž se prodlouží trvání celého projektu. Časové rezervy pro činnost (</a:t>
            </a:r>
            <a:r>
              <a:rPr lang="cs-CZ" dirty="0" err="1"/>
              <a:t>i,j</a:t>
            </a:r>
            <a:r>
              <a:rPr lang="cs-CZ" dirty="0"/>
              <a:t>) lze vypočítat pomocí: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3273"/>
              </p:ext>
            </p:extLst>
          </p:nvPr>
        </p:nvGraphicFramePr>
        <p:xfrm>
          <a:off x="1907704" y="4149080"/>
          <a:ext cx="3760384" cy="742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206360" imgH="241200" progId="Equation.3">
                  <p:embed/>
                </p:oleObj>
              </mc:Choice>
              <mc:Fallback>
                <p:oleObj name="Rovnice" r:id="rId2" imgW="1206360" imgH="24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149080"/>
                        <a:ext cx="3760384" cy="7421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4120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výpočtu - upřesnění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Činnosti s nulovou celkovou rezervou se nazývají </a:t>
            </a:r>
            <a:r>
              <a:rPr lang="cs-CZ" b="1" dirty="0"/>
              <a:t>kritické činnosti</a:t>
            </a:r>
            <a:r>
              <a:rPr lang="cs-CZ" dirty="0"/>
              <a:t> a tvoří </a:t>
            </a:r>
            <a:r>
              <a:rPr lang="cs-CZ" b="1" dirty="0"/>
              <a:t>kritickou cestu</a:t>
            </a:r>
            <a:r>
              <a:rPr lang="cs-CZ" dirty="0"/>
              <a:t> mezi vstupem a výstupem </a:t>
            </a:r>
            <a:r>
              <a:rPr lang="cs-CZ" dirty="0" err="1"/>
              <a:t>síťě</a:t>
            </a:r>
            <a:r>
              <a:rPr lang="cs-CZ" dirty="0"/>
              <a:t>. </a:t>
            </a:r>
          </a:p>
          <a:p>
            <a:r>
              <a:rPr lang="cs-CZ" u="sng" dirty="0"/>
              <a:t>Kritické činnosti rozhodují o délce trvání celého projektu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802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Algoritmus výpočtu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Algoritmus metody CPM se provádí buď v tabulce, nebo v grafu. Pro výpočet v tabulce se do tabulky postupně vpisují položky:</a:t>
            </a:r>
          </a:p>
          <a:p>
            <a:endParaRPr lang="cs-CZ" dirty="0"/>
          </a:p>
          <a:p>
            <a:r>
              <a:rPr lang="cs-CZ" dirty="0"/>
              <a:t>Pro výpočet v grafu se vepisují jednotlivé položky do značení uzlů pod a nad jednotlivé hrany grafu: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520035"/>
              </p:ext>
            </p:extLst>
          </p:nvPr>
        </p:nvGraphicFramePr>
        <p:xfrm>
          <a:off x="971597" y="3212976"/>
          <a:ext cx="7560842" cy="576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7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7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6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7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(</a:t>
                      </a:r>
                      <a:r>
                        <a:rPr lang="cs-CZ" sz="2800" dirty="0" err="1">
                          <a:effectLst/>
                        </a:rPr>
                        <a:t>i,j</a:t>
                      </a:r>
                      <a:r>
                        <a:rPr lang="cs-CZ" sz="2800" dirty="0">
                          <a:effectLst/>
                        </a:rPr>
                        <a:t>)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</a:rPr>
                        <a:t>y</a:t>
                      </a:r>
                      <a:r>
                        <a:rPr lang="cs-CZ" sz="2800" baseline="-25000" dirty="0" err="1">
                          <a:effectLst/>
                        </a:rPr>
                        <a:t>ij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t</a:t>
                      </a:r>
                      <a:r>
                        <a:rPr lang="cs-CZ" sz="2800" baseline="-25000" dirty="0">
                          <a:effectLst/>
                        </a:rPr>
                        <a:t>i</a:t>
                      </a:r>
                      <a:r>
                        <a:rPr lang="cs-CZ" sz="2800" baseline="30000" dirty="0">
                          <a:effectLst/>
                        </a:rPr>
                        <a:t>(0)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t</a:t>
                      </a:r>
                      <a:r>
                        <a:rPr lang="cs-CZ" sz="2800" baseline="-25000" dirty="0">
                          <a:effectLst/>
                        </a:rPr>
                        <a:t>i</a:t>
                      </a:r>
                      <a:r>
                        <a:rPr lang="cs-CZ" sz="2800" baseline="30000" dirty="0">
                          <a:effectLst/>
                        </a:rPr>
                        <a:t>(0)</a:t>
                      </a:r>
                      <a:r>
                        <a:rPr lang="cs-CZ" sz="2800" dirty="0">
                          <a:effectLst/>
                        </a:rPr>
                        <a:t> + </a:t>
                      </a:r>
                      <a:r>
                        <a:rPr lang="cs-CZ" sz="2800" dirty="0" err="1">
                          <a:effectLst/>
                        </a:rPr>
                        <a:t>y</a:t>
                      </a:r>
                      <a:r>
                        <a:rPr lang="cs-CZ" sz="2800" baseline="-25000" dirty="0" err="1">
                          <a:effectLst/>
                        </a:rPr>
                        <a:t>ij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</a:rPr>
                        <a:t>t</a:t>
                      </a:r>
                      <a:r>
                        <a:rPr lang="cs-CZ" sz="2800" baseline="-25000" dirty="0" err="1">
                          <a:effectLst/>
                        </a:rPr>
                        <a:t>j</a:t>
                      </a:r>
                      <a:r>
                        <a:rPr lang="cs-CZ" sz="2800" baseline="30000" dirty="0">
                          <a:effectLst/>
                        </a:rPr>
                        <a:t>(1)</a:t>
                      </a:r>
                      <a:r>
                        <a:rPr lang="cs-CZ" sz="2800" dirty="0">
                          <a:effectLst/>
                        </a:rPr>
                        <a:t> - </a:t>
                      </a:r>
                      <a:r>
                        <a:rPr lang="cs-CZ" sz="2800" dirty="0" err="1">
                          <a:effectLst/>
                        </a:rPr>
                        <a:t>y</a:t>
                      </a:r>
                      <a:r>
                        <a:rPr lang="cs-CZ" sz="2800" baseline="-25000" dirty="0" err="1">
                          <a:effectLst/>
                        </a:rPr>
                        <a:t>ij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</a:rPr>
                        <a:t>t</a:t>
                      </a:r>
                      <a:r>
                        <a:rPr lang="cs-CZ" sz="2800" baseline="-25000" dirty="0" err="1">
                          <a:effectLst/>
                        </a:rPr>
                        <a:t>j</a:t>
                      </a:r>
                      <a:r>
                        <a:rPr lang="cs-CZ" sz="2800" baseline="30000" dirty="0">
                          <a:effectLst/>
                        </a:rPr>
                        <a:t>(1)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</a:rPr>
                        <a:t>CR</a:t>
                      </a:r>
                      <a:r>
                        <a:rPr lang="cs-CZ" sz="2800" baseline="-25000" dirty="0" err="1">
                          <a:effectLst/>
                        </a:rPr>
                        <a:t>ij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Obrázek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672" y="5418589"/>
            <a:ext cx="5112568" cy="143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93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zavedení nového druhu výrobku zahrnuje 12 činností (A až L). V následující tabulce jsou zadané předchozí činnosti a doba trvání ve dnech. Sestrojte síťový graf projektu a nalezněte kritickou cestu. Je možné ukončit projekt za jeden měsíc?</a:t>
            </a:r>
          </a:p>
        </p:txBody>
      </p:sp>
    </p:spTree>
    <p:extLst>
      <p:ext uri="{BB962C8B-B14F-4D97-AF65-F5344CB8AC3E}">
        <p14:creationId xmlns:p14="http://schemas.microsoft.com/office/powerpoint/2010/main" val="3510436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594728"/>
              </p:ext>
            </p:extLst>
          </p:nvPr>
        </p:nvGraphicFramePr>
        <p:xfrm>
          <a:off x="1403648" y="1484784"/>
          <a:ext cx="6336705" cy="5040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5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1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773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Činnost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Předcházející činnost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Doba trvání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-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-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10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-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G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H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E, B, F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I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E, B, F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J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D, H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9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D, H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7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L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G, I, J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7717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Síťový graf projektu: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730500"/>
            <a:ext cx="6480720" cy="257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2049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3067697"/>
              </p:ext>
            </p:extLst>
          </p:nvPr>
        </p:nvGraphicFramePr>
        <p:xfrm>
          <a:off x="755576" y="1412772"/>
          <a:ext cx="7992888" cy="4752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1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2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380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5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(i,j)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y</a:t>
                      </a:r>
                      <a:r>
                        <a:rPr lang="cs-CZ" sz="2000" baseline="-25000">
                          <a:effectLst/>
                        </a:rPr>
                        <a:t>ij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</a:t>
                      </a:r>
                      <a:r>
                        <a:rPr lang="cs-CZ" sz="2000" baseline="-25000">
                          <a:effectLst/>
                        </a:rPr>
                        <a:t>i</a:t>
                      </a:r>
                      <a:r>
                        <a:rPr lang="cs-CZ" sz="2000" baseline="30000">
                          <a:effectLst/>
                        </a:rPr>
                        <a:t>(0)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</a:t>
                      </a:r>
                      <a:r>
                        <a:rPr lang="cs-CZ" sz="2000" baseline="-25000">
                          <a:effectLst/>
                        </a:rPr>
                        <a:t>i</a:t>
                      </a:r>
                      <a:r>
                        <a:rPr lang="cs-CZ" sz="2000" baseline="30000">
                          <a:effectLst/>
                        </a:rPr>
                        <a:t>(0)</a:t>
                      </a:r>
                      <a:r>
                        <a:rPr lang="cs-CZ" sz="2000">
                          <a:effectLst/>
                        </a:rPr>
                        <a:t> + y</a:t>
                      </a:r>
                      <a:r>
                        <a:rPr lang="cs-CZ" sz="2000" baseline="-25000">
                          <a:effectLst/>
                        </a:rPr>
                        <a:t>ij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</a:t>
                      </a:r>
                      <a:r>
                        <a:rPr lang="cs-CZ" sz="2000" baseline="-25000">
                          <a:effectLst/>
                        </a:rPr>
                        <a:t>j</a:t>
                      </a:r>
                      <a:r>
                        <a:rPr lang="cs-CZ" sz="2000" baseline="30000">
                          <a:effectLst/>
                        </a:rPr>
                        <a:t>(1)</a:t>
                      </a:r>
                      <a:r>
                        <a:rPr lang="cs-CZ" sz="2000">
                          <a:effectLst/>
                        </a:rPr>
                        <a:t> - y</a:t>
                      </a:r>
                      <a:r>
                        <a:rPr lang="cs-CZ" sz="2000" baseline="-25000">
                          <a:effectLst/>
                        </a:rPr>
                        <a:t>ij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</a:t>
                      </a:r>
                      <a:r>
                        <a:rPr lang="cs-CZ" sz="2000" baseline="-25000">
                          <a:effectLst/>
                        </a:rPr>
                        <a:t>j</a:t>
                      </a:r>
                      <a:r>
                        <a:rPr lang="cs-CZ" sz="2000" baseline="30000">
                          <a:effectLst/>
                        </a:rPr>
                        <a:t>(1)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CR</a:t>
                      </a:r>
                      <a:r>
                        <a:rPr lang="cs-CZ" sz="2000" baseline="-25000">
                          <a:effectLst/>
                        </a:rPr>
                        <a:t>ij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(1,2)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9 - 0 - 5 =4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(1,3)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 – 0 – 6 =2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(1,4)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 – 0 – 10 = 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(2,4)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(2,5)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(3,4)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(3,6)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(4,5)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(4,6)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(5,6)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(5,7)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39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(6,7)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39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39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8750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Kritickou cestu tvoří hrany s nulovou časovou rezervou, tedy kritickou cestu tvoří hrany (1,4), (4,5), (5,6), (6,7). </a:t>
            </a:r>
          </a:p>
          <a:p>
            <a:r>
              <a:rPr lang="cs-CZ" dirty="0"/>
              <a:t>V našem příkladu jsme dostali dotaz, zda lze projekt dokončit za měsíc. Výpočtem jsme zjistili, že nejkratší možná délka projektu je 39 dní a tedy za měsíc ho dokončit nelze. </a:t>
            </a:r>
          </a:p>
          <a:p>
            <a:r>
              <a:rPr lang="cs-CZ" dirty="0"/>
              <a:t>Lze uvažovat časové rozvržení jednotlivých činností. K tomu nám poslouží následující tabulka; v první části tabulky jsou uvedeny kritické činnosti tak, jak následují za sebou.</a:t>
            </a:r>
          </a:p>
        </p:txBody>
      </p:sp>
    </p:spTree>
    <p:extLst>
      <p:ext uri="{BB962C8B-B14F-4D97-AF65-F5344CB8AC3E}">
        <p14:creationId xmlns:p14="http://schemas.microsoft.com/office/powerpoint/2010/main" val="149701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Projekt</a:t>
            </a:r>
            <a:r>
              <a:rPr lang="cs-CZ" dirty="0"/>
              <a:t>  - prostorově a časově ohraničený soubor technologicky a organizačně souvisejících </a:t>
            </a:r>
            <a:r>
              <a:rPr lang="cs-CZ" b="1" dirty="0"/>
              <a:t>činností</a:t>
            </a:r>
            <a:r>
              <a:rPr lang="cs-CZ" dirty="0"/>
              <a:t>. </a:t>
            </a:r>
          </a:p>
          <a:p>
            <a:r>
              <a:rPr lang="cs-CZ" dirty="0"/>
              <a:t>Příklad: Z ekonomické praxe může být projektem například kampaň před zavedením nového produktu na trh, která sestává z mnoha činností od marketingového výzkumu pro nový produkt, vytvoření reklamních materiálů, umístění reklamních materiálů v médiích, distribuce produktu po prodejnách, školení produktových manažerů a prodavačů.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373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338"/>
            <a:ext cx="8229600" cy="1143000"/>
          </a:xfrm>
        </p:spPr>
        <p:txBody>
          <a:bodyPr/>
          <a:lstStyle/>
          <a:p>
            <a:r>
              <a:rPr lang="cs-CZ" dirty="0"/>
              <a:t>Řešení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 činnostmi, které nejsou kritické, lze „manipulovat“, tj. posouvat je v rámci uvedených časových mezí. </a:t>
            </a: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824" y="1052736"/>
            <a:ext cx="661035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69705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11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Realizace projektu</a:t>
            </a:r>
            <a:r>
              <a:rPr lang="cs-CZ" dirty="0"/>
              <a:t> představuje realizaci všech činností tvořící projekt. </a:t>
            </a:r>
          </a:p>
          <a:p>
            <a:r>
              <a:rPr lang="cs-CZ" dirty="0"/>
              <a:t>Pro každou činnost musíme stanovit údaje, které ji charakterizují, například </a:t>
            </a:r>
            <a:r>
              <a:rPr lang="cs-CZ" b="1" dirty="0"/>
              <a:t>dobu trvání</a:t>
            </a:r>
            <a:r>
              <a:rPr lang="cs-CZ" dirty="0"/>
              <a:t> (danou nebo předpokládanou), </a:t>
            </a:r>
            <a:r>
              <a:rPr lang="cs-CZ" b="1" dirty="0"/>
              <a:t>požadavky na zajištění</a:t>
            </a:r>
            <a:r>
              <a:rPr lang="cs-CZ" dirty="0"/>
              <a:t> (finanční, materiálové nebo jiné), a její </a:t>
            </a:r>
            <a:r>
              <a:rPr lang="cs-CZ" b="1" dirty="0"/>
              <a:t>návaznost</a:t>
            </a:r>
            <a:r>
              <a:rPr lang="cs-CZ" dirty="0"/>
              <a:t> v rámci celého projektu. </a:t>
            </a:r>
          </a:p>
          <a:p>
            <a:r>
              <a:rPr lang="cs-CZ" u="sng" dirty="0"/>
              <a:t>Složitější projekt musí být předem naplánován</a:t>
            </a:r>
            <a:r>
              <a:rPr lang="cs-CZ" dirty="0"/>
              <a:t>. </a:t>
            </a:r>
          </a:p>
          <a:p>
            <a:r>
              <a:rPr lang="cs-CZ" dirty="0"/>
              <a:t>Plánováním projektů se zabývá obor řízení projektů, který spadá pod operační analýzu.</a:t>
            </a:r>
          </a:p>
        </p:txBody>
      </p:sp>
    </p:spTree>
    <p:extLst>
      <p:ext uri="{BB962C8B-B14F-4D97-AF65-F5344CB8AC3E}">
        <p14:creationId xmlns:p14="http://schemas.microsoft.com/office/powerpoint/2010/main" val="391071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Síťový graf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Jednotlivé činnosti v projektu nelze provádět v náhodném pořadí, ale musí se dbát na jejich časovou následnost a návaznost na další činnosti v rámci celého projektu. </a:t>
            </a:r>
          </a:p>
          <a:p>
            <a:r>
              <a:rPr lang="cs-CZ" dirty="0"/>
              <a:t>Ukazuje se výhodné, aby matematickým modelem projektu byla </a:t>
            </a:r>
            <a:r>
              <a:rPr lang="cs-CZ" u="sng" dirty="0"/>
              <a:t>síť</a:t>
            </a:r>
            <a:r>
              <a:rPr lang="cs-CZ" dirty="0"/>
              <a:t> (hranově či uzlově ohodnocená), kde jednotlivé hrany představují činnosti. </a:t>
            </a:r>
          </a:p>
          <a:p>
            <a:r>
              <a:rPr lang="cs-CZ" dirty="0"/>
              <a:t>V závislosti na typu prováděné analýzy může ohodnocení hran grafu vyjadřovat buď dobu trvání činností v případě že se bude jednat o časovou analýzu projektu, nebo o zdrojové ohodnocení činností když se jedná o analýzu zdrojů, anebo se může jednat o nákladové ohodnocení činností, v případě že se nám jedná o analýzu nákladů celého projektu. </a:t>
            </a:r>
          </a:p>
        </p:txBody>
      </p:sp>
    </p:spTree>
    <p:extLst>
      <p:ext uri="{BB962C8B-B14F-4D97-AF65-F5344CB8AC3E}">
        <p14:creationId xmlns:p14="http://schemas.microsoft.com/office/powerpoint/2010/main" val="218569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Síťový graf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Síť</a:t>
            </a:r>
            <a:r>
              <a:rPr lang="cs-CZ" dirty="0"/>
              <a:t> je souvislý graf se vstupem a výstupem. </a:t>
            </a:r>
          </a:p>
          <a:p>
            <a:r>
              <a:rPr lang="cs-CZ" dirty="0"/>
              <a:t>Ve shodě s obvyklou terminologií z praxe síťové analýzy budeme pro speciální síť používat název </a:t>
            </a:r>
            <a:r>
              <a:rPr lang="cs-CZ" b="1" dirty="0"/>
              <a:t>síťový graf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3055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pravidla konstrukce síťových grafů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Síťový graf musí být acyklický.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Síťový graf nesmí být </a:t>
            </a:r>
            <a:r>
              <a:rPr lang="cs-CZ" dirty="0" err="1"/>
              <a:t>multigrafem</a:t>
            </a:r>
            <a:r>
              <a:rPr lang="cs-CZ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Síťový graf musí správně popisovat závislost (sled) jednotlivých činností.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V síti pro všechny hrany platí, že index uzlu, ze kterého hrana vychází je nižší než index uzlu, ve kterém hrana končí.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Síťový graf musí mít pouze jeden vstup a jeden výstup.</a:t>
            </a:r>
          </a:p>
        </p:txBody>
      </p:sp>
    </p:spTree>
    <p:extLst>
      <p:ext uri="{BB962C8B-B14F-4D97-AF65-F5344CB8AC3E}">
        <p14:creationId xmlns:p14="http://schemas.microsoft.com/office/powerpoint/2010/main" val="1267054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pravidla konstrukce síťových grafů - vysvětlení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b="1" dirty="0"/>
              <a:t>Síťový graf musí být acyklický</a:t>
            </a:r>
            <a:r>
              <a:rPr lang="cs-CZ" dirty="0"/>
              <a:t>. Tedy síťový graf nemůže obsahovat žádný cyklus ani smyčku.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b="1" dirty="0"/>
              <a:t>Síťový graf nesmí být </a:t>
            </a:r>
            <a:r>
              <a:rPr lang="cs-CZ" b="1" dirty="0" err="1"/>
              <a:t>multigrafem</a:t>
            </a:r>
            <a:r>
              <a:rPr lang="cs-CZ" b="1" dirty="0"/>
              <a:t>.</a:t>
            </a:r>
            <a:r>
              <a:rPr lang="cs-CZ" dirty="0"/>
              <a:t> Souběžné činnosti je nutno znázornit pomocí tzv. fiktivních činností. </a:t>
            </a:r>
            <a:r>
              <a:rPr lang="cs-CZ" b="1" dirty="0"/>
              <a:t>Fiktivní činnost</a:t>
            </a:r>
            <a:r>
              <a:rPr lang="cs-CZ" dirty="0"/>
              <a:t> slouží k dodržení návaznosti mezi činnostmi, má nulové ohodnocení (trvání fiktivní činnosti je 0) a nezasahuje tedy do výpočtu pro celkový projekt.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b="1" dirty="0"/>
              <a:t>Síťový graf musí správně popisovat závislost (sled) jednotlivých činností.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66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pravidla konstrukce síťových grafů - vysvětlení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cs-CZ" b="1" dirty="0"/>
              <a:t>V síti platí pro všechny hrany to, že index uzlu, ze kterého hrana vychází je nižší než index uzlu, ve kterém hrana končí.</a:t>
            </a:r>
            <a:r>
              <a:rPr lang="cs-CZ" dirty="0"/>
              <a:t> Tato podmínka není nutná, ale ulehčí výpočty na síťovém grafu a současně zabezpečí, že v síti nebudou žádné cykly</a:t>
            </a:r>
            <a:endParaRPr lang="cs-CZ" b="1" dirty="0"/>
          </a:p>
          <a:p>
            <a:pPr marL="514350" indent="-514350">
              <a:buFont typeface="+mj-lt"/>
              <a:buAutoNum type="arabicPeriod" startAt="4"/>
            </a:pPr>
            <a:r>
              <a:rPr lang="cs-CZ" b="1" dirty="0"/>
              <a:t>Síťový graf musí mít pouze jeden vstup a jeden výstup. </a:t>
            </a:r>
            <a:r>
              <a:rPr lang="cs-CZ" dirty="0"/>
              <a:t>Vstupní uzel představuje okamžik zahájení projektu – žádné činnosti mu nepředcházejí a tedy žádné hrany do tohoto uzlu nevstupují. Výstupní uzel představuje událost ukončení projektu – žádné hrany z něj nevystupují, žádné činnosti projektu po něm už nenásledují.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4697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1672</Words>
  <Application>Microsoft Office PowerPoint</Application>
  <PresentationFormat>Předvádění na obrazovce (4:3)</PresentationFormat>
  <Paragraphs>273</Paragraphs>
  <Slides>31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 Math</vt:lpstr>
      <vt:lpstr>Times New Roman</vt:lpstr>
      <vt:lpstr>Motiv systému Office</vt:lpstr>
      <vt:lpstr>Rovnice</vt:lpstr>
      <vt:lpstr>Řízení projektů 1: Časová analýza</vt:lpstr>
      <vt:lpstr>Historie řízení projektů</vt:lpstr>
      <vt:lpstr>Projekt</vt:lpstr>
      <vt:lpstr>Realizace projektu</vt:lpstr>
      <vt:lpstr>Síťový graf projektu</vt:lpstr>
      <vt:lpstr>Síťový graf</vt:lpstr>
      <vt:lpstr>Základní pravidla konstrukce síťových grafů</vt:lpstr>
      <vt:lpstr>Základní pravidla konstrukce síťových grafů - vysvětlení</vt:lpstr>
      <vt:lpstr>Základní pravidla konstrukce síťových grafů - vysvětlení</vt:lpstr>
      <vt:lpstr>Příklad</vt:lpstr>
      <vt:lpstr>Příklad</vt:lpstr>
      <vt:lpstr>Příklad</vt:lpstr>
      <vt:lpstr>Příklad</vt:lpstr>
      <vt:lpstr>Zadání příkladu</vt:lpstr>
      <vt:lpstr>Řešení příkladu</vt:lpstr>
      <vt:lpstr>Časová analýza projektu - Metoda CPM</vt:lpstr>
      <vt:lpstr>Algoritmus metody CPM</vt:lpstr>
      <vt:lpstr>Značení</vt:lpstr>
      <vt:lpstr>Postup výpočtu</vt:lpstr>
      <vt:lpstr>Postup výpočtu</vt:lpstr>
      <vt:lpstr>Postup výpočtu</vt:lpstr>
      <vt:lpstr>Postup výpočtu</vt:lpstr>
      <vt:lpstr>Postup výpočtu - upřesnění</vt:lpstr>
      <vt:lpstr>Algoritmus výpočtu</vt:lpstr>
      <vt:lpstr>Příklad</vt:lpstr>
      <vt:lpstr>Příklad</vt:lpstr>
      <vt:lpstr>Řešení příkladu</vt:lpstr>
      <vt:lpstr>Řešení příkladu</vt:lpstr>
      <vt:lpstr>Řešení příkladu</vt:lpstr>
      <vt:lpstr>Řešení příkladu</vt:lpstr>
      <vt:lpstr>Děkuji za pozornost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projektů 1: Časová analýza</dc:title>
  <dc:creator>OPF Karviná</dc:creator>
  <cp:lastModifiedBy>Radomír Perzina</cp:lastModifiedBy>
  <cp:revision>12</cp:revision>
  <dcterms:created xsi:type="dcterms:W3CDTF">2013-11-21T11:11:01Z</dcterms:created>
  <dcterms:modified xsi:type="dcterms:W3CDTF">2021-09-18T18:48:54Z</dcterms:modified>
</cp:coreProperties>
</file>