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0BE51261-D642-4B62-BCF5-ED4D35E46D9E}" type="datetimeFigureOut">
              <a:rPr lang="cs-CZ" smtClean="0"/>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2446106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BE51261-D642-4B62-BCF5-ED4D35E46D9E}" type="datetimeFigureOut">
              <a:rPr lang="cs-CZ" smtClean="0"/>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300957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BE51261-D642-4B62-BCF5-ED4D35E46D9E}" type="datetimeFigureOut">
              <a:rPr lang="cs-CZ" smtClean="0"/>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2889902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BE51261-D642-4B62-BCF5-ED4D35E46D9E}" type="datetimeFigureOut">
              <a:rPr lang="cs-CZ" smtClean="0"/>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2862657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BE51261-D642-4B62-BCF5-ED4D35E46D9E}" type="datetimeFigureOut">
              <a:rPr lang="cs-CZ" smtClean="0"/>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209457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BE51261-D642-4B62-BCF5-ED4D35E46D9E}" type="datetimeFigureOut">
              <a:rPr lang="cs-CZ" smtClean="0"/>
              <a:t>18.09.2021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1246150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BE51261-D642-4B62-BCF5-ED4D35E46D9E}" type="datetimeFigureOut">
              <a:rPr lang="cs-CZ" smtClean="0"/>
              <a:t>18.09.2021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4164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BE51261-D642-4B62-BCF5-ED4D35E46D9E}" type="datetimeFigureOut">
              <a:rPr lang="cs-CZ" smtClean="0"/>
              <a:t>18.09.2021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290076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BE51261-D642-4B62-BCF5-ED4D35E46D9E}" type="datetimeFigureOut">
              <a:rPr lang="cs-CZ" smtClean="0"/>
              <a:t>18.09.2021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360705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BE51261-D642-4B62-BCF5-ED4D35E46D9E}" type="datetimeFigureOut">
              <a:rPr lang="cs-CZ" smtClean="0"/>
              <a:t>18.09.2021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225553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BE51261-D642-4B62-BCF5-ED4D35E46D9E}" type="datetimeFigureOut">
              <a:rPr lang="cs-CZ" smtClean="0"/>
              <a:t>18.09.2021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C1F0D3-8521-49BA-BA39-B73388446DB0}" type="slidenum">
              <a:rPr lang="cs-CZ" smtClean="0"/>
              <a:t>‹#›</a:t>
            </a:fld>
            <a:endParaRPr lang="cs-CZ"/>
          </a:p>
        </p:txBody>
      </p:sp>
    </p:spTree>
    <p:extLst>
      <p:ext uri="{BB962C8B-B14F-4D97-AF65-F5344CB8AC3E}">
        <p14:creationId xmlns:p14="http://schemas.microsoft.com/office/powerpoint/2010/main" val="347986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51261-D642-4B62-BCF5-ED4D35E46D9E}" type="datetimeFigureOut">
              <a:rPr lang="cs-CZ" smtClean="0"/>
              <a:t>18.09.2021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1F0D3-8521-49BA-BA39-B73388446DB0}" type="slidenum">
              <a:rPr lang="cs-CZ" smtClean="0"/>
              <a:t>‹#›</a:t>
            </a:fld>
            <a:endParaRPr lang="cs-CZ"/>
          </a:p>
        </p:txBody>
      </p:sp>
    </p:spTree>
    <p:extLst>
      <p:ext uri="{BB962C8B-B14F-4D97-AF65-F5344CB8AC3E}">
        <p14:creationId xmlns:p14="http://schemas.microsoft.com/office/powerpoint/2010/main" val="3565033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lvl="0"/>
            <a:r>
              <a:rPr lang="cs-CZ" b="1" cap="all" dirty="0"/>
              <a:t>Základní pojmy z teorie grafů</a:t>
            </a:r>
            <a:br>
              <a:rPr lang="cs-CZ" b="1" cap="all" dirty="0"/>
            </a:br>
            <a:endParaRPr lang="cs-CZ" dirty="0"/>
          </a:p>
        </p:txBody>
      </p:sp>
      <p:sp>
        <p:nvSpPr>
          <p:cNvPr id="3" name="Podnadpis 2"/>
          <p:cNvSpPr>
            <a:spLocks noGrp="1"/>
          </p:cNvSpPr>
          <p:nvPr>
            <p:ph type="subTitle" idx="1"/>
          </p:nvPr>
        </p:nvSpPr>
        <p:spPr/>
        <p:txBody>
          <a:bodyPr/>
          <a:lstStyle/>
          <a:p>
            <a:r>
              <a:rPr lang="en-US" altLang="cs-CZ" dirty="0"/>
              <a:t>Ing</a:t>
            </a:r>
            <a:r>
              <a:rPr lang="cs-CZ" altLang="cs-CZ" dirty="0"/>
              <a:t>. </a:t>
            </a:r>
            <a:r>
              <a:rPr lang="en-US" altLang="cs-CZ" dirty="0"/>
              <a:t>Radom</a:t>
            </a:r>
            <a:r>
              <a:rPr lang="cs-CZ" altLang="cs-CZ" dirty="0" err="1"/>
              <a:t>ír</a:t>
            </a:r>
            <a:r>
              <a:rPr lang="cs-CZ" altLang="cs-CZ" dirty="0"/>
              <a:t> Perzina, Ph.D.</a:t>
            </a:r>
          </a:p>
          <a:p>
            <a:endParaRPr lang="cs-CZ" dirty="0"/>
          </a:p>
        </p:txBody>
      </p:sp>
    </p:spTree>
    <p:extLst>
      <p:ext uri="{BB962C8B-B14F-4D97-AF65-F5344CB8AC3E}">
        <p14:creationId xmlns:p14="http://schemas.microsoft.com/office/powerpoint/2010/main" val="3914771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p>
        </p:txBody>
      </p:sp>
      <p:sp>
        <p:nvSpPr>
          <p:cNvPr id="3" name="Zástupný symbol pro obsah 2"/>
          <p:cNvSpPr>
            <a:spLocks noGrp="1"/>
          </p:cNvSpPr>
          <p:nvPr>
            <p:ph idx="1"/>
          </p:nvPr>
        </p:nvSpPr>
        <p:spPr/>
        <p:txBody>
          <a:bodyPr>
            <a:normAutofit fontScale="85000" lnSpcReduction="20000"/>
          </a:bodyPr>
          <a:lstStyle/>
          <a:p>
            <a:r>
              <a:rPr lang="cs-CZ" dirty="0"/>
              <a:t>Graf z předchozího obrázku má incidenční matici:</a:t>
            </a:r>
          </a:p>
          <a:p>
            <a:pPr marL="0" indent="0">
              <a:buNone/>
            </a:pPr>
            <a:endParaRPr lang="cs-CZ" dirty="0"/>
          </a:p>
          <a:p>
            <a:pPr marL="0" indent="0">
              <a:buNone/>
            </a:pPr>
            <a:endParaRPr lang="cs-CZ" dirty="0"/>
          </a:p>
          <a:p>
            <a:pPr marL="0" indent="0">
              <a:buNone/>
            </a:pPr>
            <a:r>
              <a:rPr lang="cs-CZ" dirty="0"/>
              <a:t> </a:t>
            </a:r>
          </a:p>
          <a:p>
            <a:endParaRPr lang="cs-CZ" dirty="0"/>
          </a:p>
          <a:p>
            <a:endParaRPr lang="cs-CZ" dirty="0"/>
          </a:p>
          <a:p>
            <a:endParaRPr lang="cs-CZ" dirty="0"/>
          </a:p>
          <a:p>
            <a:r>
              <a:rPr lang="cs-CZ" dirty="0"/>
              <a:t>Protože čtvrtý uzel není spojen hranou s žádným jiným uzlem, tak ve čtvrtém řádku a sloupci jsou samé nuly. Všechny hrany jsou neorientované, incidenční matice je proto symetrická kolem hlavní diagonály.</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2493164187"/>
              </p:ext>
            </p:extLst>
          </p:nvPr>
        </p:nvGraphicFramePr>
        <p:xfrm>
          <a:off x="2267744" y="2070154"/>
          <a:ext cx="2592288" cy="2189432"/>
        </p:xfrm>
        <a:graphic>
          <a:graphicData uri="http://schemas.openxmlformats.org/presentationml/2006/ole">
            <mc:AlternateContent xmlns:mc="http://schemas.openxmlformats.org/markup-compatibility/2006">
              <mc:Choice xmlns:v="urn:schemas-microsoft-com:vml" Requires="v">
                <p:oleObj name="Rovnice" r:id="rId2" imgW="1409700" imgH="1143000" progId="Equation.3">
                  <p:embed/>
                </p:oleObj>
              </mc:Choice>
              <mc:Fallback>
                <p:oleObj name="Rovnice" r:id="rId2" imgW="1409700" imgH="1143000"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2070154"/>
                        <a:ext cx="2592288" cy="2189432"/>
                      </a:xfrm>
                      <a:prstGeom prst="rect">
                        <a:avLst/>
                      </a:prstGeom>
                      <a:noFill/>
                    </p:spPr>
                  </p:pic>
                </p:oleObj>
              </mc:Fallback>
            </mc:AlternateContent>
          </a:graphicData>
        </a:graphic>
      </p:graphicFrame>
    </p:spTree>
    <p:extLst>
      <p:ext uri="{BB962C8B-B14F-4D97-AF65-F5344CB8AC3E}">
        <p14:creationId xmlns:p14="http://schemas.microsoft.com/office/powerpoint/2010/main" val="2424808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Orientovaný graf</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fontScale="85000" lnSpcReduction="10000"/>
              </a:bodyPr>
              <a:lstStyle/>
              <a:p>
                <a:r>
                  <a:rPr lang="cs-CZ" b="1" dirty="0"/>
                  <a:t>Orientovaná hrana</a:t>
                </a:r>
                <a:r>
                  <a:rPr lang="cs-CZ" dirty="0"/>
                  <a:t> je uspořádaná dvojice uzlů </a:t>
                </a:r>
                <a14:m>
                  <m:oMath xmlns:m="http://schemas.openxmlformats.org/officeDocument/2006/math">
                    <m:sSub>
                      <m:sSubPr>
                        <m:ctrlPr>
                          <a:rPr lang="cs-CZ" i="1">
                            <a:latin typeface="Cambria Math" panose="02040503050406030204" pitchFamily="18" charset="0"/>
                          </a:rPr>
                        </m:ctrlPr>
                      </m:sSubPr>
                      <m:e>
                        <m:r>
                          <a:rPr lang="cs-CZ" b="0" i="1" smtClean="0">
                            <a:latin typeface="Cambria Math"/>
                          </a:rPr>
                          <m:t>(</m:t>
                        </m:r>
                        <m:r>
                          <a:rPr lang="cs-CZ" i="1">
                            <a:latin typeface="Cambria Math"/>
                          </a:rPr>
                          <m:t>𝑢</m:t>
                        </m:r>
                      </m:e>
                      <m:sub>
                        <m:r>
                          <a:rPr lang="cs-CZ" i="1">
                            <a:latin typeface="Cambria Math"/>
                          </a:rPr>
                          <m:t>𝑖</m:t>
                        </m:r>
                      </m:sub>
                    </m:sSub>
                    <m:r>
                      <a:rPr lang="cs-CZ" i="1">
                        <a:latin typeface="Cambria Math"/>
                      </a:rPr>
                      <m:t>,</m:t>
                    </m:r>
                    <m:sSub>
                      <m:sSubPr>
                        <m:ctrlPr>
                          <a:rPr lang="cs-CZ" i="1">
                            <a:latin typeface="Cambria Math" panose="02040503050406030204" pitchFamily="18" charset="0"/>
                          </a:rPr>
                        </m:ctrlPr>
                      </m:sSubPr>
                      <m:e>
                        <m:r>
                          <a:rPr lang="cs-CZ" i="1">
                            <a:latin typeface="Cambria Math"/>
                          </a:rPr>
                          <m:t>𝑢</m:t>
                        </m:r>
                      </m:e>
                      <m:sub>
                        <m:r>
                          <a:rPr lang="cs-CZ" i="1">
                            <a:latin typeface="Cambria Math"/>
                          </a:rPr>
                          <m:t>𝑗</m:t>
                        </m:r>
                      </m:sub>
                    </m:sSub>
                    <m:r>
                      <a:rPr lang="cs-CZ" b="0" i="1" smtClean="0">
                        <a:latin typeface="Cambria Math"/>
                      </a:rPr>
                      <m:t>)</m:t>
                    </m:r>
                  </m:oMath>
                </a14:m>
                <a:r>
                  <a:rPr lang="cs-CZ" dirty="0"/>
                  <a:t>, kde </a:t>
                </a:r>
                <a14:m>
                  <m:oMath xmlns:m="http://schemas.openxmlformats.org/officeDocument/2006/math">
                    <m:sSub>
                      <m:sSubPr>
                        <m:ctrlPr>
                          <a:rPr lang="cs-CZ" i="1">
                            <a:latin typeface="Cambria Math" panose="02040503050406030204" pitchFamily="18" charset="0"/>
                          </a:rPr>
                        </m:ctrlPr>
                      </m:sSubPr>
                      <m:e>
                        <m:r>
                          <a:rPr lang="cs-CZ" i="1">
                            <a:latin typeface="Cambria Math"/>
                          </a:rPr>
                          <m:t>𝑢</m:t>
                        </m:r>
                      </m:e>
                      <m:sub>
                        <m:r>
                          <a:rPr lang="cs-CZ" i="1">
                            <a:latin typeface="Cambria Math"/>
                          </a:rPr>
                          <m:t>𝑖</m:t>
                        </m:r>
                      </m:sub>
                    </m:sSub>
                  </m:oMath>
                </a14:m>
                <a:r>
                  <a:rPr lang="cs-CZ" dirty="0"/>
                  <a:t> je počátečný uzel a </a:t>
                </a:r>
                <a14:m>
                  <m:oMath xmlns:m="http://schemas.openxmlformats.org/officeDocument/2006/math">
                    <m:sSub>
                      <m:sSubPr>
                        <m:ctrlPr>
                          <a:rPr lang="cs-CZ" i="1">
                            <a:latin typeface="Cambria Math" panose="02040503050406030204" pitchFamily="18" charset="0"/>
                          </a:rPr>
                        </m:ctrlPr>
                      </m:sSubPr>
                      <m:e>
                        <m:r>
                          <a:rPr lang="cs-CZ" i="1">
                            <a:latin typeface="Cambria Math"/>
                          </a:rPr>
                          <m:t>𝑢</m:t>
                        </m:r>
                      </m:e>
                      <m:sub>
                        <m:r>
                          <a:rPr lang="cs-CZ" i="1">
                            <a:latin typeface="Cambria Math"/>
                          </a:rPr>
                          <m:t>𝑗</m:t>
                        </m:r>
                      </m:sub>
                    </m:sSub>
                  </m:oMath>
                </a14:m>
                <a:r>
                  <a:rPr lang="cs-CZ" dirty="0"/>
                  <a:t> je koncový uzel. </a:t>
                </a:r>
              </a:p>
              <a:p>
                <a:r>
                  <a:rPr lang="cs-CZ" dirty="0"/>
                  <a:t>Označíme </a:t>
                </a:r>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a:rPr>
                          <m:t>𝐻</m:t>
                        </m:r>
                      </m:e>
                    </m:acc>
                  </m:oMath>
                </a14:m>
                <a:r>
                  <a:rPr lang="cs-CZ" dirty="0"/>
                  <a:t> množinu všech orientovaných hran grafu. Pak graf </a:t>
                </a:r>
                <a14:m>
                  <m:oMath xmlns:m="http://schemas.openxmlformats.org/officeDocument/2006/math">
                    <m:r>
                      <a:rPr lang="cs-CZ" b="0" i="1" smtClean="0">
                        <a:latin typeface="Cambria Math"/>
                      </a:rPr>
                      <m:t>𝐺</m:t>
                    </m:r>
                    <m:r>
                      <a:rPr lang="cs-CZ" b="0" i="1" smtClean="0">
                        <a:latin typeface="Cambria Math"/>
                      </a:rPr>
                      <m:t>=(</m:t>
                    </m:r>
                    <m:r>
                      <a:rPr lang="cs-CZ" b="0" i="1" smtClean="0">
                        <a:latin typeface="Cambria Math"/>
                      </a:rPr>
                      <m:t>𝑈</m:t>
                    </m:r>
                    <m:r>
                      <a:rPr lang="cs-CZ" b="0" i="1" smtClean="0">
                        <a:latin typeface="Cambria Math"/>
                      </a:rPr>
                      <m:t>,</m:t>
                    </m:r>
                    <m:acc>
                      <m:accPr>
                        <m:chr m:val="⃗"/>
                        <m:ctrlPr>
                          <a:rPr lang="cs-CZ" i="1">
                            <a:latin typeface="Cambria Math" panose="02040503050406030204" pitchFamily="18" charset="0"/>
                          </a:rPr>
                        </m:ctrlPr>
                      </m:accPr>
                      <m:e>
                        <m:r>
                          <a:rPr lang="cs-CZ" i="1">
                            <a:latin typeface="Cambria Math"/>
                          </a:rPr>
                          <m:t>𝐻</m:t>
                        </m:r>
                      </m:e>
                    </m:acc>
                    <m:r>
                      <a:rPr lang="cs-CZ" b="0" i="1" smtClean="0">
                        <a:latin typeface="Cambria Math"/>
                      </a:rPr>
                      <m:t>,</m:t>
                    </m:r>
                    <m:r>
                      <a:rPr lang="cs-CZ" b="0" i="1" smtClean="0">
                        <a:latin typeface="Cambria Math"/>
                        <a:ea typeface="Cambria Math"/>
                      </a:rPr>
                      <m:t>𝜑</m:t>
                    </m:r>
                    <m:r>
                      <a:rPr lang="cs-CZ" b="0" i="1" smtClean="0">
                        <a:latin typeface="Cambria Math"/>
                      </a:rPr>
                      <m:t>)</m:t>
                    </m:r>
                  </m:oMath>
                </a14:m>
                <a:r>
                  <a:rPr lang="cs-CZ" dirty="0"/>
                  <a:t> nazveme </a:t>
                </a:r>
                <a:r>
                  <a:rPr lang="cs-CZ" b="1" dirty="0"/>
                  <a:t>orientovaným grafem</a:t>
                </a:r>
                <a:r>
                  <a:rPr lang="cs-CZ" dirty="0"/>
                  <a:t>. </a:t>
                </a:r>
              </a:p>
              <a:p>
                <a:r>
                  <a:rPr lang="cs-CZ" dirty="0"/>
                  <a:t>Hrany grafu mají zadaný směr, který se v obrázku značí šipkami. </a:t>
                </a:r>
              </a:p>
              <a:p>
                <a:r>
                  <a:rPr lang="cs-CZ" dirty="0"/>
                  <a:t>Orientovanou hranu můžeme značit buď jako dvojici uzlů, kdy používáme kulaté závorky, například </a:t>
                </a:r>
                <a14:m>
                  <m:oMath xmlns:m="http://schemas.openxmlformats.org/officeDocument/2006/math">
                    <m:sSub>
                      <m:sSubPr>
                        <m:ctrlPr>
                          <a:rPr lang="cs-CZ" i="1">
                            <a:latin typeface="Cambria Math" panose="02040503050406030204" pitchFamily="18" charset="0"/>
                          </a:rPr>
                        </m:ctrlPr>
                      </m:sSubPr>
                      <m:e>
                        <m:r>
                          <a:rPr lang="cs-CZ" i="1">
                            <a:latin typeface="Cambria Math"/>
                          </a:rPr>
                          <m:t>(</m:t>
                        </m:r>
                        <m:r>
                          <a:rPr lang="cs-CZ" i="1">
                            <a:latin typeface="Cambria Math"/>
                          </a:rPr>
                          <m:t>𝑢</m:t>
                        </m:r>
                      </m:e>
                      <m:sub>
                        <m:r>
                          <a:rPr lang="cs-CZ" b="0" i="1" smtClean="0">
                            <a:latin typeface="Cambria Math"/>
                          </a:rPr>
                          <m:t>1</m:t>
                        </m:r>
                      </m:sub>
                    </m:sSub>
                    <m:r>
                      <a:rPr lang="cs-CZ" i="1">
                        <a:latin typeface="Cambria Math"/>
                      </a:rPr>
                      <m:t>,</m:t>
                    </m:r>
                    <m:sSub>
                      <m:sSubPr>
                        <m:ctrlPr>
                          <a:rPr lang="cs-CZ" i="1">
                            <a:latin typeface="Cambria Math" panose="02040503050406030204" pitchFamily="18" charset="0"/>
                          </a:rPr>
                        </m:ctrlPr>
                      </m:sSubPr>
                      <m:e>
                        <m:r>
                          <a:rPr lang="cs-CZ" i="1">
                            <a:latin typeface="Cambria Math"/>
                          </a:rPr>
                          <m:t>𝑢</m:t>
                        </m:r>
                      </m:e>
                      <m:sub>
                        <m:r>
                          <a:rPr lang="cs-CZ" b="0" i="1" smtClean="0">
                            <a:latin typeface="Cambria Math"/>
                          </a:rPr>
                          <m:t>2</m:t>
                        </m:r>
                      </m:sub>
                    </m:sSub>
                    <m:r>
                      <a:rPr lang="cs-CZ" i="1">
                        <a:latin typeface="Cambria Math"/>
                      </a:rPr>
                      <m:t>)</m:t>
                    </m:r>
                  </m:oMath>
                </a14:m>
                <a:r>
                  <a:rPr lang="cs-CZ" dirty="0"/>
                  <a:t>, nebo jménem hrany s indexy vyznačující jména uzlů, například </a:t>
                </a:r>
                <a14:m>
                  <m:oMath xmlns:m="http://schemas.openxmlformats.org/officeDocument/2006/math">
                    <m:sSub>
                      <m:sSubPr>
                        <m:ctrlPr>
                          <a:rPr lang="cs-CZ" i="1" smtClean="0">
                            <a:latin typeface="Cambria Math" panose="02040503050406030204" pitchFamily="18" charset="0"/>
                          </a:rPr>
                        </m:ctrlPr>
                      </m:sSubPr>
                      <m:e>
                        <m:acc>
                          <m:accPr>
                            <m:chr m:val="⃗"/>
                            <m:ctrlPr>
                              <a:rPr lang="cs-CZ" i="1" smtClean="0">
                                <a:latin typeface="Cambria Math" panose="02040503050406030204" pitchFamily="18" charset="0"/>
                              </a:rPr>
                            </m:ctrlPr>
                          </m:accPr>
                          <m:e>
                            <m:r>
                              <a:rPr lang="cs-CZ" b="0" i="1" smtClean="0">
                                <a:latin typeface="Cambria Math"/>
                              </a:rPr>
                              <m:t>h</m:t>
                            </m:r>
                          </m:e>
                        </m:acc>
                      </m:e>
                      <m:sub>
                        <m:r>
                          <a:rPr lang="cs-CZ" b="0" i="1" smtClean="0">
                            <a:latin typeface="Cambria Math"/>
                          </a:rPr>
                          <m:t>12</m:t>
                        </m:r>
                      </m:sub>
                    </m:sSub>
                  </m:oMath>
                </a14:m>
                <a:r>
                  <a:rPr lang="cs-CZ"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185" t="-1752" r="-2222"/>
                </a:stretch>
              </a:blipFill>
            </p:spPr>
            <p:txBody>
              <a:bodyPr/>
              <a:lstStyle/>
              <a:p>
                <a:r>
                  <a:rPr lang="cs-CZ">
                    <a:noFill/>
                  </a:rPr>
                  <a:t> </a:t>
                </a:r>
              </a:p>
            </p:txBody>
          </p:sp>
        </mc:Fallback>
      </mc:AlternateContent>
    </p:spTree>
    <p:extLst>
      <p:ext uri="{BB962C8B-B14F-4D97-AF65-F5344CB8AC3E}">
        <p14:creationId xmlns:p14="http://schemas.microsoft.com/office/powerpoint/2010/main" val="1804625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a:xfrm>
            <a:off x="457200" y="1600200"/>
            <a:ext cx="8229600" cy="4853136"/>
          </a:xfrm>
        </p:spPr>
        <p:txBody>
          <a:bodyPr>
            <a:normAutofit fontScale="85000" lnSpcReduction="20000"/>
          </a:bodyPr>
          <a:lstStyle/>
          <a:p>
            <a:r>
              <a:rPr lang="cs-CZ" dirty="0"/>
              <a:t>Následující orientovaný graf, který obsahuje 5 uzlů a 4 hrany je daný tak, že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Určete jeho incidenční matici.</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1685463988"/>
              </p:ext>
            </p:extLst>
          </p:nvPr>
        </p:nvGraphicFramePr>
        <p:xfrm>
          <a:off x="827584" y="2276872"/>
          <a:ext cx="2982332" cy="504056"/>
        </p:xfrm>
        <a:graphic>
          <a:graphicData uri="http://schemas.openxmlformats.org/presentationml/2006/ole">
            <mc:AlternateContent xmlns:mc="http://schemas.openxmlformats.org/markup-compatibility/2006">
              <mc:Choice xmlns:v="urn:schemas-microsoft-com:vml" Requires="v">
                <p:oleObj name="Rovnice" r:id="rId2" imgW="1346200" imgH="228600" progId="Equation.3">
                  <p:embed/>
                </p:oleObj>
              </mc:Choice>
              <mc:Fallback>
                <p:oleObj name="Rovnice" r:id="rId2" imgW="1346200" imgH="228600"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276872"/>
                        <a:ext cx="2982332" cy="504056"/>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55898478"/>
              </p:ext>
            </p:extLst>
          </p:nvPr>
        </p:nvGraphicFramePr>
        <p:xfrm>
          <a:off x="4067855" y="2276872"/>
          <a:ext cx="4557396" cy="444624"/>
        </p:xfrm>
        <a:graphic>
          <a:graphicData uri="http://schemas.openxmlformats.org/presentationml/2006/ole">
            <mc:AlternateContent xmlns:mc="http://schemas.openxmlformats.org/markup-compatibility/2006">
              <mc:Choice xmlns:v="urn:schemas-microsoft-com:vml" Requires="v">
                <p:oleObj name="Rovnice" r:id="rId4" imgW="2349500" imgH="228600" progId="Equation.3">
                  <p:embed/>
                </p:oleObj>
              </mc:Choice>
              <mc:Fallback>
                <p:oleObj name="Rovnice" r:id="rId4" imgW="234950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855" y="2276872"/>
                        <a:ext cx="4557396" cy="444624"/>
                      </a:xfrm>
                      <a:prstGeom prst="rect">
                        <a:avLst/>
                      </a:prstGeom>
                      <a:noFill/>
                    </p:spPr>
                  </p:pic>
                </p:oleObj>
              </mc:Fallback>
            </mc:AlternateContent>
          </a:graphicData>
        </a:graphic>
      </p:graphicFrame>
      <p:pic>
        <p:nvPicPr>
          <p:cNvPr id="8" name="Obrázek 7"/>
          <p:cNvPicPr/>
          <p:nvPr/>
        </p:nvPicPr>
        <p:blipFill>
          <a:blip r:embed="rId6" cstate="print"/>
          <a:stretch>
            <a:fillRect/>
          </a:stretch>
        </p:blipFill>
        <p:spPr>
          <a:xfrm>
            <a:off x="1043608" y="2780928"/>
            <a:ext cx="5688632" cy="2362787"/>
          </a:xfrm>
          <a:prstGeom prst="rect">
            <a:avLst/>
          </a:prstGeom>
        </p:spPr>
      </p:pic>
    </p:spTree>
    <p:extLst>
      <p:ext uri="{BB962C8B-B14F-4D97-AF65-F5344CB8AC3E}">
        <p14:creationId xmlns:p14="http://schemas.microsoft.com/office/powerpoint/2010/main" val="37756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p>
        </p:txBody>
      </p:sp>
      <p:sp>
        <p:nvSpPr>
          <p:cNvPr id="3" name="Zástupný symbol pro obsah 2"/>
          <p:cNvSpPr>
            <a:spLocks noGrp="1"/>
          </p:cNvSpPr>
          <p:nvPr>
            <p:ph idx="1"/>
          </p:nvPr>
        </p:nvSpPr>
        <p:spPr/>
        <p:txBody>
          <a:bodyPr/>
          <a:lstStyle/>
          <a:p>
            <a:r>
              <a:rPr lang="cs-CZ" dirty="0"/>
              <a:t>Incidenční matice grafu bude mít tvar:</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3880932992"/>
              </p:ext>
            </p:extLst>
          </p:nvPr>
        </p:nvGraphicFramePr>
        <p:xfrm>
          <a:off x="2123728" y="2747418"/>
          <a:ext cx="3024336" cy="2520280"/>
        </p:xfrm>
        <a:graphic>
          <a:graphicData uri="http://schemas.openxmlformats.org/presentationml/2006/ole">
            <mc:AlternateContent xmlns:mc="http://schemas.openxmlformats.org/markup-compatibility/2006">
              <mc:Choice xmlns:v="urn:schemas-microsoft-com:vml" Requires="v">
                <p:oleObj name="Rovnice" r:id="rId2" imgW="1422400" imgH="1143000" progId="Equation.3">
                  <p:embed/>
                </p:oleObj>
              </mc:Choice>
              <mc:Fallback>
                <p:oleObj name="Rovnice" r:id="rId2" imgW="1422400" imgH="1143000"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2747418"/>
                        <a:ext cx="3024336" cy="2520280"/>
                      </a:xfrm>
                      <a:prstGeom prst="rect">
                        <a:avLst/>
                      </a:prstGeom>
                      <a:noFill/>
                    </p:spPr>
                  </p:pic>
                </p:oleObj>
              </mc:Fallback>
            </mc:AlternateContent>
          </a:graphicData>
        </a:graphic>
      </p:graphicFrame>
    </p:spTree>
    <p:extLst>
      <p:ext uri="{BB962C8B-B14F-4D97-AF65-F5344CB8AC3E}">
        <p14:creationId xmlns:p14="http://schemas.microsoft.com/office/powerpoint/2010/main" val="3111972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Orientovaný </a:t>
            </a:r>
            <a:r>
              <a:rPr lang="cs-CZ" dirty="0" err="1"/>
              <a:t>multigraf</a:t>
            </a:r>
            <a:endParaRPr lang="cs-CZ" dirty="0"/>
          </a:p>
        </p:txBody>
      </p:sp>
      <p:sp>
        <p:nvSpPr>
          <p:cNvPr id="3" name="Zástupný symbol pro obsah 2"/>
          <p:cNvSpPr>
            <a:spLocks noGrp="1"/>
          </p:cNvSpPr>
          <p:nvPr>
            <p:ph idx="1"/>
          </p:nvPr>
        </p:nvSpPr>
        <p:spPr/>
        <p:txBody>
          <a:bodyPr>
            <a:normAutofit/>
          </a:bodyPr>
          <a:lstStyle/>
          <a:p>
            <a:r>
              <a:rPr lang="cs-CZ" dirty="0"/>
              <a:t>Kam zařadit graf, který má některé hrany orientované a některé neorientované?</a:t>
            </a:r>
          </a:p>
          <a:p>
            <a:pPr lvl="1"/>
            <a:r>
              <a:rPr lang="cs-CZ" dirty="0"/>
              <a:t>Neorientovanou hranu lze rozložit na dvě opačně orientované hrany, tedy takový graf můžeme považovat za graf orientovaný.</a:t>
            </a:r>
          </a:p>
          <a:p>
            <a:r>
              <a:rPr lang="cs-CZ" dirty="0"/>
              <a:t>Navíc, za </a:t>
            </a:r>
            <a:r>
              <a:rPr lang="cs-CZ" b="1" dirty="0"/>
              <a:t>orientovaný </a:t>
            </a:r>
            <a:r>
              <a:rPr lang="cs-CZ" b="1" dirty="0" err="1"/>
              <a:t>multigraf</a:t>
            </a:r>
            <a:r>
              <a:rPr lang="cs-CZ" dirty="0"/>
              <a:t> považujeme takový orientovaný graf, pro který platí, že mezi některou dvojicí uzlů existuje v jednom směru více než jedna hrana.</a:t>
            </a:r>
          </a:p>
          <a:p>
            <a:endParaRPr lang="cs-CZ" dirty="0"/>
          </a:p>
        </p:txBody>
      </p:sp>
    </p:spTree>
    <p:extLst>
      <p:ext uri="{BB962C8B-B14F-4D97-AF65-F5344CB8AC3E}">
        <p14:creationId xmlns:p14="http://schemas.microsoft.com/office/powerpoint/2010/main" val="2182521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Následující orientovaný graf G, který obsahuje 5 uzlů a 8 hran je </a:t>
                </a:r>
                <a:r>
                  <a:rPr lang="cs-CZ" dirty="0" err="1"/>
                  <a:t>multigrafem</a:t>
                </a:r>
                <a:r>
                  <a:rPr lang="cs-CZ" dirty="0"/>
                  <a:t>. To, že je tento graf </a:t>
                </a:r>
                <a:r>
                  <a:rPr lang="cs-CZ" dirty="0" err="1"/>
                  <a:t>multigrafem</a:t>
                </a:r>
                <a:r>
                  <a:rPr lang="cs-CZ" dirty="0"/>
                  <a:t>, způsobují dvě paralelní hrany, které mají počátek v uzlu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𝑢</m:t>
                        </m:r>
                      </m:e>
                      <m:sub>
                        <m:r>
                          <a:rPr lang="cs-CZ" b="0" i="1" smtClean="0">
                            <a:latin typeface="Cambria Math"/>
                          </a:rPr>
                          <m:t>3</m:t>
                        </m:r>
                      </m:sub>
                    </m:sSub>
                  </m:oMath>
                </a14:m>
                <a:r>
                  <a:rPr lang="cs-CZ" dirty="0"/>
                  <a:t> a konec v uzlu </a:t>
                </a:r>
                <a14:m>
                  <m:oMath xmlns:m="http://schemas.openxmlformats.org/officeDocument/2006/math">
                    <m:sSub>
                      <m:sSubPr>
                        <m:ctrlPr>
                          <a:rPr lang="cs-CZ" i="1">
                            <a:latin typeface="Cambria Math" panose="02040503050406030204" pitchFamily="18" charset="0"/>
                          </a:rPr>
                        </m:ctrlPr>
                      </m:sSubPr>
                      <m:e>
                        <m:r>
                          <a:rPr lang="cs-CZ" i="1">
                            <a:latin typeface="Cambria Math"/>
                          </a:rPr>
                          <m:t>𝑢</m:t>
                        </m:r>
                      </m:e>
                      <m:sub>
                        <m:r>
                          <a:rPr lang="cs-CZ" b="0" i="1" smtClean="0">
                            <a:latin typeface="Cambria Math"/>
                          </a:rPr>
                          <m:t>2</m:t>
                        </m:r>
                      </m:sub>
                    </m:sSub>
                  </m:oMath>
                </a14:m>
                <a:r>
                  <a:rPr lang="cs-CZ" dirty="0"/>
                  <a:t>. </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752" r="-1407"/>
                </a:stretch>
              </a:blipFill>
            </p:spPr>
            <p:txBody>
              <a:bodyPr/>
              <a:lstStyle/>
              <a:p>
                <a:r>
                  <a:rPr lang="cs-CZ">
                    <a:noFill/>
                  </a:rPr>
                  <a:t> </a:t>
                </a:r>
              </a:p>
            </p:txBody>
          </p:sp>
        </mc:Fallback>
      </mc:AlternateContent>
      <p:pic>
        <p:nvPicPr>
          <p:cNvPr id="4" name="Obrázek 3"/>
          <p:cNvPicPr/>
          <p:nvPr/>
        </p:nvPicPr>
        <p:blipFill>
          <a:blip r:embed="rId3" cstate="print"/>
          <a:stretch>
            <a:fillRect/>
          </a:stretch>
        </p:blipFill>
        <p:spPr>
          <a:xfrm>
            <a:off x="1835696" y="4149080"/>
            <a:ext cx="5112568" cy="2112000"/>
          </a:xfrm>
          <a:prstGeom prst="rect">
            <a:avLst/>
          </a:prstGeom>
        </p:spPr>
      </p:pic>
    </p:spTree>
    <p:extLst>
      <p:ext uri="{BB962C8B-B14F-4D97-AF65-F5344CB8AC3E}">
        <p14:creationId xmlns:p14="http://schemas.microsoft.com/office/powerpoint/2010/main" val="3317949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Orientovaný graf, znázorněný na následujícím obrázku, obsahuje 5 uzlů a 7 hran. I když vrcholy </a:t>
                </a:r>
                <a14:m>
                  <m:oMath xmlns:m="http://schemas.openxmlformats.org/officeDocument/2006/math">
                    <m:sSub>
                      <m:sSubPr>
                        <m:ctrlPr>
                          <a:rPr lang="cs-CZ" i="1">
                            <a:latin typeface="Cambria Math" panose="02040503050406030204" pitchFamily="18" charset="0"/>
                          </a:rPr>
                        </m:ctrlPr>
                      </m:sSubPr>
                      <m:e>
                        <m:r>
                          <a:rPr lang="cs-CZ" i="1">
                            <a:latin typeface="Cambria Math"/>
                          </a:rPr>
                          <m:t>𝑢</m:t>
                        </m:r>
                      </m:e>
                      <m:sub>
                        <m:r>
                          <a:rPr lang="cs-CZ" i="1">
                            <a:latin typeface="Cambria Math"/>
                          </a:rPr>
                          <m:t>3</m:t>
                        </m:r>
                      </m:sub>
                    </m:sSub>
                  </m:oMath>
                </a14:m>
                <a:r>
                  <a:rPr lang="cs-CZ" dirty="0"/>
                  <a:t> a </a:t>
                </a:r>
                <a14:m>
                  <m:oMath xmlns:m="http://schemas.openxmlformats.org/officeDocument/2006/math">
                    <m:sSub>
                      <m:sSubPr>
                        <m:ctrlPr>
                          <a:rPr lang="cs-CZ" i="1">
                            <a:latin typeface="Cambria Math" panose="02040503050406030204" pitchFamily="18" charset="0"/>
                          </a:rPr>
                        </m:ctrlPr>
                      </m:sSubPr>
                      <m:e>
                        <m:r>
                          <a:rPr lang="cs-CZ" i="1">
                            <a:latin typeface="Cambria Math"/>
                          </a:rPr>
                          <m:t>𝑢</m:t>
                        </m:r>
                      </m:e>
                      <m:sub>
                        <m:r>
                          <a:rPr lang="cs-CZ" b="0" i="1" smtClean="0">
                            <a:latin typeface="Cambria Math"/>
                          </a:rPr>
                          <m:t>4</m:t>
                        </m:r>
                      </m:sub>
                    </m:sSub>
                  </m:oMath>
                </a14:m>
                <a:r>
                  <a:rPr lang="cs-CZ" dirty="0"/>
                  <a:t>  jsou propojeny dvěma hranami, graf není </a:t>
                </a:r>
                <a:r>
                  <a:rPr lang="cs-CZ" dirty="0" err="1"/>
                  <a:t>multigrafem</a:t>
                </a:r>
                <a:r>
                  <a:rPr lang="cs-CZ" dirty="0"/>
                  <a:t>, protože tyto dvě orientované hrany nemají stejný směr.</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752" r="-222"/>
                </a:stretch>
              </a:blipFill>
            </p:spPr>
            <p:txBody>
              <a:bodyPr/>
              <a:lstStyle/>
              <a:p>
                <a:r>
                  <a:rPr lang="cs-CZ">
                    <a:noFill/>
                  </a:rPr>
                  <a:t> </a:t>
                </a:r>
              </a:p>
            </p:txBody>
          </p:sp>
        </mc:Fallback>
      </mc:AlternateContent>
      <p:pic>
        <p:nvPicPr>
          <p:cNvPr id="4" name="Obrázek 3"/>
          <p:cNvPicPr/>
          <p:nvPr/>
        </p:nvPicPr>
        <p:blipFill>
          <a:blip r:embed="rId3" cstate="print"/>
          <a:stretch>
            <a:fillRect/>
          </a:stretch>
        </p:blipFill>
        <p:spPr>
          <a:xfrm>
            <a:off x="2051720" y="4167347"/>
            <a:ext cx="4752528" cy="2267828"/>
          </a:xfrm>
          <a:prstGeom prst="rect">
            <a:avLst/>
          </a:prstGeom>
        </p:spPr>
      </p:pic>
    </p:spTree>
    <p:extLst>
      <p:ext uri="{BB962C8B-B14F-4D97-AF65-F5344CB8AC3E}">
        <p14:creationId xmlns:p14="http://schemas.microsoft.com/office/powerpoint/2010/main" val="1805865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Částečný graf, podgraf</a:t>
            </a:r>
          </a:p>
        </p:txBody>
      </p:sp>
      <p:sp>
        <p:nvSpPr>
          <p:cNvPr id="3" name="Zástupný symbol pro obsah 2"/>
          <p:cNvSpPr>
            <a:spLocks noGrp="1"/>
          </p:cNvSpPr>
          <p:nvPr>
            <p:ph idx="1"/>
          </p:nvPr>
        </p:nvSpPr>
        <p:spPr/>
        <p:txBody>
          <a:bodyPr/>
          <a:lstStyle/>
          <a:p>
            <a:r>
              <a:rPr lang="cs-CZ" b="1" dirty="0"/>
              <a:t>Částečný graf</a:t>
            </a:r>
            <a:r>
              <a:rPr lang="cs-CZ" dirty="0"/>
              <a:t> vznikne z původního grafu vynecháním některých hran. </a:t>
            </a:r>
          </a:p>
          <a:p>
            <a:r>
              <a:rPr lang="cs-CZ" b="1" dirty="0"/>
              <a:t>Podgraf</a:t>
            </a:r>
            <a:r>
              <a:rPr lang="cs-CZ" dirty="0"/>
              <a:t> vznikne z původního grafu po vynechání některých uzlů a jim odpovídajících hran.</a:t>
            </a:r>
          </a:p>
          <a:p>
            <a:r>
              <a:rPr lang="cs-CZ" b="1" dirty="0"/>
              <a:t>Částečným podgrafem</a:t>
            </a:r>
            <a:r>
              <a:rPr lang="cs-CZ" dirty="0"/>
              <a:t> rozumíme podgraf po vynechání dalších hran.</a:t>
            </a:r>
          </a:p>
        </p:txBody>
      </p:sp>
    </p:spTree>
    <p:extLst>
      <p:ext uri="{BB962C8B-B14F-4D97-AF65-F5344CB8AC3E}">
        <p14:creationId xmlns:p14="http://schemas.microsoft.com/office/powerpoint/2010/main" val="3784331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Ohodnocený graf</a:t>
            </a:r>
          </a:p>
        </p:txBody>
      </p:sp>
      <p:sp>
        <p:nvSpPr>
          <p:cNvPr id="3" name="Zástupný symbol pro obsah 2"/>
          <p:cNvSpPr>
            <a:spLocks noGrp="1"/>
          </p:cNvSpPr>
          <p:nvPr>
            <p:ph idx="1"/>
          </p:nvPr>
        </p:nvSpPr>
        <p:spPr/>
        <p:txBody>
          <a:bodyPr>
            <a:normAutofit lnSpcReduction="10000"/>
          </a:bodyPr>
          <a:lstStyle/>
          <a:p>
            <a:r>
              <a:rPr lang="cs-CZ" dirty="0"/>
              <a:t>Pro výpočty pomocí teorie grafů (a zdaleka se nejedná jenom o ekonomické výpočty) je výhodné mít ohodnoceny buď hrany grafu (jako příklad může sloužit kilometrická vzdálenost měst v silniční síti) nebo vrcholy grafu (například časové činnosti v postupovém diagramu). </a:t>
            </a:r>
          </a:p>
          <a:p>
            <a:r>
              <a:rPr lang="cs-CZ" dirty="0"/>
              <a:t>Vytvoříme tak </a:t>
            </a:r>
            <a:r>
              <a:rPr lang="cs-CZ" b="1" dirty="0"/>
              <a:t>hranově ohodnocený graf</a:t>
            </a:r>
            <a:r>
              <a:rPr lang="cs-CZ" dirty="0"/>
              <a:t>, nebo </a:t>
            </a:r>
            <a:r>
              <a:rPr lang="cs-CZ" b="1" dirty="0"/>
              <a:t>uzlově ohodnocený graf</a:t>
            </a:r>
            <a:r>
              <a:rPr lang="cs-CZ" dirty="0"/>
              <a:t>.</a:t>
            </a:r>
          </a:p>
        </p:txBody>
      </p:sp>
    </p:spTree>
    <p:extLst>
      <p:ext uri="{BB962C8B-B14F-4D97-AF65-F5344CB8AC3E}">
        <p14:creationId xmlns:p14="http://schemas.microsoft.com/office/powerpoint/2010/main" val="3766577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V následujícím obrázku graf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𝐺</m:t>
                        </m:r>
                      </m:e>
                      <m:sub>
                        <m:r>
                          <a:rPr lang="cs-CZ" b="0" i="1" smtClean="0">
                            <a:latin typeface="Cambria Math"/>
                          </a:rPr>
                          <m:t>1</m:t>
                        </m:r>
                      </m:sub>
                    </m:sSub>
                  </m:oMath>
                </a14:m>
                <a:r>
                  <a:rPr lang="cs-CZ" dirty="0"/>
                  <a:t> je hranově ohodnoceným grafem, graf </a:t>
                </a:r>
                <a14:m>
                  <m:oMath xmlns:m="http://schemas.openxmlformats.org/officeDocument/2006/math">
                    <m:sSub>
                      <m:sSubPr>
                        <m:ctrlPr>
                          <a:rPr lang="cs-CZ" i="1">
                            <a:latin typeface="Cambria Math" panose="02040503050406030204" pitchFamily="18" charset="0"/>
                          </a:rPr>
                        </m:ctrlPr>
                      </m:sSubPr>
                      <m:e>
                        <m:r>
                          <a:rPr lang="cs-CZ" i="1">
                            <a:latin typeface="Cambria Math"/>
                          </a:rPr>
                          <m:t>𝐺</m:t>
                        </m:r>
                      </m:e>
                      <m:sub>
                        <m:r>
                          <a:rPr lang="cs-CZ" b="0" i="1" smtClean="0">
                            <a:latin typeface="Cambria Math"/>
                          </a:rPr>
                          <m:t>2</m:t>
                        </m:r>
                      </m:sub>
                    </m:sSub>
                  </m:oMath>
                </a14:m>
                <a:r>
                  <a:rPr lang="cs-CZ" dirty="0"/>
                  <a:t> je uzlově ohodnoceným grafem.</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617"/>
                </a:stretch>
              </a:blipFill>
            </p:spPr>
            <p:txBody>
              <a:bodyPr/>
              <a:lstStyle/>
              <a:p>
                <a:r>
                  <a:rPr lang="cs-CZ">
                    <a:noFill/>
                  </a:rPr>
                  <a:t> </a:t>
                </a:r>
              </a:p>
            </p:txBody>
          </p:sp>
        </mc:Fallback>
      </mc:AlternateContent>
      <p:pic>
        <p:nvPicPr>
          <p:cNvPr id="4" name="Obrázek 3"/>
          <p:cNvPicPr/>
          <p:nvPr/>
        </p:nvPicPr>
        <p:blipFill>
          <a:blip r:embed="rId3" cstate="print"/>
          <a:stretch>
            <a:fillRect/>
          </a:stretch>
        </p:blipFill>
        <p:spPr>
          <a:xfrm>
            <a:off x="251520" y="3140968"/>
            <a:ext cx="8352928" cy="3048147"/>
          </a:xfrm>
          <a:prstGeom prst="rect">
            <a:avLst/>
          </a:prstGeom>
        </p:spPr>
      </p:pic>
    </p:spTree>
    <p:extLst>
      <p:ext uri="{BB962C8B-B14F-4D97-AF65-F5344CB8AC3E}">
        <p14:creationId xmlns:p14="http://schemas.microsoft.com/office/powerpoint/2010/main" val="1881032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grafů</a:t>
            </a:r>
          </a:p>
        </p:txBody>
      </p:sp>
      <p:sp>
        <p:nvSpPr>
          <p:cNvPr id="3" name="Zástupný symbol pro obsah 2"/>
          <p:cNvSpPr>
            <a:spLocks noGrp="1"/>
          </p:cNvSpPr>
          <p:nvPr>
            <p:ph idx="1"/>
          </p:nvPr>
        </p:nvSpPr>
        <p:spPr/>
        <p:txBody>
          <a:bodyPr>
            <a:normAutofit/>
          </a:bodyPr>
          <a:lstStyle/>
          <a:p>
            <a:r>
              <a:rPr lang="cs-CZ" dirty="0"/>
              <a:t>Obor matematiky</a:t>
            </a:r>
          </a:p>
          <a:p>
            <a:r>
              <a:rPr lang="cs-CZ" dirty="0"/>
              <a:t>Operační analýza - grafická reprezentace reálného systému </a:t>
            </a:r>
          </a:p>
          <a:p>
            <a:r>
              <a:rPr lang="cs-CZ" dirty="0"/>
              <a:t>Optimalizační metody na grafech (speciálně v sítích) = metody síťové analýzy</a:t>
            </a:r>
          </a:p>
          <a:p>
            <a:r>
              <a:rPr lang="cs-CZ" dirty="0"/>
              <a:t>Aplikace - navigační systémy, nebo při plánování činností složitých projektů.</a:t>
            </a:r>
          </a:p>
        </p:txBody>
      </p:sp>
    </p:spTree>
    <p:extLst>
      <p:ext uri="{BB962C8B-B14F-4D97-AF65-F5344CB8AC3E}">
        <p14:creationId xmlns:p14="http://schemas.microsoft.com/office/powerpoint/2010/main" val="1049953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Cesta a řetěz v grafu</a:t>
            </a:r>
          </a:p>
        </p:txBody>
      </p:sp>
      <p:sp>
        <p:nvSpPr>
          <p:cNvPr id="3" name="Zástupný symbol pro obsah 2"/>
          <p:cNvSpPr>
            <a:spLocks noGrp="1"/>
          </p:cNvSpPr>
          <p:nvPr>
            <p:ph idx="1"/>
          </p:nvPr>
        </p:nvSpPr>
        <p:spPr/>
        <p:txBody>
          <a:bodyPr>
            <a:normAutofit/>
          </a:bodyPr>
          <a:lstStyle/>
          <a:p>
            <a:r>
              <a:rPr lang="cs-CZ" b="1" dirty="0"/>
              <a:t>Cesta v grafu </a:t>
            </a:r>
            <a:r>
              <a:rPr lang="cs-CZ" dirty="0"/>
              <a:t>je taková posloupnost orientovaných hran, v níž vždy následující hrana začíná v uzlu, v němž končí hrana předcházející. U cesty je nutné dbát na orientaci hran. </a:t>
            </a:r>
          </a:p>
          <a:p>
            <a:r>
              <a:rPr lang="cs-CZ" b="1" dirty="0"/>
              <a:t>Řetěz v grafu</a:t>
            </a:r>
            <a:r>
              <a:rPr lang="cs-CZ" dirty="0"/>
              <a:t> je cesta bez ohledu na orientaci hran. To znamená, že </a:t>
            </a:r>
            <a:r>
              <a:rPr lang="cs-CZ" u="sng" dirty="0"/>
              <a:t>každá cesta je řetěz, ale jsou řetězy, které nejsou cestami</a:t>
            </a:r>
            <a:r>
              <a:rPr lang="cs-CZ" dirty="0"/>
              <a:t>.</a:t>
            </a:r>
          </a:p>
          <a:p>
            <a:endParaRPr lang="cs-CZ" dirty="0"/>
          </a:p>
        </p:txBody>
      </p:sp>
    </p:spTree>
    <p:extLst>
      <p:ext uri="{BB962C8B-B14F-4D97-AF65-F5344CB8AC3E}">
        <p14:creationId xmlns:p14="http://schemas.microsoft.com/office/powerpoint/2010/main" val="2152946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Kolik je cest a řetězí mezi uzly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𝑢</m:t>
                        </m:r>
                      </m:e>
                      <m:sub>
                        <m:r>
                          <a:rPr lang="cs-CZ" b="0" i="1" smtClean="0">
                            <a:latin typeface="Cambria Math"/>
                          </a:rPr>
                          <m:t>1</m:t>
                        </m:r>
                      </m:sub>
                    </m:sSub>
                  </m:oMath>
                </a14:m>
                <a:r>
                  <a:rPr lang="cs-CZ" dirty="0"/>
                  <a:t> a </a:t>
                </a:r>
                <a14:m>
                  <m:oMath xmlns:m="http://schemas.openxmlformats.org/officeDocument/2006/math">
                    <m:sSub>
                      <m:sSubPr>
                        <m:ctrlPr>
                          <a:rPr lang="cs-CZ" i="1">
                            <a:latin typeface="Cambria Math" panose="02040503050406030204" pitchFamily="18" charset="0"/>
                          </a:rPr>
                        </m:ctrlPr>
                      </m:sSubPr>
                      <m:e>
                        <m:r>
                          <a:rPr lang="cs-CZ" i="1">
                            <a:latin typeface="Cambria Math"/>
                          </a:rPr>
                          <m:t>𝑢</m:t>
                        </m:r>
                      </m:e>
                      <m:sub>
                        <m:r>
                          <a:rPr lang="cs-CZ" b="0" i="1" smtClean="0">
                            <a:latin typeface="Cambria Math"/>
                          </a:rPr>
                          <m:t>5</m:t>
                        </m:r>
                      </m:sub>
                    </m:sSub>
                  </m:oMath>
                </a14:m>
                <a:r>
                  <a:rPr lang="cs-CZ"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617"/>
                </a:stretch>
              </a:blipFill>
            </p:spPr>
            <p:txBody>
              <a:bodyPr/>
              <a:lstStyle/>
              <a:p>
                <a:r>
                  <a:rPr lang="cs-CZ">
                    <a:noFill/>
                  </a:rPr>
                  <a:t> </a:t>
                </a:r>
              </a:p>
            </p:txBody>
          </p:sp>
        </mc:Fallback>
      </mc:AlternateContent>
      <p:pic>
        <p:nvPicPr>
          <p:cNvPr id="4" name="Obrázek 3"/>
          <p:cNvPicPr/>
          <p:nvPr/>
        </p:nvPicPr>
        <p:blipFill>
          <a:blip r:embed="rId3" cstate="print"/>
          <a:stretch>
            <a:fillRect/>
          </a:stretch>
        </p:blipFill>
        <p:spPr>
          <a:xfrm>
            <a:off x="802004" y="2492896"/>
            <a:ext cx="7586420" cy="3456384"/>
          </a:xfrm>
          <a:prstGeom prst="rect">
            <a:avLst/>
          </a:prstGeom>
        </p:spPr>
      </p:pic>
    </p:spTree>
    <p:extLst>
      <p:ext uri="{BB962C8B-B14F-4D97-AF65-F5344CB8AC3E}">
        <p14:creationId xmlns:p14="http://schemas.microsoft.com/office/powerpoint/2010/main" val="853012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Cyklus</a:t>
            </a:r>
          </a:p>
        </p:txBody>
      </p:sp>
      <p:sp>
        <p:nvSpPr>
          <p:cNvPr id="3" name="Zástupný symbol pro obsah 2"/>
          <p:cNvSpPr>
            <a:spLocks noGrp="1"/>
          </p:cNvSpPr>
          <p:nvPr>
            <p:ph idx="1"/>
          </p:nvPr>
        </p:nvSpPr>
        <p:spPr/>
        <p:txBody>
          <a:bodyPr>
            <a:normAutofit lnSpcReduction="10000"/>
          </a:bodyPr>
          <a:lstStyle/>
          <a:p>
            <a:r>
              <a:rPr lang="cs-CZ" dirty="0"/>
              <a:t>Cesta, která začíná, i končí v témže uzlu, se nazývá </a:t>
            </a:r>
            <a:r>
              <a:rPr lang="cs-CZ" b="1" dirty="0"/>
              <a:t>cyklus</a:t>
            </a:r>
            <a:r>
              <a:rPr lang="cs-CZ" dirty="0"/>
              <a:t>, nebo také kružnice. </a:t>
            </a:r>
          </a:p>
          <a:p>
            <a:r>
              <a:rPr lang="cs-CZ" dirty="0"/>
              <a:t>V případě smyčky se jedná o </a:t>
            </a:r>
            <a:r>
              <a:rPr lang="cs-CZ" b="1" dirty="0"/>
              <a:t>degenerovaný cyklus</a:t>
            </a:r>
            <a:r>
              <a:rPr lang="cs-CZ" dirty="0"/>
              <a:t>.</a:t>
            </a:r>
          </a:p>
          <a:p>
            <a:r>
              <a:rPr lang="cs-CZ" dirty="0"/>
              <a:t>Cyklus je tedy speciální cesta, skládá se proto z orientovaných hran. U neorientovaného grafu nahradíme každou neorientovanou hranu dvojicí orientovaných hran s opačnou orientací. A pak určujeme cyklus. </a:t>
            </a:r>
          </a:p>
        </p:txBody>
      </p:sp>
    </p:spTree>
    <p:extLst>
      <p:ext uri="{BB962C8B-B14F-4D97-AF65-F5344CB8AC3E}">
        <p14:creationId xmlns:p14="http://schemas.microsoft.com/office/powerpoint/2010/main" val="4220082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Souvislý graf</a:t>
            </a:r>
          </a:p>
        </p:txBody>
      </p:sp>
      <p:sp>
        <p:nvSpPr>
          <p:cNvPr id="3" name="Zástupný symbol pro obsah 2"/>
          <p:cNvSpPr>
            <a:spLocks noGrp="1"/>
          </p:cNvSpPr>
          <p:nvPr>
            <p:ph idx="1"/>
          </p:nvPr>
        </p:nvSpPr>
        <p:spPr/>
        <p:txBody>
          <a:bodyPr/>
          <a:lstStyle/>
          <a:p>
            <a:r>
              <a:rPr lang="cs-CZ" b="1" dirty="0"/>
              <a:t>Souvislým grafem</a:t>
            </a:r>
            <a:r>
              <a:rPr lang="cs-CZ" dirty="0"/>
              <a:t> nazýváme takový graf, mezi jehož každou dvojicí uzlů existuje alespoň jeden řetěz, který je spojuje.</a:t>
            </a:r>
          </a:p>
        </p:txBody>
      </p:sp>
    </p:spTree>
    <p:extLst>
      <p:ext uri="{BB962C8B-B14F-4D97-AF65-F5344CB8AC3E}">
        <p14:creationId xmlns:p14="http://schemas.microsoft.com/office/powerpoint/2010/main" val="363343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lstStyle/>
          <a:p>
            <a:r>
              <a:rPr lang="cs-CZ" dirty="0"/>
              <a:t>Graf G je souvislým grafem.</a:t>
            </a:r>
          </a:p>
          <a:p>
            <a:endParaRPr lang="cs-CZ" dirty="0"/>
          </a:p>
        </p:txBody>
      </p:sp>
      <p:pic>
        <p:nvPicPr>
          <p:cNvPr id="5" name="Obrázek 4"/>
          <p:cNvPicPr/>
          <p:nvPr/>
        </p:nvPicPr>
        <p:blipFill>
          <a:blip r:embed="rId2" cstate="print"/>
          <a:stretch>
            <a:fillRect/>
          </a:stretch>
        </p:blipFill>
        <p:spPr>
          <a:xfrm>
            <a:off x="1403648" y="2780928"/>
            <a:ext cx="5863271" cy="2845291"/>
          </a:xfrm>
          <a:prstGeom prst="rect">
            <a:avLst/>
          </a:prstGeom>
        </p:spPr>
      </p:pic>
    </p:spTree>
    <p:extLst>
      <p:ext uri="{BB962C8B-B14F-4D97-AF65-F5344CB8AC3E}">
        <p14:creationId xmlns:p14="http://schemas.microsoft.com/office/powerpoint/2010/main" val="1358383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Acyklický graf, les, strom</a:t>
            </a:r>
          </a:p>
        </p:txBody>
      </p:sp>
      <p:sp>
        <p:nvSpPr>
          <p:cNvPr id="3" name="Zástupný symbol pro obsah 2"/>
          <p:cNvSpPr>
            <a:spLocks noGrp="1"/>
          </p:cNvSpPr>
          <p:nvPr>
            <p:ph idx="1"/>
          </p:nvPr>
        </p:nvSpPr>
        <p:spPr>
          <a:xfrm>
            <a:off x="457200" y="1196752"/>
            <a:ext cx="8229600" cy="5328592"/>
          </a:xfrm>
        </p:spPr>
        <p:txBody>
          <a:bodyPr>
            <a:normAutofit fontScale="92500" lnSpcReduction="20000"/>
          </a:bodyPr>
          <a:lstStyle/>
          <a:p>
            <a:r>
              <a:rPr lang="cs-CZ" b="1" dirty="0"/>
              <a:t>Acyklickým grafem</a:t>
            </a:r>
            <a:r>
              <a:rPr lang="cs-CZ" dirty="0"/>
              <a:t> nazýváme graf, který neobsahuje žádný cyklus. </a:t>
            </a:r>
          </a:p>
          <a:p>
            <a:r>
              <a:rPr lang="cs-CZ" b="1" dirty="0"/>
              <a:t>Strom</a:t>
            </a:r>
            <a:r>
              <a:rPr lang="cs-CZ" dirty="0"/>
              <a:t> je </a:t>
            </a:r>
            <a:r>
              <a:rPr lang="cs-CZ" u="sng" dirty="0"/>
              <a:t>neorientovaný </a:t>
            </a:r>
            <a:r>
              <a:rPr lang="cs-CZ" dirty="0"/>
              <a:t>souvislý graf, který neobsahuje žádný cyklus. Strom je tedy speciálním případem acyklického grafu. </a:t>
            </a:r>
          </a:p>
          <a:p>
            <a:r>
              <a:rPr lang="cs-CZ" b="1" dirty="0"/>
              <a:t>Les</a:t>
            </a:r>
            <a:r>
              <a:rPr lang="cs-CZ" dirty="0"/>
              <a:t> je neprázdná konečná množina stromů. Platí tedy, že </a:t>
            </a:r>
            <a:r>
              <a:rPr lang="cs-CZ" u="sng" dirty="0"/>
              <a:t>souvislý les je strom</a:t>
            </a:r>
            <a:r>
              <a:rPr lang="cs-CZ" dirty="0"/>
              <a:t>. </a:t>
            </a:r>
          </a:p>
          <a:p>
            <a:r>
              <a:rPr lang="cs-CZ" dirty="0"/>
              <a:t>U lesa platí, že jeho každé dva vrcholy jsou spojeny </a:t>
            </a:r>
            <a:r>
              <a:rPr lang="cs-CZ" u="sng" dirty="0"/>
              <a:t>maximálně</a:t>
            </a:r>
            <a:r>
              <a:rPr lang="cs-CZ" dirty="0"/>
              <a:t> jedním řetězem.</a:t>
            </a:r>
          </a:p>
          <a:p>
            <a:r>
              <a:rPr lang="cs-CZ" dirty="0"/>
              <a:t>U stromu platí, že každé dva body jsou spojeny </a:t>
            </a:r>
            <a:r>
              <a:rPr lang="cs-CZ" u="sng" dirty="0"/>
              <a:t>právě</a:t>
            </a:r>
            <a:r>
              <a:rPr lang="cs-CZ" dirty="0"/>
              <a:t> jedním řetězem. Obecně, strom s </a:t>
            </a:r>
            <a:r>
              <a:rPr lang="cs-CZ" i="1" dirty="0"/>
              <a:t>n</a:t>
            </a:r>
            <a:r>
              <a:rPr lang="cs-CZ" dirty="0"/>
              <a:t> vrcholy má </a:t>
            </a:r>
            <a:r>
              <a:rPr lang="cs-CZ" i="1" dirty="0"/>
              <a:t>(n-1) </a:t>
            </a:r>
            <a:r>
              <a:rPr lang="cs-CZ" dirty="0"/>
              <a:t>hran. </a:t>
            </a:r>
          </a:p>
          <a:p>
            <a:endParaRPr lang="cs-CZ" dirty="0"/>
          </a:p>
        </p:txBody>
      </p:sp>
    </p:spTree>
    <p:extLst>
      <p:ext uri="{BB962C8B-B14F-4D97-AF65-F5344CB8AC3E}">
        <p14:creationId xmlns:p14="http://schemas.microsoft.com/office/powerpoint/2010/main" val="976028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Úplný graf</a:t>
            </a:r>
          </a:p>
        </p:txBody>
      </p:sp>
      <p:sp>
        <p:nvSpPr>
          <p:cNvPr id="3" name="Zástupný symbol pro obsah 2"/>
          <p:cNvSpPr>
            <a:spLocks noGrp="1"/>
          </p:cNvSpPr>
          <p:nvPr>
            <p:ph idx="1"/>
          </p:nvPr>
        </p:nvSpPr>
        <p:spPr/>
        <p:txBody>
          <a:bodyPr>
            <a:normAutofit/>
          </a:bodyPr>
          <a:lstStyle/>
          <a:p>
            <a:r>
              <a:rPr lang="cs-CZ" b="1" dirty="0"/>
              <a:t>Úplný graf</a:t>
            </a:r>
            <a:r>
              <a:rPr lang="cs-CZ" dirty="0"/>
              <a:t> je takový neorientovaný graf, pro jehož každou dvojici vrcholů existuje právě jedna neorientovaná hrana, která je spojuje. </a:t>
            </a:r>
          </a:p>
          <a:p>
            <a:r>
              <a:rPr lang="cs-CZ" dirty="0"/>
              <a:t>Jednoduše řečeno, je to graf spojení „každého s každým“. </a:t>
            </a:r>
          </a:p>
          <a:p>
            <a:r>
              <a:rPr lang="cs-CZ" dirty="0"/>
              <a:t>Počet hran úplného grafu o </a:t>
            </a:r>
            <a:r>
              <a:rPr lang="cs-CZ" i="1" dirty="0"/>
              <a:t>n</a:t>
            </a:r>
            <a:r>
              <a:rPr lang="cs-CZ" dirty="0"/>
              <a:t> vrcholech se bude rovnat počtu všech dvouprvkových kombinací všech vrcholů, tedy</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524417923"/>
              </p:ext>
            </p:extLst>
          </p:nvPr>
        </p:nvGraphicFramePr>
        <p:xfrm>
          <a:off x="6156176" y="5301208"/>
          <a:ext cx="576064" cy="1066785"/>
        </p:xfrm>
        <a:graphic>
          <a:graphicData uri="http://schemas.openxmlformats.org/presentationml/2006/ole">
            <mc:AlternateContent xmlns:mc="http://schemas.openxmlformats.org/markup-compatibility/2006">
              <mc:Choice xmlns:v="urn:schemas-microsoft-com:vml" Requires="v">
                <p:oleObj name="Rovnice" r:id="rId2" imgW="266584" imgH="457002" progId="Equation.3">
                  <p:embed/>
                </p:oleObj>
              </mc:Choice>
              <mc:Fallback>
                <p:oleObj name="Rovnice" r:id="rId2" imgW="266584" imgH="457002"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5301208"/>
                        <a:ext cx="576064" cy="1066785"/>
                      </a:xfrm>
                      <a:prstGeom prst="rect">
                        <a:avLst/>
                      </a:prstGeom>
                      <a:noFill/>
                    </p:spPr>
                  </p:pic>
                </p:oleObj>
              </mc:Fallback>
            </mc:AlternateContent>
          </a:graphicData>
        </a:graphic>
      </p:graphicFrame>
    </p:spTree>
    <p:extLst>
      <p:ext uri="{BB962C8B-B14F-4D97-AF65-F5344CB8AC3E}">
        <p14:creationId xmlns:p14="http://schemas.microsoft.com/office/powerpoint/2010/main" val="1875783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Rovinný graf</a:t>
            </a:r>
          </a:p>
        </p:txBody>
      </p:sp>
      <p:sp>
        <p:nvSpPr>
          <p:cNvPr id="3" name="Zástupný symbol pro obsah 2"/>
          <p:cNvSpPr>
            <a:spLocks noGrp="1"/>
          </p:cNvSpPr>
          <p:nvPr>
            <p:ph idx="1"/>
          </p:nvPr>
        </p:nvSpPr>
        <p:spPr/>
        <p:txBody>
          <a:bodyPr/>
          <a:lstStyle/>
          <a:p>
            <a:r>
              <a:rPr lang="cs-CZ" b="1" dirty="0"/>
              <a:t>Rovinný (plochý) graf</a:t>
            </a:r>
            <a:r>
              <a:rPr lang="cs-CZ" dirty="0"/>
              <a:t> je takový graf, který lze znázornit v rovině tak, že se nekříží žádná dvojice hran.</a:t>
            </a:r>
          </a:p>
          <a:p>
            <a:endParaRPr lang="cs-CZ" dirty="0"/>
          </a:p>
        </p:txBody>
      </p:sp>
    </p:spTree>
    <p:extLst>
      <p:ext uri="{BB962C8B-B14F-4D97-AF65-F5344CB8AC3E}">
        <p14:creationId xmlns:p14="http://schemas.microsoft.com/office/powerpoint/2010/main" val="6021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Kostra grafu</a:t>
            </a:r>
          </a:p>
        </p:txBody>
      </p:sp>
      <p:sp>
        <p:nvSpPr>
          <p:cNvPr id="3" name="Zástupný symbol pro obsah 2"/>
          <p:cNvSpPr>
            <a:spLocks noGrp="1"/>
          </p:cNvSpPr>
          <p:nvPr>
            <p:ph idx="1"/>
          </p:nvPr>
        </p:nvSpPr>
        <p:spPr/>
        <p:txBody>
          <a:bodyPr/>
          <a:lstStyle/>
          <a:p>
            <a:r>
              <a:rPr lang="cs-CZ" b="1" dirty="0"/>
              <a:t>Kostra</a:t>
            </a:r>
            <a:r>
              <a:rPr lang="cs-CZ" dirty="0"/>
              <a:t> je částečný graf souvislého grafu, který je stromem. Je to tedy souvislý graf s minimálním počtem hran, který vznikl z původního grafu ubráním některých hran. </a:t>
            </a:r>
          </a:p>
          <a:p>
            <a:r>
              <a:rPr lang="cs-CZ" b="1" dirty="0"/>
              <a:t>Minimální kostra</a:t>
            </a:r>
            <a:r>
              <a:rPr lang="cs-CZ" dirty="0"/>
              <a:t> hranově ohodnoceného grafu je kostra s minimální celkovou hodnotou hran.</a:t>
            </a:r>
          </a:p>
          <a:p>
            <a:endParaRPr lang="cs-CZ" dirty="0"/>
          </a:p>
        </p:txBody>
      </p:sp>
    </p:spTree>
    <p:extLst>
      <p:ext uri="{BB962C8B-B14F-4D97-AF65-F5344CB8AC3E}">
        <p14:creationId xmlns:p14="http://schemas.microsoft.com/office/powerpoint/2010/main" val="1322988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Algoritmus pro nalezení minimální kostry (</a:t>
            </a:r>
            <a:r>
              <a:rPr lang="cs-CZ" dirty="0" err="1"/>
              <a:t>Kruskalův</a:t>
            </a:r>
            <a:r>
              <a:rPr lang="cs-CZ" dirty="0"/>
              <a:t> algoritmus)</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fontScale="92500" lnSpcReduction="20000"/>
              </a:bodyPr>
              <a:lstStyle/>
              <a:p>
                <a:r>
                  <a:rPr lang="cs-CZ" b="1" dirty="0"/>
                  <a:t>Krok 1:</a:t>
                </a:r>
                <a:r>
                  <a:rPr lang="cs-CZ" dirty="0"/>
                  <a:t> Vybereme dvě hrany s minimálním ohodnocením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𝑘</m:t>
                        </m:r>
                      </m:e>
                      <m:sub>
                        <m:r>
                          <a:rPr lang="cs-CZ" b="0" i="1" smtClean="0">
                            <a:latin typeface="Cambria Math"/>
                          </a:rPr>
                          <m:t>𝑖𝑗</m:t>
                        </m:r>
                      </m:sub>
                    </m:sSub>
                  </m:oMath>
                </a14:m>
                <a:r>
                  <a:rPr lang="cs-CZ" dirty="0"/>
                  <a:t> a zařadíme je do výsledné kostry (pokud jde o graf orientovaný, vybereme pouze jedinou hranu)</a:t>
                </a:r>
              </a:p>
              <a:p>
                <a:r>
                  <a:rPr lang="cs-CZ" b="1" dirty="0"/>
                  <a:t>Krok 2:</a:t>
                </a:r>
                <a:r>
                  <a:rPr lang="cs-CZ" dirty="0"/>
                  <a:t> Ze zbývajících hran vybereme další hranu s minimální hodnotou </a:t>
                </a:r>
                <a14:m>
                  <m:oMath xmlns:m="http://schemas.openxmlformats.org/officeDocument/2006/math">
                    <m:sSub>
                      <m:sSubPr>
                        <m:ctrlPr>
                          <a:rPr lang="cs-CZ" i="1">
                            <a:latin typeface="Cambria Math" panose="02040503050406030204" pitchFamily="18" charset="0"/>
                          </a:rPr>
                        </m:ctrlPr>
                      </m:sSubPr>
                      <m:e>
                        <m:r>
                          <a:rPr lang="cs-CZ" i="1">
                            <a:latin typeface="Cambria Math"/>
                          </a:rPr>
                          <m:t>𝑘</m:t>
                        </m:r>
                      </m:e>
                      <m:sub>
                        <m:r>
                          <a:rPr lang="cs-CZ" i="1">
                            <a:latin typeface="Cambria Math"/>
                          </a:rPr>
                          <m:t>𝑖𝑗</m:t>
                        </m:r>
                      </m:sub>
                    </m:sSub>
                  </m:oMath>
                </a14:m>
                <a:r>
                  <a:rPr lang="cs-CZ" dirty="0"/>
                  <a:t>, které však netvoří cyklus s dosud vybranými hranami.</a:t>
                </a:r>
              </a:p>
              <a:p>
                <a:r>
                  <a:rPr lang="cs-CZ" b="1" dirty="0"/>
                  <a:t>Krok 3:</a:t>
                </a:r>
                <a:r>
                  <a:rPr lang="cs-CZ" dirty="0"/>
                  <a:t> Podle kroku 3. postupujeme až do vytvoření kostry, tedy až do vybrání </a:t>
                </a:r>
                <a:r>
                  <a:rPr lang="cs-CZ" i="1" dirty="0"/>
                  <a:t>(n-1) </a:t>
                </a:r>
                <a:r>
                  <a:rPr lang="cs-CZ" dirty="0"/>
                  <a:t>hran. Výsledná kostra má minimální součet ohodnocení. </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3504" r="-370" b="-674"/>
                </a:stretch>
              </a:blipFill>
            </p:spPr>
            <p:txBody>
              <a:bodyPr/>
              <a:lstStyle/>
              <a:p>
                <a:r>
                  <a:rPr lang="cs-CZ">
                    <a:noFill/>
                  </a:rPr>
                  <a:t> </a:t>
                </a:r>
              </a:p>
            </p:txBody>
          </p:sp>
        </mc:Fallback>
      </mc:AlternateContent>
    </p:spTree>
    <p:extLst>
      <p:ext uri="{BB962C8B-B14F-4D97-AF65-F5344CB8AC3E}">
        <p14:creationId xmlns:p14="http://schemas.microsoft.com/office/powerpoint/2010/main" val="366623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pojmy</a:t>
            </a:r>
          </a:p>
        </p:txBody>
      </p:sp>
      <p:sp>
        <p:nvSpPr>
          <p:cNvPr id="3" name="Zástupný symbol pro obsah 2"/>
          <p:cNvSpPr>
            <a:spLocks noGrp="1"/>
          </p:cNvSpPr>
          <p:nvPr>
            <p:ph idx="1"/>
          </p:nvPr>
        </p:nvSpPr>
        <p:spPr>
          <a:xfrm>
            <a:off x="467544" y="1412776"/>
            <a:ext cx="8229600" cy="4997152"/>
          </a:xfrm>
        </p:spPr>
        <p:txBody>
          <a:bodyPr>
            <a:normAutofit fontScale="92500" lnSpcReduction="20000"/>
          </a:bodyPr>
          <a:lstStyle/>
          <a:p>
            <a:r>
              <a:rPr lang="cs-CZ" dirty="0"/>
              <a:t>Graf se skládá z </a:t>
            </a:r>
            <a:r>
              <a:rPr lang="cs-CZ" b="1" dirty="0"/>
              <a:t>uzlů</a:t>
            </a:r>
            <a:r>
              <a:rPr lang="cs-CZ" dirty="0"/>
              <a:t> (někdy se říká i vrcholů) a </a:t>
            </a:r>
            <a:r>
              <a:rPr lang="cs-CZ" b="1" dirty="0"/>
              <a:t>hran</a:t>
            </a:r>
            <a:r>
              <a:rPr lang="cs-CZ" dirty="0"/>
              <a:t>. </a:t>
            </a:r>
          </a:p>
          <a:p>
            <a:r>
              <a:rPr lang="cs-CZ" dirty="0"/>
              <a:t>Hrana vždy spojuje dva uzly a je buď neorientovaná, nebo orientovaná. Hrana může spojovat uzel také se sebou samým. </a:t>
            </a:r>
          </a:p>
          <a:p>
            <a:r>
              <a:rPr lang="cs-CZ" b="1" dirty="0"/>
              <a:t>Neorientovaná hrana</a:t>
            </a:r>
            <a:r>
              <a:rPr lang="cs-CZ" dirty="0"/>
              <a:t> je symetrické spojení dvou uzlů</a:t>
            </a:r>
          </a:p>
          <a:p>
            <a:r>
              <a:rPr lang="cs-CZ" b="1" dirty="0"/>
              <a:t>Orientovaná hrana</a:t>
            </a:r>
            <a:r>
              <a:rPr lang="cs-CZ" dirty="0"/>
              <a:t> má počáteční a koncový uzel. </a:t>
            </a:r>
          </a:p>
          <a:p>
            <a:r>
              <a:rPr lang="cs-CZ" b="1" dirty="0"/>
              <a:t>Neorientovaný graf</a:t>
            </a:r>
            <a:r>
              <a:rPr lang="cs-CZ" dirty="0"/>
              <a:t> má všechny hrany neorientované. </a:t>
            </a:r>
          </a:p>
          <a:p>
            <a:r>
              <a:rPr lang="cs-CZ" b="1" dirty="0"/>
              <a:t>Orientovaný graf</a:t>
            </a:r>
            <a:r>
              <a:rPr lang="cs-CZ" dirty="0"/>
              <a:t> má alespoň jednu hranu orientovanou.</a:t>
            </a:r>
          </a:p>
        </p:txBody>
      </p:sp>
    </p:spTree>
    <p:extLst>
      <p:ext uri="{BB962C8B-B14F-4D97-AF65-F5344CB8AC3E}">
        <p14:creationId xmlns:p14="http://schemas.microsoft.com/office/powerpoint/2010/main" val="93116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normAutofit fontScale="85000" lnSpcReduction="20000"/>
          </a:bodyPr>
          <a:lstStyle/>
          <a:p>
            <a:r>
              <a:rPr lang="cs-CZ" dirty="0"/>
              <a:t>Uvažujme síť poboček banky tak, jak to ukazuje následující obrázek. Určete efektivní způsob propojení poboček počítačovou sítí tak, aby propojení bylo co nejlevnější a aby boly všechny pobočky zahrnuty do počítačové sítě. Hodnoty hran vyjadřují ceny za zavedení propojení.</a:t>
            </a:r>
          </a:p>
          <a:p>
            <a:endParaRPr lang="cs-CZ" dirty="0"/>
          </a:p>
          <a:p>
            <a:endParaRPr lang="cs-CZ" dirty="0"/>
          </a:p>
          <a:p>
            <a:endParaRPr lang="cs-CZ" dirty="0"/>
          </a:p>
          <a:p>
            <a:pPr marL="0" indent="0">
              <a:buNone/>
            </a:pPr>
            <a:endParaRPr lang="cs-CZ" dirty="0"/>
          </a:p>
          <a:p>
            <a:r>
              <a:rPr lang="cs-CZ" dirty="0"/>
              <a:t> </a:t>
            </a:r>
          </a:p>
        </p:txBody>
      </p:sp>
      <p:pic>
        <p:nvPicPr>
          <p:cNvPr id="4" name="Obrázek 3"/>
          <p:cNvPicPr/>
          <p:nvPr/>
        </p:nvPicPr>
        <p:blipFill>
          <a:blip r:embed="rId2" cstate="print"/>
          <a:stretch>
            <a:fillRect/>
          </a:stretch>
        </p:blipFill>
        <p:spPr>
          <a:xfrm>
            <a:off x="3563888" y="3438128"/>
            <a:ext cx="5256584" cy="3312368"/>
          </a:xfrm>
          <a:prstGeom prst="rect">
            <a:avLst/>
          </a:prstGeom>
        </p:spPr>
      </p:pic>
    </p:spTree>
    <p:extLst>
      <p:ext uri="{BB962C8B-B14F-4D97-AF65-F5344CB8AC3E}">
        <p14:creationId xmlns:p14="http://schemas.microsoft.com/office/powerpoint/2010/main" val="2823773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p>
        </p:txBody>
      </p:sp>
      <p:sp>
        <p:nvSpPr>
          <p:cNvPr id="3" name="Zástupný symbol pro obsah 2"/>
          <p:cNvSpPr>
            <a:spLocks noGrp="1"/>
          </p:cNvSpPr>
          <p:nvPr>
            <p:ph idx="1"/>
          </p:nvPr>
        </p:nvSpPr>
        <p:spPr>
          <a:xfrm>
            <a:off x="457200" y="1268760"/>
            <a:ext cx="8229600" cy="5400600"/>
          </a:xfrm>
        </p:spPr>
        <p:txBody>
          <a:bodyPr>
            <a:normAutofit fontScale="77500" lnSpcReduction="20000"/>
          </a:bodyPr>
          <a:lstStyle/>
          <a:p>
            <a:r>
              <a:rPr lang="cs-CZ" dirty="0"/>
              <a:t>Kostru grafu budou tvořit všechny vrcholy a čtyři hrany. Hrany grafu seřadíme podle velikosti jejich ohodnocení:</a:t>
            </a:r>
          </a:p>
          <a:p>
            <a:pPr marL="0" lvl="0" indent="0">
              <a:buNone/>
            </a:pPr>
            <a:r>
              <a:rPr lang="cs-CZ" dirty="0"/>
              <a:t>    1. k</a:t>
            </a:r>
            <a:r>
              <a:rPr lang="cs-CZ" baseline="-25000" dirty="0"/>
              <a:t>34 </a:t>
            </a:r>
            <a:r>
              <a:rPr lang="cs-CZ" dirty="0"/>
              <a:t>= 4		5.  k</a:t>
            </a:r>
            <a:r>
              <a:rPr lang="cs-CZ" baseline="-25000" dirty="0"/>
              <a:t>13 </a:t>
            </a:r>
            <a:r>
              <a:rPr lang="cs-CZ" dirty="0"/>
              <a:t>= 10		09. k</a:t>
            </a:r>
            <a:r>
              <a:rPr lang="cs-CZ" baseline="-25000" dirty="0"/>
              <a:t>15 </a:t>
            </a:r>
            <a:r>
              <a:rPr lang="cs-CZ" dirty="0"/>
              <a:t>= 19</a:t>
            </a:r>
          </a:p>
          <a:p>
            <a:pPr marL="0" lvl="0" indent="0">
              <a:buNone/>
            </a:pPr>
            <a:r>
              <a:rPr lang="cs-CZ" dirty="0"/>
              <a:t>    2. k</a:t>
            </a:r>
            <a:r>
              <a:rPr lang="cs-CZ" baseline="-25000" dirty="0"/>
              <a:t>23 </a:t>
            </a:r>
            <a:r>
              <a:rPr lang="cs-CZ" dirty="0"/>
              <a:t>= 5		6.  k</a:t>
            </a:r>
            <a:r>
              <a:rPr lang="cs-CZ" baseline="-25000" dirty="0"/>
              <a:t>45 </a:t>
            </a:r>
            <a:r>
              <a:rPr lang="cs-CZ" dirty="0"/>
              <a:t>= 11		10. k</a:t>
            </a:r>
            <a:r>
              <a:rPr lang="cs-CZ" baseline="-25000" dirty="0"/>
              <a:t>25 </a:t>
            </a:r>
            <a:r>
              <a:rPr lang="cs-CZ" dirty="0"/>
              <a:t>= 20</a:t>
            </a:r>
          </a:p>
          <a:p>
            <a:pPr marL="0" lvl="0" indent="0">
              <a:buNone/>
            </a:pPr>
            <a:r>
              <a:rPr lang="cs-CZ" dirty="0"/>
              <a:t>    3. k</a:t>
            </a:r>
            <a:r>
              <a:rPr lang="cs-CZ" baseline="-25000" dirty="0"/>
              <a:t>14 </a:t>
            </a:r>
            <a:r>
              <a:rPr lang="cs-CZ" dirty="0"/>
              <a:t>= 6		7.  k</a:t>
            </a:r>
            <a:r>
              <a:rPr lang="cs-CZ" baseline="-25000" dirty="0"/>
              <a:t>12 </a:t>
            </a:r>
            <a:r>
              <a:rPr lang="cs-CZ" dirty="0"/>
              <a:t>= 14		</a:t>
            </a:r>
          </a:p>
          <a:p>
            <a:pPr marL="0" lvl="0" indent="0">
              <a:buNone/>
            </a:pPr>
            <a:r>
              <a:rPr lang="cs-CZ" dirty="0"/>
              <a:t>    4. k</a:t>
            </a:r>
            <a:r>
              <a:rPr lang="cs-CZ" baseline="-25000" dirty="0"/>
              <a:t>24 </a:t>
            </a:r>
            <a:r>
              <a:rPr lang="cs-CZ" dirty="0"/>
              <a:t>= 7		8.  k</a:t>
            </a:r>
            <a:r>
              <a:rPr lang="cs-CZ" baseline="-25000" dirty="0"/>
              <a:t>35 </a:t>
            </a:r>
            <a:r>
              <a:rPr lang="cs-CZ" dirty="0"/>
              <a:t>= 17		 </a:t>
            </a:r>
          </a:p>
          <a:p>
            <a:r>
              <a:rPr lang="cs-CZ" dirty="0"/>
              <a:t>Podle uvedeného algoritmu postupně volíme tyto hrany:</a:t>
            </a:r>
          </a:p>
          <a:p>
            <a:pPr marL="0" lvl="0" indent="0">
              <a:buNone/>
            </a:pPr>
            <a:r>
              <a:rPr lang="cs-CZ" dirty="0"/>
              <a:t>    1. k</a:t>
            </a:r>
            <a:r>
              <a:rPr lang="cs-CZ" baseline="-25000" dirty="0"/>
              <a:t>34</a:t>
            </a:r>
            <a:r>
              <a:rPr lang="cs-CZ" dirty="0"/>
              <a:t> = 4</a:t>
            </a:r>
          </a:p>
          <a:p>
            <a:pPr marL="0" lvl="0" indent="0">
              <a:buNone/>
            </a:pPr>
            <a:r>
              <a:rPr lang="cs-CZ" dirty="0"/>
              <a:t>    2. k</a:t>
            </a:r>
            <a:r>
              <a:rPr lang="cs-CZ" baseline="-25000" dirty="0"/>
              <a:t>23</a:t>
            </a:r>
            <a:r>
              <a:rPr lang="cs-CZ" dirty="0"/>
              <a:t> = 5</a:t>
            </a:r>
          </a:p>
          <a:p>
            <a:pPr marL="0" lvl="0" indent="0">
              <a:buNone/>
            </a:pPr>
            <a:r>
              <a:rPr lang="cs-CZ" dirty="0"/>
              <a:t>    3. k</a:t>
            </a:r>
            <a:r>
              <a:rPr lang="cs-CZ" baseline="-25000" dirty="0"/>
              <a:t>14</a:t>
            </a:r>
            <a:r>
              <a:rPr lang="cs-CZ" dirty="0"/>
              <a:t> = 6</a:t>
            </a:r>
          </a:p>
          <a:p>
            <a:r>
              <a:rPr lang="cs-CZ" dirty="0"/>
              <a:t>Hranu s dalším nejnižším ohodnocením k</a:t>
            </a:r>
            <a:r>
              <a:rPr lang="cs-CZ" baseline="-25000" dirty="0"/>
              <a:t>24 </a:t>
            </a:r>
            <a:r>
              <a:rPr lang="cs-CZ" dirty="0"/>
              <a:t>= 7 nezvolíme, protože tvoří cyklus s předchozími vybranými hranami. Další a poslední vybranou hranou bude k</a:t>
            </a:r>
            <a:r>
              <a:rPr lang="cs-CZ" baseline="-25000" dirty="0"/>
              <a:t>45</a:t>
            </a:r>
            <a:r>
              <a:rPr lang="cs-CZ" dirty="0"/>
              <a:t> = 11. </a:t>
            </a:r>
          </a:p>
          <a:p>
            <a:r>
              <a:rPr lang="cs-CZ" dirty="0"/>
              <a:t>Ohodnocení kostry je 26.</a:t>
            </a:r>
          </a:p>
          <a:p>
            <a:endParaRPr lang="cs-CZ" dirty="0"/>
          </a:p>
        </p:txBody>
      </p:sp>
    </p:spTree>
    <p:extLst>
      <p:ext uri="{BB962C8B-B14F-4D97-AF65-F5344CB8AC3E}">
        <p14:creationId xmlns:p14="http://schemas.microsoft.com/office/powerpoint/2010/main" val="2386777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Eulerův tah</a:t>
            </a:r>
          </a:p>
        </p:txBody>
      </p:sp>
      <p:sp>
        <p:nvSpPr>
          <p:cNvPr id="3" name="Zástupný symbol pro obsah 2"/>
          <p:cNvSpPr>
            <a:spLocks noGrp="1"/>
          </p:cNvSpPr>
          <p:nvPr>
            <p:ph idx="1"/>
          </p:nvPr>
        </p:nvSpPr>
        <p:spPr/>
        <p:txBody>
          <a:bodyPr/>
          <a:lstStyle/>
          <a:p>
            <a:r>
              <a:rPr lang="cs-CZ" b="1" dirty="0"/>
              <a:t>Eulerův tah</a:t>
            </a:r>
            <a:r>
              <a:rPr lang="cs-CZ" dirty="0"/>
              <a:t> je v souvislém grafu posloupnost na sebe navazujících hran (řetěz), který prochází právě jednou všemi hranami grafu. </a:t>
            </a:r>
          </a:p>
          <a:p>
            <a:r>
              <a:rPr lang="cs-CZ" b="1" dirty="0"/>
              <a:t>Otevřený Eulerův tah</a:t>
            </a:r>
            <a:r>
              <a:rPr lang="cs-CZ" dirty="0"/>
              <a:t> končí v jiném uzlu, než ve kterém začal, </a:t>
            </a:r>
            <a:r>
              <a:rPr lang="cs-CZ" b="1" dirty="0"/>
              <a:t>uzavřený Eulerův tah</a:t>
            </a:r>
            <a:r>
              <a:rPr lang="cs-CZ" dirty="0"/>
              <a:t> končí v uzlu, ve kterém začal. </a:t>
            </a:r>
          </a:p>
          <a:p>
            <a:r>
              <a:rPr lang="cs-CZ" dirty="0"/>
              <a:t>Graf, ve kterém lze provést Eulerův tah, se pak nazývá </a:t>
            </a:r>
            <a:r>
              <a:rPr lang="cs-CZ" b="1" dirty="0"/>
              <a:t>Eulerův graf</a:t>
            </a:r>
            <a:r>
              <a:rPr lang="cs-CZ" dirty="0"/>
              <a:t>.</a:t>
            </a:r>
          </a:p>
          <a:p>
            <a:endParaRPr lang="cs-CZ" dirty="0"/>
          </a:p>
        </p:txBody>
      </p:sp>
    </p:spTree>
    <p:extLst>
      <p:ext uri="{BB962C8B-B14F-4D97-AF65-F5344CB8AC3E}">
        <p14:creationId xmlns:p14="http://schemas.microsoft.com/office/powerpoint/2010/main" val="227541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Stupeň</a:t>
            </a:r>
            <a:r>
              <a:rPr lang="en-US" dirty="0"/>
              <a:t> </a:t>
            </a:r>
            <a:r>
              <a:rPr lang="cs-CZ" dirty="0"/>
              <a:t>uzlu v grafu</a:t>
            </a:r>
          </a:p>
        </p:txBody>
      </p:sp>
      <p:sp>
        <p:nvSpPr>
          <p:cNvPr id="3" name="Zástupný symbol pro obsah 2"/>
          <p:cNvSpPr>
            <a:spLocks noGrp="1"/>
          </p:cNvSpPr>
          <p:nvPr>
            <p:ph idx="1"/>
          </p:nvPr>
        </p:nvSpPr>
        <p:spPr/>
        <p:txBody>
          <a:bodyPr>
            <a:normAutofit lnSpcReduction="10000"/>
          </a:bodyPr>
          <a:lstStyle/>
          <a:p>
            <a:r>
              <a:rPr lang="cs-CZ" b="1" dirty="0"/>
              <a:t>Stupeň uzlu v orientovaném grafu</a:t>
            </a:r>
            <a:r>
              <a:rPr lang="cs-CZ" dirty="0"/>
              <a:t> má dvě hodnoty; </a:t>
            </a:r>
            <a:r>
              <a:rPr lang="cs-CZ" i="1" dirty="0"/>
              <a:t>d</a:t>
            </a:r>
            <a:r>
              <a:rPr lang="cs-CZ" dirty="0"/>
              <a:t>(</a:t>
            </a:r>
            <a:r>
              <a:rPr lang="cs-CZ" i="1" dirty="0"/>
              <a:t>x</a:t>
            </a:r>
            <a:r>
              <a:rPr lang="cs-CZ" baseline="30000" dirty="0"/>
              <a:t>+</a:t>
            </a:r>
            <a:r>
              <a:rPr lang="cs-CZ" dirty="0"/>
              <a:t>) udává počet hran vystupujících z uzlu </a:t>
            </a:r>
            <a:r>
              <a:rPr lang="cs-CZ" i="1" dirty="0"/>
              <a:t>x</a:t>
            </a:r>
            <a:r>
              <a:rPr lang="cs-CZ" dirty="0"/>
              <a:t> a </a:t>
            </a:r>
            <a:r>
              <a:rPr lang="cs-CZ" i="1" dirty="0"/>
              <a:t>d</a:t>
            </a:r>
            <a:r>
              <a:rPr lang="cs-CZ" dirty="0"/>
              <a:t>(</a:t>
            </a:r>
            <a:r>
              <a:rPr lang="cs-CZ" i="1" dirty="0"/>
              <a:t>x</a:t>
            </a:r>
            <a:r>
              <a:rPr lang="cs-CZ" baseline="30000" dirty="0"/>
              <a:t>-</a:t>
            </a:r>
            <a:r>
              <a:rPr lang="cs-CZ" dirty="0"/>
              <a:t>) udává počet hran vstupujících do uzlu </a:t>
            </a:r>
            <a:r>
              <a:rPr lang="cs-CZ" i="1" dirty="0"/>
              <a:t>x</a:t>
            </a:r>
            <a:r>
              <a:rPr lang="cs-CZ" dirty="0"/>
              <a:t>. </a:t>
            </a:r>
            <a:endParaRPr lang="en-US" dirty="0"/>
          </a:p>
          <a:p>
            <a:r>
              <a:rPr lang="cs-CZ" b="1" dirty="0"/>
              <a:t>Stupeň uzlu v neorientovaném grafu</a:t>
            </a:r>
            <a:r>
              <a:rPr lang="cs-CZ" dirty="0"/>
              <a:t>: </a:t>
            </a:r>
            <a:r>
              <a:rPr lang="cs-CZ" i="1" dirty="0"/>
              <a:t>d</a:t>
            </a:r>
            <a:r>
              <a:rPr lang="cs-CZ" dirty="0"/>
              <a:t>(</a:t>
            </a:r>
            <a:r>
              <a:rPr lang="cs-CZ" i="1" dirty="0"/>
              <a:t>x</a:t>
            </a:r>
            <a:r>
              <a:rPr lang="cs-CZ" dirty="0"/>
              <a:t>) udává počet hran vystupujících (a tedy vstupujících) z uzlu </a:t>
            </a:r>
            <a:r>
              <a:rPr lang="cs-CZ" i="1" dirty="0"/>
              <a:t>x</a:t>
            </a:r>
            <a:r>
              <a:rPr lang="cs-CZ" dirty="0"/>
              <a:t>. </a:t>
            </a:r>
            <a:endParaRPr lang="en-US" dirty="0"/>
          </a:p>
          <a:p>
            <a:r>
              <a:rPr lang="cs-CZ" b="1" dirty="0"/>
              <a:t>Pravidelný graf</a:t>
            </a:r>
            <a:r>
              <a:rPr lang="cs-CZ" dirty="0"/>
              <a:t> je takový graf, jehož všechny uzly jsou stejného stupně.</a:t>
            </a:r>
          </a:p>
          <a:p>
            <a:endParaRPr lang="cs-CZ" dirty="0"/>
          </a:p>
        </p:txBody>
      </p:sp>
    </p:spTree>
    <p:extLst>
      <p:ext uri="{BB962C8B-B14F-4D97-AF65-F5344CB8AC3E}">
        <p14:creationId xmlns:p14="http://schemas.microsoft.com/office/powerpoint/2010/main" val="1810331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využití Eulerova tahu</a:t>
            </a:r>
          </a:p>
        </p:txBody>
      </p:sp>
      <p:sp>
        <p:nvSpPr>
          <p:cNvPr id="3" name="Zástupný symbol pro obsah 2"/>
          <p:cNvSpPr>
            <a:spLocks noGrp="1"/>
          </p:cNvSpPr>
          <p:nvPr>
            <p:ph idx="1"/>
          </p:nvPr>
        </p:nvSpPr>
        <p:spPr/>
        <p:txBody>
          <a:bodyPr/>
          <a:lstStyle/>
          <a:p>
            <a:r>
              <a:rPr lang="cs-CZ" dirty="0"/>
              <a:t>problém čistění chodníků ve městě speciálním vozidlem, kdy by se každý chodník měl čistit právě jednou, </a:t>
            </a:r>
          </a:p>
          <a:p>
            <a:r>
              <a:rPr lang="cs-CZ" dirty="0"/>
              <a:t>plánování trasy popelářského vozidla uprostřed městské zástavby</a:t>
            </a:r>
          </a:p>
          <a:p>
            <a:r>
              <a:rPr lang="cs-CZ" dirty="0"/>
              <a:t>úloha obchodního cestujícího, který má navštívit všechny zákazníky právě jednou. </a:t>
            </a:r>
          </a:p>
        </p:txBody>
      </p:sp>
    </p:spTree>
    <p:extLst>
      <p:ext uri="{BB962C8B-B14F-4D97-AF65-F5344CB8AC3E}">
        <p14:creationId xmlns:p14="http://schemas.microsoft.com/office/powerpoint/2010/main" val="3666039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existence Eulerova tahu</a:t>
            </a:r>
          </a:p>
        </p:txBody>
      </p:sp>
      <p:sp>
        <p:nvSpPr>
          <p:cNvPr id="3" name="Zástupný symbol pro obsah 2"/>
          <p:cNvSpPr>
            <a:spLocks noGrp="1"/>
          </p:cNvSpPr>
          <p:nvPr>
            <p:ph idx="1"/>
          </p:nvPr>
        </p:nvSpPr>
        <p:spPr/>
        <p:txBody>
          <a:bodyPr>
            <a:normAutofit fontScale="92500"/>
          </a:bodyPr>
          <a:lstStyle/>
          <a:p>
            <a:pPr lvl="0"/>
            <a:r>
              <a:rPr lang="cs-CZ" dirty="0"/>
              <a:t>Když jsou v grafu více než 2 uzly lichého stupně, tak Eulerův tah neexistuje.</a:t>
            </a:r>
          </a:p>
          <a:p>
            <a:pPr lvl="0"/>
            <a:r>
              <a:rPr lang="cs-CZ" dirty="0"/>
              <a:t>Když jsou v grafu právě 2 uzly lichého stupně, pak Eulerův tah existuje a je otevřený. V tom případě Eulerův tah začíná v prvním uzlu lichého stupně a končí v druhém uzlu lichého stupně.</a:t>
            </a:r>
          </a:p>
          <a:p>
            <a:r>
              <a:rPr lang="cs-CZ" dirty="0"/>
              <a:t>Když jsou v grafu všechny uzly sudého stupně, pak Eulerův tah existuje, je uzavřený, začíná i končí v jednom  libovolném uzlu grafu</a:t>
            </a:r>
          </a:p>
        </p:txBody>
      </p:sp>
    </p:spTree>
    <p:extLst>
      <p:ext uri="{BB962C8B-B14F-4D97-AF65-F5344CB8AC3E}">
        <p14:creationId xmlns:p14="http://schemas.microsoft.com/office/powerpoint/2010/main" val="355914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normAutofit fontScale="85000" lnSpcReduction="10000"/>
          </a:bodyPr>
          <a:lstStyle/>
          <a:p>
            <a:r>
              <a:rPr lang="cs-CZ" dirty="0"/>
              <a:t>Ve městě jsou na řece dva ostrovy, které jsou se zbytkem města spojeny sedmi mosty jak na následujícím obrázku. Lze si udělat procházku, při které bychom prošli po každém mostě právě jednou?</a:t>
            </a:r>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p:txBody>
      </p:sp>
      <p:pic>
        <p:nvPicPr>
          <p:cNvPr id="4" name="Obrázek 3"/>
          <p:cNvPicPr/>
          <p:nvPr/>
        </p:nvPicPr>
        <p:blipFill>
          <a:blip r:embed="rId2" cstate="print"/>
          <a:stretch>
            <a:fillRect/>
          </a:stretch>
        </p:blipFill>
        <p:spPr>
          <a:xfrm>
            <a:off x="1691680" y="3140968"/>
            <a:ext cx="4752528" cy="3356992"/>
          </a:xfrm>
          <a:prstGeom prst="rect">
            <a:avLst/>
          </a:prstGeom>
        </p:spPr>
      </p:pic>
    </p:spTree>
    <p:extLst>
      <p:ext uri="{BB962C8B-B14F-4D97-AF65-F5344CB8AC3E}">
        <p14:creationId xmlns:p14="http://schemas.microsoft.com/office/powerpoint/2010/main" val="691967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p>
        </p:txBody>
      </p:sp>
      <p:sp>
        <p:nvSpPr>
          <p:cNvPr id="3" name="Zástupný symbol pro obsah 2"/>
          <p:cNvSpPr>
            <a:spLocks noGrp="1"/>
          </p:cNvSpPr>
          <p:nvPr>
            <p:ph idx="1"/>
          </p:nvPr>
        </p:nvSpPr>
        <p:spPr/>
        <p:txBody>
          <a:bodyPr/>
          <a:lstStyle/>
          <a:p>
            <a:r>
              <a:rPr lang="cs-CZ" dirty="0"/>
              <a:t>Pro zjednodušení si můžeme jednotlivé břehy a ostrůvky označit jako uzly. Zadání úkolu tedy odpovídá následujícímu grafu:</a:t>
            </a:r>
          </a:p>
        </p:txBody>
      </p:sp>
      <p:pic>
        <p:nvPicPr>
          <p:cNvPr id="4" name="Obrázek 3"/>
          <p:cNvPicPr/>
          <p:nvPr/>
        </p:nvPicPr>
        <p:blipFill>
          <a:blip r:embed="rId2" cstate="print"/>
          <a:stretch>
            <a:fillRect/>
          </a:stretch>
        </p:blipFill>
        <p:spPr>
          <a:xfrm>
            <a:off x="1403648" y="3645024"/>
            <a:ext cx="5256584" cy="2486392"/>
          </a:xfrm>
          <a:prstGeom prst="rect">
            <a:avLst/>
          </a:prstGeom>
        </p:spPr>
      </p:pic>
    </p:spTree>
    <p:extLst>
      <p:ext uri="{BB962C8B-B14F-4D97-AF65-F5344CB8AC3E}">
        <p14:creationId xmlns:p14="http://schemas.microsoft.com/office/powerpoint/2010/main" val="3764826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p>
        </p:txBody>
      </p:sp>
      <p:sp>
        <p:nvSpPr>
          <p:cNvPr id="3" name="Zástupný symbol pro obsah 2"/>
          <p:cNvSpPr>
            <a:spLocks noGrp="1"/>
          </p:cNvSpPr>
          <p:nvPr>
            <p:ph idx="1"/>
          </p:nvPr>
        </p:nvSpPr>
        <p:spPr/>
        <p:txBody>
          <a:bodyPr/>
          <a:lstStyle/>
          <a:p>
            <a:r>
              <a:rPr lang="cs-CZ" dirty="0"/>
              <a:t>V grafu jsou všechny čtyři uzly lichého stupně, proto Eulerův tah neexistuje. Nelze si tedy udělat procházku, při které bychom prošli po každém mostě právě jednou.</a:t>
            </a:r>
          </a:p>
        </p:txBody>
      </p:sp>
    </p:spTree>
    <p:extLst>
      <p:ext uri="{BB962C8B-B14F-4D97-AF65-F5344CB8AC3E}">
        <p14:creationId xmlns:p14="http://schemas.microsoft.com/office/powerpoint/2010/main" val="33223772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Děkuji za pozornost</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4226610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Definice neorientovaného grafu</a:t>
            </a:r>
          </a:p>
        </p:txBody>
      </p:sp>
      <p:sp>
        <p:nvSpPr>
          <p:cNvPr id="3" name="Zástupný symbol pro obsah 2"/>
          <p:cNvSpPr>
            <a:spLocks noGrp="1"/>
          </p:cNvSpPr>
          <p:nvPr>
            <p:ph idx="1"/>
          </p:nvPr>
        </p:nvSpPr>
        <p:spPr/>
        <p:txBody>
          <a:bodyPr/>
          <a:lstStyle/>
          <a:p>
            <a:r>
              <a:rPr lang="cs-CZ" i="1" dirty="0"/>
              <a:t>Nechť U je množina uzlů, H je množina hran a φ je zobrazení které každé hraně </a:t>
            </a:r>
            <a:r>
              <a:rPr lang="cs-CZ" i="1" dirty="0" err="1"/>
              <a:t>přirazuje</a:t>
            </a:r>
            <a:r>
              <a:rPr lang="cs-CZ" i="1" dirty="0"/>
              <a:t> jednoprvkovou nebo dvouprvkovou množinu vrcholů. Potom uspořádaná trojice G=(</a:t>
            </a:r>
            <a:r>
              <a:rPr lang="cs-CZ" i="1" dirty="0" err="1"/>
              <a:t>U,H,φ</a:t>
            </a:r>
            <a:r>
              <a:rPr lang="cs-CZ" i="1" dirty="0"/>
              <a:t>) se nazývá </a:t>
            </a:r>
            <a:r>
              <a:rPr lang="cs-CZ" b="1" i="1" dirty="0"/>
              <a:t>neorientovaným grafem</a:t>
            </a:r>
            <a:r>
              <a:rPr lang="en-US" b="1" i="1" dirty="0"/>
              <a:t>.</a:t>
            </a:r>
            <a:endParaRPr lang="cs-CZ" dirty="0"/>
          </a:p>
        </p:txBody>
      </p:sp>
    </p:spTree>
    <p:extLst>
      <p:ext uri="{BB962C8B-B14F-4D97-AF65-F5344CB8AC3E}">
        <p14:creationId xmlns:p14="http://schemas.microsoft.com/office/powerpoint/2010/main" val="206749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Neorientovaný graf</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fontScale="92500"/>
              </a:bodyPr>
              <a:lstStyle/>
              <a:p>
                <a:r>
                  <a:rPr lang="cs-CZ" dirty="0"/>
                  <a:t>Neorientovanou hranu můžeme značit buď jako dvojici uzlů, například </a:t>
                </a:r>
                <a:r>
                  <a:rPr lang="en-US" dirty="0"/>
                  <a:t>[</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1</m:t>
                        </m:r>
                      </m:sub>
                    </m:sSub>
                    <m:r>
                      <a:rPr lang="cs-CZ" b="0" i="1" smtClean="0">
                        <a:latin typeface="Cambria Math"/>
                      </a:rPr>
                      <m:t>,</m:t>
                    </m:r>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2</m:t>
                        </m:r>
                      </m:sub>
                    </m:sSub>
                  </m:oMath>
                </a14:m>
                <a:r>
                  <a:rPr lang="en-US" dirty="0"/>
                  <a:t>]</a:t>
                </a:r>
                <a:r>
                  <a:rPr lang="cs-CZ" dirty="0"/>
                  <a:t>, nebo jménem hrany s indexy vyznačující jména uzlů, například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h</m:t>
                        </m:r>
                      </m:e>
                      <m:sub>
                        <m:r>
                          <a:rPr lang="cs-CZ" b="0" i="1" smtClean="0">
                            <a:latin typeface="Cambria Math"/>
                          </a:rPr>
                          <m:t>12</m:t>
                        </m:r>
                      </m:sub>
                    </m:sSub>
                  </m:oMath>
                </a14:m>
                <a:r>
                  <a:rPr lang="cs-CZ" dirty="0"/>
                  <a:t>. </a:t>
                </a:r>
              </a:p>
              <a:p>
                <a:r>
                  <a:rPr lang="cs-CZ" dirty="0"/>
                  <a:t>Z definice je zřejmé, že hrana spojuje buď dva různé vrcholy (když hraně přiřazujeme dvouprvkovou množinu vrcholů), nebo tvoří něco jako „smyčku“ kolem jednoho vrcholu (když hraně přiřazujeme jednoprvkovou množinu vrcholů). </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617" r="-2444"/>
                </a:stretch>
              </a:blipFill>
            </p:spPr>
            <p:txBody>
              <a:bodyPr/>
              <a:lstStyle/>
              <a:p>
                <a:r>
                  <a:rPr lang="cs-CZ">
                    <a:noFill/>
                  </a:rPr>
                  <a:t> </a:t>
                </a:r>
              </a:p>
            </p:txBody>
          </p:sp>
        </mc:Fallback>
      </mc:AlternateContent>
    </p:spTree>
    <p:extLst>
      <p:ext uri="{BB962C8B-B14F-4D97-AF65-F5344CB8AC3E}">
        <p14:creationId xmlns:p14="http://schemas.microsoft.com/office/powerpoint/2010/main" val="2072967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Graf obsahující čtyři hrany a=</a:t>
                </a:r>
                <a:r>
                  <a:rPr lang="en-US" dirty="0"/>
                  <a:t> [</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1</m:t>
                        </m:r>
                      </m:sub>
                    </m:sSub>
                    <m:r>
                      <a:rPr lang="cs-CZ" b="0" i="1" smtClean="0">
                        <a:latin typeface="Cambria Math"/>
                      </a:rPr>
                      <m:t>,</m:t>
                    </m:r>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2</m:t>
                        </m:r>
                      </m:sub>
                    </m:sSub>
                  </m:oMath>
                </a14:m>
                <a:r>
                  <a:rPr lang="en-US" dirty="0"/>
                  <a:t>]</a:t>
                </a:r>
                <a:r>
                  <a:rPr lang="cs-CZ" dirty="0"/>
                  <a:t>,</a:t>
                </a:r>
                <a:r>
                  <a:rPr lang="en-US" dirty="0"/>
                  <a:t> </a:t>
                </a:r>
                <a:r>
                  <a:rPr lang="cs-CZ" dirty="0"/>
                  <a:t>b=</a:t>
                </a:r>
                <a:r>
                  <a:rPr lang="en-US" dirty="0"/>
                  <a:t>[</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3</m:t>
                        </m:r>
                      </m:sub>
                    </m:sSub>
                  </m:oMath>
                </a14:m>
                <a:r>
                  <a:rPr lang="en-US" dirty="0"/>
                  <a:t>]</a:t>
                </a:r>
                <a:r>
                  <a:rPr lang="cs-CZ" dirty="0"/>
                  <a:t>, c=</a:t>
                </a:r>
                <a:r>
                  <a:rPr lang="en-US" dirty="0"/>
                  <a:t>[</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1</m:t>
                        </m:r>
                      </m:sub>
                    </m:sSub>
                    <m:r>
                      <a:rPr lang="cs-CZ" b="0" i="1" smtClean="0">
                        <a:latin typeface="Cambria Math"/>
                      </a:rPr>
                      <m:t>,</m:t>
                    </m:r>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2</m:t>
                        </m:r>
                      </m:sub>
                    </m:sSub>
                  </m:oMath>
                </a14:m>
                <a:r>
                  <a:rPr lang="en-US" dirty="0"/>
                  <a:t>]</a:t>
                </a:r>
                <a:r>
                  <a:rPr lang="cs-CZ" dirty="0"/>
                  <a:t>, d=</a:t>
                </a:r>
                <a:r>
                  <a:rPr lang="en-US" dirty="0"/>
                  <a:t>[</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5</m:t>
                        </m:r>
                      </m:sub>
                    </m:sSub>
                    <m:r>
                      <a:rPr lang="cs-CZ" b="0" i="1" smtClean="0">
                        <a:latin typeface="Cambria Math"/>
                      </a:rPr>
                      <m:t>,</m:t>
                    </m:r>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6</m:t>
                        </m:r>
                      </m:sub>
                    </m:sSub>
                  </m:oMath>
                </a14:m>
                <a:r>
                  <a:rPr lang="en-US" dirty="0"/>
                  <a:t>]</a:t>
                </a:r>
                <a:r>
                  <a:rPr lang="cs-CZ" dirty="0"/>
                  <a:t>, a dále vrchol </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𝑢</m:t>
                        </m:r>
                      </m:e>
                      <m:sub>
                        <m:r>
                          <a:rPr lang="cs-CZ" b="0" i="1" smtClean="0">
                            <a:latin typeface="Cambria Math"/>
                          </a:rPr>
                          <m:t>4</m:t>
                        </m:r>
                      </m:sub>
                    </m:sSub>
                  </m:oMath>
                </a14:m>
                <a:r>
                  <a:rPr lang="cs-CZ" dirty="0"/>
                  <a:t> nespojený se žádnou ze stran.</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617"/>
                </a:stretch>
              </a:blipFill>
            </p:spPr>
            <p:txBody>
              <a:bodyPr/>
              <a:lstStyle/>
              <a:p>
                <a:r>
                  <a:rPr lang="cs-CZ">
                    <a:noFill/>
                  </a:rPr>
                  <a:t> </a:t>
                </a:r>
              </a:p>
            </p:txBody>
          </p:sp>
        </mc:Fallback>
      </mc:AlternateContent>
      <p:pic>
        <p:nvPicPr>
          <p:cNvPr id="4" name="Obrázek 3"/>
          <p:cNvPicPr/>
          <p:nvPr/>
        </p:nvPicPr>
        <p:blipFill>
          <a:blip r:embed="rId3" cstate="print"/>
          <a:stretch>
            <a:fillRect/>
          </a:stretch>
        </p:blipFill>
        <p:spPr>
          <a:xfrm>
            <a:off x="1475656" y="3356992"/>
            <a:ext cx="6264696" cy="2808312"/>
          </a:xfrm>
          <a:prstGeom prst="rect">
            <a:avLst/>
          </a:prstGeom>
        </p:spPr>
      </p:pic>
    </p:spTree>
    <p:extLst>
      <p:ext uri="{BB962C8B-B14F-4D97-AF65-F5344CB8AC3E}">
        <p14:creationId xmlns:p14="http://schemas.microsoft.com/office/powerpoint/2010/main" val="811351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pojmy</a:t>
            </a:r>
          </a:p>
        </p:txBody>
      </p:sp>
      <p:sp>
        <p:nvSpPr>
          <p:cNvPr id="3" name="Zástupný symbol pro obsah 2"/>
          <p:cNvSpPr>
            <a:spLocks noGrp="1"/>
          </p:cNvSpPr>
          <p:nvPr>
            <p:ph idx="1"/>
          </p:nvPr>
        </p:nvSpPr>
        <p:spPr/>
        <p:txBody>
          <a:bodyPr>
            <a:normAutofit fontScale="92500" lnSpcReduction="20000"/>
          </a:bodyPr>
          <a:lstStyle/>
          <a:p>
            <a:r>
              <a:rPr lang="cs-CZ" dirty="0"/>
              <a:t>Když více hran spojuje stejné dva uzly, nazývají se  </a:t>
            </a:r>
            <a:r>
              <a:rPr lang="cs-CZ" b="1" dirty="0"/>
              <a:t>paralelní (nebo násobné) hrany</a:t>
            </a:r>
            <a:r>
              <a:rPr lang="cs-CZ" dirty="0"/>
              <a:t>.</a:t>
            </a:r>
          </a:p>
          <a:p>
            <a:r>
              <a:rPr lang="cs-CZ" dirty="0"/>
              <a:t>Hrany, které začínají i končí ve stejném bodě, nazývají </a:t>
            </a:r>
            <a:r>
              <a:rPr lang="cs-CZ" b="1" dirty="0"/>
              <a:t>smyčky</a:t>
            </a:r>
            <a:r>
              <a:rPr lang="cs-CZ" dirty="0"/>
              <a:t>.</a:t>
            </a:r>
          </a:p>
          <a:p>
            <a:r>
              <a:rPr lang="cs-CZ" dirty="0"/>
              <a:t>Neorientovaný graf, který obsahuje paralelní hrany nebo smyčky se nazývá </a:t>
            </a:r>
            <a:r>
              <a:rPr lang="cs-CZ" b="1" dirty="0"/>
              <a:t>neorientovaný </a:t>
            </a:r>
            <a:r>
              <a:rPr lang="cs-CZ" b="1" dirty="0" err="1"/>
              <a:t>multigraf</a:t>
            </a:r>
            <a:r>
              <a:rPr lang="cs-CZ" dirty="0"/>
              <a:t>. </a:t>
            </a:r>
          </a:p>
          <a:p>
            <a:r>
              <a:rPr lang="cs-CZ" dirty="0"/>
              <a:t>Pro zjednodušení je vhodné zavést i definici grafu, který bude očištěný od paralelních hran a smyček. Takovému zjednodušenému grafu se říká </a:t>
            </a:r>
            <a:r>
              <a:rPr lang="cs-CZ" b="1" dirty="0"/>
              <a:t>prostý (nebo obecný) neorientovaný graf</a:t>
            </a:r>
            <a:r>
              <a:rPr lang="cs-CZ" dirty="0"/>
              <a:t>.</a:t>
            </a:r>
          </a:p>
          <a:p>
            <a:endParaRPr lang="cs-CZ" dirty="0"/>
          </a:p>
        </p:txBody>
      </p:sp>
    </p:spTree>
    <p:extLst>
      <p:ext uri="{BB962C8B-B14F-4D97-AF65-F5344CB8AC3E}">
        <p14:creationId xmlns:p14="http://schemas.microsoft.com/office/powerpoint/2010/main" val="4194102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Incidenční matice</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fontScale="92500" lnSpcReduction="10000"/>
              </a:bodyPr>
              <a:lstStyle/>
              <a:p>
                <a:r>
                  <a:rPr lang="cs-CZ" dirty="0"/>
                  <a:t>Kromě zápisu a grafického znázornění lze každý prostý graf </a:t>
                </a:r>
                <a:r>
                  <a:rPr lang="cs-CZ" b="1" dirty="0"/>
                  <a:t>G</a:t>
                </a:r>
                <a:r>
                  <a:rPr lang="cs-CZ" dirty="0"/>
                  <a:t> zadat pomocí takzvané incidenční matice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𝐼</m:t>
                        </m:r>
                      </m:e>
                      <m:sub>
                        <m:r>
                          <a:rPr lang="cs-CZ" b="1" i="1" smtClean="0">
                            <a:latin typeface="Cambria Math"/>
                          </a:rPr>
                          <m:t>𝑮</m:t>
                        </m:r>
                      </m:sub>
                    </m:sSub>
                  </m:oMath>
                </a14:m>
                <a:r>
                  <a:rPr lang="cs-CZ" dirty="0"/>
                  <a:t>. </a:t>
                </a:r>
              </a:p>
              <a:p>
                <a:r>
                  <a:rPr lang="cs-CZ" dirty="0"/>
                  <a:t>Incidenční matice je čtvercová matice s počtem řádků a sloupců rovným počtu uzlů grafu. Je-li </a:t>
                </a:r>
                <a14:m>
                  <m:oMath xmlns:m="http://schemas.openxmlformats.org/officeDocument/2006/math">
                    <m:d>
                      <m:dPr>
                        <m:begChr m:val="["/>
                        <m:endChr m:val="]"/>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a:rPr>
                              <m:t>𝑢</m:t>
                            </m:r>
                          </m:e>
                          <m:sub>
                            <m:r>
                              <a:rPr lang="cs-CZ" i="1">
                                <a:latin typeface="Cambria Math"/>
                              </a:rPr>
                              <m:t>𝑖</m:t>
                            </m:r>
                          </m:sub>
                        </m:sSub>
                        <m:r>
                          <a:rPr lang="cs-CZ" i="1">
                            <a:latin typeface="Cambria Math"/>
                          </a:rPr>
                          <m:t>,</m:t>
                        </m:r>
                        <m:sSub>
                          <m:sSubPr>
                            <m:ctrlPr>
                              <a:rPr lang="cs-CZ" i="1">
                                <a:latin typeface="Cambria Math" panose="02040503050406030204" pitchFamily="18" charset="0"/>
                              </a:rPr>
                            </m:ctrlPr>
                          </m:sSubPr>
                          <m:e>
                            <m:r>
                              <a:rPr lang="cs-CZ" i="1">
                                <a:latin typeface="Cambria Math"/>
                              </a:rPr>
                              <m:t>𝑢</m:t>
                            </m:r>
                          </m:e>
                          <m:sub>
                            <m:r>
                              <a:rPr lang="cs-CZ" i="1">
                                <a:latin typeface="Cambria Math"/>
                              </a:rPr>
                              <m:t>𝑗</m:t>
                            </m:r>
                          </m:sub>
                        </m:sSub>
                      </m:e>
                    </m:d>
                    <m:r>
                      <a:rPr lang="cs-CZ" i="1">
                        <a:latin typeface="Cambria Math"/>
                      </a:rPr>
                      <m:t> </m:t>
                    </m:r>
                  </m:oMath>
                </a14:m>
                <a:r>
                  <a:rPr lang="cs-CZ" dirty="0"/>
                  <a:t>hranou grafu </a:t>
                </a:r>
                <a:r>
                  <a:rPr lang="cs-CZ" b="1" dirty="0"/>
                  <a:t>G</a:t>
                </a:r>
                <a:r>
                  <a:rPr lang="cs-CZ" dirty="0"/>
                  <a:t>, potom prvek incidenční matice na j-tem řádku a i-tem sloupci bude rovný 1, jinak je jeho hodnota 0. </a:t>
                </a:r>
              </a:p>
              <a:p>
                <a:r>
                  <a:rPr lang="cs-CZ" dirty="0"/>
                  <a:t>Incidenční matice umožňuje snadné zadání grafu do počítače.</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2695" r="-963" b="-2561"/>
                </a:stretch>
              </a:blipFill>
            </p:spPr>
            <p:txBody>
              <a:bodyPr/>
              <a:lstStyle/>
              <a:p>
                <a:r>
                  <a:rPr lang="cs-CZ">
                    <a:noFill/>
                  </a:rPr>
                  <a:t> </a:t>
                </a:r>
              </a:p>
            </p:txBody>
          </p:sp>
        </mc:Fallback>
      </mc:AlternateContent>
    </p:spTree>
    <p:extLst>
      <p:ext uri="{BB962C8B-B14F-4D97-AF65-F5344CB8AC3E}">
        <p14:creationId xmlns:p14="http://schemas.microsoft.com/office/powerpoint/2010/main" val="1833388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lstStyle/>
          <a:p>
            <a:r>
              <a:rPr lang="cs-CZ" dirty="0"/>
              <a:t>Na obrázku je prostý graf, který obsahuje 5 uzlů a 4 hrany. Určete jeho incidenční matici.</a:t>
            </a:r>
          </a:p>
          <a:p>
            <a:endParaRPr lang="cs-CZ" dirty="0"/>
          </a:p>
        </p:txBody>
      </p:sp>
      <p:pic>
        <p:nvPicPr>
          <p:cNvPr id="4" name="Obrázek 3"/>
          <p:cNvPicPr/>
          <p:nvPr/>
        </p:nvPicPr>
        <p:blipFill>
          <a:blip r:embed="rId2" cstate="print"/>
          <a:stretch>
            <a:fillRect/>
          </a:stretch>
        </p:blipFill>
        <p:spPr>
          <a:xfrm>
            <a:off x="1403648" y="3140968"/>
            <a:ext cx="6048672" cy="2642984"/>
          </a:xfrm>
          <a:prstGeom prst="rect">
            <a:avLst/>
          </a:prstGeom>
        </p:spPr>
      </p:pic>
    </p:spTree>
    <p:extLst>
      <p:ext uri="{BB962C8B-B14F-4D97-AF65-F5344CB8AC3E}">
        <p14:creationId xmlns:p14="http://schemas.microsoft.com/office/powerpoint/2010/main" val="302644495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1887</Words>
  <Application>Microsoft Office PowerPoint</Application>
  <PresentationFormat>Předvádění na obrazovce (4:3)</PresentationFormat>
  <Paragraphs>158</Paragraphs>
  <Slides>39</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39</vt:i4>
      </vt:variant>
    </vt:vector>
  </HeadingPairs>
  <TitlesOfParts>
    <vt:vector size="44" baseType="lpstr">
      <vt:lpstr>Arial</vt:lpstr>
      <vt:lpstr>Calibri</vt:lpstr>
      <vt:lpstr>Cambria Math</vt:lpstr>
      <vt:lpstr>Motiv systému Office</vt:lpstr>
      <vt:lpstr>Rovnice</vt:lpstr>
      <vt:lpstr>Základní pojmy z teorie grafů </vt:lpstr>
      <vt:lpstr>Teorie grafů</vt:lpstr>
      <vt:lpstr>Základní pojmy</vt:lpstr>
      <vt:lpstr>Definice neorientovaného grafu</vt:lpstr>
      <vt:lpstr>Neorientovaný graf</vt:lpstr>
      <vt:lpstr>Příklad</vt:lpstr>
      <vt:lpstr>Další pojmy</vt:lpstr>
      <vt:lpstr>Incidenční matice</vt:lpstr>
      <vt:lpstr>Příklad</vt:lpstr>
      <vt:lpstr>Řešení příkladu</vt:lpstr>
      <vt:lpstr>Orientovaný graf</vt:lpstr>
      <vt:lpstr>Příklad</vt:lpstr>
      <vt:lpstr>Řešení příkladu</vt:lpstr>
      <vt:lpstr>Orientovaný multigraf</vt:lpstr>
      <vt:lpstr>Příklad</vt:lpstr>
      <vt:lpstr>Příklad</vt:lpstr>
      <vt:lpstr>Částečný graf, podgraf</vt:lpstr>
      <vt:lpstr>Ohodnocený graf</vt:lpstr>
      <vt:lpstr>Příklad</vt:lpstr>
      <vt:lpstr>Cesta a řetěz v grafu</vt:lpstr>
      <vt:lpstr>Příklad</vt:lpstr>
      <vt:lpstr>Cyklus</vt:lpstr>
      <vt:lpstr>Souvislý graf</vt:lpstr>
      <vt:lpstr>Příklad</vt:lpstr>
      <vt:lpstr>Acyklický graf, les, strom</vt:lpstr>
      <vt:lpstr>Úplný graf</vt:lpstr>
      <vt:lpstr>Rovinný graf</vt:lpstr>
      <vt:lpstr>Kostra grafu</vt:lpstr>
      <vt:lpstr>Algoritmus pro nalezení minimální kostry (Kruskalův algoritmus)</vt:lpstr>
      <vt:lpstr>Příklad</vt:lpstr>
      <vt:lpstr>Řešení příkladu</vt:lpstr>
      <vt:lpstr>Eulerův tah</vt:lpstr>
      <vt:lpstr>Stupeň uzlu v grafu</vt:lpstr>
      <vt:lpstr>Příklady využití Eulerova tahu</vt:lpstr>
      <vt:lpstr>Určení existence Eulerova tahu</vt:lpstr>
      <vt:lpstr>Příklad</vt:lpstr>
      <vt:lpstr>Řešení příkladu</vt:lpstr>
      <vt:lpstr>Řešení příkladu</vt:lpstr>
      <vt:lpstr>Děkuji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Základní pojmy z teorie grafů </dc:title>
  <dc:creator>mielcova</dc:creator>
  <cp:lastModifiedBy>Radomír Perzina</cp:lastModifiedBy>
  <cp:revision>21</cp:revision>
  <dcterms:created xsi:type="dcterms:W3CDTF">2013-11-11T10:30:21Z</dcterms:created>
  <dcterms:modified xsi:type="dcterms:W3CDTF">2021-09-18T18:48:20Z</dcterms:modified>
</cp:coreProperties>
</file>