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1" r:id="rId3"/>
    <p:sldId id="257" r:id="rId4"/>
    <p:sldId id="258" r:id="rId5"/>
    <p:sldId id="259" r:id="rId6"/>
    <p:sldId id="260"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1" r:id="rId26"/>
    <p:sldId id="282" r:id="rId27"/>
    <p:sldId id="280" r:id="rId28"/>
    <p:sldId id="283" r:id="rId29"/>
    <p:sldId id="284" r:id="rId30"/>
    <p:sldId id="285" r:id="rId31"/>
    <p:sldId id="286" r:id="rId32"/>
    <p:sldId id="287" r:id="rId33"/>
    <p:sldId id="288" r:id="rId34"/>
    <p:sldId id="289" r:id="rId35"/>
    <p:sldId id="290" r:id="rId36"/>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809" autoAdjust="0"/>
    <p:restoredTop sz="94660"/>
  </p:normalViewPr>
  <p:slideViewPr>
    <p:cSldViewPr snapToGrid="0">
      <p:cViewPr varScale="1">
        <p:scale>
          <a:sx n="88" d="100"/>
          <a:sy n="88" d="100"/>
        </p:scale>
        <p:origin x="1296" y="6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cs-CZ" smtClean="0"/>
              <a:t>Kliknutím lze upravit styl.</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en-US" dirty="0"/>
          </a:p>
        </p:txBody>
      </p:sp>
      <p:sp>
        <p:nvSpPr>
          <p:cNvPr id="4" name="Date Placeholder 3"/>
          <p:cNvSpPr>
            <a:spLocks noGrp="1"/>
          </p:cNvSpPr>
          <p:nvPr>
            <p:ph type="dt" sz="half" idx="10"/>
          </p:nvPr>
        </p:nvSpPr>
        <p:spPr/>
        <p:txBody>
          <a:bodyPr/>
          <a:lstStyle/>
          <a:p>
            <a:fld id="{7C20F218-B061-4E2B-996B-542DAA715F44}" type="datetimeFigureOut">
              <a:rPr lang="cs-CZ" smtClean="0"/>
              <a:pPr/>
              <a:t>24.09.2021</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1C3CE4BA-B279-45DF-A9A8-CB700A12A6CE}" type="slidenum">
              <a:rPr lang="cs-CZ" smtClean="0"/>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a:p>
        </p:txBody>
      </p:sp>
      <p:sp>
        <p:nvSpPr>
          <p:cNvPr id="3" name="Vertical Text Placeholder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Date Placeholder 3"/>
          <p:cNvSpPr>
            <a:spLocks noGrp="1"/>
          </p:cNvSpPr>
          <p:nvPr>
            <p:ph type="dt" sz="half" idx="10"/>
          </p:nvPr>
        </p:nvSpPr>
        <p:spPr/>
        <p:txBody>
          <a:bodyPr/>
          <a:lstStyle/>
          <a:p>
            <a:fld id="{7C20F218-B061-4E2B-996B-542DAA715F44}" type="datetimeFigureOut">
              <a:rPr lang="cs-CZ" smtClean="0"/>
              <a:pPr/>
              <a:t>24.09.2021</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1C3CE4BA-B279-45DF-A9A8-CB700A12A6CE}"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cs-CZ" smtClean="0"/>
              <a:t>Kliknutím lze upravit styl.</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Date Placeholder 3"/>
          <p:cNvSpPr>
            <a:spLocks noGrp="1"/>
          </p:cNvSpPr>
          <p:nvPr>
            <p:ph type="dt" sz="half" idx="10"/>
          </p:nvPr>
        </p:nvSpPr>
        <p:spPr/>
        <p:txBody>
          <a:bodyPr/>
          <a:lstStyle/>
          <a:p>
            <a:fld id="{7C20F218-B061-4E2B-996B-542DAA715F44}" type="datetimeFigureOut">
              <a:rPr lang="cs-CZ" smtClean="0"/>
              <a:pPr/>
              <a:t>24.09.2021</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1C3CE4BA-B279-45DF-A9A8-CB700A12A6CE}"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a:p>
        </p:txBody>
      </p:sp>
      <p:sp>
        <p:nvSpPr>
          <p:cNvPr id="3" name="Content Placeholder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Date Placeholder 3"/>
          <p:cNvSpPr>
            <a:spLocks noGrp="1"/>
          </p:cNvSpPr>
          <p:nvPr>
            <p:ph type="dt" sz="half" idx="10"/>
          </p:nvPr>
        </p:nvSpPr>
        <p:spPr/>
        <p:txBody>
          <a:bodyPr/>
          <a:lstStyle/>
          <a:p>
            <a:fld id="{7C20F218-B061-4E2B-996B-542DAA715F44}" type="datetimeFigureOut">
              <a:rPr lang="cs-CZ" smtClean="0"/>
              <a:pPr/>
              <a:t>24.09.2021</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1C3CE4BA-B279-45DF-A9A8-CB700A12A6CE}" type="slidenum">
              <a:rPr lang="cs-CZ" smtClean="0"/>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cs-CZ" smtClean="0"/>
              <a:t>Kliknutím lze upravit styl.</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Date Placeholder 3"/>
          <p:cNvSpPr>
            <a:spLocks noGrp="1"/>
          </p:cNvSpPr>
          <p:nvPr>
            <p:ph type="dt" sz="half" idx="10"/>
          </p:nvPr>
        </p:nvSpPr>
        <p:spPr/>
        <p:txBody>
          <a:bodyPr/>
          <a:lstStyle/>
          <a:p>
            <a:fld id="{7C20F218-B061-4E2B-996B-542DAA715F44}" type="datetimeFigureOut">
              <a:rPr lang="cs-CZ" smtClean="0"/>
              <a:pPr/>
              <a:t>24.09.2021</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1C3CE4BA-B279-45DF-A9A8-CB700A12A6CE}" type="slidenum">
              <a:rPr lang="cs-CZ" smtClean="0"/>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Date Placeholder 4"/>
          <p:cNvSpPr>
            <a:spLocks noGrp="1"/>
          </p:cNvSpPr>
          <p:nvPr>
            <p:ph type="dt" sz="half" idx="10"/>
          </p:nvPr>
        </p:nvSpPr>
        <p:spPr/>
        <p:txBody>
          <a:bodyPr/>
          <a:lstStyle/>
          <a:p>
            <a:fld id="{7C20F218-B061-4E2B-996B-542DAA715F44}" type="datetimeFigureOut">
              <a:rPr lang="cs-CZ" smtClean="0"/>
              <a:pPr/>
              <a:t>24.09.2021</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1C3CE4BA-B279-45DF-A9A8-CB700A12A6CE}" type="slidenum">
              <a:rPr lang="cs-CZ" smtClean="0"/>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cs-CZ" smtClean="0"/>
              <a:t>Kliknutím lze upravit styl.</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7" name="Date Placeholder 6"/>
          <p:cNvSpPr>
            <a:spLocks noGrp="1"/>
          </p:cNvSpPr>
          <p:nvPr>
            <p:ph type="dt" sz="half" idx="10"/>
          </p:nvPr>
        </p:nvSpPr>
        <p:spPr/>
        <p:txBody>
          <a:bodyPr/>
          <a:lstStyle/>
          <a:p>
            <a:fld id="{7C20F218-B061-4E2B-996B-542DAA715F44}" type="datetimeFigureOut">
              <a:rPr lang="cs-CZ" smtClean="0"/>
              <a:pPr/>
              <a:t>24.09.2021</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1C3CE4BA-B279-45DF-A9A8-CB700A12A6CE}" type="slidenum">
              <a:rPr lang="cs-CZ" smtClean="0"/>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a:p>
        </p:txBody>
      </p:sp>
      <p:sp>
        <p:nvSpPr>
          <p:cNvPr id="3" name="Date Placeholder 2"/>
          <p:cNvSpPr>
            <a:spLocks noGrp="1"/>
          </p:cNvSpPr>
          <p:nvPr>
            <p:ph type="dt" sz="half" idx="10"/>
          </p:nvPr>
        </p:nvSpPr>
        <p:spPr/>
        <p:txBody>
          <a:bodyPr/>
          <a:lstStyle/>
          <a:p>
            <a:fld id="{7C20F218-B061-4E2B-996B-542DAA715F44}" type="datetimeFigureOut">
              <a:rPr lang="cs-CZ" smtClean="0"/>
              <a:pPr/>
              <a:t>24.09.2021</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1C3CE4BA-B279-45DF-A9A8-CB700A12A6CE}"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20F218-B061-4E2B-996B-542DAA715F44}" type="datetimeFigureOut">
              <a:rPr lang="cs-CZ" smtClean="0"/>
              <a:pPr/>
              <a:t>24.09.2021</a:t>
            </a:fld>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1C3CE4BA-B279-45DF-A9A8-CB700A12A6CE}"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cs-CZ" smtClean="0"/>
              <a:t>Kliknutím lze upravit styl.</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7C20F218-B061-4E2B-996B-542DAA715F44}" type="datetimeFigureOut">
              <a:rPr lang="cs-CZ" smtClean="0"/>
              <a:pPr/>
              <a:t>24.09.2021</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1C3CE4BA-B279-45DF-A9A8-CB700A12A6CE}" type="slidenum">
              <a:rPr lang="cs-CZ" smtClean="0"/>
              <a:pPr/>
              <a:t>‹#›</a:t>
            </a:fld>
            <a:endParaRPr lang="cs-CZ"/>
          </a:p>
        </p:txBody>
      </p:sp>
      <p:sp>
        <p:nvSpPr>
          <p:cNvPr id="9" name="Content Placeholder 8"/>
          <p:cNvSpPr>
            <a:spLocks noGrp="1"/>
          </p:cNvSpPr>
          <p:nvPr>
            <p:ph sz="quarter" idx="13"/>
          </p:nvPr>
        </p:nvSpPr>
        <p:spPr>
          <a:xfrm>
            <a:off x="304800" y="381000"/>
            <a:ext cx="7772400" cy="4942840"/>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cs-CZ" smtClean="0"/>
              <a:t>Kliknutím lze upravit styl.</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smtClean="0"/>
              <a:t>Kliknutím na ikonu přidáte obrázek.</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8" name="Date Placeholder 7"/>
          <p:cNvSpPr>
            <a:spLocks noGrp="1"/>
          </p:cNvSpPr>
          <p:nvPr>
            <p:ph type="dt" sz="half" idx="10"/>
          </p:nvPr>
        </p:nvSpPr>
        <p:spPr/>
        <p:txBody>
          <a:bodyPr/>
          <a:lstStyle/>
          <a:p>
            <a:fld id="{7C20F218-B061-4E2B-996B-542DAA715F44}" type="datetimeFigureOut">
              <a:rPr lang="cs-CZ" smtClean="0"/>
              <a:pPr/>
              <a:t>24.09.2021</a:t>
            </a:fld>
            <a:endParaRPr lang="cs-CZ"/>
          </a:p>
        </p:txBody>
      </p:sp>
      <p:sp>
        <p:nvSpPr>
          <p:cNvPr id="9" name="Slide Number Placeholder 8"/>
          <p:cNvSpPr>
            <a:spLocks noGrp="1"/>
          </p:cNvSpPr>
          <p:nvPr>
            <p:ph type="sldNum" sz="quarter" idx="11"/>
          </p:nvPr>
        </p:nvSpPr>
        <p:spPr/>
        <p:txBody>
          <a:bodyPr/>
          <a:lstStyle/>
          <a:p>
            <a:fld id="{1C3CE4BA-B279-45DF-A9A8-CB700A12A6CE}" type="slidenum">
              <a:rPr lang="cs-CZ" smtClean="0"/>
              <a:pPr/>
              <a:t>‹#›</a:t>
            </a:fld>
            <a:endParaRPr lang="cs-CZ"/>
          </a:p>
        </p:txBody>
      </p:sp>
      <p:sp>
        <p:nvSpPr>
          <p:cNvPr id="10" name="Footer Placeholder 9"/>
          <p:cNvSpPr>
            <a:spLocks noGrp="1"/>
          </p:cNvSpPr>
          <p:nvPr>
            <p:ph type="ftr" sz="quarter" idx="12"/>
          </p:nvPr>
        </p:nvSpPr>
        <p:spPr/>
        <p:txBody>
          <a:bodyPr/>
          <a:lstStyle/>
          <a:p>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cs-CZ" smtClean="0"/>
              <a:t>Kliknutím lze upravit styl.</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1C3CE4BA-B279-45DF-A9A8-CB700A12A6CE}" type="slidenum">
              <a:rPr lang="cs-CZ" smtClean="0"/>
              <a:pPr/>
              <a:t>‹#›</a:t>
            </a:fld>
            <a:endParaRPr lang="cs-CZ"/>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cs-CZ"/>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7C20F218-B061-4E2B-996B-542DAA715F44}" type="datetimeFigureOut">
              <a:rPr lang="cs-CZ" smtClean="0"/>
              <a:pPr/>
              <a:t>24.09.2021</a:t>
            </a:fld>
            <a:endParaRPr lang="cs-CZ"/>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image" Target="../media/image25.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27.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28.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b="1" dirty="0"/>
              <a:t>TESTOVÁNÍ HYPOTÉZ V MARKETINGU </a:t>
            </a:r>
            <a:endParaRPr lang="cs-CZ" dirty="0"/>
          </a:p>
        </p:txBody>
      </p:sp>
      <p:sp>
        <p:nvSpPr>
          <p:cNvPr id="3" name="Podnadpis 2"/>
          <p:cNvSpPr>
            <a:spLocks noGrp="1"/>
          </p:cNvSpPr>
          <p:nvPr>
            <p:ph type="subTitle" idx="1"/>
          </p:nvPr>
        </p:nvSpPr>
        <p:spPr/>
        <p:txBody>
          <a:bodyPr/>
          <a:lstStyle/>
          <a:p>
            <a:r>
              <a:rPr lang="cs-CZ" dirty="0" smtClean="0"/>
              <a:t>Mgr. Jiří Mazurek, Ph.D.</a:t>
            </a:r>
            <a:endParaRPr lang="cs-CZ" dirty="0"/>
          </a:p>
        </p:txBody>
      </p:sp>
    </p:spTree>
    <p:extLst>
      <p:ext uri="{BB962C8B-B14F-4D97-AF65-F5344CB8AC3E}">
        <p14:creationId xmlns:p14="http://schemas.microsoft.com/office/powerpoint/2010/main" val="37520028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Alternativa – testování pomocí počítače</a:t>
            </a:r>
            <a:endParaRPr lang="cs-CZ" dirty="0"/>
          </a:p>
        </p:txBody>
      </p:sp>
      <mc:AlternateContent xmlns:mc="http://schemas.openxmlformats.org/markup-compatibility/2006" xmlns:a14="http://schemas.microsoft.com/office/drawing/2010/main">
        <mc:Choice Requires="a14">
          <p:sp>
            <p:nvSpPr>
              <p:cNvPr id="3" name="Zástupný symbol pro obsah 2"/>
              <p:cNvSpPr>
                <a:spLocks noGrp="1"/>
              </p:cNvSpPr>
              <p:nvPr>
                <p:ph idx="1"/>
              </p:nvPr>
            </p:nvSpPr>
            <p:spPr>
              <a:ln>
                <a:noFill/>
              </a:ln>
            </p:spPr>
            <p:style>
              <a:lnRef idx="2">
                <a:schemeClr val="dk1"/>
              </a:lnRef>
              <a:fillRef idx="1">
                <a:schemeClr val="lt1"/>
              </a:fillRef>
              <a:effectRef idx="0">
                <a:schemeClr val="dk1"/>
              </a:effectRef>
              <a:fontRef idx="minor">
                <a:schemeClr val="dk1"/>
              </a:fontRef>
            </p:style>
            <p:txBody>
              <a:bodyPr>
                <a:normAutofit/>
              </a:bodyPr>
              <a:lstStyle/>
              <a:p>
                <a:r>
                  <a:rPr lang="cs-CZ" dirty="0" smtClean="0"/>
                  <a:t>Kromě hladiny významnosti se využívají při testování hypotéz také tzv. </a:t>
                </a:r>
                <a:r>
                  <a:rPr lang="cs-CZ" b="1" dirty="0"/>
                  <a:t>p-hodnoty</a:t>
                </a:r>
                <a:r>
                  <a:rPr lang="cs-CZ" dirty="0"/>
                  <a:t>. Často jsou součástí výstupů matematických počítačových programů. </a:t>
                </a:r>
                <a:endParaRPr lang="cs-CZ" dirty="0" smtClean="0"/>
              </a:p>
              <a:p>
                <a:r>
                  <a:rPr lang="cs-CZ" dirty="0" smtClean="0"/>
                  <a:t>P-hodnota </a:t>
                </a:r>
                <a:r>
                  <a:rPr lang="cs-CZ" dirty="0"/>
                  <a:t>vyjadřuje pravděpodobnost obdržení nebo překročení spočteného testového kritéria. </a:t>
                </a:r>
                <a:endParaRPr lang="cs-CZ" dirty="0" smtClean="0"/>
              </a:p>
              <a:p>
                <a:r>
                  <a:rPr lang="cs-CZ" dirty="0" smtClean="0"/>
                  <a:t>Pokud </a:t>
                </a:r>
                <a:r>
                  <a:rPr lang="cs-CZ" dirty="0"/>
                  <a:t>je p-hodnota menší než stanovená hladina významnosti, příp. rovna této hladině, nulová hypotéza se zamítá. V opačném případě se nulová hypotéza přijímá</a:t>
                </a:r>
                <a:r>
                  <a:rPr lang="cs-CZ" dirty="0" smtClean="0"/>
                  <a:t>.</a:t>
                </a:r>
              </a:p>
              <a:p>
                <a14:m>
                  <m:oMath xmlns:m="http://schemas.openxmlformats.org/officeDocument/2006/math">
                    <m:r>
                      <a:rPr lang="cs-CZ" b="0" i="1" smtClean="0">
                        <a:solidFill>
                          <a:schemeClr val="tx1"/>
                        </a:solidFill>
                        <a:latin typeface="Cambria Math" panose="02040503050406030204" pitchFamily="18" charset="0"/>
                      </a:rPr>
                      <m:t>𝑝</m:t>
                    </m:r>
                    <m:r>
                      <a:rPr lang="cs-CZ" b="0" i="1" smtClean="0">
                        <a:solidFill>
                          <a:schemeClr val="tx1"/>
                        </a:solidFill>
                        <a:latin typeface="Cambria Math" panose="02040503050406030204" pitchFamily="18" charset="0"/>
                        <a:ea typeface="Cambria Math" panose="02040503050406030204" pitchFamily="18" charset="0"/>
                      </a:rPr>
                      <m:t>≤</m:t>
                    </m:r>
                    <m:r>
                      <a:rPr lang="cs-CZ" b="0" i="1" smtClean="0">
                        <a:solidFill>
                          <a:schemeClr val="tx1"/>
                        </a:solidFill>
                        <a:latin typeface="Cambria Math" panose="02040503050406030204" pitchFamily="18" charset="0"/>
                        <a:ea typeface="Cambria Math" panose="02040503050406030204" pitchFamily="18" charset="0"/>
                      </a:rPr>
                      <m:t>𝛼</m:t>
                    </m:r>
                    <m:r>
                      <a:rPr lang="cs-CZ" b="0" i="1" smtClean="0">
                        <a:solidFill>
                          <a:schemeClr val="tx1"/>
                        </a:solidFill>
                        <a:latin typeface="Cambria Math" panose="02040503050406030204" pitchFamily="18" charset="0"/>
                        <a:ea typeface="Cambria Math" panose="02040503050406030204" pitchFamily="18" charset="0"/>
                      </a:rPr>
                      <m:t> → </m:t>
                    </m:r>
                    <m:sSub>
                      <m:sSubPr>
                        <m:ctrlPr>
                          <a:rPr lang="cs-CZ" b="0" i="1" smtClean="0">
                            <a:solidFill>
                              <a:schemeClr val="tx1"/>
                            </a:solidFill>
                            <a:latin typeface="Cambria Math" panose="02040503050406030204" pitchFamily="18" charset="0"/>
                            <a:ea typeface="Cambria Math" panose="02040503050406030204" pitchFamily="18" charset="0"/>
                          </a:rPr>
                        </m:ctrlPr>
                      </m:sSubPr>
                      <m:e>
                        <m:r>
                          <a:rPr lang="cs-CZ" b="0" i="1" smtClean="0">
                            <a:solidFill>
                              <a:schemeClr val="tx1"/>
                            </a:solidFill>
                            <a:latin typeface="Cambria Math" panose="02040503050406030204" pitchFamily="18" charset="0"/>
                            <a:ea typeface="Cambria Math" panose="02040503050406030204" pitchFamily="18" charset="0"/>
                          </a:rPr>
                          <m:t>𝐻</m:t>
                        </m:r>
                      </m:e>
                      <m:sub>
                        <m:r>
                          <a:rPr lang="cs-CZ" b="0" i="1" smtClean="0">
                            <a:solidFill>
                              <a:schemeClr val="tx1"/>
                            </a:solidFill>
                            <a:latin typeface="Cambria Math" panose="02040503050406030204" pitchFamily="18" charset="0"/>
                            <a:ea typeface="Cambria Math" panose="02040503050406030204" pitchFamily="18" charset="0"/>
                          </a:rPr>
                          <m:t>1</m:t>
                        </m:r>
                      </m:sub>
                    </m:sSub>
                  </m:oMath>
                </a14:m>
                <a:endParaRPr lang="cs-CZ" dirty="0" smtClean="0">
                  <a:solidFill>
                    <a:schemeClr val="tx1"/>
                  </a:solidFill>
                </a:endParaRPr>
              </a:p>
              <a:p>
                <a14:m>
                  <m:oMath xmlns:m="http://schemas.openxmlformats.org/officeDocument/2006/math">
                    <m:r>
                      <a:rPr lang="cs-CZ" b="0" i="1" smtClean="0">
                        <a:solidFill>
                          <a:schemeClr val="tx1"/>
                        </a:solidFill>
                        <a:latin typeface="Cambria Math" panose="02040503050406030204" pitchFamily="18" charset="0"/>
                      </a:rPr>
                      <m:t>𝑝</m:t>
                    </m:r>
                    <m:r>
                      <a:rPr lang="cs-CZ" b="0" i="1" smtClean="0">
                        <a:solidFill>
                          <a:schemeClr val="tx1"/>
                        </a:solidFill>
                        <a:latin typeface="Cambria Math" panose="02040503050406030204" pitchFamily="18" charset="0"/>
                        <a:ea typeface="Cambria Math" panose="02040503050406030204" pitchFamily="18" charset="0"/>
                      </a:rPr>
                      <m:t>&gt;</m:t>
                    </m:r>
                    <m:r>
                      <a:rPr lang="cs-CZ" b="0" i="1" smtClean="0">
                        <a:solidFill>
                          <a:schemeClr val="tx1"/>
                        </a:solidFill>
                        <a:latin typeface="Cambria Math" panose="02040503050406030204" pitchFamily="18" charset="0"/>
                        <a:ea typeface="Cambria Math" panose="02040503050406030204" pitchFamily="18" charset="0"/>
                      </a:rPr>
                      <m:t>𝛼</m:t>
                    </m:r>
                    <m:r>
                      <a:rPr lang="cs-CZ" b="0" i="1" smtClean="0">
                        <a:solidFill>
                          <a:schemeClr val="tx1"/>
                        </a:solidFill>
                        <a:latin typeface="Cambria Math" panose="02040503050406030204" pitchFamily="18" charset="0"/>
                        <a:ea typeface="Cambria Math" panose="02040503050406030204" pitchFamily="18" charset="0"/>
                      </a:rPr>
                      <m:t> → </m:t>
                    </m:r>
                    <m:sSub>
                      <m:sSubPr>
                        <m:ctrlPr>
                          <a:rPr lang="cs-CZ" b="0" i="1" smtClean="0">
                            <a:solidFill>
                              <a:schemeClr val="tx1"/>
                            </a:solidFill>
                            <a:latin typeface="Cambria Math" panose="02040503050406030204" pitchFamily="18" charset="0"/>
                            <a:ea typeface="Cambria Math" panose="02040503050406030204" pitchFamily="18" charset="0"/>
                          </a:rPr>
                        </m:ctrlPr>
                      </m:sSubPr>
                      <m:e>
                        <m:r>
                          <a:rPr lang="cs-CZ" b="0" i="1" smtClean="0">
                            <a:solidFill>
                              <a:schemeClr val="tx1"/>
                            </a:solidFill>
                            <a:latin typeface="Cambria Math" panose="02040503050406030204" pitchFamily="18" charset="0"/>
                            <a:ea typeface="Cambria Math" panose="02040503050406030204" pitchFamily="18" charset="0"/>
                          </a:rPr>
                          <m:t>𝐻</m:t>
                        </m:r>
                      </m:e>
                      <m:sub>
                        <m:r>
                          <a:rPr lang="cs-CZ" b="0" i="1" smtClean="0">
                            <a:solidFill>
                              <a:schemeClr val="tx1"/>
                            </a:solidFill>
                            <a:latin typeface="Cambria Math" panose="02040503050406030204" pitchFamily="18" charset="0"/>
                            <a:ea typeface="Cambria Math" panose="02040503050406030204" pitchFamily="18" charset="0"/>
                          </a:rPr>
                          <m:t>0</m:t>
                        </m:r>
                      </m:sub>
                    </m:sSub>
                  </m:oMath>
                </a14:m>
                <a:endParaRPr lang="cs-CZ" dirty="0">
                  <a:solidFill>
                    <a:schemeClr val="tx1"/>
                  </a:solidFill>
                </a:endParaRPr>
              </a:p>
            </p:txBody>
          </p:sp>
        </mc:Choice>
        <mc:Fallback xmlns="">
          <p:sp>
            <p:nvSpPr>
              <p:cNvPr id="3" name="Zástupný symbol pro obsah 2"/>
              <p:cNvSpPr>
                <a:spLocks noGrp="1" noRot="1" noChangeAspect="1" noMove="1" noResize="1" noEditPoints="1" noAdjustHandles="1" noChangeArrowheads="1" noChangeShapeType="1" noTextEdit="1"/>
              </p:cNvSpPr>
              <p:nvPr>
                <p:ph idx="1"/>
              </p:nvPr>
            </p:nvSpPr>
            <p:spPr>
              <a:blipFill rotWithShape="1">
                <a:blip r:embed="rId2" cstate="print"/>
                <a:stretch>
                  <a:fillRect t="-762"/>
                </a:stretch>
              </a:blipFill>
              <a:ln>
                <a:noFill/>
              </a:ln>
            </p:spPr>
            <p:txBody>
              <a:bodyPr/>
              <a:lstStyle/>
              <a:p>
                <a:r>
                  <a:rPr lang="en-US">
                    <a:noFill/>
                  </a:rPr>
                  <a:t> </a:t>
                </a:r>
              </a:p>
            </p:txBody>
          </p:sp>
        </mc:Fallback>
      </mc:AlternateContent>
    </p:spTree>
    <p:extLst>
      <p:ext uri="{BB962C8B-B14F-4D97-AF65-F5344CB8AC3E}">
        <p14:creationId xmlns:p14="http://schemas.microsoft.com/office/powerpoint/2010/main" val="4222208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Základní statistické testy </a:t>
            </a:r>
            <a:endParaRPr lang="cs-CZ" dirty="0"/>
          </a:p>
        </p:txBody>
      </p:sp>
      <p:sp>
        <p:nvSpPr>
          <p:cNvPr id="3" name="Zástupný symbol pro obsah 2"/>
          <p:cNvSpPr>
            <a:spLocks noGrp="1"/>
          </p:cNvSpPr>
          <p:nvPr>
            <p:ph idx="1"/>
          </p:nvPr>
        </p:nvSpPr>
        <p:spPr/>
        <p:txBody>
          <a:bodyPr/>
          <a:lstStyle/>
          <a:p>
            <a:endParaRPr lang="cs-CZ" dirty="0"/>
          </a:p>
          <a:p>
            <a:pPr marL="0" indent="0">
              <a:buNone/>
            </a:pPr>
            <a:r>
              <a:rPr lang="cs-CZ" dirty="0"/>
              <a:t>(A) </a:t>
            </a:r>
            <a:r>
              <a:rPr lang="cs-CZ" dirty="0" err="1"/>
              <a:t>Jednovýběrový</a:t>
            </a:r>
            <a:r>
              <a:rPr lang="cs-CZ" dirty="0"/>
              <a:t> </a:t>
            </a:r>
            <a:r>
              <a:rPr lang="cs-CZ" dirty="0" smtClean="0"/>
              <a:t>t-test</a:t>
            </a:r>
            <a:r>
              <a:rPr lang="cs-CZ" dirty="0"/>
              <a:t>. </a:t>
            </a:r>
          </a:p>
          <a:p>
            <a:pPr marL="0" indent="0">
              <a:buNone/>
            </a:pPr>
            <a:r>
              <a:rPr lang="cs-CZ" dirty="0"/>
              <a:t>(B) </a:t>
            </a:r>
            <a:r>
              <a:rPr lang="cs-CZ" dirty="0" err="1"/>
              <a:t>Dvouvýběrový</a:t>
            </a:r>
            <a:r>
              <a:rPr lang="cs-CZ" dirty="0"/>
              <a:t> </a:t>
            </a:r>
            <a:r>
              <a:rPr lang="cs-CZ" dirty="0" smtClean="0"/>
              <a:t>t-test </a:t>
            </a:r>
            <a:r>
              <a:rPr lang="cs-CZ" dirty="0"/>
              <a:t>s rovností rozptylů. </a:t>
            </a:r>
          </a:p>
          <a:p>
            <a:pPr marL="0" indent="0">
              <a:buNone/>
            </a:pPr>
            <a:r>
              <a:rPr lang="cs-CZ" dirty="0"/>
              <a:t>(C) </a:t>
            </a:r>
            <a:r>
              <a:rPr lang="cs-CZ" dirty="0" err="1"/>
              <a:t>Dvouvýběrový</a:t>
            </a:r>
            <a:r>
              <a:rPr lang="cs-CZ" dirty="0"/>
              <a:t> </a:t>
            </a:r>
            <a:r>
              <a:rPr lang="cs-CZ" dirty="0" smtClean="0"/>
              <a:t>t-test </a:t>
            </a:r>
            <a:r>
              <a:rPr lang="cs-CZ" dirty="0"/>
              <a:t>s nerovností rozptylů. </a:t>
            </a:r>
          </a:p>
          <a:p>
            <a:pPr marL="0" indent="0">
              <a:buNone/>
            </a:pPr>
            <a:r>
              <a:rPr lang="cs-CZ" dirty="0"/>
              <a:t>(D) </a:t>
            </a:r>
            <a:r>
              <a:rPr lang="cs-CZ" dirty="0" err="1"/>
              <a:t>Dvouvýběrový</a:t>
            </a:r>
            <a:r>
              <a:rPr lang="cs-CZ" dirty="0"/>
              <a:t> párový t-test. </a:t>
            </a:r>
          </a:p>
          <a:p>
            <a:pPr marL="0" indent="0">
              <a:buNone/>
            </a:pPr>
            <a:r>
              <a:rPr lang="cs-CZ" dirty="0"/>
              <a:t>(E) </a:t>
            </a:r>
            <a:r>
              <a:rPr lang="cs-CZ" dirty="0" err="1"/>
              <a:t>Dvouvýběrový</a:t>
            </a:r>
            <a:r>
              <a:rPr lang="cs-CZ" dirty="0"/>
              <a:t> </a:t>
            </a:r>
            <a:r>
              <a:rPr lang="cs-CZ" dirty="0" smtClean="0"/>
              <a:t>F-test </a:t>
            </a:r>
            <a:r>
              <a:rPr lang="cs-CZ" dirty="0"/>
              <a:t>pro rovnost rozptylů. </a:t>
            </a:r>
          </a:p>
          <a:p>
            <a:endParaRPr lang="cs-CZ" dirty="0"/>
          </a:p>
        </p:txBody>
      </p:sp>
    </p:spTree>
    <p:extLst>
      <p:ext uri="{BB962C8B-B14F-4D97-AF65-F5344CB8AC3E}">
        <p14:creationId xmlns:p14="http://schemas.microsoft.com/office/powerpoint/2010/main" val="3521271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7620000" cy="2749916"/>
          </a:xfrm>
        </p:spPr>
        <p:txBody>
          <a:bodyPr>
            <a:normAutofit fontScale="90000"/>
          </a:bodyPr>
          <a:lstStyle/>
          <a:p>
            <a:r>
              <a:rPr lang="cs-CZ" dirty="0"/>
              <a:t/>
            </a:r>
            <a:br>
              <a:rPr lang="cs-CZ" dirty="0"/>
            </a:br>
            <a:r>
              <a:rPr lang="cs-CZ" b="1" dirty="0"/>
              <a:t>(A) Test předpokladu o střední hodnotě základního souboru (</a:t>
            </a:r>
            <a:r>
              <a:rPr lang="cs-CZ" b="1" dirty="0" err="1"/>
              <a:t>Jednovýběrový</a:t>
            </a:r>
            <a:r>
              <a:rPr lang="cs-CZ" b="1" dirty="0"/>
              <a:t> </a:t>
            </a:r>
            <a:r>
              <a:rPr lang="cs-CZ" b="1" dirty="0" smtClean="0"/>
              <a:t>t-test </a:t>
            </a:r>
            <a:r>
              <a:rPr lang="cs-CZ" b="1" dirty="0"/>
              <a:t>střední hodnoty) </a:t>
            </a:r>
            <a:r>
              <a:rPr lang="cs-CZ" dirty="0"/>
              <a:t/>
            </a:r>
            <a:br>
              <a:rPr lang="cs-CZ" dirty="0"/>
            </a:br>
            <a:endParaRPr lang="cs-CZ" dirty="0"/>
          </a:p>
        </p:txBody>
      </p:sp>
      <mc:AlternateContent xmlns:mc="http://schemas.openxmlformats.org/markup-compatibility/2006" xmlns:a14="http://schemas.microsoft.com/office/drawing/2010/main">
        <mc:Choice Requires="a14">
          <p:sp>
            <p:nvSpPr>
              <p:cNvPr id="3" name="Zástupný symbol pro obsah 2"/>
              <p:cNvSpPr>
                <a:spLocks noGrp="1"/>
              </p:cNvSpPr>
              <p:nvPr>
                <p:ph idx="1"/>
              </p:nvPr>
            </p:nvSpPr>
            <p:spPr>
              <a:xfrm>
                <a:off x="457200" y="3106614"/>
                <a:ext cx="7620000" cy="3294185"/>
              </a:xfrm>
            </p:spPr>
            <p:txBody>
              <a:bodyPr/>
              <a:lstStyle/>
              <a:p>
                <a:r>
                  <a:rPr lang="cs-CZ" dirty="0" smtClean="0"/>
                  <a:t>Nechť </a:t>
                </a:r>
                <a:r>
                  <a:rPr lang="cs-CZ" i="1" dirty="0"/>
                  <a:t>X </a:t>
                </a:r>
                <a:r>
                  <a:rPr lang="cs-CZ" dirty="0"/>
                  <a:t>= (</a:t>
                </a:r>
                <a:r>
                  <a:rPr lang="cs-CZ" i="1" dirty="0"/>
                  <a:t>X</a:t>
                </a:r>
                <a:r>
                  <a:rPr lang="cs-CZ" baseline="-25000" dirty="0"/>
                  <a:t>1</a:t>
                </a:r>
                <a:r>
                  <a:rPr lang="cs-CZ" dirty="0"/>
                  <a:t>,..., </a:t>
                </a:r>
                <a:r>
                  <a:rPr lang="cs-CZ" i="1" dirty="0" err="1"/>
                  <a:t>X</a:t>
                </a:r>
                <a:r>
                  <a:rPr lang="cs-CZ" i="1" baseline="-25000" dirty="0" err="1"/>
                  <a:t>n</a:t>
                </a:r>
                <a:r>
                  <a:rPr lang="cs-CZ" dirty="0"/>
                  <a:t>) je náhodný </a:t>
                </a:r>
                <a:r>
                  <a:rPr lang="cs-CZ" dirty="0" smtClean="0"/>
                  <a:t>výběr </a:t>
                </a:r>
                <a:r>
                  <a:rPr lang="cs-CZ" dirty="0"/>
                  <a:t>z rozdělení </a:t>
                </a:r>
                <a14:m>
                  <m:oMath xmlns:m="http://schemas.openxmlformats.org/officeDocument/2006/math">
                    <m:r>
                      <a:rPr lang="cs-CZ" b="0" i="1" smtClean="0">
                        <a:latin typeface="Cambria Math" panose="02040503050406030204" pitchFamily="18" charset="0"/>
                      </a:rPr>
                      <m:t>𝑁</m:t>
                    </m:r>
                    <m:d>
                      <m:dPr>
                        <m:ctrlPr>
                          <a:rPr lang="cs-CZ" b="0" i="1" smtClean="0">
                            <a:latin typeface="Cambria Math" panose="02040503050406030204" pitchFamily="18" charset="0"/>
                          </a:rPr>
                        </m:ctrlPr>
                      </m:dPr>
                      <m:e>
                        <m:r>
                          <a:rPr lang="cs-CZ" b="0" i="1" smtClean="0">
                            <a:latin typeface="Cambria Math" panose="02040503050406030204" pitchFamily="18" charset="0"/>
                            <a:ea typeface="Cambria Math" panose="02040503050406030204" pitchFamily="18" charset="0"/>
                          </a:rPr>
                          <m:t>𝜇</m:t>
                        </m:r>
                        <m:r>
                          <a:rPr lang="cs-CZ" b="0" i="1" smtClean="0">
                            <a:latin typeface="Cambria Math" panose="02040503050406030204" pitchFamily="18" charset="0"/>
                            <a:ea typeface="Cambria Math" panose="02040503050406030204" pitchFamily="18" charset="0"/>
                          </a:rPr>
                          <m:t>,</m:t>
                        </m:r>
                        <m:sSup>
                          <m:sSupPr>
                            <m:ctrlPr>
                              <a:rPr lang="cs-CZ" b="0" i="1" smtClean="0">
                                <a:latin typeface="Cambria Math" panose="02040503050406030204" pitchFamily="18" charset="0"/>
                                <a:ea typeface="Cambria Math" panose="02040503050406030204" pitchFamily="18" charset="0"/>
                              </a:rPr>
                            </m:ctrlPr>
                          </m:sSupPr>
                          <m:e>
                            <m:r>
                              <a:rPr lang="cs-CZ" b="0" i="1" smtClean="0">
                                <a:latin typeface="Cambria Math" panose="02040503050406030204" pitchFamily="18" charset="0"/>
                                <a:ea typeface="Cambria Math" panose="02040503050406030204" pitchFamily="18" charset="0"/>
                              </a:rPr>
                              <m:t>𝜎</m:t>
                            </m:r>
                          </m:e>
                          <m:sup>
                            <m:r>
                              <a:rPr lang="cs-CZ" b="0" i="1" smtClean="0">
                                <a:latin typeface="Cambria Math" panose="02040503050406030204" pitchFamily="18" charset="0"/>
                                <a:ea typeface="Cambria Math" panose="02040503050406030204" pitchFamily="18" charset="0"/>
                              </a:rPr>
                              <m:t>2</m:t>
                            </m:r>
                          </m:sup>
                        </m:sSup>
                      </m:e>
                    </m:d>
                  </m:oMath>
                </a14:m>
                <a:r>
                  <a:rPr lang="cs-CZ" dirty="0" smtClean="0"/>
                  <a:t>, </a:t>
                </a:r>
                <a:r>
                  <a:rPr lang="cs-CZ" dirty="0"/>
                  <a:t>přitom </a:t>
                </a:r>
                <a14:m>
                  <m:oMath xmlns:m="http://schemas.openxmlformats.org/officeDocument/2006/math">
                    <m:sSup>
                      <m:sSupPr>
                        <m:ctrlPr>
                          <a:rPr lang="cs-CZ" b="0" i="1" smtClean="0">
                            <a:latin typeface="Cambria Math" panose="02040503050406030204" pitchFamily="18" charset="0"/>
                            <a:ea typeface="Cambria Math" panose="02040503050406030204" pitchFamily="18" charset="0"/>
                          </a:rPr>
                        </m:ctrlPr>
                      </m:sSupPr>
                      <m:e>
                        <m:r>
                          <a:rPr lang="cs-CZ" b="0" i="1" smtClean="0">
                            <a:latin typeface="Cambria Math" panose="02040503050406030204" pitchFamily="18" charset="0"/>
                            <a:ea typeface="Cambria Math" panose="02040503050406030204" pitchFamily="18" charset="0"/>
                          </a:rPr>
                          <m:t>𝜎</m:t>
                        </m:r>
                      </m:e>
                      <m:sup>
                        <m:r>
                          <a:rPr lang="cs-CZ" b="0" i="1" smtClean="0">
                            <a:latin typeface="Cambria Math" panose="02040503050406030204" pitchFamily="18" charset="0"/>
                            <a:ea typeface="Cambria Math" panose="02040503050406030204" pitchFamily="18" charset="0"/>
                          </a:rPr>
                          <m:t>2</m:t>
                        </m:r>
                      </m:sup>
                    </m:sSup>
                  </m:oMath>
                </a14:m>
                <a:r>
                  <a:rPr lang="cs-CZ" dirty="0" smtClean="0"/>
                  <a:t> není </a:t>
                </a:r>
                <a:r>
                  <a:rPr lang="cs-CZ" dirty="0"/>
                  <a:t>známo. </a:t>
                </a:r>
                <a:endParaRPr lang="cs-CZ" dirty="0" smtClean="0"/>
              </a:p>
              <a:p>
                <a:pPr marL="0" indent="0">
                  <a:buNone/>
                </a:pPr>
                <a:r>
                  <a:rPr lang="cs-CZ" dirty="0" smtClean="0"/>
                  <a:t>Dále:</a:t>
                </a:r>
              </a:p>
              <a:p>
                <a14:m>
                  <m:oMath xmlns:m="http://schemas.openxmlformats.org/officeDocument/2006/math">
                    <m:acc>
                      <m:accPr>
                        <m:chr m:val="̅"/>
                        <m:ctrlPr>
                          <a:rPr lang="cs-CZ" i="1" smtClean="0">
                            <a:latin typeface="Cambria Math" panose="02040503050406030204" pitchFamily="18" charset="0"/>
                          </a:rPr>
                        </m:ctrlPr>
                      </m:accPr>
                      <m:e>
                        <m:r>
                          <a:rPr lang="cs-CZ" b="0" i="1" smtClean="0">
                            <a:latin typeface="Cambria Math" panose="02040503050406030204" pitchFamily="18" charset="0"/>
                          </a:rPr>
                          <m:t>𝑋</m:t>
                        </m:r>
                      </m:e>
                    </m:acc>
                  </m:oMath>
                </a14:m>
                <a:r>
                  <a:rPr lang="cs-CZ" dirty="0" smtClean="0"/>
                  <a:t>= </a:t>
                </a:r>
                <a:r>
                  <a:rPr lang="cs-CZ" dirty="0"/>
                  <a:t>výběrový průměr spočtený z dat </a:t>
                </a:r>
                <a14:m>
                  <m:oMath xmlns:m="http://schemas.openxmlformats.org/officeDocument/2006/math">
                    <m:sSub>
                      <m:sSubPr>
                        <m:ctrlPr>
                          <a:rPr lang="cs-CZ" i="1" smtClean="0">
                            <a:latin typeface="Cambria Math" panose="02040503050406030204" pitchFamily="18" charset="0"/>
                          </a:rPr>
                        </m:ctrlPr>
                      </m:sSubPr>
                      <m:e>
                        <m:r>
                          <a:rPr lang="cs-CZ" b="0" i="1" smtClean="0">
                            <a:latin typeface="Cambria Math" panose="02040503050406030204" pitchFamily="18" charset="0"/>
                          </a:rPr>
                          <m:t>𝑋</m:t>
                        </m:r>
                      </m:e>
                      <m:sub>
                        <m:r>
                          <a:rPr lang="cs-CZ" b="0" i="1" smtClean="0">
                            <a:latin typeface="Cambria Math" panose="02040503050406030204" pitchFamily="18" charset="0"/>
                          </a:rPr>
                          <m:t>1</m:t>
                        </m:r>
                      </m:sub>
                    </m:sSub>
                    <m:r>
                      <a:rPr lang="cs-CZ" b="0" i="1" smtClean="0">
                        <a:latin typeface="Cambria Math" panose="02040503050406030204" pitchFamily="18" charset="0"/>
                      </a:rPr>
                      <m:t>,</m:t>
                    </m:r>
                    <m:sSub>
                      <m:sSubPr>
                        <m:ctrlPr>
                          <a:rPr lang="cs-CZ" i="1" smtClean="0">
                            <a:latin typeface="Cambria Math" panose="02040503050406030204" pitchFamily="18" charset="0"/>
                          </a:rPr>
                        </m:ctrlPr>
                      </m:sSubPr>
                      <m:e>
                        <m:r>
                          <a:rPr lang="cs-CZ" b="0" i="1" smtClean="0">
                            <a:latin typeface="Cambria Math" panose="02040503050406030204" pitchFamily="18" charset="0"/>
                          </a:rPr>
                          <m:t>𝑋</m:t>
                        </m:r>
                      </m:e>
                      <m:sub>
                        <m:r>
                          <a:rPr lang="cs-CZ" b="0" i="1" smtClean="0">
                            <a:latin typeface="Cambria Math" panose="02040503050406030204" pitchFamily="18" charset="0"/>
                          </a:rPr>
                          <m:t>2</m:t>
                        </m:r>
                      </m:sub>
                    </m:sSub>
                    <m:r>
                      <a:rPr lang="cs-CZ" b="0" i="1" smtClean="0">
                        <a:latin typeface="Cambria Math" panose="02040503050406030204" pitchFamily="18" charset="0"/>
                      </a:rPr>
                      <m:t>, …,</m:t>
                    </m:r>
                    <m:sSub>
                      <m:sSubPr>
                        <m:ctrlPr>
                          <a:rPr lang="cs-CZ" i="1" smtClean="0">
                            <a:latin typeface="Cambria Math" panose="02040503050406030204" pitchFamily="18" charset="0"/>
                          </a:rPr>
                        </m:ctrlPr>
                      </m:sSubPr>
                      <m:e>
                        <m:r>
                          <a:rPr lang="cs-CZ" b="0" i="1" smtClean="0">
                            <a:latin typeface="Cambria Math" panose="02040503050406030204" pitchFamily="18" charset="0"/>
                          </a:rPr>
                          <m:t>𝑋</m:t>
                        </m:r>
                      </m:e>
                      <m:sub>
                        <m:r>
                          <a:rPr lang="cs-CZ" b="0" i="1" smtClean="0">
                            <a:latin typeface="Cambria Math" panose="02040503050406030204" pitchFamily="18" charset="0"/>
                          </a:rPr>
                          <m:t>𝑛</m:t>
                        </m:r>
                      </m:sub>
                    </m:sSub>
                  </m:oMath>
                </a14:m>
                <a:endParaRPr lang="cs-CZ" i="1" dirty="0" smtClean="0"/>
              </a:p>
              <a:p>
                <a:r>
                  <a:rPr lang="cs-CZ" i="1" dirty="0" smtClean="0"/>
                  <a:t>S </a:t>
                </a:r>
                <a:r>
                  <a:rPr lang="cs-CZ" dirty="0"/>
                  <a:t>= výběrová směrodatná odchylka spočtená z dat </a:t>
                </a:r>
                <a14:m>
                  <m:oMath xmlns:m="http://schemas.openxmlformats.org/officeDocument/2006/math">
                    <m:sSub>
                      <m:sSubPr>
                        <m:ctrlPr>
                          <a:rPr lang="cs-CZ" i="1" smtClean="0">
                            <a:latin typeface="Cambria Math" panose="02040503050406030204" pitchFamily="18" charset="0"/>
                          </a:rPr>
                        </m:ctrlPr>
                      </m:sSubPr>
                      <m:e>
                        <m:r>
                          <a:rPr lang="cs-CZ" b="0" i="1" smtClean="0">
                            <a:latin typeface="Cambria Math" panose="02040503050406030204" pitchFamily="18" charset="0"/>
                          </a:rPr>
                          <m:t>𝑋</m:t>
                        </m:r>
                      </m:e>
                      <m:sub>
                        <m:r>
                          <a:rPr lang="cs-CZ" b="0" i="1" smtClean="0">
                            <a:latin typeface="Cambria Math" panose="02040503050406030204" pitchFamily="18" charset="0"/>
                          </a:rPr>
                          <m:t>1</m:t>
                        </m:r>
                      </m:sub>
                    </m:sSub>
                    <m:r>
                      <a:rPr lang="cs-CZ" b="0" i="1" smtClean="0">
                        <a:latin typeface="Cambria Math" panose="02040503050406030204" pitchFamily="18" charset="0"/>
                      </a:rPr>
                      <m:t>,</m:t>
                    </m:r>
                    <m:sSub>
                      <m:sSubPr>
                        <m:ctrlPr>
                          <a:rPr lang="cs-CZ" i="1" smtClean="0">
                            <a:latin typeface="Cambria Math" panose="02040503050406030204" pitchFamily="18" charset="0"/>
                          </a:rPr>
                        </m:ctrlPr>
                      </m:sSubPr>
                      <m:e>
                        <m:r>
                          <a:rPr lang="cs-CZ" b="0" i="1" smtClean="0">
                            <a:latin typeface="Cambria Math" panose="02040503050406030204" pitchFamily="18" charset="0"/>
                          </a:rPr>
                          <m:t>𝑋</m:t>
                        </m:r>
                      </m:e>
                      <m:sub>
                        <m:r>
                          <a:rPr lang="cs-CZ" b="0" i="1" smtClean="0">
                            <a:latin typeface="Cambria Math" panose="02040503050406030204" pitchFamily="18" charset="0"/>
                          </a:rPr>
                          <m:t>2</m:t>
                        </m:r>
                      </m:sub>
                    </m:sSub>
                    <m:r>
                      <a:rPr lang="cs-CZ" b="0" i="1" smtClean="0">
                        <a:latin typeface="Cambria Math" panose="02040503050406030204" pitchFamily="18" charset="0"/>
                      </a:rPr>
                      <m:t>, …,</m:t>
                    </m:r>
                    <m:sSub>
                      <m:sSubPr>
                        <m:ctrlPr>
                          <a:rPr lang="cs-CZ" i="1" smtClean="0">
                            <a:latin typeface="Cambria Math" panose="02040503050406030204" pitchFamily="18" charset="0"/>
                          </a:rPr>
                        </m:ctrlPr>
                      </m:sSubPr>
                      <m:e>
                        <m:r>
                          <a:rPr lang="cs-CZ" b="0" i="1" smtClean="0">
                            <a:latin typeface="Cambria Math" panose="02040503050406030204" pitchFamily="18" charset="0"/>
                          </a:rPr>
                          <m:t>𝑋</m:t>
                        </m:r>
                      </m:e>
                      <m:sub>
                        <m:r>
                          <a:rPr lang="cs-CZ" b="0" i="1" smtClean="0">
                            <a:latin typeface="Cambria Math" panose="02040503050406030204" pitchFamily="18" charset="0"/>
                          </a:rPr>
                          <m:t>𝑛</m:t>
                        </m:r>
                      </m:sub>
                    </m:sSub>
                  </m:oMath>
                </a14:m>
                <a:endParaRPr lang="cs-CZ" dirty="0"/>
              </a:p>
              <a:p>
                <a14:m>
                  <m:oMath xmlns:m="http://schemas.openxmlformats.org/officeDocument/2006/math">
                    <m:sSub>
                      <m:sSubPr>
                        <m:ctrlPr>
                          <a:rPr lang="cs-CZ" i="1" smtClean="0">
                            <a:latin typeface="Cambria Math" panose="02040503050406030204" pitchFamily="18" charset="0"/>
                          </a:rPr>
                        </m:ctrlPr>
                      </m:sSubPr>
                      <m:e>
                        <m:r>
                          <a:rPr lang="cs-CZ" i="1" smtClean="0">
                            <a:latin typeface="Cambria Math" panose="02040503050406030204" pitchFamily="18" charset="0"/>
                            <a:ea typeface="Cambria Math" panose="02040503050406030204" pitchFamily="18" charset="0"/>
                          </a:rPr>
                          <m:t>𝜇</m:t>
                        </m:r>
                      </m:e>
                      <m:sub>
                        <m:r>
                          <a:rPr lang="cs-CZ" b="0" i="1" smtClean="0">
                            <a:latin typeface="Cambria Math" panose="02040503050406030204" pitchFamily="18" charset="0"/>
                          </a:rPr>
                          <m:t>0</m:t>
                        </m:r>
                      </m:sub>
                    </m:sSub>
                  </m:oMath>
                </a14:m>
                <a:r>
                  <a:rPr lang="cs-CZ" dirty="0" smtClean="0"/>
                  <a:t>= </a:t>
                </a:r>
                <a:r>
                  <a:rPr lang="cs-CZ" dirty="0"/>
                  <a:t>předpoklad o </a:t>
                </a:r>
                <a14:m>
                  <m:oMath xmlns:m="http://schemas.openxmlformats.org/officeDocument/2006/math">
                    <m:r>
                      <a:rPr lang="cs-CZ" i="1" smtClean="0">
                        <a:latin typeface="Cambria Math" panose="02040503050406030204" pitchFamily="18" charset="0"/>
                        <a:ea typeface="Cambria Math" panose="02040503050406030204" pitchFamily="18" charset="0"/>
                      </a:rPr>
                      <m:t>𝜇</m:t>
                    </m:r>
                    <m:r>
                      <a:rPr lang="cs-CZ" i="1" smtClean="0">
                        <a:latin typeface="Cambria Math" panose="02040503050406030204" pitchFamily="18" charset="0"/>
                        <a:ea typeface="Cambria Math" panose="02040503050406030204" pitchFamily="18" charset="0"/>
                      </a:rPr>
                      <m:t> </m:t>
                    </m:r>
                  </m:oMath>
                </a14:m>
                <a:r>
                  <a:rPr lang="cs-CZ" dirty="0" smtClean="0"/>
                  <a:t>zadaný </a:t>
                </a:r>
                <a:r>
                  <a:rPr lang="cs-CZ" dirty="0"/>
                  <a:t>statistikem </a:t>
                </a:r>
              </a:p>
              <a:p>
                <a:r>
                  <a:rPr lang="cs-CZ" i="1" dirty="0"/>
                  <a:t>n </a:t>
                </a:r>
                <a:r>
                  <a:rPr lang="cs-CZ" dirty="0"/>
                  <a:t>= rozsah výběru. </a:t>
                </a:r>
              </a:p>
            </p:txBody>
          </p:sp>
        </mc:Choice>
        <mc:Fallback xmlns="">
          <p:sp>
            <p:nvSpPr>
              <p:cNvPr id="3" name="Zástupný symbol pro obsah 2"/>
              <p:cNvSpPr>
                <a:spLocks noGrp="1" noRot="1" noChangeAspect="1" noMove="1" noResize="1" noEditPoints="1" noAdjustHandles="1" noChangeArrowheads="1" noChangeShapeType="1" noTextEdit="1"/>
              </p:cNvSpPr>
              <p:nvPr>
                <p:ph idx="1"/>
              </p:nvPr>
            </p:nvSpPr>
            <p:spPr>
              <a:xfrm>
                <a:off x="457200" y="3106614"/>
                <a:ext cx="7620000" cy="3294185"/>
              </a:xfrm>
              <a:blipFill rotWithShape="1">
                <a:blip r:embed="rId2" cstate="print"/>
                <a:stretch>
                  <a:fillRect l="-960" t="-1111"/>
                </a:stretch>
              </a:blipFill>
            </p:spPr>
            <p:txBody>
              <a:bodyPr/>
              <a:lstStyle/>
              <a:p>
                <a:r>
                  <a:rPr lang="en-US">
                    <a:noFill/>
                  </a:rPr>
                  <a:t> </a:t>
                </a:r>
              </a:p>
            </p:txBody>
          </p:sp>
        </mc:Fallback>
      </mc:AlternateContent>
    </p:spTree>
    <p:extLst>
      <p:ext uri="{BB962C8B-B14F-4D97-AF65-F5344CB8AC3E}">
        <p14:creationId xmlns:p14="http://schemas.microsoft.com/office/powerpoint/2010/main" val="32358723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Postup testování</a:t>
            </a:r>
            <a:endParaRPr lang="cs-CZ" dirty="0"/>
          </a:p>
        </p:txBody>
      </p:sp>
      <mc:AlternateContent xmlns:mc="http://schemas.openxmlformats.org/markup-compatibility/2006" xmlns:a14="http://schemas.microsoft.com/office/drawing/2010/main">
        <mc:Choice Requires="a14">
          <p:sp>
            <p:nvSpPr>
              <p:cNvPr id="3" name="Zástupný symbol pro obsah 2"/>
              <p:cNvSpPr>
                <a:spLocks noGrp="1"/>
              </p:cNvSpPr>
              <p:nvPr>
                <p:ph idx="1"/>
              </p:nvPr>
            </p:nvSpPr>
            <p:spPr>
              <a:xfrm>
                <a:off x="628650" y="1304544"/>
                <a:ext cx="7886700" cy="5553456"/>
              </a:xfrm>
            </p:spPr>
            <p:txBody>
              <a:bodyPr/>
              <a:lstStyle/>
              <a:p>
                <a:pPr marL="514350" indent="-514350">
                  <a:buAutoNum type="arabicPeriod"/>
                </a:pPr>
                <a:r>
                  <a:rPr lang="cs-CZ" dirty="0" smtClean="0"/>
                  <a:t>Testuje se</a:t>
                </a:r>
              </a:p>
              <a:p>
                <a:pPr lvl="1"/>
                <a:r>
                  <a:rPr lang="cs-CZ" dirty="0" smtClean="0"/>
                  <a:t> </a:t>
                </a:r>
                <a:r>
                  <a:rPr lang="cs-CZ" dirty="0"/>
                  <a:t>nulová hypotéza </a:t>
                </a:r>
                <a14:m>
                  <m:oMath xmlns:m="http://schemas.openxmlformats.org/officeDocument/2006/math">
                    <m:sSub>
                      <m:sSubPr>
                        <m:ctrlPr>
                          <a:rPr lang="cs-CZ" i="1" smtClean="0">
                            <a:latin typeface="Cambria Math" panose="02040503050406030204" pitchFamily="18" charset="0"/>
                          </a:rPr>
                        </m:ctrlPr>
                      </m:sSubPr>
                      <m:e>
                        <m:r>
                          <a:rPr lang="cs-CZ" b="0" i="1" smtClean="0">
                            <a:latin typeface="Cambria Math" panose="02040503050406030204" pitchFamily="18" charset="0"/>
                          </a:rPr>
                          <m:t>𝐻</m:t>
                        </m:r>
                      </m:e>
                      <m:sub>
                        <m:r>
                          <a:rPr lang="cs-CZ" b="0" i="1" smtClean="0">
                            <a:latin typeface="Cambria Math" panose="02040503050406030204" pitchFamily="18" charset="0"/>
                          </a:rPr>
                          <m:t>0</m:t>
                        </m:r>
                      </m:sub>
                    </m:sSub>
                    <m:r>
                      <a:rPr lang="cs-CZ" b="0" i="1" smtClean="0">
                        <a:latin typeface="Cambria Math" panose="02040503050406030204" pitchFamily="18" charset="0"/>
                      </a:rPr>
                      <m:t>: </m:t>
                    </m:r>
                    <m:r>
                      <a:rPr lang="cs-CZ" b="0" i="1" smtClean="0">
                        <a:latin typeface="Cambria Math" panose="02040503050406030204" pitchFamily="18" charset="0"/>
                        <a:ea typeface="Cambria Math" panose="02040503050406030204" pitchFamily="18" charset="0"/>
                      </a:rPr>
                      <m:t>𝜇</m:t>
                    </m:r>
                    <m:r>
                      <a:rPr lang="cs-CZ" b="0" i="1" smtClean="0">
                        <a:latin typeface="Cambria Math" panose="02040503050406030204" pitchFamily="18" charset="0"/>
                        <a:ea typeface="Cambria Math" panose="02040503050406030204" pitchFamily="18" charset="0"/>
                      </a:rPr>
                      <m:t>=</m:t>
                    </m:r>
                    <m:sSub>
                      <m:sSubPr>
                        <m:ctrlPr>
                          <a:rPr lang="cs-CZ" b="0" i="1" smtClean="0">
                            <a:latin typeface="Cambria Math" panose="02040503050406030204" pitchFamily="18" charset="0"/>
                            <a:ea typeface="Cambria Math" panose="02040503050406030204" pitchFamily="18" charset="0"/>
                          </a:rPr>
                        </m:ctrlPr>
                      </m:sSubPr>
                      <m:e>
                        <m:r>
                          <a:rPr lang="cs-CZ" b="0" i="1" smtClean="0">
                            <a:latin typeface="Cambria Math" panose="02040503050406030204" pitchFamily="18" charset="0"/>
                            <a:ea typeface="Cambria Math" panose="02040503050406030204" pitchFamily="18" charset="0"/>
                          </a:rPr>
                          <m:t>𝜇</m:t>
                        </m:r>
                      </m:e>
                      <m:sub>
                        <m:r>
                          <a:rPr lang="cs-CZ" b="0" i="1" smtClean="0">
                            <a:latin typeface="Cambria Math" panose="02040503050406030204" pitchFamily="18" charset="0"/>
                            <a:ea typeface="Cambria Math" panose="02040503050406030204" pitchFamily="18" charset="0"/>
                          </a:rPr>
                          <m:t>0</m:t>
                        </m:r>
                      </m:sub>
                    </m:sSub>
                  </m:oMath>
                </a14:m>
                <a:r>
                  <a:rPr lang="cs-CZ" dirty="0" smtClean="0"/>
                  <a:t> </a:t>
                </a:r>
              </a:p>
              <a:p>
                <a:pPr lvl="1"/>
                <a:r>
                  <a:rPr lang="cs-CZ" dirty="0" smtClean="0"/>
                  <a:t>alternativní hypotéza  </a:t>
                </a:r>
                <a14:m>
                  <m:oMath xmlns:m="http://schemas.openxmlformats.org/officeDocument/2006/math">
                    <m:sSub>
                      <m:sSubPr>
                        <m:ctrlPr>
                          <a:rPr lang="cs-CZ" i="1" smtClean="0">
                            <a:latin typeface="Cambria Math" panose="02040503050406030204" pitchFamily="18" charset="0"/>
                          </a:rPr>
                        </m:ctrlPr>
                      </m:sSubPr>
                      <m:e>
                        <m:r>
                          <a:rPr lang="cs-CZ" b="0" i="1" smtClean="0">
                            <a:latin typeface="Cambria Math" panose="02040503050406030204" pitchFamily="18" charset="0"/>
                          </a:rPr>
                          <m:t>𝐻</m:t>
                        </m:r>
                      </m:e>
                      <m:sub>
                        <m:r>
                          <a:rPr lang="cs-CZ" b="0" i="1" smtClean="0">
                            <a:latin typeface="Cambria Math" panose="02040503050406030204" pitchFamily="18" charset="0"/>
                          </a:rPr>
                          <m:t>1</m:t>
                        </m:r>
                      </m:sub>
                    </m:sSub>
                    <m:r>
                      <a:rPr lang="cs-CZ" b="0" i="1" smtClean="0">
                        <a:latin typeface="Cambria Math" panose="02040503050406030204" pitchFamily="18" charset="0"/>
                      </a:rPr>
                      <m:t>: </m:t>
                    </m:r>
                    <m:r>
                      <a:rPr lang="cs-CZ" b="0" i="1" smtClean="0">
                        <a:latin typeface="Cambria Math" panose="02040503050406030204" pitchFamily="18" charset="0"/>
                        <a:ea typeface="Cambria Math" panose="02040503050406030204" pitchFamily="18" charset="0"/>
                      </a:rPr>
                      <m:t>𝜇</m:t>
                    </m:r>
                    <m:r>
                      <a:rPr lang="cs-CZ" b="0" i="1" smtClean="0">
                        <a:latin typeface="Cambria Math" panose="02040503050406030204" pitchFamily="18" charset="0"/>
                        <a:ea typeface="Cambria Math" panose="02040503050406030204" pitchFamily="18" charset="0"/>
                      </a:rPr>
                      <m:t>≠</m:t>
                    </m:r>
                    <m:sSub>
                      <m:sSubPr>
                        <m:ctrlPr>
                          <a:rPr lang="cs-CZ" b="0" i="1" smtClean="0">
                            <a:latin typeface="Cambria Math" panose="02040503050406030204" pitchFamily="18" charset="0"/>
                            <a:ea typeface="Cambria Math" panose="02040503050406030204" pitchFamily="18" charset="0"/>
                          </a:rPr>
                        </m:ctrlPr>
                      </m:sSubPr>
                      <m:e>
                        <m:r>
                          <a:rPr lang="cs-CZ" b="0" i="1" smtClean="0">
                            <a:latin typeface="Cambria Math" panose="02040503050406030204" pitchFamily="18" charset="0"/>
                            <a:ea typeface="Cambria Math" panose="02040503050406030204" pitchFamily="18" charset="0"/>
                          </a:rPr>
                          <m:t>𝜇</m:t>
                        </m:r>
                      </m:e>
                      <m:sub>
                        <m:r>
                          <a:rPr lang="cs-CZ" b="0" i="1" smtClean="0">
                            <a:latin typeface="Cambria Math" panose="02040503050406030204" pitchFamily="18" charset="0"/>
                            <a:ea typeface="Cambria Math" panose="02040503050406030204" pitchFamily="18" charset="0"/>
                          </a:rPr>
                          <m:t>0</m:t>
                        </m:r>
                      </m:sub>
                    </m:sSub>
                  </m:oMath>
                </a14:m>
                <a:endParaRPr lang="cs-CZ" dirty="0" smtClean="0"/>
              </a:p>
              <a:p>
                <a:pPr marL="514350" indent="-514350">
                  <a:buFont typeface="+mj-lt"/>
                  <a:buAutoNum type="arabicPeriod"/>
                </a:pPr>
                <a:r>
                  <a:rPr lang="cs-CZ" dirty="0"/>
                  <a:t>Testové kritérium </a:t>
                </a:r>
                <a:r>
                  <a:rPr lang="cs-CZ" i="1" dirty="0"/>
                  <a:t>T </a:t>
                </a:r>
                <a:r>
                  <a:rPr lang="cs-CZ" dirty="0"/>
                  <a:t>má tvar </a:t>
                </a:r>
                <a:endParaRPr lang="en-US" dirty="0" smtClean="0"/>
              </a:p>
              <a:p>
                <a:pPr marL="514350" indent="-514350">
                  <a:buFont typeface="+mj-lt"/>
                  <a:buAutoNum type="arabicPeriod"/>
                </a:pPr>
                <a:endParaRPr lang="en-US" dirty="0"/>
              </a:p>
              <a:p>
                <a:pPr marL="571500" indent="-457200">
                  <a:buFont typeface="+mj-lt"/>
                  <a:buAutoNum type="arabicPeriod"/>
                </a:pPr>
                <a:r>
                  <a:rPr lang="en-US" dirty="0" err="1" smtClean="0"/>
                  <a:t>Kritickou</a:t>
                </a:r>
                <a:r>
                  <a:rPr lang="en-US" dirty="0" smtClean="0"/>
                  <a:t> </a:t>
                </a:r>
                <a:r>
                  <a:rPr lang="en-US" dirty="0" err="1"/>
                  <a:t>hodnotou</a:t>
                </a:r>
                <a:r>
                  <a:rPr lang="en-US" dirty="0"/>
                  <a:t> </a:t>
                </a:r>
                <a:r>
                  <a:rPr lang="en-US" i="1" dirty="0"/>
                  <a:t>K</a:t>
                </a:r>
                <a:r>
                  <a:rPr lang="en-US" dirty="0"/>
                  <a:t> je </a:t>
                </a:r>
                <a:r>
                  <a:rPr lang="en-US" dirty="0" err="1"/>
                  <a:t>zde</a:t>
                </a:r>
                <a:r>
                  <a:rPr lang="en-US" dirty="0"/>
                  <a:t> </a:t>
                </a:r>
                <a:r>
                  <a:rPr lang="en-US" dirty="0" err="1"/>
                  <a:t>kritická</a:t>
                </a:r>
                <a:r>
                  <a:rPr lang="en-US" dirty="0"/>
                  <a:t> </a:t>
                </a:r>
                <a:r>
                  <a:rPr lang="en-US" dirty="0" err="1"/>
                  <a:t>hodnota</a:t>
                </a:r>
                <a:r>
                  <a:rPr lang="en-US" dirty="0"/>
                  <a:t> </a:t>
                </a:r>
                <a:r>
                  <a:rPr lang="en-US" dirty="0" err="1"/>
                  <a:t>Studentova</a:t>
                </a:r>
                <a:r>
                  <a:rPr lang="en-US" dirty="0"/>
                  <a:t> </a:t>
                </a:r>
                <a:r>
                  <a:rPr lang="en-US" dirty="0" err="1"/>
                  <a:t>rozdělení</a:t>
                </a:r>
                <a:r>
                  <a:rPr lang="en-US" dirty="0"/>
                  <a:t> s </a:t>
                </a:r>
                <a:r>
                  <a:rPr lang="en-US" i="1" dirty="0"/>
                  <a:t>n-1</a:t>
                </a:r>
                <a:r>
                  <a:rPr lang="en-US" dirty="0"/>
                  <a:t> </a:t>
                </a:r>
                <a:r>
                  <a:rPr lang="en-US" dirty="0" err="1"/>
                  <a:t>stupni</a:t>
                </a:r>
                <a:r>
                  <a:rPr lang="en-US" dirty="0"/>
                  <a:t> </a:t>
                </a:r>
                <a:r>
                  <a:rPr lang="en-US" dirty="0" err="1"/>
                  <a:t>volnosti</a:t>
                </a:r>
                <a:r>
                  <a:rPr lang="en-US" dirty="0"/>
                  <a:t> </a:t>
                </a:r>
                <a:r>
                  <a:rPr lang="en-US" dirty="0" err="1"/>
                  <a:t>na</a:t>
                </a:r>
                <a:r>
                  <a:rPr lang="en-US" dirty="0"/>
                  <a:t> </a:t>
                </a:r>
                <a:r>
                  <a:rPr lang="en-US" dirty="0" err="1"/>
                  <a:t>hladině</a:t>
                </a:r>
                <a:r>
                  <a:rPr lang="en-US" dirty="0"/>
                  <a:t> </a:t>
                </a:r>
                <a:r>
                  <a:rPr lang="en-US" dirty="0" smtClean="0"/>
                  <a:t> </a:t>
                </a:r>
                <a14:m>
                  <m:oMath xmlns:m="http://schemas.openxmlformats.org/officeDocument/2006/math">
                    <m:r>
                      <a:rPr lang="en-US" i="1" smtClean="0">
                        <a:latin typeface="Cambria Math"/>
                        <a:ea typeface="Cambria Math"/>
                      </a:rPr>
                      <m:t>𝛼</m:t>
                    </m:r>
                  </m:oMath>
                </a14:m>
                <a:r>
                  <a:rPr lang="en-US" dirty="0" smtClean="0"/>
                  <a:t>, </a:t>
                </a:r>
                <a:r>
                  <a:rPr lang="en-US" dirty="0" err="1"/>
                  <a:t>která</a:t>
                </a:r>
                <a:r>
                  <a:rPr lang="en-US" dirty="0"/>
                  <a:t> se </a:t>
                </a:r>
                <a:r>
                  <a:rPr lang="en-US" dirty="0" err="1" smtClean="0"/>
                  <a:t>značí</a:t>
                </a:r>
                <a:r>
                  <a:rPr lang="en-US" dirty="0" smtClean="0"/>
                  <a:t> </a:t>
                </a:r>
                <a14:m>
                  <m:oMath xmlns:m="http://schemas.openxmlformats.org/officeDocument/2006/math">
                    <m:sSub>
                      <m:sSubPr>
                        <m:ctrlPr>
                          <a:rPr lang="en-US" i="1" smtClean="0">
                            <a:latin typeface="Cambria Math" panose="02040503050406030204" pitchFamily="18" charset="0"/>
                          </a:rPr>
                        </m:ctrlPr>
                      </m:sSubPr>
                      <m:e>
                        <m:r>
                          <a:rPr lang="en-US" b="0" i="1" smtClean="0">
                            <a:latin typeface="Cambria Math"/>
                          </a:rPr>
                          <m:t>𝑡</m:t>
                        </m:r>
                      </m:e>
                      <m:sub>
                        <m:r>
                          <a:rPr lang="en-US" b="0" i="1" smtClean="0">
                            <a:latin typeface="Cambria Math"/>
                          </a:rPr>
                          <m:t>𝑛</m:t>
                        </m:r>
                        <m:r>
                          <a:rPr lang="en-US" b="0" i="1" smtClean="0">
                            <a:latin typeface="Cambria Math"/>
                          </a:rPr>
                          <m:t>−1</m:t>
                        </m:r>
                      </m:sub>
                    </m:sSub>
                    <m:r>
                      <a:rPr lang="en-US" b="0" i="1" smtClean="0">
                        <a:latin typeface="Cambria Math"/>
                      </a:rPr>
                      <m:t>(</m:t>
                    </m:r>
                    <m:r>
                      <a:rPr lang="en-US" b="0" i="1" smtClean="0">
                        <a:latin typeface="Cambria Math"/>
                        <a:ea typeface="Cambria Math"/>
                      </a:rPr>
                      <m:t>𝛼</m:t>
                    </m:r>
                    <m:r>
                      <a:rPr lang="en-US" b="0" i="1" smtClean="0">
                        <a:latin typeface="Cambria Math"/>
                        <a:ea typeface="Cambria Math"/>
                      </a:rPr>
                      <m:t>)</m:t>
                    </m:r>
                  </m:oMath>
                </a14:m>
                <a:r>
                  <a:rPr lang="en-US" dirty="0" smtClean="0"/>
                  <a:t>.</a:t>
                </a:r>
              </a:p>
              <a:p>
                <a:pPr marL="571500" indent="-457200">
                  <a:buFont typeface="+mj-lt"/>
                  <a:buAutoNum type="arabicPeriod"/>
                </a:pPr>
                <a:endParaRPr lang="en-US" dirty="0"/>
              </a:p>
              <a:p>
                <a:pPr marL="571500" indent="-457200">
                  <a:buFont typeface="+mj-lt"/>
                  <a:buAutoNum type="arabicPeriod"/>
                </a:pPr>
                <a:r>
                  <a:rPr lang="en-US" dirty="0" smtClean="0"/>
                  <a:t>Je-li </a:t>
                </a:r>
                <a14:m>
                  <m:oMath xmlns:m="http://schemas.openxmlformats.org/officeDocument/2006/math">
                    <m:d>
                      <m:dPr>
                        <m:begChr m:val="|"/>
                        <m:endChr m:val="|"/>
                        <m:ctrlPr>
                          <a:rPr lang="en-US" i="1" smtClean="0">
                            <a:latin typeface="Cambria Math" panose="02040503050406030204" pitchFamily="18" charset="0"/>
                          </a:rPr>
                        </m:ctrlPr>
                      </m:dPr>
                      <m:e>
                        <m:r>
                          <a:rPr lang="en-US" b="0" i="1" smtClean="0">
                            <a:latin typeface="Cambria Math"/>
                          </a:rPr>
                          <m:t>𝑇</m:t>
                        </m:r>
                      </m:e>
                    </m:d>
                    <m:r>
                      <a:rPr lang="en-US" i="1" smtClean="0">
                        <a:latin typeface="Cambria Math"/>
                        <a:ea typeface="Cambria Math"/>
                      </a:rPr>
                      <m:t>≥</m:t>
                    </m:r>
                    <m:sSub>
                      <m:sSubPr>
                        <m:ctrlPr>
                          <a:rPr lang="en-US" i="1">
                            <a:latin typeface="Cambria Math" panose="02040503050406030204" pitchFamily="18" charset="0"/>
                          </a:rPr>
                        </m:ctrlPr>
                      </m:sSubPr>
                      <m:e>
                        <m:r>
                          <a:rPr lang="en-US" i="1">
                            <a:latin typeface="Cambria Math"/>
                          </a:rPr>
                          <m:t>𝑡</m:t>
                        </m:r>
                      </m:e>
                      <m:sub>
                        <m:r>
                          <a:rPr lang="en-US" i="1">
                            <a:latin typeface="Cambria Math"/>
                          </a:rPr>
                          <m:t>𝑛</m:t>
                        </m:r>
                        <m:r>
                          <a:rPr lang="en-US" i="1">
                            <a:latin typeface="Cambria Math"/>
                          </a:rPr>
                          <m:t>−1</m:t>
                        </m:r>
                      </m:sub>
                    </m:sSub>
                    <m:r>
                      <a:rPr lang="en-US" i="1">
                        <a:latin typeface="Cambria Math"/>
                      </a:rPr>
                      <m:t>(</m:t>
                    </m:r>
                    <m:r>
                      <a:rPr lang="en-US" i="1">
                        <a:latin typeface="Cambria Math"/>
                        <a:ea typeface="Cambria Math"/>
                      </a:rPr>
                      <m:t>𝛼</m:t>
                    </m:r>
                    <m:r>
                      <a:rPr lang="en-US" i="1">
                        <a:latin typeface="Cambria Math"/>
                        <a:ea typeface="Cambria Math"/>
                      </a:rPr>
                      <m:t>)</m:t>
                    </m:r>
                  </m:oMath>
                </a14:m>
                <a:r>
                  <a:rPr lang="en-US" dirty="0" smtClean="0"/>
                  <a:t> </a:t>
                </a:r>
                <a:r>
                  <a:rPr lang="cs-CZ" dirty="0" smtClean="0"/>
                  <a:t>zamítá se </a:t>
                </a:r>
                <a14:m>
                  <m:oMath xmlns:m="http://schemas.openxmlformats.org/officeDocument/2006/math">
                    <m:sSub>
                      <m:sSubPr>
                        <m:ctrlPr>
                          <a:rPr lang="cs-CZ" i="1">
                            <a:latin typeface="Cambria Math" panose="02040503050406030204" pitchFamily="18" charset="0"/>
                          </a:rPr>
                        </m:ctrlPr>
                      </m:sSubPr>
                      <m:e>
                        <m:r>
                          <a:rPr lang="cs-CZ" i="1">
                            <a:latin typeface="Cambria Math" panose="02040503050406030204" pitchFamily="18" charset="0"/>
                          </a:rPr>
                          <m:t>𝐻</m:t>
                        </m:r>
                      </m:e>
                      <m:sub>
                        <m:r>
                          <a:rPr lang="cs-CZ" i="1">
                            <a:latin typeface="Cambria Math" panose="02040503050406030204" pitchFamily="18" charset="0"/>
                          </a:rPr>
                          <m:t>0</m:t>
                        </m:r>
                      </m:sub>
                    </m:sSub>
                  </m:oMath>
                </a14:m>
                <a:r>
                  <a:rPr lang="cs-CZ" dirty="0" smtClean="0"/>
                  <a:t> a přijímá se </a:t>
                </a:r>
                <a14:m>
                  <m:oMath xmlns:m="http://schemas.openxmlformats.org/officeDocument/2006/math">
                    <m:sSub>
                      <m:sSubPr>
                        <m:ctrlPr>
                          <a:rPr lang="cs-CZ" i="1">
                            <a:latin typeface="Cambria Math" panose="02040503050406030204" pitchFamily="18" charset="0"/>
                          </a:rPr>
                        </m:ctrlPr>
                      </m:sSubPr>
                      <m:e>
                        <m:r>
                          <a:rPr lang="cs-CZ" i="1">
                            <a:latin typeface="Cambria Math" panose="02040503050406030204" pitchFamily="18" charset="0"/>
                          </a:rPr>
                          <m:t>𝐻</m:t>
                        </m:r>
                      </m:e>
                      <m:sub>
                        <m:r>
                          <a:rPr lang="cs-CZ" i="1">
                            <a:latin typeface="Cambria Math" panose="02040503050406030204" pitchFamily="18" charset="0"/>
                          </a:rPr>
                          <m:t>1</m:t>
                        </m:r>
                      </m:sub>
                    </m:sSub>
                  </m:oMath>
                </a14:m>
                <a:r>
                  <a:rPr lang="cs-CZ" dirty="0" smtClean="0"/>
                  <a:t>, jinak se přijímá </a:t>
                </a:r>
                <a14:m>
                  <m:oMath xmlns:m="http://schemas.openxmlformats.org/officeDocument/2006/math">
                    <m:sSub>
                      <m:sSubPr>
                        <m:ctrlPr>
                          <a:rPr lang="cs-CZ" i="1">
                            <a:latin typeface="Cambria Math" panose="02040503050406030204" pitchFamily="18" charset="0"/>
                          </a:rPr>
                        </m:ctrlPr>
                      </m:sSubPr>
                      <m:e>
                        <m:r>
                          <a:rPr lang="cs-CZ" i="1">
                            <a:latin typeface="Cambria Math" panose="02040503050406030204" pitchFamily="18" charset="0"/>
                          </a:rPr>
                          <m:t>𝐻</m:t>
                        </m:r>
                      </m:e>
                      <m:sub>
                        <m:r>
                          <a:rPr lang="cs-CZ" i="1">
                            <a:latin typeface="Cambria Math" panose="02040503050406030204" pitchFamily="18" charset="0"/>
                          </a:rPr>
                          <m:t>0</m:t>
                        </m:r>
                      </m:sub>
                    </m:sSub>
                  </m:oMath>
                </a14:m>
                <a:r>
                  <a:rPr lang="cs-CZ" dirty="0" smtClean="0"/>
                  <a:t>.</a:t>
                </a:r>
                <a:endParaRPr lang="cs-CZ" dirty="0"/>
              </a:p>
            </p:txBody>
          </p:sp>
        </mc:Choice>
        <mc:Fallback xmlns="">
          <p:sp>
            <p:nvSpPr>
              <p:cNvPr id="3" name="Zástupný symbol pro obsah 2"/>
              <p:cNvSpPr>
                <a:spLocks noGrp="1" noRot="1" noChangeAspect="1" noMove="1" noResize="1" noEditPoints="1" noAdjustHandles="1" noChangeArrowheads="1" noChangeShapeType="1" noTextEdit="1"/>
              </p:cNvSpPr>
              <p:nvPr>
                <p:ph idx="1"/>
              </p:nvPr>
            </p:nvSpPr>
            <p:spPr>
              <a:xfrm>
                <a:off x="628650" y="1304544"/>
                <a:ext cx="7886700" cy="5553456"/>
              </a:xfrm>
              <a:blipFill rotWithShape="1">
                <a:blip r:embed="rId2" cstate="print"/>
                <a:stretch>
                  <a:fillRect l="-1005" t="-878"/>
                </a:stretch>
              </a:blipFill>
            </p:spPr>
            <p:txBody>
              <a:bodyPr/>
              <a:lstStyle/>
              <a:p>
                <a:r>
                  <a:rPr lang="en-US">
                    <a:noFill/>
                  </a:rPr>
                  <a:t> </a:t>
                </a:r>
              </a:p>
            </p:txBody>
          </p:sp>
        </mc:Fallback>
      </mc:AlternateContent>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638187" y="2536581"/>
            <a:ext cx="1629996" cy="75760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2090468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Kritická hodnota - poznámky</a:t>
            </a:r>
            <a:endParaRPr lang="en-US" dirty="0"/>
          </a:p>
        </p:txBody>
      </p:sp>
      <p:sp>
        <p:nvSpPr>
          <p:cNvPr id="3" name="Zástupný symbol pro obsah 2"/>
          <p:cNvSpPr>
            <a:spLocks noGrp="1" noRot="1" noChangeAspect="1" noMove="1" noResize="1" noEditPoints="1" noAdjustHandles="1" noChangeArrowheads="1" noChangeShapeType="1" noTextEdit="1"/>
          </p:cNvSpPr>
          <p:nvPr>
            <p:ph idx="1"/>
          </p:nvPr>
        </p:nvSpPr>
        <p:spPr>
          <a:blipFill rotWithShape="1">
            <a:blip r:embed="rId2" cstate="print"/>
            <a:stretch>
              <a:fillRect/>
            </a:stretch>
          </a:blipFill>
        </p:spPr>
        <p:txBody>
          <a:bodyPr/>
          <a:lstStyle/>
          <a:p>
            <a:pPr>
              <a:buNone/>
            </a:pPr>
            <a:r>
              <a:rPr lang="en-US" dirty="0">
                <a:noFill/>
              </a:rPr>
              <a:t> </a:t>
            </a:r>
          </a:p>
        </p:txBody>
      </p:sp>
    </p:spTree>
    <p:extLst>
      <p:ext uri="{BB962C8B-B14F-4D97-AF65-F5344CB8AC3E}">
        <p14:creationId xmlns:p14="http://schemas.microsoft.com/office/powerpoint/2010/main" val="19538989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Příklad</a:t>
            </a:r>
            <a:endParaRPr lang="en-US" dirty="0"/>
          </a:p>
        </p:txBody>
      </p:sp>
      <p:sp>
        <p:nvSpPr>
          <p:cNvPr id="3" name="Zástupný symbol pro obsah 2"/>
          <p:cNvSpPr>
            <a:spLocks noGrp="1"/>
          </p:cNvSpPr>
          <p:nvPr>
            <p:ph idx="1"/>
          </p:nvPr>
        </p:nvSpPr>
        <p:spPr/>
        <p:txBody>
          <a:bodyPr/>
          <a:lstStyle/>
          <a:p>
            <a:pPr marL="114300" indent="0">
              <a:buNone/>
            </a:pPr>
            <a:r>
              <a:rPr lang="cs-CZ" dirty="0" smtClean="0"/>
              <a:t>Automat na plnění litrových lahví je podle výrobce seřízen tak, že střední hodnota objemu naplněných lahví je 1000 ml. Kontrola jakosti 25 naplněných lahví ukázala, že průměrný objem náplně byl 998 ml se směrodatnou odchylkou 5 ml. Je automat seřízený správně? Testujte na hladině významnosti 0,05, předpokládejte normální rozdělení základního souboru.</a:t>
            </a:r>
            <a:endParaRPr lang="cs-CZ" dirty="0"/>
          </a:p>
        </p:txBody>
      </p:sp>
    </p:spTree>
    <p:extLst>
      <p:ext uri="{BB962C8B-B14F-4D97-AF65-F5344CB8AC3E}">
        <p14:creationId xmlns:p14="http://schemas.microsoft.com/office/powerpoint/2010/main" val="5226363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Řešení příkladu</a:t>
            </a:r>
            <a:endParaRPr lang="en-US" dirty="0"/>
          </a:p>
        </p:txBody>
      </p:sp>
      <p:sp>
        <p:nvSpPr>
          <p:cNvPr id="3" name="Zástupný symbol pro obsah 2"/>
          <p:cNvSpPr>
            <a:spLocks noGrp="1" noRot="1" noChangeAspect="1" noMove="1" noResize="1" noEditPoints="1" noAdjustHandles="1" noChangeArrowheads="1" noChangeShapeType="1" noTextEdit="1"/>
          </p:cNvSpPr>
          <p:nvPr>
            <p:ph idx="1"/>
          </p:nvPr>
        </p:nvSpPr>
        <p:spPr>
          <a:blipFill rotWithShape="1">
            <a:blip r:embed="rId2" cstate="print"/>
            <a:stretch>
              <a:fillRect l="-1040" t="-1017"/>
            </a:stretch>
          </a:blipFill>
        </p:spPr>
        <p:txBody>
          <a:bodyPr/>
          <a:lstStyle/>
          <a:p>
            <a:pPr>
              <a:buNone/>
            </a:pPr>
            <a:r>
              <a:rPr lang="en-US" dirty="0">
                <a:noFill/>
              </a:rPr>
              <a:t> </a:t>
            </a:r>
          </a:p>
        </p:txBody>
      </p:sp>
      <p:pic>
        <p:nvPicPr>
          <p:cNvPr id="2050"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225793" y="3429000"/>
            <a:ext cx="4166307" cy="77958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55631063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7"/>
            <a:ext cx="7620000" cy="3324347"/>
          </a:xfrm>
        </p:spPr>
        <p:txBody>
          <a:bodyPr/>
          <a:lstStyle/>
          <a:p>
            <a:r>
              <a:rPr lang="en-US" dirty="0"/>
              <a:t/>
            </a:r>
            <a:br>
              <a:rPr lang="en-US" dirty="0"/>
            </a:br>
            <a:r>
              <a:rPr lang="en-US" b="1" dirty="0"/>
              <a:t>(B) </a:t>
            </a:r>
            <a:r>
              <a:rPr lang="cs-CZ" b="1" dirty="0" smtClean="0"/>
              <a:t>Test významnosti rozdílu mezi dvěma populačními průměry (</a:t>
            </a:r>
            <a:r>
              <a:rPr lang="cs-CZ" b="1" dirty="0" err="1" smtClean="0"/>
              <a:t>Dvouvýběrový</a:t>
            </a:r>
            <a:r>
              <a:rPr lang="cs-CZ" b="1" dirty="0" smtClean="0"/>
              <a:t> t-test s rovností rozptylů) </a:t>
            </a:r>
            <a:r>
              <a:rPr lang="cs-CZ" dirty="0" smtClean="0"/>
              <a:t/>
            </a:r>
            <a:br>
              <a:rPr lang="cs-CZ" dirty="0" smtClean="0"/>
            </a:br>
            <a:endParaRPr lang="cs-CZ" dirty="0"/>
          </a:p>
        </p:txBody>
      </p:sp>
      <mc:AlternateContent xmlns:mc="http://schemas.openxmlformats.org/markup-compatibility/2006" xmlns:a14="http://schemas.microsoft.com/office/drawing/2010/main">
        <mc:Choice Requires="a14">
          <p:sp>
            <p:nvSpPr>
              <p:cNvPr id="3" name="Zástupný symbol pro obsah 2"/>
              <p:cNvSpPr>
                <a:spLocks noGrp="1"/>
              </p:cNvSpPr>
              <p:nvPr>
                <p:ph idx="1"/>
              </p:nvPr>
            </p:nvSpPr>
            <p:spPr>
              <a:xfrm>
                <a:off x="457200" y="3657600"/>
                <a:ext cx="7620000" cy="2743200"/>
              </a:xfrm>
            </p:spPr>
            <p:txBody>
              <a:bodyPr>
                <a:normAutofit/>
              </a:bodyPr>
              <a:lstStyle/>
              <a:p>
                <a:r>
                  <a:rPr lang="cs-CZ" dirty="0" smtClean="0"/>
                  <a:t>Uvažujme dva náhodné výběry </a:t>
                </a:r>
                <a:r>
                  <a:rPr lang="cs-CZ" i="1" dirty="0" smtClean="0"/>
                  <a:t>Y </a:t>
                </a:r>
                <a:r>
                  <a:rPr lang="cs-CZ" dirty="0" smtClean="0"/>
                  <a:t>a </a:t>
                </a:r>
                <a:r>
                  <a:rPr lang="cs-CZ" i="1" dirty="0" smtClean="0"/>
                  <a:t>Z </a:t>
                </a:r>
                <a:r>
                  <a:rPr lang="cs-CZ" dirty="0" err="1" smtClean="0"/>
                  <a:t>z</a:t>
                </a:r>
                <a:r>
                  <a:rPr lang="cs-CZ" dirty="0" smtClean="0"/>
                  <a:t> normálního rozdělení</a:t>
                </a:r>
                <a:r>
                  <a:rPr lang="en-US" dirty="0" smtClean="0"/>
                  <a:t>. </a:t>
                </a:r>
                <a:endParaRPr lang="cs-CZ" dirty="0" smtClean="0"/>
              </a:p>
              <a:p>
                <a:r>
                  <a:rPr lang="en-US" dirty="0" err="1" smtClean="0"/>
                  <a:t>Předpokládejme</a:t>
                </a:r>
                <a:r>
                  <a:rPr lang="en-US" dirty="0"/>
                  <a:t>, </a:t>
                </a:r>
                <a:r>
                  <a:rPr lang="en-US" dirty="0" err="1"/>
                  <a:t>že</a:t>
                </a:r>
                <a:r>
                  <a:rPr lang="en-US" dirty="0"/>
                  <a:t> </a:t>
                </a:r>
                <a:r>
                  <a:rPr lang="en-US" dirty="0" err="1"/>
                  <a:t>rozptyly</a:t>
                </a:r>
                <a:r>
                  <a:rPr lang="en-US" dirty="0"/>
                  <a:t> </a:t>
                </a:r>
                <a:r>
                  <a:rPr lang="en-US" dirty="0" err="1" smtClean="0"/>
                  <a:t>obou</a:t>
                </a:r>
                <a:r>
                  <a:rPr lang="cs-CZ" dirty="0" smtClean="0"/>
                  <a:t> </a:t>
                </a:r>
                <a:r>
                  <a:rPr lang="en-US" dirty="0" err="1" smtClean="0"/>
                  <a:t>souborů</a:t>
                </a:r>
                <a:r>
                  <a:rPr lang="en-US" dirty="0" smtClean="0"/>
                  <a:t> </a:t>
                </a:r>
                <a:r>
                  <a:rPr lang="en-US" dirty="0" err="1"/>
                  <a:t>jsou</a:t>
                </a:r>
                <a:r>
                  <a:rPr lang="en-US" dirty="0"/>
                  <a:t> </a:t>
                </a:r>
                <a:r>
                  <a:rPr lang="en-US" dirty="0" err="1"/>
                  <a:t>stejné</a:t>
                </a:r>
                <a:r>
                  <a:rPr lang="en-US" dirty="0"/>
                  <a:t>; v </a:t>
                </a:r>
                <a:r>
                  <a:rPr lang="en-US" dirty="0" err="1"/>
                  <a:t>praxi</a:t>
                </a:r>
                <a:r>
                  <a:rPr lang="en-US" dirty="0"/>
                  <a:t> </a:t>
                </a:r>
                <a:r>
                  <a:rPr lang="en-US" dirty="0" err="1"/>
                  <a:t>si</a:t>
                </a:r>
                <a:r>
                  <a:rPr lang="en-US" dirty="0"/>
                  <a:t> to pro </a:t>
                </a:r>
                <a:r>
                  <a:rPr lang="cs-CZ" dirty="0" smtClean="0"/>
                  <a:t>konkrétní hodnoty můžete ověřit </a:t>
                </a:r>
                <a:r>
                  <a:rPr lang="en-US" i="1" dirty="0" smtClean="0"/>
                  <a:t>F</a:t>
                </a:r>
                <a:r>
                  <a:rPr lang="en-US" dirty="0" smtClean="0"/>
                  <a:t>-</a:t>
                </a:r>
                <a:r>
                  <a:rPr lang="en-US" dirty="0" err="1" smtClean="0"/>
                  <a:t>testem</a:t>
                </a:r>
                <a:r>
                  <a:rPr lang="en-US" dirty="0"/>
                  <a:t>. </a:t>
                </a:r>
                <a:endParaRPr lang="cs-CZ" dirty="0" smtClean="0"/>
              </a:p>
              <a:p>
                <a:r>
                  <a:rPr lang="cs-CZ" dirty="0" smtClean="0"/>
                  <a:t>Výběrové charakteristiky proměnné </a:t>
                </a:r>
                <a:r>
                  <a:rPr lang="en-US" i="1" dirty="0" smtClean="0"/>
                  <a:t>Y </a:t>
                </a:r>
                <a:r>
                  <a:rPr lang="en-US" dirty="0" err="1" smtClean="0"/>
                  <a:t>jsou</a:t>
                </a:r>
                <a:r>
                  <a:rPr lang="cs-CZ" dirty="0" smtClean="0"/>
                  <a:t> </a:t>
                </a:r>
                <a:r>
                  <a:rPr lang="pt-BR" dirty="0" smtClean="0"/>
                  <a:t> </a:t>
                </a:r>
                <a14:m>
                  <m:oMath xmlns:m="http://schemas.openxmlformats.org/officeDocument/2006/math">
                    <m:acc>
                      <m:accPr>
                        <m:chr m:val="̅"/>
                        <m:ctrlPr>
                          <a:rPr lang="pt-BR" i="1" smtClean="0">
                            <a:latin typeface="Cambria Math" panose="02040503050406030204" pitchFamily="18" charset="0"/>
                          </a:rPr>
                        </m:ctrlPr>
                      </m:accPr>
                      <m:e>
                        <m:sSub>
                          <m:sSubPr>
                            <m:ctrlPr>
                              <a:rPr lang="pt-BR" i="1" smtClean="0">
                                <a:latin typeface="Cambria Math" panose="02040503050406030204" pitchFamily="18" charset="0"/>
                              </a:rPr>
                            </m:ctrlPr>
                          </m:sSubPr>
                          <m:e>
                            <m:r>
                              <a:rPr lang="cs-CZ" b="0" i="1" smtClean="0">
                                <a:latin typeface="Cambria Math"/>
                              </a:rPr>
                              <m:t>𝑥</m:t>
                            </m:r>
                          </m:e>
                          <m:sub>
                            <m:r>
                              <a:rPr lang="cs-CZ" b="0" i="1" smtClean="0">
                                <a:latin typeface="Cambria Math"/>
                              </a:rPr>
                              <m:t>1</m:t>
                            </m:r>
                          </m:sub>
                        </m:sSub>
                      </m:e>
                    </m:acc>
                  </m:oMath>
                </a14:m>
                <a:r>
                  <a:rPr lang="cs-CZ" dirty="0" smtClean="0"/>
                  <a:t>, s</a:t>
                </a:r>
                <a:r>
                  <a:rPr lang="cs-CZ" baseline="-25000" dirty="0" smtClean="0"/>
                  <a:t>1</a:t>
                </a:r>
                <a:r>
                  <a:rPr lang="cs-CZ" baseline="30000" dirty="0" smtClean="0"/>
                  <a:t>2</a:t>
                </a:r>
                <a:r>
                  <a:rPr lang="cs-CZ" dirty="0" smtClean="0"/>
                  <a:t>, </a:t>
                </a:r>
                <a14:m>
                  <m:oMath xmlns:m="http://schemas.openxmlformats.org/officeDocument/2006/math">
                    <m:sSub>
                      <m:sSubPr>
                        <m:ctrlPr>
                          <a:rPr lang="cs-CZ" i="1" smtClean="0">
                            <a:latin typeface="Cambria Math" panose="02040503050406030204" pitchFamily="18" charset="0"/>
                          </a:rPr>
                        </m:ctrlPr>
                      </m:sSubPr>
                      <m:e>
                        <m:r>
                          <a:rPr lang="cs-CZ" b="0" i="1" smtClean="0">
                            <a:latin typeface="Cambria Math"/>
                          </a:rPr>
                          <m:t>𝑛</m:t>
                        </m:r>
                      </m:e>
                      <m:sub>
                        <m:r>
                          <a:rPr lang="cs-CZ" b="0" i="1" smtClean="0">
                            <a:latin typeface="Cambria Math"/>
                          </a:rPr>
                          <m:t>1</m:t>
                        </m:r>
                      </m:sub>
                    </m:sSub>
                  </m:oMath>
                </a14:m>
                <a:endParaRPr lang="cs-CZ" dirty="0" smtClean="0"/>
              </a:p>
              <a:p>
                <a:r>
                  <a:rPr lang="cs-CZ" dirty="0"/>
                  <a:t>Výběrové charakteristiky proměnné </a:t>
                </a:r>
                <a:r>
                  <a:rPr lang="cs-CZ" i="1" dirty="0" smtClean="0"/>
                  <a:t>Z</a:t>
                </a:r>
                <a:r>
                  <a:rPr lang="en-US" i="1" dirty="0" smtClean="0"/>
                  <a:t> </a:t>
                </a:r>
                <a:r>
                  <a:rPr lang="en-US" dirty="0" err="1"/>
                  <a:t>jsou</a:t>
                </a:r>
                <a:r>
                  <a:rPr lang="cs-CZ" dirty="0"/>
                  <a:t> </a:t>
                </a:r>
                <a:r>
                  <a:rPr lang="pt-BR" dirty="0"/>
                  <a:t> </a:t>
                </a:r>
                <a14:m>
                  <m:oMath xmlns:m="http://schemas.openxmlformats.org/officeDocument/2006/math">
                    <m:acc>
                      <m:accPr>
                        <m:chr m:val="̅"/>
                        <m:ctrlPr>
                          <a:rPr lang="pt-BR" i="1">
                            <a:latin typeface="Cambria Math" panose="02040503050406030204" pitchFamily="18" charset="0"/>
                          </a:rPr>
                        </m:ctrlPr>
                      </m:accPr>
                      <m:e>
                        <m:sSub>
                          <m:sSubPr>
                            <m:ctrlPr>
                              <a:rPr lang="pt-BR" i="1">
                                <a:latin typeface="Cambria Math" panose="02040503050406030204" pitchFamily="18" charset="0"/>
                              </a:rPr>
                            </m:ctrlPr>
                          </m:sSubPr>
                          <m:e>
                            <m:r>
                              <a:rPr lang="cs-CZ" i="1">
                                <a:latin typeface="Cambria Math"/>
                              </a:rPr>
                              <m:t>𝑥</m:t>
                            </m:r>
                          </m:e>
                          <m:sub>
                            <m:r>
                              <a:rPr lang="cs-CZ" b="0" i="1" smtClean="0">
                                <a:latin typeface="Cambria Math"/>
                              </a:rPr>
                              <m:t>2</m:t>
                            </m:r>
                          </m:sub>
                        </m:sSub>
                      </m:e>
                    </m:acc>
                  </m:oMath>
                </a14:m>
                <a:r>
                  <a:rPr lang="cs-CZ" dirty="0"/>
                  <a:t>, </a:t>
                </a:r>
                <a:r>
                  <a:rPr lang="cs-CZ" dirty="0" smtClean="0"/>
                  <a:t>s</a:t>
                </a:r>
                <a:r>
                  <a:rPr lang="cs-CZ" baseline="-25000" dirty="0" smtClean="0"/>
                  <a:t>2</a:t>
                </a:r>
                <a:r>
                  <a:rPr lang="cs-CZ" baseline="30000" dirty="0" smtClean="0"/>
                  <a:t>2</a:t>
                </a:r>
                <a:r>
                  <a:rPr lang="cs-CZ" dirty="0"/>
                  <a:t>, </a:t>
                </a:r>
                <a14:m>
                  <m:oMath xmlns:m="http://schemas.openxmlformats.org/officeDocument/2006/math">
                    <m:sSub>
                      <m:sSubPr>
                        <m:ctrlPr>
                          <a:rPr lang="cs-CZ" i="1">
                            <a:latin typeface="Cambria Math" panose="02040503050406030204" pitchFamily="18" charset="0"/>
                          </a:rPr>
                        </m:ctrlPr>
                      </m:sSubPr>
                      <m:e>
                        <m:r>
                          <a:rPr lang="cs-CZ" i="1">
                            <a:latin typeface="Cambria Math"/>
                          </a:rPr>
                          <m:t>𝑛</m:t>
                        </m:r>
                      </m:e>
                      <m:sub>
                        <m:r>
                          <a:rPr lang="cs-CZ" b="0" i="1" smtClean="0">
                            <a:latin typeface="Cambria Math"/>
                          </a:rPr>
                          <m:t>2</m:t>
                        </m:r>
                      </m:sub>
                    </m:sSub>
                    <m:r>
                      <a:rPr lang="cs-CZ" i="1">
                        <a:latin typeface="Cambria Math"/>
                      </a:rPr>
                      <m:t> </m:t>
                    </m:r>
                  </m:oMath>
                </a14:m>
                <a:endParaRPr lang="cs-CZ" dirty="0" smtClean="0"/>
              </a:p>
              <a:p>
                <a:r>
                  <a:rPr lang="cs-CZ" dirty="0" smtClean="0"/>
                  <a:t>R</a:t>
                </a:r>
                <a:r>
                  <a:rPr lang="en-US" dirty="0" err="1" smtClean="0"/>
                  <a:t>ozsahy</a:t>
                </a:r>
                <a:r>
                  <a:rPr lang="en-US" dirty="0" smtClean="0"/>
                  <a:t> </a:t>
                </a:r>
                <a:r>
                  <a:rPr lang="en-US" dirty="0" err="1"/>
                  <a:t>výběrů</a:t>
                </a:r>
                <a:r>
                  <a:rPr lang="en-US" dirty="0"/>
                  <a:t> </a:t>
                </a:r>
                <a:r>
                  <a:rPr lang="en-US" dirty="0" err="1"/>
                  <a:t>nemusí</a:t>
                </a:r>
                <a:r>
                  <a:rPr lang="en-US" dirty="0"/>
                  <a:t> </a:t>
                </a:r>
                <a:r>
                  <a:rPr lang="en-US" dirty="0" err="1"/>
                  <a:t>být</a:t>
                </a:r>
                <a:r>
                  <a:rPr lang="en-US" dirty="0"/>
                  <a:t> </a:t>
                </a:r>
                <a:r>
                  <a:rPr lang="en-US" dirty="0" err="1"/>
                  <a:t>stejné</a:t>
                </a:r>
                <a:r>
                  <a:rPr lang="en-US" dirty="0"/>
                  <a:t>.</a:t>
                </a:r>
              </a:p>
            </p:txBody>
          </p:sp>
        </mc:Choice>
        <mc:Fallback xmlns="">
          <p:sp>
            <p:nvSpPr>
              <p:cNvPr id="3" name="Zástupný symbol pro obsah 2"/>
              <p:cNvSpPr>
                <a:spLocks noGrp="1" noRot="1" noChangeAspect="1" noMove="1" noResize="1" noEditPoints="1" noAdjustHandles="1" noChangeArrowheads="1" noChangeShapeType="1" noTextEdit="1"/>
              </p:cNvSpPr>
              <p:nvPr>
                <p:ph idx="1"/>
              </p:nvPr>
            </p:nvSpPr>
            <p:spPr>
              <a:xfrm>
                <a:off x="457200" y="3657600"/>
                <a:ext cx="7620000" cy="2743200"/>
              </a:xfrm>
              <a:blipFill rotWithShape="1">
                <a:blip r:embed="rId2" cstate="print"/>
                <a:stretch>
                  <a:fillRect t="-1333" r="-160"/>
                </a:stretch>
              </a:blipFill>
            </p:spPr>
            <p:txBody>
              <a:bodyPr/>
              <a:lstStyle/>
              <a:p>
                <a:r>
                  <a:rPr lang="en-US">
                    <a:noFill/>
                  </a:rPr>
                  <a:t> </a:t>
                </a:r>
              </a:p>
            </p:txBody>
          </p:sp>
        </mc:Fallback>
      </mc:AlternateContent>
    </p:spTree>
    <p:extLst>
      <p:ext uri="{BB962C8B-B14F-4D97-AF65-F5344CB8AC3E}">
        <p14:creationId xmlns:p14="http://schemas.microsoft.com/office/powerpoint/2010/main" val="22271118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Testování - </a:t>
            </a:r>
            <a:r>
              <a:rPr lang="cs-CZ" dirty="0" err="1" smtClean="0"/>
              <a:t>Dvouvýběrový</a:t>
            </a:r>
            <a:r>
              <a:rPr lang="cs-CZ" dirty="0" smtClean="0"/>
              <a:t> t-test s rovností rozptylů</a:t>
            </a:r>
            <a:endParaRPr lang="cs-CZ" dirty="0"/>
          </a:p>
        </p:txBody>
      </p:sp>
      <p:pic>
        <p:nvPicPr>
          <p:cNvPr id="3074" name="Picture 2"/>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147656" y="1758462"/>
            <a:ext cx="8166078" cy="268458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65927945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7620000" cy="2269270"/>
          </a:xfrm>
        </p:spPr>
        <p:txBody>
          <a:bodyPr/>
          <a:lstStyle/>
          <a:p>
            <a:r>
              <a:rPr lang="cs-CZ" dirty="0" smtClean="0"/>
              <a:t>Test významnosti rozdílu mezi dvěma populačními průměry</a:t>
            </a:r>
            <a:endParaRPr lang="cs-CZ" dirty="0"/>
          </a:p>
        </p:txBody>
      </p:sp>
      <p:sp>
        <p:nvSpPr>
          <p:cNvPr id="3" name="Zástupný symbol pro obsah 2"/>
          <p:cNvSpPr>
            <a:spLocks noGrp="1"/>
          </p:cNvSpPr>
          <p:nvPr>
            <p:ph idx="1"/>
          </p:nvPr>
        </p:nvSpPr>
        <p:spPr>
          <a:xfrm>
            <a:off x="457200" y="2708030"/>
            <a:ext cx="7620000" cy="3692769"/>
          </a:xfrm>
        </p:spPr>
        <p:txBody>
          <a:bodyPr/>
          <a:lstStyle/>
          <a:p>
            <a:r>
              <a:rPr lang="cs-CZ" dirty="0" smtClean="0"/>
              <a:t>Speciální případ testu když  </a:t>
            </a:r>
            <a:endParaRPr lang="en-US" dirty="0"/>
          </a:p>
        </p:txBody>
      </p:sp>
      <p:pic>
        <p:nvPicPr>
          <p:cNvPr id="409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422897" y="2681288"/>
            <a:ext cx="768605" cy="4370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4190716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Obecný postup testování</a:t>
            </a:r>
            <a:endParaRPr lang="cs-CZ" dirty="0"/>
          </a:p>
        </p:txBody>
      </p:sp>
      <p:sp>
        <p:nvSpPr>
          <p:cNvPr id="3" name="Zástupný symbol pro obsah 2"/>
          <p:cNvSpPr>
            <a:spLocks noGrp="1"/>
          </p:cNvSpPr>
          <p:nvPr>
            <p:ph idx="1"/>
          </p:nvPr>
        </p:nvSpPr>
        <p:spPr>
          <a:xfrm>
            <a:off x="628650" y="1267969"/>
            <a:ext cx="7886700" cy="4908995"/>
          </a:xfrm>
        </p:spPr>
        <p:txBody>
          <a:bodyPr/>
          <a:lstStyle/>
          <a:p>
            <a:pPr marL="0" indent="0">
              <a:buNone/>
            </a:pPr>
            <a:endParaRPr lang="cs-CZ" dirty="0"/>
          </a:p>
          <a:p>
            <a:pPr marL="514350" indent="-514350">
              <a:buFont typeface="+mj-lt"/>
              <a:buAutoNum type="arabicPeriod"/>
            </a:pPr>
            <a:r>
              <a:rPr lang="pt-BR" dirty="0"/>
              <a:t>Formulace </a:t>
            </a:r>
            <a:r>
              <a:rPr lang="pt-BR" dirty="0" smtClean="0"/>
              <a:t>hypotézy, </a:t>
            </a:r>
            <a:endParaRPr lang="cs-CZ" dirty="0" smtClean="0"/>
          </a:p>
          <a:p>
            <a:pPr marL="514350" indent="-514350">
              <a:buFont typeface="+mj-lt"/>
              <a:buAutoNum type="arabicPeriod"/>
            </a:pPr>
            <a:r>
              <a:rPr lang="cs-CZ" dirty="0" smtClean="0"/>
              <a:t>Výpočet </a:t>
            </a:r>
            <a:r>
              <a:rPr lang="cs-CZ" dirty="0"/>
              <a:t>testového </a:t>
            </a:r>
            <a:r>
              <a:rPr lang="cs-CZ" dirty="0" smtClean="0"/>
              <a:t>kritéria</a:t>
            </a:r>
          </a:p>
          <a:p>
            <a:pPr marL="514350" indent="-514350">
              <a:buFont typeface="+mj-lt"/>
              <a:buAutoNum type="arabicPeriod"/>
            </a:pPr>
            <a:r>
              <a:rPr lang="cs-CZ" dirty="0" smtClean="0"/>
              <a:t>Nalezení </a:t>
            </a:r>
            <a:r>
              <a:rPr lang="cs-CZ" dirty="0"/>
              <a:t>kritické </a:t>
            </a:r>
            <a:r>
              <a:rPr lang="cs-CZ" dirty="0" smtClean="0"/>
              <a:t>hodnoty </a:t>
            </a:r>
            <a:r>
              <a:rPr lang="cs-CZ" dirty="0"/>
              <a:t>pro zvolenou hladinu významnosti </a:t>
            </a:r>
            <a:r>
              <a:rPr lang="cs-CZ" dirty="0" smtClean="0"/>
              <a:t>(vymezení oboru přijetí a kritického oboru) </a:t>
            </a:r>
          </a:p>
          <a:p>
            <a:pPr marL="514350" indent="-514350">
              <a:buFont typeface="+mj-lt"/>
              <a:buAutoNum type="arabicPeriod"/>
            </a:pPr>
            <a:r>
              <a:rPr lang="cs-CZ" dirty="0" smtClean="0"/>
              <a:t>Rozhodnutí o přijetí </a:t>
            </a:r>
            <a:r>
              <a:rPr lang="cs-CZ" dirty="0"/>
              <a:t>nebo zamítnutí </a:t>
            </a:r>
            <a:r>
              <a:rPr lang="cs-CZ" dirty="0" smtClean="0"/>
              <a:t>hypotézy</a:t>
            </a:r>
            <a:endParaRPr lang="cs-CZ" dirty="0"/>
          </a:p>
          <a:p>
            <a:endParaRPr lang="cs-CZ" dirty="0"/>
          </a:p>
        </p:txBody>
      </p:sp>
    </p:spTree>
    <p:extLst>
      <p:ext uri="{BB962C8B-B14F-4D97-AF65-F5344CB8AC3E}">
        <p14:creationId xmlns:p14="http://schemas.microsoft.com/office/powerpoint/2010/main" val="69985397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Příklad</a:t>
            </a:r>
            <a:endParaRPr lang="en-US" dirty="0"/>
          </a:p>
        </p:txBody>
      </p:sp>
      <p:sp>
        <p:nvSpPr>
          <p:cNvPr id="3" name="Zástupný symbol pro obsah 2"/>
          <p:cNvSpPr>
            <a:spLocks noGrp="1"/>
          </p:cNvSpPr>
          <p:nvPr>
            <p:ph idx="1"/>
          </p:nvPr>
        </p:nvSpPr>
        <p:spPr/>
        <p:txBody>
          <a:bodyPr/>
          <a:lstStyle/>
          <a:p>
            <a:r>
              <a:rPr lang="cs-CZ" dirty="0" smtClean="0"/>
              <a:t>Ve sportovním areálu jsou dva okruhy Y a Z, které vypadají stejně dlouhé. Závodník běžel šestkrát okruhem Y a pětkrát okruhem Z, naměřené časy v sekundách jsou v tabulce. Zjistěte, jestli je na hladině významnosti 0,05 čas oběhu okruhu Y stejný jako čas oběhu okruhu Z.</a:t>
            </a:r>
            <a:endParaRPr lang="cs-CZ" dirty="0"/>
          </a:p>
        </p:txBody>
      </p:sp>
      <p:pic>
        <p:nvPicPr>
          <p:cNvPr id="5122"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21436" y="3743692"/>
            <a:ext cx="2347179" cy="222681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55229498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Řešení příkladu</a:t>
            </a:r>
            <a:endParaRPr lang="en-US" dirty="0"/>
          </a:p>
        </p:txBody>
      </p:sp>
      <p:pic>
        <p:nvPicPr>
          <p:cNvPr id="6146" name="Picture 2"/>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0" y="1371600"/>
            <a:ext cx="8369740" cy="383373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88361463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7"/>
            <a:ext cx="7620000" cy="3148501"/>
          </a:xfrm>
        </p:spPr>
        <p:txBody>
          <a:bodyPr/>
          <a:lstStyle/>
          <a:p>
            <a:r>
              <a:rPr lang="en-US" dirty="0"/>
              <a:t/>
            </a:r>
            <a:br>
              <a:rPr lang="en-US" dirty="0"/>
            </a:br>
            <a:r>
              <a:rPr lang="en-US" b="1" dirty="0"/>
              <a:t>(C) Test </a:t>
            </a:r>
            <a:r>
              <a:rPr lang="cs-CZ" b="1" dirty="0" smtClean="0"/>
              <a:t>významnosti rozdílu mezi dvěma populačními průměry (</a:t>
            </a:r>
            <a:r>
              <a:rPr lang="cs-CZ" b="1" dirty="0" err="1" smtClean="0"/>
              <a:t>Dvouvýběrový</a:t>
            </a:r>
            <a:r>
              <a:rPr lang="cs-CZ" b="1" dirty="0" smtClean="0"/>
              <a:t> t-test s nerovností rozptylů) </a:t>
            </a:r>
            <a:r>
              <a:rPr lang="cs-CZ" dirty="0" smtClean="0"/>
              <a:t/>
            </a:r>
            <a:br>
              <a:rPr lang="cs-CZ" dirty="0" smtClean="0"/>
            </a:br>
            <a:endParaRPr lang="cs-CZ" dirty="0"/>
          </a:p>
        </p:txBody>
      </p:sp>
      <mc:AlternateContent xmlns:mc="http://schemas.openxmlformats.org/markup-compatibility/2006" xmlns:a14="http://schemas.microsoft.com/office/drawing/2010/main">
        <mc:Choice Requires="a14">
          <p:sp>
            <p:nvSpPr>
              <p:cNvPr id="3" name="Zástupný symbol pro obsah 2"/>
              <p:cNvSpPr>
                <a:spLocks noGrp="1"/>
              </p:cNvSpPr>
              <p:nvPr>
                <p:ph idx="1"/>
              </p:nvPr>
            </p:nvSpPr>
            <p:spPr>
              <a:xfrm>
                <a:off x="457200" y="3411415"/>
                <a:ext cx="7620000" cy="2989385"/>
              </a:xfrm>
            </p:spPr>
            <p:txBody>
              <a:bodyPr/>
              <a:lstStyle/>
              <a:p>
                <a:r>
                  <a:rPr lang="cs-CZ" dirty="0"/>
                  <a:t>Uvažujme dva náhodné výběry </a:t>
                </a:r>
                <a:r>
                  <a:rPr lang="cs-CZ" i="1" dirty="0"/>
                  <a:t>Y </a:t>
                </a:r>
                <a:r>
                  <a:rPr lang="cs-CZ" dirty="0"/>
                  <a:t>a </a:t>
                </a:r>
                <a:r>
                  <a:rPr lang="cs-CZ" i="1" dirty="0"/>
                  <a:t>Z </a:t>
                </a:r>
                <a:r>
                  <a:rPr lang="cs-CZ" dirty="0" err="1"/>
                  <a:t>z</a:t>
                </a:r>
                <a:r>
                  <a:rPr lang="cs-CZ" dirty="0"/>
                  <a:t> normálního rozdělení</a:t>
                </a:r>
                <a:r>
                  <a:rPr lang="en-US" dirty="0"/>
                  <a:t>. </a:t>
                </a:r>
                <a:endParaRPr lang="cs-CZ" dirty="0"/>
              </a:p>
              <a:p>
                <a:r>
                  <a:rPr lang="en-US" dirty="0" err="1"/>
                  <a:t>Předpokládejme</a:t>
                </a:r>
                <a:r>
                  <a:rPr lang="en-US" dirty="0"/>
                  <a:t>, </a:t>
                </a:r>
                <a:r>
                  <a:rPr lang="en-US" dirty="0" err="1"/>
                  <a:t>že</a:t>
                </a:r>
                <a:r>
                  <a:rPr lang="en-US" dirty="0"/>
                  <a:t> </a:t>
                </a:r>
                <a:r>
                  <a:rPr lang="en-US" dirty="0" err="1"/>
                  <a:t>rozptyly</a:t>
                </a:r>
                <a:r>
                  <a:rPr lang="en-US" dirty="0"/>
                  <a:t> </a:t>
                </a:r>
                <a:r>
                  <a:rPr lang="en-US" dirty="0" err="1"/>
                  <a:t>obou</a:t>
                </a:r>
                <a:r>
                  <a:rPr lang="cs-CZ" dirty="0"/>
                  <a:t> </a:t>
                </a:r>
                <a:r>
                  <a:rPr lang="en-US" dirty="0" err="1"/>
                  <a:t>souborů</a:t>
                </a:r>
                <a:r>
                  <a:rPr lang="en-US" dirty="0"/>
                  <a:t> </a:t>
                </a:r>
                <a:r>
                  <a:rPr lang="cs-CZ" dirty="0" smtClean="0"/>
                  <a:t>ne</a:t>
                </a:r>
                <a:r>
                  <a:rPr lang="en-US" dirty="0" err="1" smtClean="0"/>
                  <a:t>jsou</a:t>
                </a:r>
                <a:r>
                  <a:rPr lang="en-US" dirty="0" smtClean="0"/>
                  <a:t> </a:t>
                </a:r>
                <a:r>
                  <a:rPr lang="en-US" dirty="0" err="1"/>
                  <a:t>stejné</a:t>
                </a:r>
                <a:r>
                  <a:rPr lang="en-US" dirty="0"/>
                  <a:t>; v </a:t>
                </a:r>
                <a:r>
                  <a:rPr lang="en-US" dirty="0" err="1"/>
                  <a:t>praxi</a:t>
                </a:r>
                <a:r>
                  <a:rPr lang="en-US" dirty="0"/>
                  <a:t> </a:t>
                </a:r>
                <a:r>
                  <a:rPr lang="en-US" dirty="0" err="1"/>
                  <a:t>si</a:t>
                </a:r>
                <a:r>
                  <a:rPr lang="en-US" dirty="0"/>
                  <a:t> to pro </a:t>
                </a:r>
                <a:r>
                  <a:rPr lang="cs-CZ" dirty="0"/>
                  <a:t>konkrétní hodnoty můžete ověřit </a:t>
                </a:r>
                <a:r>
                  <a:rPr lang="en-US" i="1" dirty="0"/>
                  <a:t>F</a:t>
                </a:r>
                <a:r>
                  <a:rPr lang="en-US" dirty="0"/>
                  <a:t>-</a:t>
                </a:r>
                <a:r>
                  <a:rPr lang="en-US" dirty="0" err="1"/>
                  <a:t>testem</a:t>
                </a:r>
                <a:r>
                  <a:rPr lang="en-US" dirty="0"/>
                  <a:t>. </a:t>
                </a:r>
                <a:endParaRPr lang="cs-CZ" dirty="0"/>
              </a:p>
              <a:p>
                <a:r>
                  <a:rPr lang="cs-CZ" dirty="0"/>
                  <a:t>Výběrové charakteristiky proměnné </a:t>
                </a:r>
                <a:r>
                  <a:rPr lang="en-US" i="1" dirty="0"/>
                  <a:t>Y </a:t>
                </a:r>
                <a:r>
                  <a:rPr lang="en-US" dirty="0" err="1"/>
                  <a:t>jsou</a:t>
                </a:r>
                <a:r>
                  <a:rPr lang="cs-CZ" dirty="0"/>
                  <a:t> </a:t>
                </a:r>
                <a:r>
                  <a:rPr lang="pt-BR" dirty="0"/>
                  <a:t> </a:t>
                </a:r>
                <a14:m>
                  <m:oMath xmlns:m="http://schemas.openxmlformats.org/officeDocument/2006/math">
                    <m:acc>
                      <m:accPr>
                        <m:chr m:val="̅"/>
                        <m:ctrlPr>
                          <a:rPr lang="pt-BR" i="1">
                            <a:latin typeface="Cambria Math" panose="02040503050406030204" pitchFamily="18" charset="0"/>
                          </a:rPr>
                        </m:ctrlPr>
                      </m:accPr>
                      <m:e>
                        <m:sSub>
                          <m:sSubPr>
                            <m:ctrlPr>
                              <a:rPr lang="pt-BR" i="1">
                                <a:latin typeface="Cambria Math" panose="02040503050406030204" pitchFamily="18" charset="0"/>
                              </a:rPr>
                            </m:ctrlPr>
                          </m:sSubPr>
                          <m:e>
                            <m:r>
                              <a:rPr lang="cs-CZ" i="1">
                                <a:latin typeface="Cambria Math"/>
                              </a:rPr>
                              <m:t>𝑥</m:t>
                            </m:r>
                          </m:e>
                          <m:sub>
                            <m:r>
                              <a:rPr lang="cs-CZ" i="1">
                                <a:latin typeface="Cambria Math"/>
                              </a:rPr>
                              <m:t>1</m:t>
                            </m:r>
                          </m:sub>
                        </m:sSub>
                      </m:e>
                    </m:acc>
                  </m:oMath>
                </a14:m>
                <a:r>
                  <a:rPr lang="cs-CZ" dirty="0"/>
                  <a:t>, s</a:t>
                </a:r>
                <a:r>
                  <a:rPr lang="cs-CZ" baseline="-25000" dirty="0"/>
                  <a:t>1</a:t>
                </a:r>
                <a:r>
                  <a:rPr lang="cs-CZ" baseline="30000" dirty="0"/>
                  <a:t>2</a:t>
                </a:r>
                <a:r>
                  <a:rPr lang="cs-CZ" dirty="0"/>
                  <a:t>, </a:t>
                </a:r>
                <a14:m>
                  <m:oMath xmlns:m="http://schemas.openxmlformats.org/officeDocument/2006/math">
                    <m:sSub>
                      <m:sSubPr>
                        <m:ctrlPr>
                          <a:rPr lang="cs-CZ" i="1">
                            <a:latin typeface="Cambria Math" panose="02040503050406030204" pitchFamily="18" charset="0"/>
                          </a:rPr>
                        </m:ctrlPr>
                      </m:sSubPr>
                      <m:e>
                        <m:r>
                          <a:rPr lang="cs-CZ" i="1">
                            <a:latin typeface="Cambria Math"/>
                          </a:rPr>
                          <m:t>𝑛</m:t>
                        </m:r>
                      </m:e>
                      <m:sub>
                        <m:r>
                          <a:rPr lang="cs-CZ" i="1">
                            <a:latin typeface="Cambria Math"/>
                          </a:rPr>
                          <m:t>1</m:t>
                        </m:r>
                      </m:sub>
                    </m:sSub>
                  </m:oMath>
                </a14:m>
                <a:endParaRPr lang="cs-CZ" dirty="0"/>
              </a:p>
              <a:p>
                <a:r>
                  <a:rPr lang="cs-CZ" dirty="0"/>
                  <a:t>Výběrové charakteristiky proměnné </a:t>
                </a:r>
                <a:r>
                  <a:rPr lang="cs-CZ" i="1" dirty="0" smtClean="0"/>
                  <a:t>Z</a:t>
                </a:r>
                <a:r>
                  <a:rPr lang="en-US" i="1" dirty="0" smtClean="0"/>
                  <a:t> </a:t>
                </a:r>
                <a:r>
                  <a:rPr lang="en-US" dirty="0" err="1"/>
                  <a:t>jsou</a:t>
                </a:r>
                <a:r>
                  <a:rPr lang="cs-CZ" dirty="0"/>
                  <a:t> </a:t>
                </a:r>
                <a:r>
                  <a:rPr lang="pt-BR" dirty="0"/>
                  <a:t> </a:t>
                </a:r>
                <a14:m>
                  <m:oMath xmlns:m="http://schemas.openxmlformats.org/officeDocument/2006/math">
                    <m:acc>
                      <m:accPr>
                        <m:chr m:val="̅"/>
                        <m:ctrlPr>
                          <a:rPr lang="pt-BR" i="1">
                            <a:latin typeface="Cambria Math" panose="02040503050406030204" pitchFamily="18" charset="0"/>
                          </a:rPr>
                        </m:ctrlPr>
                      </m:accPr>
                      <m:e>
                        <m:sSub>
                          <m:sSubPr>
                            <m:ctrlPr>
                              <a:rPr lang="pt-BR" i="1">
                                <a:latin typeface="Cambria Math" panose="02040503050406030204" pitchFamily="18" charset="0"/>
                              </a:rPr>
                            </m:ctrlPr>
                          </m:sSubPr>
                          <m:e>
                            <m:r>
                              <a:rPr lang="cs-CZ" i="1">
                                <a:latin typeface="Cambria Math"/>
                              </a:rPr>
                              <m:t>𝑥</m:t>
                            </m:r>
                          </m:e>
                          <m:sub>
                            <m:r>
                              <a:rPr lang="cs-CZ" i="1">
                                <a:latin typeface="Cambria Math"/>
                              </a:rPr>
                              <m:t>2</m:t>
                            </m:r>
                          </m:sub>
                        </m:sSub>
                      </m:e>
                    </m:acc>
                  </m:oMath>
                </a14:m>
                <a:r>
                  <a:rPr lang="cs-CZ" dirty="0"/>
                  <a:t>, s</a:t>
                </a:r>
                <a:r>
                  <a:rPr lang="cs-CZ" baseline="-25000" dirty="0"/>
                  <a:t>2</a:t>
                </a:r>
                <a:r>
                  <a:rPr lang="cs-CZ" baseline="30000" dirty="0"/>
                  <a:t>2</a:t>
                </a:r>
                <a:r>
                  <a:rPr lang="cs-CZ" dirty="0"/>
                  <a:t>, </a:t>
                </a:r>
                <a14:m>
                  <m:oMath xmlns:m="http://schemas.openxmlformats.org/officeDocument/2006/math">
                    <m:sSub>
                      <m:sSubPr>
                        <m:ctrlPr>
                          <a:rPr lang="cs-CZ" i="1">
                            <a:latin typeface="Cambria Math" panose="02040503050406030204" pitchFamily="18" charset="0"/>
                          </a:rPr>
                        </m:ctrlPr>
                      </m:sSubPr>
                      <m:e>
                        <m:r>
                          <a:rPr lang="cs-CZ" i="1">
                            <a:latin typeface="Cambria Math"/>
                          </a:rPr>
                          <m:t>𝑛</m:t>
                        </m:r>
                      </m:e>
                      <m:sub>
                        <m:r>
                          <a:rPr lang="cs-CZ" i="1">
                            <a:latin typeface="Cambria Math"/>
                          </a:rPr>
                          <m:t>2</m:t>
                        </m:r>
                      </m:sub>
                    </m:sSub>
                    <m:r>
                      <a:rPr lang="cs-CZ" i="1">
                        <a:latin typeface="Cambria Math"/>
                      </a:rPr>
                      <m:t> </m:t>
                    </m:r>
                  </m:oMath>
                </a14:m>
                <a:endParaRPr lang="cs-CZ" dirty="0"/>
              </a:p>
              <a:p>
                <a:r>
                  <a:rPr lang="cs-CZ" dirty="0"/>
                  <a:t>R</a:t>
                </a:r>
                <a:r>
                  <a:rPr lang="en-US" dirty="0" err="1"/>
                  <a:t>ozsahy</a:t>
                </a:r>
                <a:r>
                  <a:rPr lang="en-US" dirty="0"/>
                  <a:t> </a:t>
                </a:r>
                <a:r>
                  <a:rPr lang="en-US" dirty="0" err="1"/>
                  <a:t>výběrů</a:t>
                </a:r>
                <a:r>
                  <a:rPr lang="en-US" dirty="0"/>
                  <a:t> </a:t>
                </a:r>
                <a:r>
                  <a:rPr lang="en-US" dirty="0" err="1"/>
                  <a:t>nemusí</a:t>
                </a:r>
                <a:r>
                  <a:rPr lang="en-US" dirty="0"/>
                  <a:t> </a:t>
                </a:r>
                <a:r>
                  <a:rPr lang="en-US" dirty="0" err="1"/>
                  <a:t>být</a:t>
                </a:r>
                <a:r>
                  <a:rPr lang="en-US" dirty="0"/>
                  <a:t> </a:t>
                </a:r>
                <a:r>
                  <a:rPr lang="en-US" dirty="0" err="1"/>
                  <a:t>stejné</a:t>
                </a:r>
                <a:r>
                  <a:rPr lang="en-US" dirty="0" smtClean="0"/>
                  <a:t>.</a:t>
                </a:r>
                <a:endParaRPr lang="en-US" dirty="0"/>
              </a:p>
            </p:txBody>
          </p:sp>
        </mc:Choice>
        <mc:Fallback xmlns="">
          <p:sp>
            <p:nvSpPr>
              <p:cNvPr id="3" name="Zástupný symbol pro obsah 2"/>
              <p:cNvSpPr>
                <a:spLocks noGrp="1" noRot="1" noChangeAspect="1" noMove="1" noResize="1" noEditPoints="1" noAdjustHandles="1" noChangeArrowheads="1" noChangeShapeType="1" noTextEdit="1"/>
              </p:cNvSpPr>
              <p:nvPr>
                <p:ph idx="1"/>
              </p:nvPr>
            </p:nvSpPr>
            <p:spPr>
              <a:xfrm>
                <a:off x="457200" y="3411415"/>
                <a:ext cx="7620000" cy="2989385"/>
              </a:xfrm>
              <a:blipFill>
                <a:blip r:embed="rId2"/>
                <a:stretch>
                  <a:fillRect t="-1429"/>
                </a:stretch>
              </a:blipFill>
            </p:spPr>
            <p:txBody>
              <a:bodyPr/>
              <a:lstStyle/>
              <a:p>
                <a:r>
                  <a:rPr lang="cs-CZ">
                    <a:noFill/>
                  </a:rPr>
                  <a:t> </a:t>
                </a:r>
              </a:p>
            </p:txBody>
          </p:sp>
        </mc:Fallback>
      </mc:AlternateContent>
    </p:spTree>
    <p:extLst>
      <p:ext uri="{BB962C8B-B14F-4D97-AF65-F5344CB8AC3E}">
        <p14:creationId xmlns:p14="http://schemas.microsoft.com/office/powerpoint/2010/main" val="165904522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7620000" cy="1354870"/>
          </a:xfrm>
        </p:spPr>
        <p:txBody>
          <a:bodyPr/>
          <a:lstStyle/>
          <a:p>
            <a:r>
              <a:rPr lang="cs-CZ" dirty="0" smtClean="0"/>
              <a:t>Testování – </a:t>
            </a:r>
            <a:r>
              <a:rPr lang="cs-CZ" dirty="0" err="1" smtClean="0"/>
              <a:t>Dvouvýběrový</a:t>
            </a:r>
            <a:r>
              <a:rPr lang="cs-CZ" dirty="0" smtClean="0"/>
              <a:t> t-test s nerovností rozptylů</a:t>
            </a:r>
            <a:endParaRPr lang="cs-CZ" dirty="0"/>
          </a:p>
        </p:txBody>
      </p:sp>
      <p:pic>
        <p:nvPicPr>
          <p:cNvPr id="7170" name="Picture 2"/>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52298" y="2403231"/>
            <a:ext cx="8372743" cy="345830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95836331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7620000" cy="2292716"/>
          </a:xfrm>
        </p:spPr>
        <p:txBody>
          <a:bodyPr/>
          <a:lstStyle/>
          <a:p>
            <a:r>
              <a:rPr lang="en-US" dirty="0"/>
              <a:t>Test </a:t>
            </a:r>
            <a:r>
              <a:rPr lang="cs-CZ" dirty="0" smtClean="0"/>
              <a:t>významnosti rozdílu mezi dvěma populačními průměry</a:t>
            </a:r>
            <a:endParaRPr lang="cs-CZ" dirty="0"/>
          </a:p>
        </p:txBody>
      </p:sp>
      <p:sp>
        <p:nvSpPr>
          <p:cNvPr id="3" name="Zástupný symbol pro obsah 2"/>
          <p:cNvSpPr>
            <a:spLocks noGrp="1"/>
          </p:cNvSpPr>
          <p:nvPr>
            <p:ph idx="1"/>
          </p:nvPr>
        </p:nvSpPr>
        <p:spPr>
          <a:xfrm>
            <a:off x="457200" y="2825262"/>
            <a:ext cx="7620000" cy="3575538"/>
          </a:xfrm>
        </p:spPr>
        <p:txBody>
          <a:bodyPr/>
          <a:lstStyle/>
          <a:p>
            <a:r>
              <a:rPr lang="cs-CZ" dirty="0"/>
              <a:t>Speciální případ testu když  </a:t>
            </a:r>
            <a:endParaRPr lang="en-US" dirty="0"/>
          </a:p>
          <a:p>
            <a:endParaRPr lang="en-US" dirty="0"/>
          </a:p>
        </p:txBody>
      </p:sp>
      <p:pic>
        <p:nvPicPr>
          <p:cNvPr id="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422897" y="2810242"/>
            <a:ext cx="768605" cy="4370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77204683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Postup v </a:t>
            </a:r>
            <a:r>
              <a:rPr lang="cs-CZ" dirty="0" err="1" smtClean="0"/>
              <a:t>EXCELu</a:t>
            </a:r>
            <a:endParaRPr lang="en-US" dirty="0"/>
          </a:p>
        </p:txBody>
      </p:sp>
      <p:sp>
        <p:nvSpPr>
          <p:cNvPr id="3" name="Zástupný symbol pro obsah 2"/>
          <p:cNvSpPr>
            <a:spLocks noGrp="1"/>
          </p:cNvSpPr>
          <p:nvPr>
            <p:ph idx="1"/>
          </p:nvPr>
        </p:nvSpPr>
        <p:spPr/>
        <p:txBody>
          <a:bodyPr/>
          <a:lstStyle/>
          <a:p>
            <a:r>
              <a:rPr lang="cs-CZ" dirty="0" smtClean="0"/>
              <a:t>V Excelu pro </a:t>
            </a:r>
            <a:r>
              <a:rPr lang="cs-CZ" dirty="0" err="1" smtClean="0"/>
              <a:t>dvouvýběrový</a:t>
            </a:r>
            <a:r>
              <a:rPr lang="cs-CZ" dirty="0" smtClean="0"/>
              <a:t> </a:t>
            </a:r>
            <a:r>
              <a:rPr lang="cs-CZ" i="1" dirty="0" smtClean="0"/>
              <a:t>t</a:t>
            </a:r>
            <a:r>
              <a:rPr lang="cs-CZ" dirty="0" smtClean="0"/>
              <a:t>-test s nerovností rozptylů můžete využít analytický nástroj </a:t>
            </a:r>
            <a:r>
              <a:rPr lang="cs-CZ" dirty="0" err="1" smtClean="0"/>
              <a:t>Dvouvýběrový</a:t>
            </a:r>
            <a:r>
              <a:rPr lang="cs-CZ" dirty="0" smtClean="0"/>
              <a:t> t-test s nerovností rozptylů a funkci TTEST, když indikátor typ nastavíte na 3. </a:t>
            </a:r>
          </a:p>
          <a:p>
            <a:r>
              <a:rPr lang="cs-CZ" dirty="0" smtClean="0"/>
              <a:t>Tento nástroj však vypočítá testové kritérium poněkud jinak, a to jako veličinu s </a:t>
            </a:r>
            <a:r>
              <a:rPr lang="cs-CZ" i="1" dirty="0" smtClean="0"/>
              <a:t>t</a:t>
            </a:r>
            <a:r>
              <a:rPr lang="cs-CZ" dirty="0" smtClean="0"/>
              <a:t>-rozdělením</a:t>
            </a:r>
          </a:p>
          <a:p>
            <a:endParaRPr lang="cs-CZ" dirty="0" smtClean="0"/>
          </a:p>
          <a:p>
            <a:endParaRPr lang="cs-CZ" dirty="0" smtClean="0"/>
          </a:p>
          <a:p>
            <a:endParaRPr lang="cs-CZ" dirty="0" smtClean="0"/>
          </a:p>
          <a:p>
            <a:r>
              <a:rPr lang="cs-CZ" dirty="0" smtClean="0"/>
              <a:t>a s počtem stupňů volnosti</a:t>
            </a:r>
            <a:endParaRPr lang="cs-CZ" dirty="0"/>
          </a:p>
        </p:txBody>
      </p:sp>
      <p:pic>
        <p:nvPicPr>
          <p:cNvPr id="819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831731" y="3545865"/>
            <a:ext cx="1790700" cy="118987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8195"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447440" y="3997570"/>
            <a:ext cx="3452140" cy="266004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55997393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Poznámka</a:t>
            </a:r>
            <a:endParaRPr lang="en-US" dirty="0"/>
          </a:p>
        </p:txBody>
      </p:sp>
      <p:sp>
        <p:nvSpPr>
          <p:cNvPr id="3" name="Zástupný symbol pro obsah 2"/>
          <p:cNvSpPr>
            <a:spLocks noGrp="1"/>
          </p:cNvSpPr>
          <p:nvPr>
            <p:ph idx="1"/>
          </p:nvPr>
        </p:nvSpPr>
        <p:spPr/>
        <p:txBody>
          <a:bodyPr/>
          <a:lstStyle/>
          <a:p>
            <a:r>
              <a:rPr lang="cs-CZ" dirty="0" smtClean="0"/>
              <a:t>Kritická hodnota, jejíž vzorec jsme vám ukázali, i výpočet pomocí programu Excel je jen aproximací. Tento test je přibližný a ztrácí hodně informací z naměřených hodnot.</a:t>
            </a:r>
            <a:endParaRPr lang="cs-CZ" dirty="0"/>
          </a:p>
        </p:txBody>
      </p:sp>
    </p:spTree>
    <p:extLst>
      <p:ext uri="{BB962C8B-B14F-4D97-AF65-F5344CB8AC3E}">
        <p14:creationId xmlns:p14="http://schemas.microsoft.com/office/powerpoint/2010/main" val="305849619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7"/>
            <a:ext cx="7620000" cy="1647947"/>
          </a:xfrm>
        </p:spPr>
        <p:txBody>
          <a:bodyPr/>
          <a:lstStyle/>
          <a:p>
            <a:r>
              <a:rPr lang="cs-CZ" b="1" dirty="0" smtClean="0"/>
              <a:t>(D) </a:t>
            </a:r>
            <a:r>
              <a:rPr lang="cs-CZ" b="1" dirty="0" err="1" smtClean="0"/>
              <a:t>Dvouvýběrový</a:t>
            </a:r>
            <a:r>
              <a:rPr lang="cs-CZ" b="1" dirty="0" smtClean="0"/>
              <a:t> párový t-test </a:t>
            </a:r>
            <a:endParaRPr lang="cs-CZ" dirty="0"/>
          </a:p>
        </p:txBody>
      </p:sp>
      <mc:AlternateContent xmlns:mc="http://schemas.openxmlformats.org/markup-compatibility/2006" xmlns:a14="http://schemas.microsoft.com/office/drawing/2010/main">
        <mc:Choice Requires="a14">
          <p:sp>
            <p:nvSpPr>
              <p:cNvPr id="3" name="Zástupný symbol pro obsah 2"/>
              <p:cNvSpPr>
                <a:spLocks noGrp="1"/>
              </p:cNvSpPr>
              <p:nvPr>
                <p:ph idx="1"/>
              </p:nvPr>
            </p:nvSpPr>
            <p:spPr>
              <a:xfrm>
                <a:off x="457200" y="2180492"/>
                <a:ext cx="7620000" cy="4220308"/>
              </a:xfrm>
            </p:spPr>
            <p:txBody>
              <a:bodyPr/>
              <a:lstStyle/>
              <a:p>
                <a:r>
                  <a:rPr lang="cs-CZ" dirty="0" smtClean="0"/>
                  <a:t>Vhodný test když v</a:t>
                </a:r>
                <a:r>
                  <a:rPr lang="en-US" dirty="0" err="1" smtClean="0"/>
                  <a:t>ýběry</a:t>
                </a:r>
                <a:r>
                  <a:rPr lang="en-US" dirty="0" smtClean="0"/>
                  <a:t> </a:t>
                </a:r>
                <a:r>
                  <a:rPr lang="en-US" dirty="0" err="1"/>
                  <a:t>nejsou</a:t>
                </a:r>
                <a:r>
                  <a:rPr lang="en-US" dirty="0"/>
                  <a:t> </a:t>
                </a:r>
                <a:r>
                  <a:rPr lang="en-US" dirty="0" err="1"/>
                  <a:t>nezávislé</a:t>
                </a:r>
                <a:r>
                  <a:rPr lang="en-US" dirty="0" smtClean="0"/>
                  <a:t>.</a:t>
                </a:r>
                <a:endParaRPr lang="cs-CZ" dirty="0" smtClean="0"/>
              </a:p>
              <a:p>
                <a:r>
                  <a:rPr lang="en-US" dirty="0" err="1"/>
                  <a:t>Uvažujme</a:t>
                </a:r>
                <a:r>
                  <a:rPr lang="en-US" dirty="0"/>
                  <a:t> </a:t>
                </a:r>
                <a:r>
                  <a:rPr lang="en-US" dirty="0" err="1"/>
                  <a:t>náhodný</a:t>
                </a:r>
                <a:r>
                  <a:rPr lang="en-US" dirty="0"/>
                  <a:t> </a:t>
                </a:r>
                <a:r>
                  <a:rPr lang="en-US" dirty="0" err="1"/>
                  <a:t>výběr</a:t>
                </a:r>
                <a:r>
                  <a:rPr lang="en-US" dirty="0"/>
                  <a:t> z </a:t>
                </a:r>
                <a:r>
                  <a:rPr lang="en-US" dirty="0" err="1"/>
                  <a:t>dvourozměrného</a:t>
                </a:r>
                <a:r>
                  <a:rPr lang="en-US" dirty="0"/>
                  <a:t> </a:t>
                </a:r>
                <a:r>
                  <a:rPr lang="en-US" dirty="0" err="1"/>
                  <a:t>rozdělení</a:t>
                </a:r>
                <a:r>
                  <a:rPr lang="en-US" dirty="0"/>
                  <a:t>. </a:t>
                </a:r>
                <a:r>
                  <a:rPr lang="en-US" dirty="0" err="1"/>
                  <a:t>Naměřené</a:t>
                </a:r>
                <a:r>
                  <a:rPr lang="en-US" dirty="0"/>
                  <a:t> </a:t>
                </a:r>
                <a:r>
                  <a:rPr lang="en-US" dirty="0" err="1"/>
                  <a:t>hodnoty</a:t>
                </a:r>
                <a:r>
                  <a:rPr lang="en-US" dirty="0"/>
                  <a:t> </a:t>
                </a:r>
                <a:r>
                  <a:rPr lang="en-US" dirty="0" err="1"/>
                  <a:t>jsou</a:t>
                </a:r>
                <a:r>
                  <a:rPr lang="en-US" dirty="0"/>
                  <a:t>: </a:t>
                </a:r>
                <a14:m>
                  <m:oMath xmlns:m="http://schemas.openxmlformats.org/officeDocument/2006/math">
                    <m:d>
                      <m:dPr>
                        <m:ctrlPr>
                          <a:rPr lang="cs-CZ" b="0" i="1" smtClean="0">
                            <a:latin typeface="Cambria Math" panose="02040503050406030204" pitchFamily="18" charset="0"/>
                          </a:rPr>
                        </m:ctrlPr>
                      </m:dPr>
                      <m:e>
                        <m:sSub>
                          <m:sSubPr>
                            <m:ctrlPr>
                              <a:rPr lang="cs-CZ" b="0" i="1" smtClean="0">
                                <a:latin typeface="Cambria Math" panose="02040503050406030204" pitchFamily="18" charset="0"/>
                              </a:rPr>
                            </m:ctrlPr>
                          </m:sSubPr>
                          <m:e>
                            <m:r>
                              <a:rPr lang="cs-CZ" b="0" i="1" smtClean="0">
                                <a:latin typeface="Cambria Math"/>
                              </a:rPr>
                              <m:t>𝑦</m:t>
                            </m:r>
                          </m:e>
                          <m:sub>
                            <m:r>
                              <a:rPr lang="cs-CZ" b="0" i="1" smtClean="0">
                                <a:latin typeface="Cambria Math"/>
                              </a:rPr>
                              <m:t>1</m:t>
                            </m:r>
                          </m:sub>
                        </m:sSub>
                        <m:r>
                          <a:rPr lang="cs-CZ" b="0" i="1" smtClean="0">
                            <a:latin typeface="Cambria Math"/>
                          </a:rPr>
                          <m:t>,</m:t>
                        </m:r>
                        <m:sSub>
                          <m:sSubPr>
                            <m:ctrlPr>
                              <a:rPr lang="cs-CZ" b="0" i="1" smtClean="0">
                                <a:latin typeface="Cambria Math" panose="02040503050406030204" pitchFamily="18" charset="0"/>
                              </a:rPr>
                            </m:ctrlPr>
                          </m:sSubPr>
                          <m:e>
                            <m:r>
                              <a:rPr lang="cs-CZ" b="0" i="1" smtClean="0">
                                <a:latin typeface="Cambria Math"/>
                              </a:rPr>
                              <m:t>𝑧</m:t>
                            </m:r>
                          </m:e>
                          <m:sub>
                            <m:r>
                              <a:rPr lang="cs-CZ" b="0" i="1" smtClean="0">
                                <a:latin typeface="Cambria Math"/>
                              </a:rPr>
                              <m:t>1</m:t>
                            </m:r>
                          </m:sub>
                        </m:sSub>
                      </m:e>
                    </m:d>
                    <m:r>
                      <a:rPr lang="cs-CZ" b="0" i="1" smtClean="0">
                        <a:latin typeface="Cambria Math"/>
                      </a:rPr>
                      <m:t>,</m:t>
                    </m:r>
                    <m:d>
                      <m:dPr>
                        <m:ctrlPr>
                          <a:rPr lang="cs-CZ" i="1">
                            <a:latin typeface="Cambria Math" panose="02040503050406030204" pitchFamily="18" charset="0"/>
                          </a:rPr>
                        </m:ctrlPr>
                      </m:dPr>
                      <m:e>
                        <m:sSub>
                          <m:sSubPr>
                            <m:ctrlPr>
                              <a:rPr lang="cs-CZ" i="1">
                                <a:latin typeface="Cambria Math" panose="02040503050406030204" pitchFamily="18" charset="0"/>
                              </a:rPr>
                            </m:ctrlPr>
                          </m:sSubPr>
                          <m:e>
                            <m:r>
                              <a:rPr lang="cs-CZ" i="1">
                                <a:latin typeface="Cambria Math"/>
                              </a:rPr>
                              <m:t>𝑦</m:t>
                            </m:r>
                          </m:e>
                          <m:sub>
                            <m:r>
                              <a:rPr lang="cs-CZ" b="0" i="1" smtClean="0">
                                <a:latin typeface="Cambria Math"/>
                              </a:rPr>
                              <m:t>2</m:t>
                            </m:r>
                          </m:sub>
                        </m:sSub>
                        <m:r>
                          <a:rPr lang="cs-CZ" i="1">
                            <a:latin typeface="Cambria Math"/>
                          </a:rPr>
                          <m:t>,</m:t>
                        </m:r>
                        <m:sSub>
                          <m:sSubPr>
                            <m:ctrlPr>
                              <a:rPr lang="cs-CZ" i="1">
                                <a:latin typeface="Cambria Math" panose="02040503050406030204" pitchFamily="18" charset="0"/>
                              </a:rPr>
                            </m:ctrlPr>
                          </m:sSubPr>
                          <m:e>
                            <m:r>
                              <a:rPr lang="cs-CZ" i="1">
                                <a:latin typeface="Cambria Math"/>
                              </a:rPr>
                              <m:t>𝑧</m:t>
                            </m:r>
                          </m:e>
                          <m:sub>
                            <m:r>
                              <a:rPr lang="cs-CZ" b="0" i="1" smtClean="0">
                                <a:latin typeface="Cambria Math"/>
                              </a:rPr>
                              <m:t>2</m:t>
                            </m:r>
                          </m:sub>
                        </m:sSub>
                      </m:e>
                    </m:d>
                    <m:r>
                      <a:rPr lang="cs-CZ" b="0" i="1" smtClean="0">
                        <a:latin typeface="Cambria Math"/>
                      </a:rPr>
                      <m:t>, …</m:t>
                    </m:r>
                    <m:r>
                      <a:rPr lang="cs-CZ" i="1">
                        <a:latin typeface="Cambria Math"/>
                      </a:rPr>
                      <m:t>,</m:t>
                    </m:r>
                    <m:d>
                      <m:dPr>
                        <m:ctrlPr>
                          <a:rPr lang="cs-CZ" i="1">
                            <a:latin typeface="Cambria Math" panose="02040503050406030204" pitchFamily="18" charset="0"/>
                          </a:rPr>
                        </m:ctrlPr>
                      </m:dPr>
                      <m:e>
                        <m:sSub>
                          <m:sSubPr>
                            <m:ctrlPr>
                              <a:rPr lang="cs-CZ" i="1">
                                <a:latin typeface="Cambria Math" panose="02040503050406030204" pitchFamily="18" charset="0"/>
                              </a:rPr>
                            </m:ctrlPr>
                          </m:sSubPr>
                          <m:e>
                            <m:r>
                              <a:rPr lang="cs-CZ" i="1">
                                <a:latin typeface="Cambria Math"/>
                              </a:rPr>
                              <m:t>𝑦</m:t>
                            </m:r>
                          </m:e>
                          <m:sub>
                            <m:r>
                              <a:rPr lang="cs-CZ" b="0" i="1" smtClean="0">
                                <a:latin typeface="Cambria Math"/>
                              </a:rPr>
                              <m:t>𝑛</m:t>
                            </m:r>
                          </m:sub>
                        </m:sSub>
                        <m:r>
                          <a:rPr lang="cs-CZ" i="1">
                            <a:latin typeface="Cambria Math"/>
                          </a:rPr>
                          <m:t>,</m:t>
                        </m:r>
                        <m:sSub>
                          <m:sSubPr>
                            <m:ctrlPr>
                              <a:rPr lang="cs-CZ" i="1">
                                <a:latin typeface="Cambria Math" panose="02040503050406030204" pitchFamily="18" charset="0"/>
                              </a:rPr>
                            </m:ctrlPr>
                          </m:sSubPr>
                          <m:e>
                            <m:r>
                              <a:rPr lang="cs-CZ" i="1">
                                <a:latin typeface="Cambria Math"/>
                              </a:rPr>
                              <m:t>𝑧</m:t>
                            </m:r>
                          </m:e>
                          <m:sub>
                            <m:r>
                              <a:rPr lang="cs-CZ" b="0" i="1" smtClean="0">
                                <a:latin typeface="Cambria Math"/>
                              </a:rPr>
                              <m:t>𝑛</m:t>
                            </m:r>
                          </m:sub>
                        </m:sSub>
                      </m:e>
                    </m:d>
                  </m:oMath>
                </a14:m>
                <a:r>
                  <a:rPr lang="cs-CZ" dirty="0" smtClean="0"/>
                  <a:t>, </a:t>
                </a:r>
                <a:r>
                  <a:rPr lang="en-US" dirty="0" err="1"/>
                  <a:t>kde</a:t>
                </a:r>
                <a:r>
                  <a:rPr lang="en-US" dirty="0"/>
                  <a:t> </a:t>
                </a:r>
                <a14:m>
                  <m:oMath xmlns:m="http://schemas.openxmlformats.org/officeDocument/2006/math">
                    <m:sSub>
                      <m:sSubPr>
                        <m:ctrlPr>
                          <a:rPr lang="en-US" i="1" smtClean="0">
                            <a:latin typeface="Cambria Math" panose="02040503050406030204" pitchFamily="18" charset="0"/>
                          </a:rPr>
                        </m:ctrlPr>
                      </m:sSubPr>
                      <m:e>
                        <m:r>
                          <a:rPr lang="en-US" i="1" smtClean="0">
                            <a:latin typeface="Cambria Math"/>
                            <a:ea typeface="Cambria Math"/>
                          </a:rPr>
                          <m:t>𝜇</m:t>
                        </m:r>
                      </m:e>
                      <m:sub>
                        <m:r>
                          <a:rPr lang="cs-CZ" b="0" i="1" smtClean="0">
                            <a:latin typeface="Cambria Math"/>
                          </a:rPr>
                          <m:t>1</m:t>
                        </m:r>
                      </m:sub>
                    </m:sSub>
                    <m:r>
                      <a:rPr lang="cs-CZ" b="0" i="1" smtClean="0">
                        <a:latin typeface="Cambria Math"/>
                      </a:rPr>
                      <m:t> </m:t>
                    </m:r>
                  </m:oMath>
                </a14:m>
                <a:r>
                  <a:rPr lang="en-US" dirty="0" smtClean="0"/>
                  <a:t>je </a:t>
                </a:r>
                <a:r>
                  <a:rPr lang="en-US" dirty="0" err="1"/>
                  <a:t>střední</a:t>
                </a:r>
                <a:r>
                  <a:rPr lang="en-US" dirty="0"/>
                  <a:t> </a:t>
                </a:r>
                <a:r>
                  <a:rPr lang="en-US" dirty="0" err="1"/>
                  <a:t>hodnota</a:t>
                </a:r>
                <a:r>
                  <a:rPr lang="en-US" dirty="0"/>
                  <a:t> </a:t>
                </a:r>
                <a:r>
                  <a:rPr lang="en-US" dirty="0" err="1"/>
                  <a:t>veličiny</a:t>
                </a:r>
                <a:r>
                  <a:rPr lang="en-US" dirty="0"/>
                  <a:t> </a:t>
                </a:r>
                <a:r>
                  <a:rPr lang="en-US" i="1" dirty="0"/>
                  <a:t>Y </a:t>
                </a:r>
                <a:r>
                  <a:rPr lang="en-US" dirty="0"/>
                  <a:t>a </a:t>
                </a:r>
                <a14:m>
                  <m:oMath xmlns:m="http://schemas.openxmlformats.org/officeDocument/2006/math">
                    <m:sSub>
                      <m:sSubPr>
                        <m:ctrlPr>
                          <a:rPr lang="en-US" i="1">
                            <a:latin typeface="Cambria Math" panose="02040503050406030204" pitchFamily="18" charset="0"/>
                          </a:rPr>
                        </m:ctrlPr>
                      </m:sSubPr>
                      <m:e>
                        <m:r>
                          <a:rPr lang="en-US" i="1">
                            <a:latin typeface="Cambria Math"/>
                            <a:ea typeface="Cambria Math"/>
                          </a:rPr>
                          <m:t>𝜇</m:t>
                        </m:r>
                      </m:e>
                      <m:sub>
                        <m:r>
                          <a:rPr lang="cs-CZ" b="0" i="1" smtClean="0">
                            <a:latin typeface="Cambria Math"/>
                          </a:rPr>
                          <m:t>2</m:t>
                        </m:r>
                      </m:sub>
                    </m:sSub>
                    <m:r>
                      <a:rPr lang="cs-CZ" i="1">
                        <a:latin typeface="Cambria Math"/>
                      </a:rPr>
                      <m:t> </m:t>
                    </m:r>
                  </m:oMath>
                </a14:m>
                <a:r>
                  <a:rPr lang="en-US" dirty="0"/>
                  <a:t>je </a:t>
                </a:r>
                <a:r>
                  <a:rPr lang="en-US" dirty="0" err="1"/>
                  <a:t>střední</a:t>
                </a:r>
                <a:r>
                  <a:rPr lang="en-US" dirty="0"/>
                  <a:t> </a:t>
                </a:r>
                <a:r>
                  <a:rPr lang="en-US" dirty="0" err="1"/>
                  <a:t>hodnota</a:t>
                </a:r>
                <a:r>
                  <a:rPr lang="en-US" dirty="0"/>
                  <a:t> </a:t>
                </a:r>
                <a:r>
                  <a:rPr lang="en-US" dirty="0" err="1" smtClean="0"/>
                  <a:t>veličiny</a:t>
                </a:r>
                <a:r>
                  <a:rPr lang="cs-CZ" dirty="0" smtClean="0"/>
                  <a:t> </a:t>
                </a:r>
                <a:r>
                  <a:rPr lang="en-US" i="1" dirty="0" smtClean="0"/>
                  <a:t>Z </a:t>
                </a:r>
                <a:r>
                  <a:rPr lang="en-US" dirty="0"/>
                  <a:t>. </a:t>
                </a:r>
                <a:endParaRPr lang="cs-CZ" dirty="0" smtClean="0"/>
              </a:p>
              <a:p>
                <a:r>
                  <a:rPr lang="en-US" dirty="0" err="1" smtClean="0"/>
                  <a:t>Označme</a:t>
                </a:r>
                <a:r>
                  <a:rPr lang="en-US" dirty="0" smtClean="0"/>
                  <a:t> </a:t>
                </a:r>
                <a14:m>
                  <m:oMath xmlns:m="http://schemas.openxmlformats.org/officeDocument/2006/math">
                    <m:sSub>
                      <m:sSubPr>
                        <m:ctrlPr>
                          <a:rPr lang="cs-CZ" i="1">
                            <a:latin typeface="Cambria Math" panose="02040503050406030204" pitchFamily="18" charset="0"/>
                          </a:rPr>
                        </m:ctrlPr>
                      </m:sSubPr>
                      <m:e>
                        <m:sSub>
                          <m:sSubPr>
                            <m:ctrlPr>
                              <a:rPr lang="cs-CZ" i="1" smtClean="0">
                                <a:latin typeface="Cambria Math" panose="02040503050406030204" pitchFamily="18" charset="0"/>
                              </a:rPr>
                            </m:ctrlPr>
                          </m:sSubPr>
                          <m:e>
                            <m:r>
                              <a:rPr lang="cs-CZ" b="0" i="1" smtClean="0">
                                <a:latin typeface="Cambria Math"/>
                              </a:rPr>
                              <m:t>𝑥</m:t>
                            </m:r>
                          </m:e>
                          <m:sub>
                            <m:r>
                              <a:rPr lang="cs-CZ" b="0" i="1" smtClean="0">
                                <a:latin typeface="Cambria Math"/>
                              </a:rPr>
                              <m:t>1</m:t>
                            </m:r>
                          </m:sub>
                        </m:sSub>
                        <m:r>
                          <a:rPr lang="cs-CZ" b="0" i="1" smtClean="0">
                            <a:latin typeface="Cambria Math"/>
                          </a:rPr>
                          <m:t>=</m:t>
                        </m:r>
                        <m:r>
                          <a:rPr lang="cs-CZ" i="1">
                            <a:latin typeface="Cambria Math"/>
                          </a:rPr>
                          <m:t>𝑦</m:t>
                        </m:r>
                      </m:e>
                      <m:sub>
                        <m:r>
                          <a:rPr lang="cs-CZ" i="1">
                            <a:latin typeface="Cambria Math"/>
                          </a:rPr>
                          <m:t>1</m:t>
                        </m:r>
                      </m:sub>
                    </m:sSub>
                    <m:r>
                      <a:rPr lang="cs-CZ" b="0" i="1" smtClean="0">
                        <a:latin typeface="Cambria Math"/>
                      </a:rPr>
                      <m:t>−</m:t>
                    </m:r>
                    <m:sSub>
                      <m:sSubPr>
                        <m:ctrlPr>
                          <a:rPr lang="cs-CZ" i="1">
                            <a:latin typeface="Cambria Math" panose="02040503050406030204" pitchFamily="18" charset="0"/>
                          </a:rPr>
                        </m:ctrlPr>
                      </m:sSubPr>
                      <m:e>
                        <m:r>
                          <a:rPr lang="cs-CZ" i="1">
                            <a:latin typeface="Cambria Math"/>
                          </a:rPr>
                          <m:t>𝑧</m:t>
                        </m:r>
                      </m:e>
                      <m:sub>
                        <m:r>
                          <a:rPr lang="cs-CZ" i="1">
                            <a:latin typeface="Cambria Math"/>
                          </a:rPr>
                          <m:t>1</m:t>
                        </m:r>
                      </m:sub>
                    </m:sSub>
                    <m:r>
                      <a:rPr lang="cs-CZ" b="0" i="1" smtClean="0">
                        <a:latin typeface="Cambria Math"/>
                      </a:rPr>
                      <m:t>, </m:t>
                    </m:r>
                    <m:sSub>
                      <m:sSubPr>
                        <m:ctrlPr>
                          <a:rPr lang="cs-CZ" i="1">
                            <a:latin typeface="Cambria Math" panose="02040503050406030204" pitchFamily="18" charset="0"/>
                          </a:rPr>
                        </m:ctrlPr>
                      </m:sSubPr>
                      <m:e>
                        <m:sSub>
                          <m:sSubPr>
                            <m:ctrlPr>
                              <a:rPr lang="cs-CZ" i="1">
                                <a:latin typeface="Cambria Math" panose="02040503050406030204" pitchFamily="18" charset="0"/>
                              </a:rPr>
                            </m:ctrlPr>
                          </m:sSubPr>
                          <m:e>
                            <m:r>
                              <a:rPr lang="cs-CZ" i="1">
                                <a:latin typeface="Cambria Math"/>
                              </a:rPr>
                              <m:t>𝑥</m:t>
                            </m:r>
                          </m:e>
                          <m:sub>
                            <m:r>
                              <a:rPr lang="cs-CZ" b="0" i="1" smtClean="0">
                                <a:latin typeface="Cambria Math"/>
                              </a:rPr>
                              <m:t>2</m:t>
                            </m:r>
                          </m:sub>
                        </m:sSub>
                        <m:r>
                          <a:rPr lang="cs-CZ" i="1">
                            <a:latin typeface="Cambria Math"/>
                          </a:rPr>
                          <m:t>=</m:t>
                        </m:r>
                        <m:r>
                          <a:rPr lang="cs-CZ" i="1">
                            <a:latin typeface="Cambria Math"/>
                          </a:rPr>
                          <m:t>𝑦</m:t>
                        </m:r>
                      </m:e>
                      <m:sub>
                        <m:r>
                          <a:rPr lang="cs-CZ" b="0" i="1" smtClean="0">
                            <a:latin typeface="Cambria Math"/>
                          </a:rPr>
                          <m:t>2</m:t>
                        </m:r>
                      </m:sub>
                    </m:sSub>
                    <m:r>
                      <a:rPr lang="cs-CZ" i="1">
                        <a:latin typeface="Cambria Math"/>
                      </a:rPr>
                      <m:t>−</m:t>
                    </m:r>
                    <m:sSub>
                      <m:sSubPr>
                        <m:ctrlPr>
                          <a:rPr lang="cs-CZ" i="1">
                            <a:latin typeface="Cambria Math" panose="02040503050406030204" pitchFamily="18" charset="0"/>
                          </a:rPr>
                        </m:ctrlPr>
                      </m:sSubPr>
                      <m:e>
                        <m:r>
                          <a:rPr lang="cs-CZ" i="1">
                            <a:latin typeface="Cambria Math"/>
                          </a:rPr>
                          <m:t>𝑧</m:t>
                        </m:r>
                      </m:e>
                      <m:sub>
                        <m:r>
                          <a:rPr lang="cs-CZ" b="0" i="1" smtClean="0">
                            <a:latin typeface="Cambria Math"/>
                          </a:rPr>
                          <m:t>2</m:t>
                        </m:r>
                      </m:sub>
                    </m:sSub>
                    <m:r>
                      <a:rPr lang="cs-CZ" i="1">
                        <a:latin typeface="Cambria Math"/>
                      </a:rPr>
                      <m:t>, </m:t>
                    </m:r>
                  </m:oMath>
                </a14:m>
                <a:r>
                  <a:rPr lang="cs-CZ" dirty="0" smtClean="0"/>
                  <a:t>…</a:t>
                </a:r>
                <a14:m>
                  <m:oMath xmlns:m="http://schemas.openxmlformats.org/officeDocument/2006/math">
                    <m:sSub>
                      <m:sSubPr>
                        <m:ctrlPr>
                          <a:rPr lang="cs-CZ" i="1">
                            <a:latin typeface="Cambria Math" panose="02040503050406030204" pitchFamily="18" charset="0"/>
                          </a:rPr>
                        </m:ctrlPr>
                      </m:sSubPr>
                      <m:e>
                        <m:sSub>
                          <m:sSubPr>
                            <m:ctrlPr>
                              <a:rPr lang="cs-CZ" i="1">
                                <a:latin typeface="Cambria Math" panose="02040503050406030204" pitchFamily="18" charset="0"/>
                              </a:rPr>
                            </m:ctrlPr>
                          </m:sSubPr>
                          <m:e>
                            <m:r>
                              <a:rPr lang="cs-CZ" b="0" i="1" smtClean="0">
                                <a:latin typeface="Cambria Math"/>
                              </a:rPr>
                              <m:t>, </m:t>
                            </m:r>
                            <m:r>
                              <a:rPr lang="cs-CZ" i="1">
                                <a:latin typeface="Cambria Math"/>
                              </a:rPr>
                              <m:t>𝑥</m:t>
                            </m:r>
                          </m:e>
                          <m:sub>
                            <m:r>
                              <a:rPr lang="cs-CZ" b="0" i="1" smtClean="0">
                                <a:latin typeface="Cambria Math"/>
                              </a:rPr>
                              <m:t>𝑛</m:t>
                            </m:r>
                          </m:sub>
                        </m:sSub>
                        <m:r>
                          <a:rPr lang="cs-CZ" i="1">
                            <a:latin typeface="Cambria Math"/>
                          </a:rPr>
                          <m:t>=</m:t>
                        </m:r>
                        <m:r>
                          <a:rPr lang="cs-CZ" i="1">
                            <a:latin typeface="Cambria Math"/>
                          </a:rPr>
                          <m:t>𝑦</m:t>
                        </m:r>
                      </m:e>
                      <m:sub>
                        <m:r>
                          <a:rPr lang="cs-CZ" b="0" i="1" smtClean="0">
                            <a:latin typeface="Cambria Math"/>
                          </a:rPr>
                          <m:t>𝑛</m:t>
                        </m:r>
                      </m:sub>
                    </m:sSub>
                    <m:r>
                      <a:rPr lang="cs-CZ" i="1">
                        <a:latin typeface="Cambria Math"/>
                      </a:rPr>
                      <m:t>−</m:t>
                    </m:r>
                    <m:sSub>
                      <m:sSubPr>
                        <m:ctrlPr>
                          <a:rPr lang="cs-CZ" i="1">
                            <a:latin typeface="Cambria Math" panose="02040503050406030204" pitchFamily="18" charset="0"/>
                          </a:rPr>
                        </m:ctrlPr>
                      </m:sSubPr>
                      <m:e>
                        <m:r>
                          <a:rPr lang="cs-CZ" i="1">
                            <a:latin typeface="Cambria Math"/>
                          </a:rPr>
                          <m:t>𝑧</m:t>
                        </m:r>
                      </m:e>
                      <m:sub>
                        <m:r>
                          <a:rPr lang="cs-CZ" b="0" i="1" smtClean="0">
                            <a:latin typeface="Cambria Math"/>
                          </a:rPr>
                          <m:t>𝑛</m:t>
                        </m:r>
                      </m:sub>
                    </m:sSub>
                  </m:oMath>
                </a14:m>
                <a:r>
                  <a:rPr lang="cs-CZ" dirty="0" smtClean="0"/>
                  <a:t>. </a:t>
                </a:r>
                <a:r>
                  <a:rPr lang="en-US" dirty="0" err="1" smtClean="0"/>
                  <a:t>Potom</a:t>
                </a:r>
                <a:r>
                  <a:rPr lang="en-US" dirty="0" smtClean="0"/>
                  <a:t> </a:t>
                </a:r>
                <a14:m>
                  <m:oMath xmlns:m="http://schemas.openxmlformats.org/officeDocument/2006/math">
                    <m:sSub>
                      <m:sSubPr>
                        <m:ctrlPr>
                          <a:rPr lang="cs-CZ" i="1" smtClean="0">
                            <a:latin typeface="Cambria Math" panose="02040503050406030204" pitchFamily="18" charset="0"/>
                          </a:rPr>
                        </m:ctrlPr>
                      </m:sSubPr>
                      <m:e>
                        <m:sSub>
                          <m:sSubPr>
                            <m:ctrlPr>
                              <a:rPr lang="cs-CZ" i="1">
                                <a:latin typeface="Cambria Math" panose="02040503050406030204" pitchFamily="18" charset="0"/>
                              </a:rPr>
                            </m:ctrlPr>
                          </m:sSubPr>
                          <m:e>
                            <m:r>
                              <a:rPr lang="cs-CZ" i="1">
                                <a:latin typeface="Cambria Math"/>
                              </a:rPr>
                              <m:t>𝑥</m:t>
                            </m:r>
                          </m:e>
                          <m:sub>
                            <m:r>
                              <a:rPr lang="cs-CZ" i="1">
                                <a:latin typeface="Cambria Math"/>
                              </a:rPr>
                              <m:t>1</m:t>
                            </m:r>
                          </m:sub>
                        </m:sSub>
                        <m:r>
                          <a:rPr lang="cs-CZ" b="0" i="1" smtClean="0">
                            <a:latin typeface="Cambria Math"/>
                          </a:rPr>
                          <m:t>, </m:t>
                        </m:r>
                        <m:r>
                          <a:rPr lang="cs-CZ" b="0" i="1" smtClean="0">
                            <a:latin typeface="Cambria Math"/>
                          </a:rPr>
                          <m:t>𝑥</m:t>
                        </m:r>
                      </m:e>
                      <m:sub>
                        <m:r>
                          <a:rPr lang="cs-CZ" b="0" i="1" smtClean="0">
                            <a:latin typeface="Cambria Math"/>
                          </a:rPr>
                          <m:t>2</m:t>
                        </m:r>
                      </m:sub>
                    </m:sSub>
                    <m:r>
                      <a:rPr lang="cs-CZ" i="1">
                        <a:latin typeface="Cambria Math"/>
                      </a:rPr>
                      <m:t>, </m:t>
                    </m:r>
                  </m:oMath>
                </a14:m>
                <a:r>
                  <a:rPr lang="cs-CZ" dirty="0" smtClean="0"/>
                  <a:t>…, </a:t>
                </a:r>
                <a14:m>
                  <m:oMath xmlns:m="http://schemas.openxmlformats.org/officeDocument/2006/math">
                    <m:sSub>
                      <m:sSubPr>
                        <m:ctrlPr>
                          <a:rPr lang="cs-CZ" i="1">
                            <a:latin typeface="Cambria Math" panose="02040503050406030204" pitchFamily="18" charset="0"/>
                          </a:rPr>
                        </m:ctrlPr>
                      </m:sSubPr>
                      <m:e>
                        <m:r>
                          <a:rPr lang="cs-CZ" i="1">
                            <a:latin typeface="Cambria Math"/>
                          </a:rPr>
                          <m:t>, </m:t>
                        </m:r>
                        <m:r>
                          <a:rPr lang="cs-CZ" i="1">
                            <a:latin typeface="Cambria Math"/>
                          </a:rPr>
                          <m:t>𝑥</m:t>
                        </m:r>
                      </m:e>
                      <m:sub>
                        <m:r>
                          <a:rPr lang="cs-CZ" i="1">
                            <a:latin typeface="Cambria Math"/>
                          </a:rPr>
                          <m:t>𝑛</m:t>
                        </m:r>
                      </m:sub>
                    </m:sSub>
                  </m:oMath>
                </a14:m>
                <a:r>
                  <a:rPr lang="cs-CZ" dirty="0" smtClean="0"/>
                  <a:t> </a:t>
                </a:r>
                <a:r>
                  <a:rPr lang="en-US" dirty="0" err="1" smtClean="0"/>
                  <a:t>jsou</a:t>
                </a:r>
                <a:r>
                  <a:rPr lang="en-US" dirty="0" smtClean="0"/>
                  <a:t> </a:t>
                </a:r>
                <a:r>
                  <a:rPr lang="en-US" dirty="0" err="1" smtClean="0"/>
                  <a:t>prvky</a:t>
                </a:r>
                <a:r>
                  <a:rPr lang="cs-CZ" dirty="0" smtClean="0"/>
                  <a:t> </a:t>
                </a:r>
                <a:r>
                  <a:rPr lang="en-US" dirty="0" err="1" smtClean="0"/>
                  <a:t>normální</a:t>
                </a:r>
                <a:r>
                  <a:rPr lang="en-US" dirty="0" smtClean="0"/>
                  <a:t> </a:t>
                </a:r>
                <a:r>
                  <a:rPr lang="en-US" dirty="0" err="1"/>
                  <a:t>veličiny</a:t>
                </a:r>
                <a:r>
                  <a:rPr lang="en-US" dirty="0"/>
                  <a:t> </a:t>
                </a:r>
                <a:r>
                  <a:rPr lang="en-US" i="1" dirty="0"/>
                  <a:t>X </a:t>
                </a:r>
                <a:r>
                  <a:rPr lang="en-US" dirty="0"/>
                  <a:t>s </a:t>
                </a:r>
                <a:r>
                  <a:rPr lang="en-US" dirty="0" err="1"/>
                  <a:t>průměrem</a:t>
                </a:r>
                <a:r>
                  <a:rPr lang="en-US" dirty="0"/>
                  <a:t> </a:t>
                </a:r>
                <a14:m>
                  <m:oMath xmlns:m="http://schemas.openxmlformats.org/officeDocument/2006/math">
                    <m:acc>
                      <m:accPr>
                        <m:chr m:val="̅"/>
                        <m:ctrlPr>
                          <a:rPr lang="en-US" i="1" smtClean="0">
                            <a:latin typeface="Cambria Math" panose="02040503050406030204" pitchFamily="18" charset="0"/>
                          </a:rPr>
                        </m:ctrlPr>
                      </m:accPr>
                      <m:e>
                        <m:r>
                          <a:rPr lang="cs-CZ" b="0" i="1" smtClean="0">
                            <a:latin typeface="Cambria Math"/>
                          </a:rPr>
                          <m:t>𝑥</m:t>
                        </m:r>
                      </m:e>
                    </m:acc>
                    <m:r>
                      <a:rPr lang="cs-CZ" b="0" i="1" smtClean="0">
                        <a:latin typeface="Cambria Math"/>
                      </a:rPr>
                      <m:t> </m:t>
                    </m:r>
                  </m:oMath>
                </a14:m>
                <a:r>
                  <a:rPr lang="en-US" dirty="0" smtClean="0"/>
                  <a:t>a </a:t>
                </a:r>
                <a:r>
                  <a:rPr lang="en-US" dirty="0" err="1"/>
                  <a:t>rozptylem</a:t>
                </a:r>
                <a:r>
                  <a:rPr lang="en-US" dirty="0"/>
                  <a:t> </a:t>
                </a:r>
                <a:r>
                  <a:rPr lang="en-US" i="1" dirty="0" smtClean="0"/>
                  <a:t>s</a:t>
                </a:r>
                <a:r>
                  <a:rPr lang="en-US" baseline="30000" dirty="0" smtClean="0"/>
                  <a:t>2</a:t>
                </a:r>
                <a:r>
                  <a:rPr lang="en-US" dirty="0" smtClean="0"/>
                  <a:t> </a:t>
                </a:r>
                <a:r>
                  <a:rPr lang="en-US" dirty="0"/>
                  <a:t>. </a:t>
                </a:r>
                <a:endParaRPr lang="cs-CZ" dirty="0" smtClean="0"/>
              </a:p>
              <a:p>
                <a:r>
                  <a:rPr lang="en-US" dirty="0" err="1" smtClean="0"/>
                  <a:t>Párový</a:t>
                </a:r>
                <a:r>
                  <a:rPr lang="en-US" dirty="0" smtClean="0"/>
                  <a:t> </a:t>
                </a:r>
                <a:r>
                  <a:rPr lang="en-US" dirty="0"/>
                  <a:t>test </a:t>
                </a:r>
                <a:r>
                  <a:rPr lang="en-US" dirty="0" err="1"/>
                  <a:t>zkoumá</a:t>
                </a:r>
                <a:r>
                  <a:rPr lang="en-US" dirty="0"/>
                  <a:t>, </a:t>
                </a:r>
                <a:r>
                  <a:rPr lang="en-US" dirty="0" err="1"/>
                  <a:t>jestli</a:t>
                </a:r>
                <a:r>
                  <a:rPr lang="en-US" dirty="0"/>
                  <a:t> je </a:t>
                </a:r>
                <a:r>
                  <a:rPr lang="en-US" dirty="0" err="1"/>
                  <a:t>rozdíl</a:t>
                </a:r>
                <a:r>
                  <a:rPr lang="en-US" dirty="0"/>
                  <a:t> </a:t>
                </a:r>
                <a:r>
                  <a:rPr lang="en-US" dirty="0" err="1" smtClean="0"/>
                  <a:t>středných</a:t>
                </a:r>
                <a:r>
                  <a:rPr lang="cs-CZ" dirty="0" smtClean="0"/>
                  <a:t> </a:t>
                </a:r>
                <a:r>
                  <a:rPr lang="en-US" dirty="0" err="1" smtClean="0"/>
                  <a:t>hodnot</a:t>
                </a:r>
                <a:r>
                  <a:rPr lang="en-US" dirty="0" smtClean="0"/>
                  <a:t> </a:t>
                </a:r>
                <a:r>
                  <a:rPr lang="en-US" dirty="0" err="1"/>
                  <a:t>veličin</a:t>
                </a:r>
                <a:r>
                  <a:rPr lang="en-US" dirty="0"/>
                  <a:t> </a:t>
                </a:r>
                <a:r>
                  <a:rPr lang="en-US" i="1" dirty="0"/>
                  <a:t>Y </a:t>
                </a:r>
                <a:r>
                  <a:rPr lang="en-US" dirty="0"/>
                  <a:t>a </a:t>
                </a:r>
                <a:r>
                  <a:rPr lang="en-US" i="1" dirty="0"/>
                  <a:t>Z </a:t>
                </a:r>
                <a:r>
                  <a:rPr lang="en-US" dirty="0" err="1"/>
                  <a:t>roven</a:t>
                </a:r>
                <a:r>
                  <a:rPr lang="en-US" dirty="0"/>
                  <a:t> </a:t>
                </a:r>
                <a:r>
                  <a:rPr lang="en-US" dirty="0" err="1"/>
                  <a:t>hodnotě</a:t>
                </a:r>
                <a:r>
                  <a:rPr lang="en-US" dirty="0"/>
                  <a:t> </a:t>
                </a:r>
                <a:r>
                  <a:rPr lang="el-GR" dirty="0"/>
                  <a:t>Δ.</a:t>
                </a:r>
                <a:r>
                  <a:rPr lang="en-US" dirty="0" smtClean="0"/>
                  <a:t> </a:t>
                </a:r>
                <a:endParaRPr lang="en-US" dirty="0"/>
              </a:p>
            </p:txBody>
          </p:sp>
        </mc:Choice>
        <mc:Fallback xmlns="">
          <p:sp>
            <p:nvSpPr>
              <p:cNvPr id="3" name="Zástupný symbol pro obsah 2"/>
              <p:cNvSpPr>
                <a:spLocks noGrp="1" noRot="1" noChangeAspect="1" noMove="1" noResize="1" noEditPoints="1" noAdjustHandles="1" noChangeArrowheads="1" noChangeShapeType="1" noTextEdit="1"/>
              </p:cNvSpPr>
              <p:nvPr>
                <p:ph idx="1"/>
              </p:nvPr>
            </p:nvSpPr>
            <p:spPr>
              <a:xfrm>
                <a:off x="457200" y="2180492"/>
                <a:ext cx="7620000" cy="4220308"/>
              </a:xfrm>
              <a:blipFill>
                <a:blip r:embed="rId2"/>
                <a:stretch>
                  <a:fillRect t="-1012" r="-1360"/>
                </a:stretch>
              </a:blipFill>
            </p:spPr>
            <p:txBody>
              <a:bodyPr/>
              <a:lstStyle/>
              <a:p>
                <a:r>
                  <a:rPr lang="cs-CZ">
                    <a:noFill/>
                  </a:rPr>
                  <a:t> </a:t>
                </a:r>
              </a:p>
            </p:txBody>
          </p:sp>
        </mc:Fallback>
      </mc:AlternateContent>
    </p:spTree>
    <p:extLst>
      <p:ext uri="{BB962C8B-B14F-4D97-AF65-F5344CB8AC3E}">
        <p14:creationId xmlns:p14="http://schemas.microsoft.com/office/powerpoint/2010/main" val="2139083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Postup testování</a:t>
            </a:r>
            <a:endParaRPr lang="en-US" dirty="0"/>
          </a:p>
        </p:txBody>
      </p:sp>
      <p:pic>
        <p:nvPicPr>
          <p:cNvPr id="9218" name="Picture 2"/>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0" y="1477107"/>
            <a:ext cx="8456899" cy="198120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14022650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Příklad</a:t>
            </a:r>
            <a:endParaRPr lang="en-US" dirty="0"/>
          </a:p>
        </p:txBody>
      </p:sp>
      <p:sp>
        <p:nvSpPr>
          <p:cNvPr id="3" name="Zástupný symbol pro obsah 2"/>
          <p:cNvSpPr>
            <a:spLocks noGrp="1"/>
          </p:cNvSpPr>
          <p:nvPr>
            <p:ph idx="1"/>
          </p:nvPr>
        </p:nvSpPr>
        <p:spPr/>
        <p:txBody>
          <a:bodyPr/>
          <a:lstStyle/>
          <a:p>
            <a:r>
              <a:rPr lang="cs-CZ" dirty="0" smtClean="0"/>
              <a:t>V následující tabulce jsou data </a:t>
            </a:r>
            <a:r>
              <a:rPr lang="cs-CZ" i="1" dirty="0" smtClean="0"/>
              <a:t>Y </a:t>
            </a:r>
            <a:r>
              <a:rPr lang="cs-CZ" dirty="0" smtClean="0"/>
              <a:t>a </a:t>
            </a:r>
            <a:r>
              <a:rPr lang="cs-CZ" i="1" dirty="0" smtClean="0"/>
              <a:t>Z</a:t>
            </a:r>
            <a:r>
              <a:rPr lang="cs-CZ" dirty="0" smtClean="0"/>
              <a:t>, která určují přesnost zásahu šipkou 6 hráčů pravou a levou rukou. Zjistěte, jestli na hladině významnosti 0,05 je přesnost zásahu oběma rukama stejná, tedy že rozdíl v přesnosti je 0.</a:t>
            </a:r>
            <a:endParaRPr lang="cs-CZ" dirty="0"/>
          </a:p>
        </p:txBody>
      </p:sp>
      <p:pic>
        <p:nvPicPr>
          <p:cNvPr id="10242"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85938" y="3230440"/>
            <a:ext cx="2783067" cy="217389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5120373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Rozdělení statistických hypotéz</a:t>
            </a:r>
            <a:endParaRPr lang="cs-CZ" dirty="0"/>
          </a:p>
        </p:txBody>
      </p:sp>
      <p:sp>
        <p:nvSpPr>
          <p:cNvPr id="3" name="Zástupný symbol pro obsah 2"/>
          <p:cNvSpPr>
            <a:spLocks noGrp="1"/>
          </p:cNvSpPr>
          <p:nvPr>
            <p:ph idx="1"/>
          </p:nvPr>
        </p:nvSpPr>
        <p:spPr>
          <a:xfrm>
            <a:off x="602524" y="1703398"/>
            <a:ext cx="7886700" cy="4726115"/>
          </a:xfrm>
        </p:spPr>
        <p:txBody>
          <a:bodyPr>
            <a:normAutofit/>
          </a:bodyPr>
          <a:lstStyle/>
          <a:p>
            <a:pPr marL="0" indent="0">
              <a:buNone/>
            </a:pPr>
            <a:r>
              <a:rPr lang="cs-CZ" dirty="0"/>
              <a:t>Statistické hypotézy tvoří jen část vědeckých (nebo alespoň odborných) hypotéz. Týkají se náhodných veličin a rozdělujeme je do dvou velkých tříd </a:t>
            </a:r>
            <a:r>
              <a:rPr lang="cs-CZ" dirty="0" smtClean="0"/>
              <a:t>na:</a:t>
            </a:r>
          </a:p>
          <a:p>
            <a:r>
              <a:rPr lang="cs-CZ" dirty="0" smtClean="0"/>
              <a:t> Parametrické hypotézy: vztahují se k jednomu parametru nebo několika parametrům daného pravděpodobnostního rozdělení náhodné veličiny (neboli znaku populace). </a:t>
            </a:r>
          </a:p>
          <a:p>
            <a:r>
              <a:rPr lang="cs-CZ" dirty="0" smtClean="0"/>
              <a:t> </a:t>
            </a:r>
            <a:r>
              <a:rPr lang="cs-CZ" dirty="0"/>
              <a:t>N</a:t>
            </a:r>
            <a:r>
              <a:rPr lang="cs-CZ" dirty="0" smtClean="0"/>
              <a:t>eparametrické hypotézy: netýkají se parametrů </a:t>
            </a:r>
            <a:r>
              <a:rPr lang="cs-CZ" dirty="0"/>
              <a:t>rozdělení náhodné veličiny, nýbrž jiných statistických vlastností, např. tvaru pravděpodobnostního rozdělení této veličiny (může nás třeba zajímat, zda lze chování náhodné veličiny modelovat binomickým rozdělením, normálním rozdělením apod.). </a:t>
            </a:r>
          </a:p>
        </p:txBody>
      </p:sp>
    </p:spTree>
    <p:extLst>
      <p:ext uri="{BB962C8B-B14F-4D97-AF65-F5344CB8AC3E}">
        <p14:creationId xmlns:p14="http://schemas.microsoft.com/office/powerpoint/2010/main" val="208504312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Řešení</a:t>
            </a:r>
            <a:endParaRPr lang="en-US" dirty="0"/>
          </a:p>
        </p:txBody>
      </p:sp>
      <p:pic>
        <p:nvPicPr>
          <p:cNvPr id="11266" name="Picture 2"/>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0" y="1336431"/>
            <a:ext cx="8385184" cy="274466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289755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7"/>
            <a:ext cx="7620000" cy="1870685"/>
          </a:xfrm>
        </p:spPr>
        <p:txBody>
          <a:bodyPr/>
          <a:lstStyle/>
          <a:p>
            <a:r>
              <a:rPr lang="en-US" b="1" dirty="0"/>
              <a:t>(E) </a:t>
            </a:r>
            <a:r>
              <a:rPr lang="cs-CZ" b="1" dirty="0" err="1" smtClean="0"/>
              <a:t>Dvouvýběrový</a:t>
            </a:r>
            <a:r>
              <a:rPr lang="cs-CZ" b="1" dirty="0" smtClean="0"/>
              <a:t> F – test pro rozptyly </a:t>
            </a:r>
            <a:endParaRPr lang="cs-CZ" dirty="0"/>
          </a:p>
        </p:txBody>
      </p:sp>
      <mc:AlternateContent xmlns:mc="http://schemas.openxmlformats.org/markup-compatibility/2006" xmlns:a14="http://schemas.microsoft.com/office/drawing/2010/main">
        <mc:Choice Requires="a14">
          <p:sp>
            <p:nvSpPr>
              <p:cNvPr id="3" name="Zástupný symbol pro obsah 2"/>
              <p:cNvSpPr>
                <a:spLocks noGrp="1"/>
              </p:cNvSpPr>
              <p:nvPr>
                <p:ph idx="1"/>
              </p:nvPr>
            </p:nvSpPr>
            <p:spPr>
              <a:xfrm>
                <a:off x="457200" y="2696308"/>
                <a:ext cx="7620000" cy="3704492"/>
              </a:xfrm>
            </p:spPr>
            <p:txBody>
              <a:bodyPr/>
              <a:lstStyle/>
              <a:p>
                <a:r>
                  <a:rPr lang="cs-CZ" dirty="0"/>
                  <a:t>Uvažujme dva náhodné výběry </a:t>
                </a:r>
                <a:r>
                  <a:rPr lang="cs-CZ" i="1" dirty="0"/>
                  <a:t>Y </a:t>
                </a:r>
                <a:r>
                  <a:rPr lang="cs-CZ" dirty="0"/>
                  <a:t>a </a:t>
                </a:r>
                <a:r>
                  <a:rPr lang="cs-CZ" i="1" dirty="0"/>
                  <a:t>Z </a:t>
                </a:r>
                <a:r>
                  <a:rPr lang="cs-CZ" dirty="0" err="1"/>
                  <a:t>z</a:t>
                </a:r>
                <a:r>
                  <a:rPr lang="cs-CZ" dirty="0"/>
                  <a:t> normálního rozdělení</a:t>
                </a:r>
                <a:r>
                  <a:rPr lang="en-US" dirty="0"/>
                  <a:t>. </a:t>
                </a:r>
                <a:endParaRPr lang="cs-CZ" dirty="0"/>
              </a:p>
              <a:p>
                <a:r>
                  <a:rPr lang="cs-CZ" dirty="0" smtClean="0"/>
                  <a:t>Výběrové </a:t>
                </a:r>
                <a:r>
                  <a:rPr lang="cs-CZ" dirty="0"/>
                  <a:t>charakteristiky proměnné </a:t>
                </a:r>
                <a:r>
                  <a:rPr lang="en-US" i="1" dirty="0"/>
                  <a:t>Y </a:t>
                </a:r>
                <a:r>
                  <a:rPr lang="en-US" dirty="0" err="1"/>
                  <a:t>jsou</a:t>
                </a:r>
                <a:r>
                  <a:rPr lang="cs-CZ" dirty="0"/>
                  <a:t> </a:t>
                </a:r>
                <a:r>
                  <a:rPr lang="pt-BR" dirty="0"/>
                  <a:t> </a:t>
                </a:r>
                <a14:m>
                  <m:oMath xmlns:m="http://schemas.openxmlformats.org/officeDocument/2006/math">
                    <m:acc>
                      <m:accPr>
                        <m:chr m:val="̅"/>
                        <m:ctrlPr>
                          <a:rPr lang="pt-BR" i="1">
                            <a:latin typeface="Cambria Math" panose="02040503050406030204" pitchFamily="18" charset="0"/>
                          </a:rPr>
                        </m:ctrlPr>
                      </m:accPr>
                      <m:e>
                        <m:sSub>
                          <m:sSubPr>
                            <m:ctrlPr>
                              <a:rPr lang="pt-BR" i="1">
                                <a:latin typeface="Cambria Math" panose="02040503050406030204" pitchFamily="18" charset="0"/>
                              </a:rPr>
                            </m:ctrlPr>
                          </m:sSubPr>
                          <m:e>
                            <m:r>
                              <a:rPr lang="cs-CZ" i="1">
                                <a:latin typeface="Cambria Math"/>
                              </a:rPr>
                              <m:t>𝑥</m:t>
                            </m:r>
                          </m:e>
                          <m:sub>
                            <m:r>
                              <a:rPr lang="cs-CZ" i="1">
                                <a:latin typeface="Cambria Math"/>
                              </a:rPr>
                              <m:t>1</m:t>
                            </m:r>
                          </m:sub>
                        </m:sSub>
                      </m:e>
                    </m:acc>
                  </m:oMath>
                </a14:m>
                <a:r>
                  <a:rPr lang="cs-CZ" dirty="0"/>
                  <a:t>, s</a:t>
                </a:r>
                <a:r>
                  <a:rPr lang="cs-CZ" baseline="-25000" dirty="0"/>
                  <a:t>1</a:t>
                </a:r>
                <a:r>
                  <a:rPr lang="cs-CZ" baseline="30000" dirty="0"/>
                  <a:t>2</a:t>
                </a:r>
                <a:r>
                  <a:rPr lang="cs-CZ" dirty="0"/>
                  <a:t>, </a:t>
                </a:r>
                <a14:m>
                  <m:oMath xmlns:m="http://schemas.openxmlformats.org/officeDocument/2006/math">
                    <m:sSub>
                      <m:sSubPr>
                        <m:ctrlPr>
                          <a:rPr lang="cs-CZ" i="1">
                            <a:latin typeface="Cambria Math" panose="02040503050406030204" pitchFamily="18" charset="0"/>
                          </a:rPr>
                        </m:ctrlPr>
                      </m:sSubPr>
                      <m:e>
                        <m:r>
                          <a:rPr lang="cs-CZ" i="1">
                            <a:latin typeface="Cambria Math"/>
                          </a:rPr>
                          <m:t>𝑛</m:t>
                        </m:r>
                      </m:e>
                      <m:sub>
                        <m:r>
                          <a:rPr lang="cs-CZ" i="1">
                            <a:latin typeface="Cambria Math"/>
                          </a:rPr>
                          <m:t>1</m:t>
                        </m:r>
                      </m:sub>
                    </m:sSub>
                  </m:oMath>
                </a14:m>
                <a:endParaRPr lang="cs-CZ" dirty="0"/>
              </a:p>
              <a:p>
                <a:r>
                  <a:rPr lang="cs-CZ" dirty="0"/>
                  <a:t>Výběrové charakteristiky proměnné </a:t>
                </a:r>
                <a:r>
                  <a:rPr lang="cs-CZ" i="1" dirty="0"/>
                  <a:t>Z</a:t>
                </a:r>
                <a:r>
                  <a:rPr lang="en-US" i="1" dirty="0"/>
                  <a:t> </a:t>
                </a:r>
                <a:r>
                  <a:rPr lang="en-US" dirty="0" err="1"/>
                  <a:t>jsou</a:t>
                </a:r>
                <a:r>
                  <a:rPr lang="cs-CZ" dirty="0"/>
                  <a:t> </a:t>
                </a:r>
                <a:r>
                  <a:rPr lang="pt-BR" dirty="0"/>
                  <a:t> </a:t>
                </a:r>
                <a14:m>
                  <m:oMath xmlns:m="http://schemas.openxmlformats.org/officeDocument/2006/math">
                    <m:acc>
                      <m:accPr>
                        <m:chr m:val="̅"/>
                        <m:ctrlPr>
                          <a:rPr lang="pt-BR" i="1">
                            <a:latin typeface="Cambria Math" panose="02040503050406030204" pitchFamily="18" charset="0"/>
                          </a:rPr>
                        </m:ctrlPr>
                      </m:accPr>
                      <m:e>
                        <m:sSub>
                          <m:sSubPr>
                            <m:ctrlPr>
                              <a:rPr lang="pt-BR" i="1">
                                <a:latin typeface="Cambria Math" panose="02040503050406030204" pitchFamily="18" charset="0"/>
                              </a:rPr>
                            </m:ctrlPr>
                          </m:sSubPr>
                          <m:e>
                            <m:r>
                              <a:rPr lang="cs-CZ" i="1">
                                <a:latin typeface="Cambria Math"/>
                              </a:rPr>
                              <m:t>𝑥</m:t>
                            </m:r>
                          </m:e>
                          <m:sub>
                            <m:r>
                              <a:rPr lang="cs-CZ" i="1">
                                <a:latin typeface="Cambria Math"/>
                              </a:rPr>
                              <m:t>2</m:t>
                            </m:r>
                          </m:sub>
                        </m:sSub>
                      </m:e>
                    </m:acc>
                  </m:oMath>
                </a14:m>
                <a:r>
                  <a:rPr lang="cs-CZ" dirty="0"/>
                  <a:t>, s</a:t>
                </a:r>
                <a:r>
                  <a:rPr lang="cs-CZ" baseline="-25000" dirty="0"/>
                  <a:t>2</a:t>
                </a:r>
                <a:r>
                  <a:rPr lang="cs-CZ" baseline="30000" dirty="0"/>
                  <a:t>2</a:t>
                </a:r>
                <a:r>
                  <a:rPr lang="cs-CZ" dirty="0"/>
                  <a:t>, </a:t>
                </a:r>
                <a14:m>
                  <m:oMath xmlns:m="http://schemas.openxmlformats.org/officeDocument/2006/math">
                    <m:sSub>
                      <m:sSubPr>
                        <m:ctrlPr>
                          <a:rPr lang="cs-CZ" i="1">
                            <a:latin typeface="Cambria Math" panose="02040503050406030204" pitchFamily="18" charset="0"/>
                          </a:rPr>
                        </m:ctrlPr>
                      </m:sSubPr>
                      <m:e>
                        <m:r>
                          <a:rPr lang="cs-CZ" i="1">
                            <a:latin typeface="Cambria Math"/>
                          </a:rPr>
                          <m:t>𝑛</m:t>
                        </m:r>
                      </m:e>
                      <m:sub>
                        <m:r>
                          <a:rPr lang="cs-CZ" i="1">
                            <a:latin typeface="Cambria Math"/>
                          </a:rPr>
                          <m:t>2</m:t>
                        </m:r>
                      </m:sub>
                    </m:sSub>
                    <m:r>
                      <a:rPr lang="cs-CZ" i="1">
                        <a:latin typeface="Cambria Math"/>
                      </a:rPr>
                      <m:t> </m:t>
                    </m:r>
                  </m:oMath>
                </a14:m>
                <a:endParaRPr lang="cs-CZ" dirty="0"/>
              </a:p>
              <a:p>
                <a:r>
                  <a:rPr lang="cs-CZ" dirty="0"/>
                  <a:t>R</a:t>
                </a:r>
                <a:r>
                  <a:rPr lang="en-US" dirty="0" err="1"/>
                  <a:t>ozsahy</a:t>
                </a:r>
                <a:r>
                  <a:rPr lang="en-US" dirty="0"/>
                  <a:t> </a:t>
                </a:r>
                <a:r>
                  <a:rPr lang="en-US" dirty="0" err="1"/>
                  <a:t>výběrů</a:t>
                </a:r>
                <a:r>
                  <a:rPr lang="en-US" dirty="0"/>
                  <a:t> </a:t>
                </a:r>
                <a:r>
                  <a:rPr lang="en-US" dirty="0" err="1"/>
                  <a:t>nemusí</a:t>
                </a:r>
                <a:r>
                  <a:rPr lang="en-US" dirty="0"/>
                  <a:t> </a:t>
                </a:r>
                <a:r>
                  <a:rPr lang="en-US" dirty="0" err="1"/>
                  <a:t>být</a:t>
                </a:r>
                <a:r>
                  <a:rPr lang="en-US" dirty="0"/>
                  <a:t> </a:t>
                </a:r>
                <a:r>
                  <a:rPr lang="en-US" dirty="0" err="1" smtClean="0"/>
                  <a:t>stejné</a:t>
                </a:r>
                <a:endParaRPr lang="cs-CZ" dirty="0" smtClean="0"/>
              </a:p>
              <a:p>
                <a:r>
                  <a:rPr lang="cs-CZ" dirty="0" smtClean="0"/>
                  <a:t>Předpokládejme, že s</a:t>
                </a:r>
                <a:r>
                  <a:rPr lang="cs-CZ" baseline="-25000" dirty="0" smtClean="0"/>
                  <a:t>1</a:t>
                </a:r>
                <a:r>
                  <a:rPr lang="cs-CZ" baseline="30000" dirty="0" smtClean="0"/>
                  <a:t>2</a:t>
                </a:r>
                <a:r>
                  <a:rPr lang="cs-CZ" dirty="0"/>
                  <a:t> </a:t>
                </a:r>
                <a14:m>
                  <m:oMath xmlns:m="http://schemas.openxmlformats.org/officeDocument/2006/math">
                    <m:r>
                      <a:rPr lang="cs-CZ" i="1" smtClean="0">
                        <a:latin typeface="Cambria Math"/>
                        <a:ea typeface="Cambria Math"/>
                      </a:rPr>
                      <m:t>≥</m:t>
                    </m:r>
                  </m:oMath>
                </a14:m>
                <a:r>
                  <a:rPr lang="cs-CZ" dirty="0" smtClean="0"/>
                  <a:t>s</a:t>
                </a:r>
                <a:r>
                  <a:rPr lang="cs-CZ" baseline="-25000" dirty="0" smtClean="0"/>
                  <a:t>2</a:t>
                </a:r>
                <a:r>
                  <a:rPr lang="cs-CZ" baseline="30000" dirty="0" smtClean="0"/>
                  <a:t>2</a:t>
                </a:r>
                <a:endParaRPr lang="en-US" dirty="0"/>
              </a:p>
            </p:txBody>
          </p:sp>
        </mc:Choice>
        <mc:Fallback xmlns="">
          <p:sp>
            <p:nvSpPr>
              <p:cNvPr id="3" name="Zástupný symbol pro obsah 2"/>
              <p:cNvSpPr>
                <a:spLocks noGrp="1" noRot="1" noChangeAspect="1" noMove="1" noResize="1" noEditPoints="1" noAdjustHandles="1" noChangeArrowheads="1" noChangeShapeType="1" noTextEdit="1"/>
              </p:cNvSpPr>
              <p:nvPr>
                <p:ph idx="1"/>
              </p:nvPr>
            </p:nvSpPr>
            <p:spPr>
              <a:xfrm>
                <a:off x="457200" y="2696308"/>
                <a:ext cx="7620000" cy="3704492"/>
              </a:xfrm>
              <a:blipFill rotWithShape="1">
                <a:blip r:embed="rId2" cstate="print"/>
                <a:stretch>
                  <a:fillRect t="-987"/>
                </a:stretch>
              </a:blipFill>
            </p:spPr>
            <p:txBody>
              <a:bodyPr/>
              <a:lstStyle/>
              <a:p>
                <a:r>
                  <a:rPr lang="en-US">
                    <a:noFill/>
                  </a:rPr>
                  <a:t> </a:t>
                </a:r>
              </a:p>
            </p:txBody>
          </p:sp>
        </mc:Fallback>
      </mc:AlternateContent>
    </p:spTree>
    <p:extLst>
      <p:ext uri="{BB962C8B-B14F-4D97-AF65-F5344CB8AC3E}">
        <p14:creationId xmlns:p14="http://schemas.microsoft.com/office/powerpoint/2010/main" val="416383533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Postup testování</a:t>
            </a:r>
            <a:endParaRPr lang="en-US" dirty="0"/>
          </a:p>
        </p:txBody>
      </p:sp>
      <p:pic>
        <p:nvPicPr>
          <p:cNvPr id="12290" name="Picture 2"/>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0" y="1722193"/>
            <a:ext cx="8423668" cy="20526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2291"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5508" y="3815862"/>
            <a:ext cx="996462" cy="35827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7304528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Příklad</a:t>
            </a:r>
            <a:endParaRPr lang="en-US" dirty="0"/>
          </a:p>
        </p:txBody>
      </p:sp>
      <p:sp>
        <p:nvSpPr>
          <p:cNvPr id="3" name="Zástupný symbol pro obsah 2"/>
          <p:cNvSpPr>
            <a:spLocks noGrp="1"/>
          </p:cNvSpPr>
          <p:nvPr>
            <p:ph idx="1"/>
          </p:nvPr>
        </p:nvSpPr>
        <p:spPr/>
        <p:txBody>
          <a:bodyPr/>
          <a:lstStyle/>
          <a:p>
            <a:r>
              <a:rPr lang="cs-CZ" dirty="0" smtClean="0"/>
              <a:t>Ve sportovním areálu jsou dva okruhy Y a Z, které vypadají stejně dlouhé. Závodník běžel šestkrát okruhem Y a pětkrát okruhem Z, naměřené časy v sekundách jsou v tabulce. Zjistěte, jestli je na hladině významnosti 0,05 rozptyl času oběhu okruhu Y stejný jako rozptyl času oběhu okruhu Z.</a:t>
            </a:r>
            <a:endParaRPr lang="cs-CZ" dirty="0"/>
          </a:p>
        </p:txBody>
      </p:sp>
      <p:pic>
        <p:nvPicPr>
          <p:cNvPr id="1331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771775" y="3429000"/>
            <a:ext cx="2295230" cy="219807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43878641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Řešení příkladu</a:t>
            </a:r>
            <a:endParaRPr lang="en-US" dirty="0"/>
          </a:p>
        </p:txBody>
      </p:sp>
      <p:pic>
        <p:nvPicPr>
          <p:cNvPr id="14338" name="Picture 2"/>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95080" y="1406769"/>
            <a:ext cx="8317747" cy="362243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89168059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26382" y="2251487"/>
            <a:ext cx="7620000" cy="1143000"/>
          </a:xfrm>
        </p:spPr>
        <p:txBody>
          <a:bodyPr/>
          <a:lstStyle/>
          <a:p>
            <a:r>
              <a:rPr lang="cs-CZ" dirty="0" smtClean="0"/>
              <a:t>Děkuji za pozornost.</a:t>
            </a:r>
            <a:endParaRPr lang="en-US" dirty="0"/>
          </a:p>
        </p:txBody>
      </p:sp>
    </p:spTree>
    <p:extLst>
      <p:ext uri="{BB962C8B-B14F-4D97-AF65-F5344CB8AC3E}">
        <p14:creationId xmlns:p14="http://schemas.microsoft.com/office/powerpoint/2010/main" val="19149679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Testované hypotézy</a:t>
            </a:r>
            <a:endParaRPr lang="cs-CZ" dirty="0"/>
          </a:p>
        </p:txBody>
      </p:sp>
      <p:sp>
        <p:nvSpPr>
          <p:cNvPr id="3" name="Zástupný symbol pro obsah 2"/>
          <p:cNvSpPr>
            <a:spLocks noGrp="1"/>
          </p:cNvSpPr>
          <p:nvPr>
            <p:ph idx="1"/>
          </p:nvPr>
        </p:nvSpPr>
        <p:spPr/>
        <p:txBody>
          <a:bodyPr/>
          <a:lstStyle/>
          <a:p>
            <a:pPr marL="0" indent="0">
              <a:buNone/>
            </a:pPr>
            <a:r>
              <a:rPr lang="cs-CZ" dirty="0"/>
              <a:t>Zopakujme, že v každém statistickém testu vystupují proti sobě dvě hypotézy: </a:t>
            </a:r>
            <a:endParaRPr lang="cs-CZ" dirty="0" smtClean="0"/>
          </a:p>
          <a:p>
            <a:r>
              <a:rPr lang="cs-CZ" dirty="0" smtClean="0"/>
              <a:t>testovaná </a:t>
            </a:r>
            <a:r>
              <a:rPr lang="cs-CZ" dirty="0"/>
              <a:t>hypotéza (testované tvrzení), kterou nazýváme </a:t>
            </a:r>
            <a:r>
              <a:rPr lang="cs-CZ" i="1" dirty="0"/>
              <a:t>nulová hypotéza </a:t>
            </a:r>
            <a:r>
              <a:rPr lang="cs-CZ" dirty="0"/>
              <a:t>a značíme H</a:t>
            </a:r>
            <a:r>
              <a:rPr lang="cs-CZ" baseline="-25000" dirty="0"/>
              <a:t>0</a:t>
            </a:r>
            <a:r>
              <a:rPr lang="cs-CZ" dirty="0" smtClean="0"/>
              <a:t>,</a:t>
            </a:r>
          </a:p>
          <a:p>
            <a:r>
              <a:rPr lang="cs-CZ" dirty="0" smtClean="0"/>
              <a:t> </a:t>
            </a:r>
            <a:r>
              <a:rPr lang="cs-CZ" dirty="0"/>
              <a:t>a </a:t>
            </a:r>
            <a:r>
              <a:rPr lang="cs-CZ" i="1" dirty="0"/>
              <a:t>alternativní hypotéza</a:t>
            </a:r>
            <a:r>
              <a:rPr lang="cs-CZ" dirty="0"/>
              <a:t>, značena H</a:t>
            </a:r>
            <a:r>
              <a:rPr lang="cs-CZ" baseline="-25000" dirty="0"/>
              <a:t>1</a:t>
            </a:r>
            <a:r>
              <a:rPr lang="cs-CZ" dirty="0" smtClean="0"/>
              <a:t>.</a:t>
            </a:r>
          </a:p>
          <a:p>
            <a:endParaRPr lang="cs-CZ" dirty="0"/>
          </a:p>
          <a:p>
            <a:endParaRPr lang="cs-CZ" dirty="0" smtClean="0"/>
          </a:p>
          <a:p>
            <a:pPr marL="0" indent="0">
              <a:buNone/>
            </a:pPr>
            <a:r>
              <a:rPr lang="cs-CZ" dirty="0" smtClean="0"/>
              <a:t> </a:t>
            </a:r>
            <a:r>
              <a:rPr lang="cs-CZ" dirty="0"/>
              <a:t>H</a:t>
            </a:r>
            <a:r>
              <a:rPr lang="cs-CZ" baseline="-25000" dirty="0"/>
              <a:t>1</a:t>
            </a:r>
            <a:r>
              <a:rPr lang="cs-CZ" dirty="0"/>
              <a:t> je obvykle logickou negací hypotézy H</a:t>
            </a:r>
            <a:r>
              <a:rPr lang="cs-CZ" baseline="-25000" dirty="0"/>
              <a:t>0</a:t>
            </a:r>
            <a:r>
              <a:rPr lang="cs-CZ" dirty="0" smtClean="0"/>
              <a:t>.</a:t>
            </a:r>
          </a:p>
          <a:p>
            <a:pPr marL="0" indent="0">
              <a:buNone/>
            </a:pPr>
            <a:endParaRPr lang="cs-CZ" dirty="0"/>
          </a:p>
          <a:p>
            <a:pPr marL="0" indent="0">
              <a:buNone/>
            </a:pPr>
            <a:r>
              <a:rPr lang="cs-CZ" dirty="0" smtClean="0"/>
              <a:t>Příklad</a:t>
            </a:r>
            <a:r>
              <a:rPr lang="cs-CZ" dirty="0"/>
              <a:t>: </a:t>
            </a:r>
            <a:r>
              <a:rPr lang="cs-CZ" dirty="0" smtClean="0"/>
              <a:t>H</a:t>
            </a:r>
            <a:r>
              <a:rPr lang="cs-CZ" baseline="-25000" dirty="0" smtClean="0"/>
              <a:t>0</a:t>
            </a:r>
            <a:r>
              <a:rPr lang="cs-CZ" dirty="0" smtClean="0"/>
              <a:t> : V drogerii nakupují muži stejně často jako ženy.</a:t>
            </a:r>
          </a:p>
          <a:p>
            <a:pPr marL="0" indent="0">
              <a:buNone/>
            </a:pPr>
            <a:r>
              <a:rPr lang="cs-CZ" dirty="0"/>
              <a:t>	</a:t>
            </a:r>
            <a:r>
              <a:rPr lang="cs-CZ" dirty="0"/>
              <a:t> </a:t>
            </a:r>
            <a:r>
              <a:rPr lang="cs-CZ" dirty="0" smtClean="0"/>
              <a:t>H</a:t>
            </a:r>
            <a:r>
              <a:rPr lang="cs-CZ" baseline="-25000" dirty="0" smtClean="0"/>
              <a:t>1</a:t>
            </a:r>
            <a:r>
              <a:rPr lang="cs-CZ" dirty="0" smtClean="0"/>
              <a:t> : Není pravda, že v drogerii nakupují muži stejně často jako ženy.</a:t>
            </a:r>
            <a:endParaRPr lang="cs-CZ" dirty="0"/>
          </a:p>
        </p:txBody>
      </p:sp>
    </p:spTree>
    <p:extLst>
      <p:ext uri="{BB962C8B-B14F-4D97-AF65-F5344CB8AC3E}">
        <p14:creationId xmlns:p14="http://schemas.microsoft.com/office/powerpoint/2010/main" val="12944099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Testování hypotézy</a:t>
            </a:r>
            <a:endParaRPr lang="cs-CZ" dirty="0"/>
          </a:p>
        </p:txBody>
      </p:sp>
      <p:sp>
        <p:nvSpPr>
          <p:cNvPr id="3" name="Zástupný symbol pro obsah 2"/>
          <p:cNvSpPr>
            <a:spLocks noGrp="1"/>
          </p:cNvSpPr>
          <p:nvPr>
            <p:ph idx="1"/>
          </p:nvPr>
        </p:nvSpPr>
        <p:spPr>
          <a:xfrm>
            <a:off x="628650" y="1341120"/>
            <a:ext cx="7886700" cy="5516880"/>
          </a:xfrm>
        </p:spPr>
        <p:txBody>
          <a:bodyPr>
            <a:normAutofit/>
          </a:bodyPr>
          <a:lstStyle/>
          <a:p>
            <a:pPr marL="0" indent="0">
              <a:buNone/>
            </a:pPr>
            <a:r>
              <a:rPr lang="cs-CZ" dirty="0"/>
              <a:t>Při testování hypotézy máme k dispozici především výsledek náhodného </a:t>
            </a:r>
            <a:r>
              <a:rPr lang="cs-CZ" dirty="0" smtClean="0"/>
              <a:t>výběru. Na </a:t>
            </a:r>
            <a:r>
              <a:rPr lang="cs-CZ" dirty="0"/>
              <a:t>základě výběrových dat máme nyní rozhodnout, zda testovanou hypotézu přijmout nebo zamítnout. </a:t>
            </a:r>
            <a:endParaRPr lang="cs-CZ" dirty="0" smtClean="0"/>
          </a:p>
          <a:p>
            <a:pPr marL="0" indent="0">
              <a:buNone/>
            </a:pPr>
            <a:r>
              <a:rPr lang="cs-CZ" dirty="0" smtClean="0"/>
              <a:t>Další postup:</a:t>
            </a:r>
          </a:p>
          <a:p>
            <a:r>
              <a:rPr lang="cs-CZ" dirty="0" smtClean="0"/>
              <a:t>Počítáme </a:t>
            </a:r>
            <a:r>
              <a:rPr lang="cs-CZ" dirty="0"/>
              <a:t>tzv. </a:t>
            </a:r>
            <a:r>
              <a:rPr lang="cs-CZ" i="1" dirty="0"/>
              <a:t>testové kritérium T </a:t>
            </a:r>
            <a:r>
              <a:rPr lang="cs-CZ" dirty="0"/>
              <a:t>jakožto funkci dat, která jsme získali náhodným výběrem, a dále vymezujeme na reálné ose podmnožinu zvanou </a:t>
            </a:r>
            <a:r>
              <a:rPr lang="cs-CZ" i="1" dirty="0"/>
              <a:t>kritický obor</a:t>
            </a:r>
            <a:r>
              <a:rPr lang="cs-CZ" dirty="0"/>
              <a:t>. </a:t>
            </a:r>
            <a:endParaRPr lang="cs-CZ" dirty="0" smtClean="0"/>
          </a:p>
          <a:p>
            <a:pPr lvl="1"/>
            <a:r>
              <a:rPr lang="cs-CZ" dirty="0" smtClean="0"/>
              <a:t>Padne-li </a:t>
            </a:r>
            <a:r>
              <a:rPr lang="cs-CZ" dirty="0"/>
              <a:t>hodnota </a:t>
            </a:r>
            <a:r>
              <a:rPr lang="cs-CZ" i="1" dirty="0"/>
              <a:t>testového kritéria T </a:t>
            </a:r>
            <a:r>
              <a:rPr lang="cs-CZ" dirty="0"/>
              <a:t>pro získaný vzorek dat do kritického oboru, zamítneme testovanou, tj. nulovou hypotézu. </a:t>
            </a:r>
            <a:endParaRPr lang="cs-CZ" dirty="0" smtClean="0"/>
          </a:p>
          <a:p>
            <a:pPr lvl="1"/>
            <a:r>
              <a:rPr lang="cs-CZ" dirty="0" smtClean="0"/>
              <a:t>Naopak</a:t>
            </a:r>
            <a:r>
              <a:rPr lang="cs-CZ" dirty="0"/>
              <a:t>, padne-li hodnota testového kritéria mimo kritický obor, testovanou hypotézu přijímáme. </a:t>
            </a:r>
            <a:endParaRPr lang="cs-CZ" dirty="0" smtClean="0"/>
          </a:p>
          <a:p>
            <a:r>
              <a:rPr lang="cs-CZ" dirty="0" smtClean="0"/>
              <a:t>Kritický </a:t>
            </a:r>
            <a:r>
              <a:rPr lang="cs-CZ" dirty="0"/>
              <a:t>obor vymezuje obvykle reálné číslo zvané </a:t>
            </a:r>
            <a:r>
              <a:rPr lang="cs-CZ" i="1" dirty="0"/>
              <a:t>kritická hodnota K </a:t>
            </a:r>
            <a:r>
              <a:rPr lang="cs-CZ" dirty="0"/>
              <a:t>(kritický obor lze vymezit také kvantilem). Tato kritická hodnota se hledá buďto ve statistických tabulkách nebo se počítá s využitím vhodného softwaru (často např. Excelu).</a:t>
            </a:r>
          </a:p>
        </p:txBody>
      </p:sp>
    </p:spTree>
    <p:extLst>
      <p:ext uri="{BB962C8B-B14F-4D97-AF65-F5344CB8AC3E}">
        <p14:creationId xmlns:p14="http://schemas.microsoft.com/office/powerpoint/2010/main" val="10647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Poznámka</a:t>
            </a:r>
            <a:endParaRPr lang="cs-CZ" dirty="0"/>
          </a:p>
        </p:txBody>
      </p:sp>
      <p:sp>
        <p:nvSpPr>
          <p:cNvPr id="3" name="Zástupný symbol pro obsah 2"/>
          <p:cNvSpPr>
            <a:spLocks noGrp="1"/>
          </p:cNvSpPr>
          <p:nvPr>
            <p:ph idx="1"/>
          </p:nvPr>
        </p:nvSpPr>
        <p:spPr>
          <a:xfrm>
            <a:off x="628650" y="1377697"/>
            <a:ext cx="7886700" cy="5303519"/>
          </a:xfrm>
        </p:spPr>
        <p:txBody>
          <a:bodyPr>
            <a:normAutofit/>
          </a:bodyPr>
          <a:lstStyle/>
          <a:p>
            <a:r>
              <a:rPr lang="cs-CZ" dirty="0" smtClean="0"/>
              <a:t>Přijetí </a:t>
            </a:r>
            <a:r>
              <a:rPr lang="cs-CZ" dirty="0"/>
              <a:t>statistické hypotézy není matematickým důkazem platnosti testovaného </a:t>
            </a:r>
            <a:r>
              <a:rPr lang="cs-CZ" dirty="0" smtClean="0"/>
              <a:t>tvrzení</a:t>
            </a:r>
            <a:r>
              <a:rPr lang="en-US" dirty="0" smtClean="0"/>
              <a:t>!</a:t>
            </a:r>
          </a:p>
          <a:p>
            <a:r>
              <a:rPr lang="cs-CZ" dirty="0" smtClean="0"/>
              <a:t> </a:t>
            </a:r>
            <a:r>
              <a:rPr lang="cs-CZ" dirty="0"/>
              <a:t>Testování hypotéz nemusí vždy vést ke správným rozhodnutím, což je přirozené, neboť jde o náhodný proces využívající omezené informace náhodného výběru. </a:t>
            </a:r>
            <a:endParaRPr lang="cs-CZ" dirty="0" smtClean="0"/>
          </a:p>
          <a:p>
            <a:r>
              <a:rPr lang="cs-CZ" dirty="0" smtClean="0"/>
              <a:t>Nejistota </a:t>
            </a:r>
            <a:r>
              <a:rPr lang="cs-CZ" dirty="0"/>
              <a:t>závěru statistického testu souvisí mimo jiné s tzv. hladinou významnosti , kterou si statistik stanovuje při provádění statistického testu </a:t>
            </a:r>
            <a:r>
              <a:rPr lang="cs-CZ" dirty="0" smtClean="0"/>
              <a:t>hypotézy. </a:t>
            </a:r>
          </a:p>
          <a:p>
            <a:r>
              <a:rPr lang="cs-CZ" dirty="0" smtClean="0"/>
              <a:t>Zdůrazněme </a:t>
            </a:r>
            <a:r>
              <a:rPr lang="cs-CZ" dirty="0"/>
              <a:t>opět, že základem statistického testování je náhodnost výběru, která souvisí s tím, zda vybraná data byla vybrána nezávisle na sobě. Tuto skutečnost lze rovněž testovat,</a:t>
            </a:r>
          </a:p>
        </p:txBody>
      </p:sp>
    </p:spTree>
    <p:extLst>
      <p:ext uri="{BB962C8B-B14F-4D97-AF65-F5344CB8AC3E}">
        <p14:creationId xmlns:p14="http://schemas.microsoft.com/office/powerpoint/2010/main" val="38680389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Obecný postup testování</a:t>
            </a:r>
            <a:endParaRPr lang="cs-CZ" dirty="0"/>
          </a:p>
        </p:txBody>
      </p:sp>
      <mc:AlternateContent xmlns:mc="http://schemas.openxmlformats.org/markup-compatibility/2006" xmlns:a14="http://schemas.microsoft.com/office/drawing/2010/main">
        <mc:Choice Requires="a14">
          <p:sp>
            <p:nvSpPr>
              <p:cNvPr id="3" name="Zástupný symbol pro obsah 2"/>
              <p:cNvSpPr>
                <a:spLocks noGrp="1"/>
              </p:cNvSpPr>
              <p:nvPr>
                <p:ph idx="1"/>
              </p:nvPr>
            </p:nvSpPr>
            <p:spPr/>
            <p:txBody>
              <a:bodyPr/>
              <a:lstStyle/>
              <a:p>
                <a:endParaRPr lang="cs-CZ" dirty="0" smtClean="0"/>
              </a:p>
              <a:p>
                <a:pPr marL="0" indent="0">
                  <a:buNone/>
                </a:pPr>
                <a:r>
                  <a:rPr lang="pt-BR" b="1" dirty="0"/>
                  <a:t>1. </a:t>
                </a:r>
                <a:r>
                  <a:rPr lang="pt-BR" dirty="0"/>
                  <a:t>Formulace nulové hypotézy H</a:t>
                </a:r>
                <a:r>
                  <a:rPr lang="pt-BR" baseline="-25000" dirty="0"/>
                  <a:t>0</a:t>
                </a:r>
                <a:r>
                  <a:rPr lang="pt-BR" dirty="0"/>
                  <a:t> a alternativní hypotézy H</a:t>
                </a:r>
                <a:r>
                  <a:rPr lang="pt-BR" baseline="-25000" dirty="0"/>
                  <a:t>1</a:t>
                </a:r>
                <a:r>
                  <a:rPr lang="pt-BR" dirty="0"/>
                  <a:t>, </a:t>
                </a:r>
              </a:p>
              <a:p>
                <a:pPr marL="0" indent="0">
                  <a:buNone/>
                </a:pPr>
                <a:r>
                  <a:rPr lang="cs-CZ" b="1" dirty="0"/>
                  <a:t>2. </a:t>
                </a:r>
                <a:r>
                  <a:rPr lang="cs-CZ" dirty="0"/>
                  <a:t>Výpočet testového kritéria </a:t>
                </a:r>
                <a:r>
                  <a:rPr lang="cs-CZ" i="1" dirty="0"/>
                  <a:t>T</a:t>
                </a:r>
                <a:r>
                  <a:rPr lang="cs-CZ" dirty="0"/>
                  <a:t>, </a:t>
                </a:r>
              </a:p>
              <a:p>
                <a:pPr marL="0" indent="0">
                  <a:buNone/>
                </a:pPr>
                <a:r>
                  <a:rPr lang="cs-CZ" b="1" dirty="0"/>
                  <a:t>3. </a:t>
                </a:r>
                <a:r>
                  <a:rPr lang="cs-CZ" dirty="0"/>
                  <a:t>Nalezení kritické hodnoty K pro zvolenou hladinu významnosti </a:t>
                </a:r>
                <a14:m>
                  <m:oMath xmlns:m="http://schemas.openxmlformats.org/officeDocument/2006/math">
                    <m:r>
                      <a:rPr lang="cs-CZ" i="1" smtClean="0">
                        <a:latin typeface="Cambria Math" panose="02040503050406030204" pitchFamily="18" charset="0"/>
                        <a:ea typeface="Cambria Math" panose="02040503050406030204" pitchFamily="18" charset="0"/>
                      </a:rPr>
                      <m:t>𝛼</m:t>
                    </m:r>
                  </m:oMath>
                </a14:m>
                <a:r>
                  <a:rPr lang="cs-CZ" dirty="0" smtClean="0"/>
                  <a:t> (</a:t>
                </a:r>
                <a:r>
                  <a:rPr lang="cs-CZ" dirty="0"/>
                  <a:t>vymezení </a:t>
                </a:r>
                <a:r>
                  <a:rPr lang="cs-CZ" dirty="0" smtClean="0"/>
                  <a:t>kritického oboru </a:t>
                </a:r>
                <a:r>
                  <a:rPr lang="cs-CZ" i="1" dirty="0"/>
                  <a:t>C</a:t>
                </a:r>
                <a:r>
                  <a:rPr lang="cs-CZ" dirty="0"/>
                  <a:t>), </a:t>
                </a:r>
              </a:p>
              <a:p>
                <a:pPr marL="0" indent="0">
                  <a:buNone/>
                </a:pPr>
                <a:r>
                  <a:rPr lang="cs-CZ" b="1" dirty="0"/>
                  <a:t>4. </a:t>
                </a:r>
                <a:r>
                  <a:rPr lang="cs-CZ" dirty="0"/>
                  <a:t>Porovnání K a </a:t>
                </a:r>
                <a:r>
                  <a:rPr lang="cs-CZ" i="1" dirty="0"/>
                  <a:t>T</a:t>
                </a:r>
                <a:r>
                  <a:rPr lang="cs-CZ" dirty="0"/>
                  <a:t>, resp. rozhodnutí, zda </a:t>
                </a:r>
                <a14:m>
                  <m:oMath xmlns:m="http://schemas.openxmlformats.org/officeDocument/2006/math">
                    <m:r>
                      <a:rPr lang="cs-CZ" b="0" i="1" smtClean="0">
                        <a:latin typeface="Cambria Math" panose="02040503050406030204" pitchFamily="18" charset="0"/>
                      </a:rPr>
                      <m:t>𝑇</m:t>
                    </m:r>
                    <m:r>
                      <a:rPr lang="cs-CZ" b="0" i="1" smtClean="0">
                        <a:latin typeface="Cambria Math" panose="02040503050406030204" pitchFamily="18" charset="0"/>
                        <a:ea typeface="Cambria Math" panose="02040503050406030204" pitchFamily="18" charset="0"/>
                      </a:rPr>
                      <m:t>∈</m:t>
                    </m:r>
                    <m:r>
                      <a:rPr lang="cs-CZ" b="0" i="1" smtClean="0">
                        <a:latin typeface="Cambria Math" panose="02040503050406030204" pitchFamily="18" charset="0"/>
                        <a:ea typeface="Cambria Math" panose="02040503050406030204" pitchFamily="18" charset="0"/>
                      </a:rPr>
                      <m:t>𝐶</m:t>
                    </m:r>
                  </m:oMath>
                </a14:m>
                <a:r>
                  <a:rPr lang="cs-CZ" dirty="0" smtClean="0"/>
                  <a:t>, </a:t>
                </a:r>
                <a:r>
                  <a:rPr lang="cs-CZ" dirty="0"/>
                  <a:t>a dle toho přijetí nebo zamítnutí H</a:t>
                </a:r>
                <a:r>
                  <a:rPr lang="cs-CZ" baseline="-25000" dirty="0"/>
                  <a:t>0</a:t>
                </a:r>
                <a:r>
                  <a:rPr lang="cs-CZ" dirty="0"/>
                  <a:t>. </a:t>
                </a:r>
              </a:p>
            </p:txBody>
          </p:sp>
        </mc:Choice>
        <mc:Fallback xmlns="">
          <p:sp>
            <p:nvSpPr>
              <p:cNvPr id="3" name="Zástupný symbol pro obsah 2"/>
              <p:cNvSpPr>
                <a:spLocks noGrp="1" noRot="1" noChangeAspect="1" noMove="1" noResize="1" noEditPoints="1" noAdjustHandles="1" noChangeArrowheads="1" noChangeShapeType="1" noTextEdit="1"/>
              </p:cNvSpPr>
              <p:nvPr>
                <p:ph idx="1"/>
              </p:nvPr>
            </p:nvSpPr>
            <p:spPr>
              <a:blipFill rotWithShape="0">
                <a:blip r:embed="rId2" cstate="print"/>
                <a:stretch>
                  <a:fillRect l="-1217"/>
                </a:stretch>
              </a:blipFill>
            </p:spPr>
            <p:txBody>
              <a:bodyPr/>
              <a:lstStyle/>
              <a:p>
                <a:r>
                  <a:rPr lang="cs-CZ">
                    <a:noFill/>
                  </a:rPr>
                  <a:t> </a:t>
                </a:r>
              </a:p>
            </p:txBody>
          </p:sp>
        </mc:Fallback>
      </mc:AlternateContent>
    </p:spTree>
    <p:extLst>
      <p:ext uri="{BB962C8B-B14F-4D97-AF65-F5344CB8AC3E}">
        <p14:creationId xmlns:p14="http://schemas.microsoft.com/office/powerpoint/2010/main" val="8632928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Závěr </a:t>
            </a:r>
            <a:r>
              <a:rPr lang="cs-CZ" b="1" dirty="0" smtClean="0"/>
              <a:t>testu</a:t>
            </a:r>
            <a:endParaRPr lang="cs-CZ" dirty="0"/>
          </a:p>
        </p:txBody>
      </p:sp>
      <mc:AlternateContent xmlns:mc="http://schemas.openxmlformats.org/markup-compatibility/2006">
        <mc:Choice xmlns:a14="http://schemas.microsoft.com/office/drawing/2010/main" Requires="a14">
          <p:sp>
            <p:nvSpPr>
              <p:cNvPr id="3" name="Zástupný symbol pro obsah 2"/>
              <p:cNvSpPr>
                <a:spLocks noGrp="1"/>
              </p:cNvSpPr>
              <p:nvPr>
                <p:ph idx="1"/>
              </p:nvPr>
            </p:nvSpPr>
            <p:spPr/>
            <p:txBody>
              <a:bodyPr/>
              <a:lstStyle/>
              <a:p>
                <a:r>
                  <a:rPr lang="pt-BR" dirty="0"/>
                  <a:t>Je-li </a:t>
                </a:r>
                <a14:m>
                  <m:oMath xmlns:m="http://schemas.openxmlformats.org/officeDocument/2006/math">
                    <m:r>
                      <a:rPr lang="cs-CZ" b="0" i="1" smtClean="0">
                        <a:latin typeface="Cambria Math" panose="02040503050406030204" pitchFamily="18" charset="0"/>
                      </a:rPr>
                      <m:t>𝑇</m:t>
                    </m:r>
                    <m:r>
                      <a:rPr lang="cs-CZ" b="0" i="1" smtClean="0">
                        <a:latin typeface="Cambria Math" panose="02040503050406030204" pitchFamily="18" charset="0"/>
                        <a:ea typeface="Cambria Math" panose="02040503050406030204" pitchFamily="18" charset="0"/>
                      </a:rPr>
                      <m:t>∈</m:t>
                    </m:r>
                    <m:r>
                      <a:rPr lang="cs-CZ" b="0" i="1" smtClean="0">
                        <a:latin typeface="Cambria Math" panose="02040503050406030204" pitchFamily="18" charset="0"/>
                        <a:ea typeface="Cambria Math" panose="02040503050406030204" pitchFamily="18" charset="0"/>
                      </a:rPr>
                      <m:t>𝐶</m:t>
                    </m:r>
                  </m:oMath>
                </a14:m>
                <a:r>
                  <a:rPr lang="pt-BR" dirty="0"/>
                  <a:t>, H</a:t>
                </a:r>
                <a:r>
                  <a:rPr lang="pt-BR" baseline="-25000" dirty="0"/>
                  <a:t>0</a:t>
                </a:r>
                <a:r>
                  <a:rPr lang="pt-BR" dirty="0"/>
                  <a:t> se zamítá. Je-li </a:t>
                </a:r>
                <a14:m>
                  <m:oMath xmlns:m="http://schemas.openxmlformats.org/officeDocument/2006/math">
                    <m:r>
                      <a:rPr lang="cs-CZ" b="0" i="1" smtClean="0">
                        <a:latin typeface="Cambria Math" panose="02040503050406030204" pitchFamily="18" charset="0"/>
                      </a:rPr>
                      <m:t>𝑇</m:t>
                    </m:r>
                    <m:r>
                      <a:rPr lang="cs-CZ" b="0" i="1" smtClean="0">
                        <a:latin typeface="Cambria Math" panose="02040503050406030204" pitchFamily="18" charset="0"/>
                        <a:ea typeface="Cambria Math" panose="02040503050406030204" pitchFamily="18" charset="0"/>
                      </a:rPr>
                      <m:t>∉</m:t>
                    </m:r>
                    <m:r>
                      <a:rPr lang="cs-CZ" b="0" i="1" smtClean="0">
                        <a:latin typeface="Cambria Math" panose="02040503050406030204" pitchFamily="18" charset="0"/>
                        <a:ea typeface="Cambria Math" panose="02040503050406030204" pitchFamily="18" charset="0"/>
                      </a:rPr>
                      <m:t>𝐶</m:t>
                    </m:r>
                  </m:oMath>
                </a14:m>
                <a:r>
                  <a:rPr lang="pt-BR" dirty="0"/>
                  <a:t>, H</a:t>
                </a:r>
                <a:r>
                  <a:rPr lang="pt-BR" baseline="-25000" dirty="0"/>
                  <a:t>0</a:t>
                </a:r>
                <a:r>
                  <a:rPr lang="pt-BR" dirty="0"/>
                  <a:t> se přijímá</a:t>
                </a:r>
                <a:r>
                  <a:rPr lang="pt-BR" dirty="0" smtClean="0"/>
                  <a:t>.</a:t>
                </a:r>
                <a:endParaRPr lang="cs-CZ" dirty="0" smtClean="0"/>
              </a:p>
              <a:p>
                <a:r>
                  <a:rPr lang="cs-CZ" dirty="0" smtClean="0"/>
                  <a:t>Slovně: Padne-li testové kritérium do kritického oboru, nulová hypotéza se zamítá a přijímá se alternativní hypotéza. Padne-li testové kritérium do oboru přijetí, přijímáme nulovou hypotézu.</a:t>
                </a:r>
                <a:r>
                  <a:rPr lang="pt-BR" dirty="0" smtClean="0"/>
                  <a:t> </a:t>
                </a:r>
                <a:endParaRPr lang="cs-CZ" dirty="0" smtClean="0"/>
              </a:p>
              <a:p>
                <a:endParaRPr lang="cs-CZ" dirty="0"/>
              </a:p>
            </p:txBody>
          </p:sp>
        </mc:Choice>
        <mc:Fallback>
          <p:sp>
            <p:nvSpPr>
              <p:cNvPr id="3" name="Zástupný symbol pro obsah 2"/>
              <p:cNvSpPr>
                <a:spLocks noGrp="1" noRot="1" noChangeAspect="1" noMove="1" noResize="1" noEditPoints="1" noAdjustHandles="1" noChangeArrowheads="1" noChangeShapeType="1" noTextEdit="1"/>
              </p:cNvSpPr>
              <p:nvPr>
                <p:ph idx="1"/>
              </p:nvPr>
            </p:nvSpPr>
            <p:spPr>
              <a:blipFill>
                <a:blip r:embed="rId2"/>
                <a:stretch>
                  <a:fillRect t="-889" r="-880"/>
                </a:stretch>
              </a:blipFill>
            </p:spPr>
            <p:txBody>
              <a:bodyPr/>
              <a:lstStyle/>
              <a:p>
                <a:r>
                  <a:rPr lang="cs-CZ">
                    <a:noFill/>
                  </a:rPr>
                  <a:t> </a:t>
                </a:r>
              </a:p>
            </p:txBody>
          </p:sp>
        </mc:Fallback>
      </mc:AlternateContent>
    </p:spTree>
    <p:extLst>
      <p:ext uri="{BB962C8B-B14F-4D97-AF65-F5344CB8AC3E}">
        <p14:creationId xmlns:p14="http://schemas.microsoft.com/office/powerpoint/2010/main" val="11438951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Věrohodnost testu</a:t>
            </a:r>
            <a:endParaRPr lang="cs-CZ" dirty="0"/>
          </a:p>
        </p:txBody>
      </p:sp>
      <p:sp>
        <p:nvSpPr>
          <p:cNvPr id="4" name="Zástupný symbol pro obsah 3"/>
          <p:cNvSpPr>
            <a:spLocks noGrp="1"/>
          </p:cNvSpPr>
          <p:nvPr>
            <p:ph idx="1"/>
          </p:nvPr>
        </p:nvSpPr>
        <p:spPr/>
        <p:txBody>
          <a:bodyPr/>
          <a:lstStyle/>
          <a:p>
            <a:r>
              <a:rPr lang="cs-CZ" dirty="0" smtClean="0"/>
              <a:t>Protože rozhodnutí přijmout nebo zamítnout hypotézu závisí na omezené informaci obsažené ve vzorku dat, můžeme se při testování dopustit chyb dvojího druhu:</a:t>
            </a:r>
          </a:p>
          <a:p>
            <a:pPr lvl="1"/>
            <a:r>
              <a:rPr lang="cs-CZ" dirty="0" smtClean="0"/>
              <a:t>Zamítneme nulovou hypotézu, která ve skutečnosti platí. Tím se dopustíme </a:t>
            </a:r>
            <a:r>
              <a:rPr lang="cs-CZ" i="1" dirty="0" smtClean="0"/>
              <a:t>chyby prvního druhu</a:t>
            </a:r>
            <a:r>
              <a:rPr lang="cs-CZ" dirty="0" smtClean="0"/>
              <a:t>. Pravděpodobnost chyby prvního druhu se značí α a nazývá se </a:t>
            </a:r>
            <a:r>
              <a:rPr lang="cs-CZ" i="1" dirty="0" smtClean="0"/>
              <a:t>hladina významnosti</a:t>
            </a:r>
            <a:r>
              <a:rPr lang="cs-CZ" dirty="0" smtClean="0"/>
              <a:t>.</a:t>
            </a:r>
          </a:p>
          <a:p>
            <a:pPr lvl="1"/>
            <a:r>
              <a:rPr lang="cs-CZ" dirty="0" smtClean="0"/>
              <a:t>Přijmeme nulovou hypotézu, která ve skutečnosti neplatí. Dopustíme se tak </a:t>
            </a:r>
            <a:r>
              <a:rPr lang="cs-CZ" i="1" dirty="0" smtClean="0"/>
              <a:t>chyby druhého druhu</a:t>
            </a:r>
            <a:r>
              <a:rPr lang="cs-CZ" dirty="0" smtClean="0"/>
              <a:t>. Pravděpodobnost chyby druhého druhu se značí </a:t>
            </a:r>
            <a:r>
              <a:rPr lang="cs-CZ" dirty="0" err="1" smtClean="0"/>
              <a:t>β</a:t>
            </a:r>
            <a:r>
              <a:rPr lang="cs-CZ" dirty="0" smtClean="0"/>
              <a:t>. Pravděpodobnost 1 – β se nazývá síla testu. Je to pravděpodobnost, že test povede k oprávněnému zamítnutí testované nulové hypotézy.</a:t>
            </a:r>
          </a:p>
          <a:p>
            <a:r>
              <a:rPr lang="cs-CZ" dirty="0" smtClean="0"/>
              <a:t>Hladina významnosti α se při testu volí obvykle 0,05,  0,01 nebo 0,1.</a:t>
            </a:r>
          </a:p>
          <a:p>
            <a:endParaRPr lang="cs-CZ" dirty="0"/>
          </a:p>
        </p:txBody>
      </p:sp>
    </p:spTree>
    <p:extLst>
      <p:ext uri="{BB962C8B-B14F-4D97-AF65-F5344CB8AC3E}">
        <p14:creationId xmlns:p14="http://schemas.microsoft.com/office/powerpoint/2010/main" val="231000072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usedství">
  <a:themeElements>
    <a:clrScheme name="Aerodynamika">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Kancelář">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ousedství">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503</TotalTime>
  <Words>1145</Words>
  <Application>Microsoft Office PowerPoint</Application>
  <PresentationFormat>Předvádění na obrazovce (4:3)</PresentationFormat>
  <Paragraphs>133</Paragraphs>
  <Slides>35</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35</vt:i4>
      </vt:variant>
    </vt:vector>
  </HeadingPairs>
  <TitlesOfParts>
    <vt:vector size="40" baseType="lpstr">
      <vt:lpstr>Arial</vt:lpstr>
      <vt:lpstr>Calibri</vt:lpstr>
      <vt:lpstr>Cambria</vt:lpstr>
      <vt:lpstr>Cambria Math</vt:lpstr>
      <vt:lpstr>Sousedství</vt:lpstr>
      <vt:lpstr>TESTOVÁNÍ HYPOTÉZ V MARKETINGU </vt:lpstr>
      <vt:lpstr>Obecný postup testování</vt:lpstr>
      <vt:lpstr>Rozdělení statistických hypotéz</vt:lpstr>
      <vt:lpstr>Testované hypotézy</vt:lpstr>
      <vt:lpstr>Testování hypotézy</vt:lpstr>
      <vt:lpstr>Poznámka</vt:lpstr>
      <vt:lpstr>Obecný postup testování</vt:lpstr>
      <vt:lpstr>Závěr testu</vt:lpstr>
      <vt:lpstr>Věrohodnost testu</vt:lpstr>
      <vt:lpstr>Alternativa – testování pomocí počítače</vt:lpstr>
      <vt:lpstr>Základní statistické testy </vt:lpstr>
      <vt:lpstr> (A) Test předpokladu o střední hodnotě základního souboru (Jednovýběrový t-test střední hodnoty)  </vt:lpstr>
      <vt:lpstr>Postup testování</vt:lpstr>
      <vt:lpstr>Kritická hodnota - poznámky</vt:lpstr>
      <vt:lpstr>Příklad</vt:lpstr>
      <vt:lpstr>Řešení příkladu</vt:lpstr>
      <vt:lpstr> (B) Test významnosti rozdílu mezi dvěma populačními průměry (Dvouvýběrový t-test s rovností rozptylů)  </vt:lpstr>
      <vt:lpstr>Testování - Dvouvýběrový t-test s rovností rozptylů</vt:lpstr>
      <vt:lpstr>Test významnosti rozdílu mezi dvěma populačními průměry</vt:lpstr>
      <vt:lpstr>Příklad</vt:lpstr>
      <vt:lpstr>Řešení příkladu</vt:lpstr>
      <vt:lpstr> (C) Test významnosti rozdílu mezi dvěma populačními průměry (Dvouvýběrový t-test s nerovností rozptylů)  </vt:lpstr>
      <vt:lpstr>Testování – Dvouvýběrový t-test s nerovností rozptylů</vt:lpstr>
      <vt:lpstr>Test významnosti rozdílu mezi dvěma populačními průměry</vt:lpstr>
      <vt:lpstr>Postup v EXCELu</vt:lpstr>
      <vt:lpstr>Poznámka</vt:lpstr>
      <vt:lpstr>(D) Dvouvýběrový párový t-test </vt:lpstr>
      <vt:lpstr>Postup testování</vt:lpstr>
      <vt:lpstr>Příklad</vt:lpstr>
      <vt:lpstr>Řešení</vt:lpstr>
      <vt:lpstr>(E) Dvouvýběrový F – test pro rozptyly </vt:lpstr>
      <vt:lpstr>Postup testování</vt:lpstr>
      <vt:lpstr>Příklad</vt:lpstr>
      <vt:lpstr>Řešení příkladu</vt:lpstr>
      <vt:lpstr>Děkuji za pozornost.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TESTOVÁNÍ HYPOTÉZ V MARKETINGU</dc:title>
  <dc:creator>student</dc:creator>
  <cp:lastModifiedBy>Jirka</cp:lastModifiedBy>
  <cp:revision>32</cp:revision>
  <dcterms:created xsi:type="dcterms:W3CDTF">2015-09-24T11:10:06Z</dcterms:created>
  <dcterms:modified xsi:type="dcterms:W3CDTF">2021-09-24T06:28:02Z</dcterms:modified>
</cp:coreProperties>
</file>