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263" r:id="rId2"/>
    <p:sldId id="287" r:id="rId3"/>
    <p:sldId id="315" r:id="rId4"/>
    <p:sldId id="316" r:id="rId5"/>
    <p:sldId id="317" r:id="rId6"/>
    <p:sldId id="318" r:id="rId7"/>
    <p:sldId id="319" r:id="rId8"/>
    <p:sldId id="320" r:id="rId9"/>
    <p:sldId id="321" r:id="rId10"/>
    <p:sldId id="322" r:id="rId11"/>
    <p:sldId id="328" r:id="rId12"/>
    <p:sldId id="323" r:id="rId13"/>
    <p:sldId id="324" r:id="rId14"/>
    <p:sldId id="325" r:id="rId15"/>
    <p:sldId id="326" r:id="rId16"/>
    <p:sldId id="327" r:id="rId17"/>
    <p:sldId id="266" r:id="rId18"/>
  </p:sldIdLst>
  <p:sldSz cx="9144000" cy="5143500" type="screen16x9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07871"/>
    <a:srgbClr val="000000"/>
    <a:srgbClr val="981E3A"/>
    <a:srgbClr val="9F2B2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114" y="56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097986-0C26-47DE-8982-7AD2B6842259}" type="datetimeFigureOut">
              <a:rPr lang="cs-CZ" smtClean="0"/>
              <a:t>29.1.2020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D4000A-37E1-4D72-B31A-77993FD77D4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974456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6552363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294229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4181314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8398664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9084879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2661106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3507839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9012606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3130352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3595967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3903200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4779270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7541483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982466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401988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ulní stra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1288084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ist - obec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Obrázek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5996" y="226939"/>
            <a:ext cx="956040" cy="745712"/>
          </a:xfrm>
          <a:prstGeom prst="rect">
            <a:avLst/>
          </a:prstGeom>
        </p:spPr>
      </p:pic>
      <p:sp>
        <p:nvSpPr>
          <p:cNvPr id="7" name="Nadpis 1"/>
          <p:cNvSpPr>
            <a:spLocks noGrp="1"/>
          </p:cNvSpPr>
          <p:nvPr>
            <p:ph type="title"/>
          </p:nvPr>
        </p:nvSpPr>
        <p:spPr>
          <a:xfrm>
            <a:off x="251520" y="195486"/>
            <a:ext cx="4536504" cy="507703"/>
          </a:xfrm>
          <a:prstGeom prst="rect">
            <a:avLst/>
          </a:prstGeom>
          <a:noFill/>
          <a:ln>
            <a:noFill/>
          </a:ln>
        </p:spPr>
        <p:txBody>
          <a:bodyPr anchor="t">
            <a:noAutofit/>
          </a:bodyPr>
          <a:lstStyle>
            <a:lvl1pPr algn="l">
              <a:defRPr sz="2400"/>
            </a:lvl1pPr>
          </a:lstStyle>
          <a:p>
            <a:pPr algn="l"/>
            <a:r>
              <a:rPr lang="cs-CZ" sz="2400" dirty="0" smtClean="0">
                <a:solidFill>
                  <a:srgbClr val="981E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Název listu</a:t>
            </a:r>
            <a:endParaRPr lang="cs-CZ" sz="2400" dirty="0">
              <a:solidFill>
                <a:srgbClr val="981E3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9" name="Přímá spojnice 8"/>
          <p:cNvCxnSpPr/>
          <p:nvPr userDrawn="1"/>
        </p:nvCxnSpPr>
        <p:spPr>
          <a:xfrm>
            <a:off x="251520" y="699542"/>
            <a:ext cx="7416824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1" name="Přímá spojnice 10"/>
          <p:cNvCxnSpPr/>
          <p:nvPr userDrawn="1"/>
        </p:nvCxnSpPr>
        <p:spPr>
          <a:xfrm>
            <a:off x="251520" y="4731990"/>
            <a:ext cx="8660516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>
          <a:xfrm>
            <a:off x="236240" y="4731990"/>
            <a:ext cx="2895600" cy="273844"/>
          </a:xfrm>
          <a:prstGeom prst="rect">
            <a:avLst/>
          </a:prstGeom>
        </p:spPr>
        <p:txBody>
          <a:bodyPr/>
          <a:lstStyle>
            <a:lvl1pPr algn="l">
              <a:defRPr sz="800">
                <a:solidFill>
                  <a:srgbClr val="307871"/>
                </a:solidFill>
              </a:defRPr>
            </a:lvl1pPr>
          </a:lstStyle>
          <a:p>
            <a:r>
              <a:rPr lang="cs-CZ" altLang="cs-CZ" smtClean="0">
                <a:cs typeface="Times New Roman" panose="02020603050405020304" pitchFamily="18" charset="0"/>
              </a:rPr>
              <a:t>Prostor pro doplňující informace, poznámky</a:t>
            </a:r>
            <a:endParaRPr lang="cs-CZ" altLang="cs-CZ" dirty="0" smtClean="0">
              <a:cs typeface="Times New Roman" panose="02020603050405020304" pitchFamily="18" charset="0"/>
            </a:endParaRPr>
          </a:p>
        </p:txBody>
      </p:sp>
      <p:sp>
        <p:nvSpPr>
          <p:cNvPr id="20" name="Zástupný symbol pro číslo snímku 19"/>
          <p:cNvSpPr>
            <a:spLocks noGrp="1"/>
          </p:cNvSpPr>
          <p:nvPr>
            <p:ph type="sldNum" sz="quarter" idx="12"/>
          </p:nvPr>
        </p:nvSpPr>
        <p:spPr>
          <a:xfrm>
            <a:off x="7812360" y="4731990"/>
            <a:ext cx="1080120" cy="273844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560808B9-4D1F-4069-9EB9-CD8802008F4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906028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ázdný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1682045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388454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ázek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8263" y="555525"/>
            <a:ext cx="1699500" cy="1325611"/>
          </a:xfrm>
          <a:prstGeom prst="rect">
            <a:avLst/>
          </a:prstGeom>
        </p:spPr>
      </p:pic>
      <p:sp>
        <p:nvSpPr>
          <p:cNvPr id="7" name="Obdélník 6"/>
          <p:cNvSpPr/>
          <p:nvPr/>
        </p:nvSpPr>
        <p:spPr>
          <a:xfrm>
            <a:off x="251520" y="267494"/>
            <a:ext cx="5616624" cy="4608512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b="1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ctrTitle" idx="4294967295"/>
          </p:nvPr>
        </p:nvSpPr>
        <p:spPr>
          <a:xfrm>
            <a:off x="251520" y="699542"/>
            <a:ext cx="5616624" cy="2160240"/>
          </a:xfrm>
          <a:prstGeom prst="rect">
            <a:avLst/>
          </a:prstGeom>
        </p:spPr>
        <p:txBody>
          <a:bodyPr anchor="t">
            <a:normAutofit/>
          </a:bodyPr>
          <a:lstStyle/>
          <a:p>
            <a:pPr algn="l"/>
            <a:r>
              <a:rPr lang="cs-CZ" sz="31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INFORMAČNÍ A ZNALOSTNÍ MANAGEMENT A TECHNOLOGIE</a:t>
            </a:r>
            <a:endParaRPr lang="cs-CZ" sz="40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4294967295"/>
          </p:nvPr>
        </p:nvSpPr>
        <p:spPr>
          <a:xfrm>
            <a:off x="323528" y="2931790"/>
            <a:ext cx="5328592" cy="1656184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pl-PL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7. </a:t>
            </a:r>
            <a:r>
              <a:rPr lang="pl-PL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INFORMAČNÍ </a:t>
            </a:r>
            <a:r>
              <a:rPr lang="pl-PL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MANAGEMENT</a:t>
            </a:r>
            <a:endParaRPr lang="cs-CZ" sz="2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Podnadpis 2"/>
          <p:cNvSpPr txBox="1">
            <a:spLocks/>
          </p:cNvSpPr>
          <p:nvPr/>
        </p:nvSpPr>
        <p:spPr>
          <a:xfrm>
            <a:off x="6228184" y="3723878"/>
            <a:ext cx="2744087" cy="11521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Ing. Radim Dolák,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Ph.D</a:t>
            </a:r>
            <a:r>
              <a:rPr lang="cs-CZ" altLang="cs-CZ" sz="9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cs-CZ" altLang="cs-CZ" sz="9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150485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416824" cy="4104456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ITIL verze 3 rozdělil životní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cyklus služby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 těchto pěti fází: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strategie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služeb (</a:t>
            </a:r>
            <a:r>
              <a:rPr lang="cs-CZ" altLang="cs-CZ" sz="18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Service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Strategy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– v první fázi životního cyklu proběhne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výběr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služby, kterou bude organizace poskytovat. Je vybrána taková služba, která přinese zisk a vyplatí se ji provozovat,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návrh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služeb (</a:t>
            </a:r>
            <a:r>
              <a:rPr lang="cs-CZ" altLang="cs-CZ" sz="18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Service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Design) – zde je navrženo, jak bude vybraná služba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vypadat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z jakých technologií se bude skládat,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přechod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služeb (</a:t>
            </a:r>
            <a:r>
              <a:rPr lang="cs-CZ" altLang="cs-CZ" sz="18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Service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Transition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– v této fázi je navržená služba fyzicky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vytvořena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což například znamená, že je naprogramována a že je zakoupen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hardware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Proběhne zde i její přesun do provozu,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provoz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služeb (</a:t>
            </a:r>
            <a:r>
              <a:rPr lang="cs-CZ" altLang="cs-CZ" sz="18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Service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Operation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– v jejím rámci je služba provozována a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podléhá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běžné podpoře IT,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neustálé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zlepšování služeb (</a:t>
            </a:r>
            <a:r>
              <a:rPr lang="cs-CZ" altLang="cs-CZ" sz="18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Continual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Service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Improvement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– služba je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průběžně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monitorována a zlepšována.</a:t>
            </a: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cs-CZ" b="1" dirty="0"/>
              <a:t>Metodiky a modely řízení </a:t>
            </a:r>
            <a:r>
              <a:rPr lang="cs-CZ" b="1" dirty="0" smtClean="0"/>
              <a:t>ICT - ITIL</a:t>
            </a: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727026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416824" cy="4104456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ITIL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verze 4  přidává další služby k předchozímu ITIL verzi 3:</a:t>
            </a: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q"/>
            </a:pPr>
            <a:r>
              <a:rPr lang="en-US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Risk management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Business analyses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Project management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IT asset management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Architecture Management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Measurement and reporting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Workforce and talent management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en-US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Infrastructure and platform management</a:t>
            </a: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cs-CZ" b="1" dirty="0"/>
              <a:t>Metodiky a modely řízení </a:t>
            </a:r>
            <a:r>
              <a:rPr lang="cs-CZ" b="1" dirty="0" smtClean="0"/>
              <a:t>ICT - ITIL</a:t>
            </a: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901952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416824" cy="4104456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Při zavádění IT procesů podle ITIL bývá otázka vazeb na ostatní procesy často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podceňována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přitom je z hlediska automatizace IT procesů ve větším rozsahu klíčová.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vhodné při zavádění jednotlivých procesů ITIL postupovat podle následujícího scénáře (</a:t>
            </a:r>
            <a:r>
              <a:rPr lang="cs-CZ" altLang="cs-CZ" sz="18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Sveřepa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2008):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získat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obecnou představu o procesech ITIL a jejich vzájemných souvislostech,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určit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IT proces, jehož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implementace přinese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největší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přínos,</a:t>
            </a: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prozkoumat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podrobně jeho vazby na ostatní procesy a stanovit jejich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násobnost,</a:t>
            </a: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pokud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 nejedná o první implementovaný proces, je potřeba zvážit dopady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vybraného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procesu do již nasazených procesů,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promyslet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návazné dopady do dalších IT procesů, které budeme implementovat v budoucnu. </a:t>
            </a: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cs-CZ" b="1" dirty="0"/>
              <a:t>Metodiky a modely řízení </a:t>
            </a:r>
            <a:r>
              <a:rPr lang="cs-CZ" b="1" dirty="0" smtClean="0"/>
              <a:t>ICT - ITIL</a:t>
            </a: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583276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416824" cy="4104456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Nejdůležitější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přínosy implementace ITIL jsou následující (Implementace ITIL, 2011): 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úspora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nákladů na provoz IT služeb,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lepší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kvalita a spolehlivost IT služeb (spokojenější zákazníci),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lepší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využívání drahých ICT zdrojů a menší počet výpadků ICT systémů,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vyšší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úroveň komunikace mezi pracovníky úseků ICT a zákazníky/uživateli.</a:t>
            </a:r>
            <a:endParaRPr lang="cs-CZ" altLang="cs-CZ" sz="18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cs-CZ" b="1" dirty="0"/>
              <a:t>Metodiky a modely řízení </a:t>
            </a:r>
            <a:r>
              <a:rPr lang="cs-CZ" b="1" dirty="0" smtClean="0"/>
              <a:t>ICT - ITIL</a:t>
            </a: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668033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416824" cy="4104456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Metodika COBIT pokrývá problematiku řízení IS/ICT v širším kontextu a tedy i včetně aspektů řízení firmy, jejíž je infrastrukturou. (Řepa, 2006)</a:t>
            </a:r>
          </a:p>
          <a:p>
            <a:pPr marL="0" indent="0" algn="just">
              <a:buNone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Podle </a:t>
            </a:r>
            <a:r>
              <a:rPr lang="cs-CZ" altLang="cs-CZ" sz="18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Doucka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je následující přehled informačních kritérií: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účelnost</a:t>
            </a: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účinnost</a:t>
            </a: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důvěrnost</a:t>
            </a: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integrita</a:t>
            </a: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dostupnost</a:t>
            </a: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shoda</a:t>
            </a: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hodnověrnost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cs-CZ" b="1" dirty="0"/>
              <a:t>Metodiky a modely řízení </a:t>
            </a:r>
            <a:r>
              <a:rPr lang="cs-CZ" b="1" dirty="0" smtClean="0"/>
              <a:t>ICT - COBIT</a:t>
            </a: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297664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416824" cy="4104456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Podle </a:t>
            </a:r>
            <a:r>
              <a:rPr lang="cs-CZ" altLang="cs-CZ" sz="18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Doucka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je následující přehled zdrojů IT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aplikace</a:t>
            </a: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informace</a:t>
            </a: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infrastruktura</a:t>
            </a: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lidé</a:t>
            </a:r>
          </a:p>
          <a:p>
            <a:pPr algn="just">
              <a:buFont typeface="Wingdings" panose="05000000000000000000" pitchFamily="2" charset="2"/>
              <a:buChar char="q"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Podle </a:t>
            </a:r>
            <a:r>
              <a:rPr lang="cs-CZ" altLang="cs-CZ" sz="18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Doucka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je následující přehled domén pro rozdělení procesů IT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plánování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organizace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pořízení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implementace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dodávka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podpora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monitorování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hodnocení</a:t>
            </a:r>
            <a:endParaRPr lang="cs-CZ" altLang="cs-CZ" sz="18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cs-CZ" b="1" dirty="0"/>
              <a:t>Metodiky a modely řízení </a:t>
            </a:r>
            <a:r>
              <a:rPr lang="cs-CZ" b="1" dirty="0" smtClean="0"/>
              <a:t>ICT - COBIT</a:t>
            </a: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572750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416824" cy="4104456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 rámci řízení kontinuity činností IT je podle metodiky COBIT důležité: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chránit</a:t>
            </a: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odhalovat</a:t>
            </a: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reagovat</a:t>
            </a: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obnovit</a:t>
            </a: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provozovat</a:t>
            </a: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navrátit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cs-CZ" b="1" dirty="0"/>
              <a:t>Metodiky a modely řízení </a:t>
            </a:r>
            <a:r>
              <a:rPr lang="cs-CZ" b="1" dirty="0" smtClean="0"/>
              <a:t>ICT - COBIT</a:t>
            </a: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028353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827584" y="843558"/>
            <a:ext cx="770485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4800" b="1" dirty="0" smtClean="0"/>
              <a:t>DĚKUJI ZA POZORNOST</a:t>
            </a:r>
            <a:endParaRPr lang="cs-CZ" sz="4800" dirty="0"/>
          </a:p>
        </p:txBody>
      </p:sp>
    </p:spTree>
    <p:extLst>
      <p:ext uri="{BB962C8B-B14F-4D97-AF65-F5344CB8AC3E}">
        <p14:creationId xmlns:p14="http://schemas.microsoft.com/office/powerpoint/2010/main" val="15783819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416824" cy="4104456"/>
          </a:xfrm>
          <a:prstGeom prst="rect">
            <a:avLst/>
          </a:prstGeom>
        </p:spPr>
        <p:txBody>
          <a:bodyPr>
            <a:noAutofit/>
          </a:bodyPr>
          <a:lstStyle/>
          <a:p>
            <a:pPr algn="just">
              <a:buFont typeface="Wingdings" panose="05000000000000000000" pitchFamily="2" charset="2"/>
              <a:buChar char="ü"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Vymezit pojem informační strategie a seznámit s principy řízení ICT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Uvést základní schéma řízení podnikové informatiky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Definovat a popsat obsah metodik ITIL a COBIT</a:t>
            </a:r>
          </a:p>
          <a:p>
            <a:pPr algn="just">
              <a:buFont typeface="Wingdings" panose="05000000000000000000" pitchFamily="2" charset="2"/>
              <a:buChar char="ü"/>
            </a:pPr>
            <a:endParaRPr lang="cs-CZ" altLang="cs-CZ" sz="18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3888432" cy="507703"/>
          </a:xfrm>
        </p:spPr>
        <p:txBody>
          <a:bodyPr/>
          <a:lstStyle/>
          <a:p>
            <a:r>
              <a:rPr lang="cs-CZ" b="1" smtClean="0"/>
              <a:t>Cíle </a:t>
            </a:r>
            <a:r>
              <a:rPr lang="cs-CZ" b="1"/>
              <a:t>přednášky</a:t>
            </a: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621564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416824" cy="4104456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Informační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strategie navazuje a rozpracovává podnikovou strategii. Cílem je především podpora podnikových cílů vhodným informačním systémem a efektivní práce s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informacemi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všeobecně. </a:t>
            </a:r>
            <a:endParaRPr lang="cs-CZ" altLang="cs-CZ" sz="18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Informační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strategie rovněž určuje celkovou koncepci rozvoje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informačního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systému podniku na dva až tři roky. (Česká společnost pro systémovou integraci, 2011)</a:t>
            </a:r>
          </a:p>
          <a:p>
            <a:pPr marL="0" indent="0" algn="just">
              <a:buNone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hlediska hierarchie mezi podnikovými strategiemi pak zaujímá mezi funkčními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strategiemi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zvláštní postavení v tom smyslu, že musí podporovat jak nadřazenou obchodní strategii, tak i ostatní funkční strategie a měla by s nimi být provázána tak, aby maximálně IS/IT podporovaly naplnění dílčích strategických cílů souvisejících funkčních strategií. (</a:t>
            </a:r>
            <a:r>
              <a:rPr lang="cs-CZ" altLang="cs-CZ" sz="18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Keřkovský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2003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cs-CZ" b="1" dirty="0"/>
              <a:t>Vymezení pojmu Informační strategie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570416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416824" cy="4104456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Jak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uvádí například </a:t>
            </a:r>
            <a:r>
              <a:rPr lang="cs-CZ" altLang="cs-CZ" sz="18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Richta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(2005), tak je nutné informační strategii podniku vytvářet v návaznosti na rozvojový (podnikatelský) plán podniku. Strategické plánování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informačních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systémů v izolaci od strategického podnikatelského plánu je zárodkem pozdějších problémů. Izolované vytváření plánu informační strategie pravděpodobně povede k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vzniku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nákladných systémů, které nebudou schopny plně sloužit potřebám podniku.</a:t>
            </a:r>
          </a:p>
          <a:p>
            <a:pPr marL="0" indent="0" algn="just">
              <a:buNone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Podle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Maryšky (2008) informační strategie zajišťuje především vzájemnou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synchronizaci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provázání plánovaných a řešených projektů a provozovaných aplikací. Nemá-li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organizace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informační strategii, pak obvykle investice do informatiky nejsou navázány na podnikové cíle, a tím není dostatečně zajištěna návratnost investic do IS/ICT.  </a:t>
            </a: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cs-CZ" b="1" dirty="0"/>
              <a:t>Vymezení pojmu Informační strategie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78321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416824" cy="4104456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Řízení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podniku z pohledu ICT obvykle probíhá na třech základních úrovních –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strategické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taktické a operativní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Nejinak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tomu je i v řízení informatiky. Každá z těchto úrovní se dále člení na oblasti, resp. domény, řízení a ty pak obsahují jednotlivé procesy a funkce řízení. </a:t>
            </a:r>
            <a:endParaRPr lang="cs-CZ" altLang="cs-CZ" sz="18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Tento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koncept je dokumentován na následujícím obrázku.</a:t>
            </a: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cs-CZ" b="1" dirty="0"/>
              <a:t>Řízení ICT v podniku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892910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416824" cy="4104456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cs-CZ" b="1" dirty="0"/>
              <a:t>Řízení ICT v podniku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9512" y="742664"/>
            <a:ext cx="7478414" cy="3842500"/>
          </a:xfrm>
          <a:prstGeom prst="rect">
            <a:avLst/>
          </a:prstGeom>
        </p:spPr>
      </p:pic>
      <p:sp>
        <p:nvSpPr>
          <p:cNvPr id="4" name="TextovéPole 3"/>
          <p:cNvSpPr txBox="1"/>
          <p:nvPr/>
        </p:nvSpPr>
        <p:spPr>
          <a:xfrm>
            <a:off x="419076" y="4731990"/>
            <a:ext cx="734481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dirty="0">
                <a:solidFill>
                  <a:schemeClr val="tx1">
                    <a:lumMod val="50000"/>
                  </a:schemeClr>
                </a:solidFill>
              </a:rPr>
              <a:t>Základní schéma řízení podnikové informatiky. Vlastní zpracování podle Gala, Pour a Toman.</a:t>
            </a:r>
          </a:p>
        </p:txBody>
      </p:sp>
    </p:spTree>
    <p:extLst>
      <p:ext uri="{BB962C8B-B14F-4D97-AF65-F5344CB8AC3E}">
        <p14:creationId xmlns:p14="http://schemas.microsoft.com/office/powerpoint/2010/main" val="356251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416824" cy="4104456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Jak uvádí například Gala (2005), tak význam informatiky pro výkonnost a úspěšnost firmy vyvolával tlak na racionalizaci jejího řízení a s tím související vznik různých metodik a modelů. </a:t>
            </a:r>
            <a:endParaRPr lang="cs-CZ" altLang="cs-CZ" sz="18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praxi jsou nejvíce používané dva základní modely řízení informatiky a to ITIL a COBIT. </a:t>
            </a:r>
          </a:p>
          <a:p>
            <a:pPr marL="0" indent="0" algn="just">
              <a:buNone/>
            </a:pPr>
            <a:endParaRPr lang="cs-CZ" altLang="cs-CZ" sz="18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ITIL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představuje soubor postupů řízení podnikové informatiky prostřednictvím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služeb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vydaný britskou vládní agenturou </a:t>
            </a:r>
            <a:r>
              <a:rPr lang="cs-CZ" altLang="cs-CZ" sz="18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Central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Computer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cs-CZ" altLang="cs-CZ" sz="18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Telecommunications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Agency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(CCTA).</a:t>
            </a:r>
          </a:p>
          <a:p>
            <a:pPr marL="0" indent="0" algn="just">
              <a:buNone/>
            </a:pPr>
            <a:endParaRPr lang="cs-CZ" altLang="cs-CZ" sz="18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COBIT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cs-CZ" altLang="cs-CZ" sz="18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Control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Objectives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for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Information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cs-CZ" altLang="cs-CZ" sz="18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Related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Technology) je základní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metodikou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sdružení pro audit a řízení informačních systémů ISACA (</a:t>
            </a:r>
            <a:r>
              <a:rPr lang="cs-CZ" altLang="cs-CZ" sz="18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Information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Systems Audit and </a:t>
            </a:r>
            <a:r>
              <a:rPr lang="cs-CZ" altLang="cs-CZ" sz="18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Control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Association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cs-CZ" b="1" dirty="0"/>
              <a:t>Metodiky a modely řízení ICT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7334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416824" cy="4104456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ITIL je zkratka pro "</a:t>
            </a:r>
            <a:r>
              <a:rPr lang="cs-CZ" altLang="cs-CZ" sz="18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Information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Technology </a:t>
            </a:r>
            <a:r>
              <a:rPr lang="cs-CZ" altLang="cs-CZ" sz="18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Infrastructure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Library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", což v překladu znamená "kniha infrastruktury informačních technologií". </a:t>
            </a:r>
            <a:endParaRPr lang="cs-CZ" altLang="cs-CZ" sz="18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jejím vytvoření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spolupracovala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řada společností a vládních organizací s cílem vytvořit soubor nejlepších praktik (Best </a:t>
            </a:r>
            <a:r>
              <a:rPr lang="cs-CZ" altLang="cs-CZ" sz="18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Practices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v oblasti procesního řízení podpůrných služeb v IT. </a:t>
            </a:r>
            <a:endParaRPr lang="cs-CZ" altLang="cs-CZ" sz="18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Podle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Basla (2008) ITIL obsahuje jeden z nejucelenějších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referenčních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modelů řízení podnikové informatiky. Přestože není tak strukturován jako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například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CMMI či COBIT, je napsán velmi čitelným jazykem. </a:t>
            </a: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cs-CZ" b="1" dirty="0"/>
              <a:t>Metodiky a modely řízení </a:t>
            </a:r>
            <a:r>
              <a:rPr lang="cs-CZ" b="1" dirty="0" smtClean="0"/>
              <a:t>ICT - ITIL</a:t>
            </a: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218963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416824" cy="4104456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Základním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pojmem je služba, která je nejdůležitějším pojmem ITIL a zde ji chápeme jako „IT“ službu, protože je poskytována IT oddělením nebo IT firmou. </a:t>
            </a:r>
            <a:endParaRPr lang="cs-CZ" altLang="cs-CZ" sz="18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Jde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 technickou nebo organizační kapacitu, kterou IT poskytuje svým uživatelům. </a:t>
            </a:r>
            <a:endParaRPr lang="cs-CZ" altLang="cs-CZ" sz="18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Může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mít různou formu od elektronické pošty, provoz a správu sítě až po např. zálohování dat. </a:t>
            </a:r>
            <a:endParaRPr lang="cs-CZ" altLang="cs-CZ" sz="18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Důležité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 si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uvědomit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že každá služba má svůj životní cyklus, jenž reprezentuje „život“ služby od jejího vzniku až po provoz a zánik. </a:t>
            </a: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cs-CZ" b="1" dirty="0"/>
              <a:t>Metodiky a modely řízení </a:t>
            </a:r>
            <a:r>
              <a:rPr lang="cs-CZ" b="1" dirty="0" smtClean="0"/>
              <a:t>ICT - ITIL</a:t>
            </a: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577183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SLU">
  <a:themeElements>
    <a:clrScheme name="OPF">
      <a:dk1>
        <a:srgbClr val="307871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LU-pismo_Times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2510</TotalTime>
  <Words>1149</Words>
  <Application>Microsoft Office PowerPoint</Application>
  <PresentationFormat>Předvádění na obrazovce (16:9)</PresentationFormat>
  <Paragraphs>144</Paragraphs>
  <Slides>17</Slides>
  <Notes>15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17</vt:i4>
      </vt:variant>
    </vt:vector>
  </HeadingPairs>
  <TitlesOfParts>
    <vt:vector size="23" baseType="lpstr">
      <vt:lpstr>Arial</vt:lpstr>
      <vt:lpstr>Calibri</vt:lpstr>
      <vt:lpstr>Enriqueta</vt:lpstr>
      <vt:lpstr>Times New Roman</vt:lpstr>
      <vt:lpstr>Wingdings</vt:lpstr>
      <vt:lpstr>SLU</vt:lpstr>
      <vt:lpstr>INFORMAČNÍ A ZNALOSTNÍ MANAGEMENT A TECHNOLOGIE</vt:lpstr>
      <vt:lpstr>Cíle přednášky</vt:lpstr>
      <vt:lpstr>Vymezení pojmu Informační strategie</vt:lpstr>
      <vt:lpstr>Vymezení pojmu Informační strategie</vt:lpstr>
      <vt:lpstr>Řízení ICT v podniku</vt:lpstr>
      <vt:lpstr>Řízení ICT v podniku</vt:lpstr>
      <vt:lpstr>Metodiky a modely řízení ICT</vt:lpstr>
      <vt:lpstr>Metodiky a modely řízení ICT - ITIL</vt:lpstr>
      <vt:lpstr>Metodiky a modely řízení ICT - ITIL</vt:lpstr>
      <vt:lpstr>Metodiky a modely řízení ICT - ITIL</vt:lpstr>
      <vt:lpstr>Metodiky a modely řízení ICT - ITIL</vt:lpstr>
      <vt:lpstr>Metodiky a modely řízení ICT - ITIL</vt:lpstr>
      <vt:lpstr>Metodiky a modely řízení ICT - ITIL</vt:lpstr>
      <vt:lpstr>Metodiky a modely řízení ICT - COBIT</vt:lpstr>
      <vt:lpstr>Metodiky a modely řízení ICT - COBIT</vt:lpstr>
      <vt:lpstr>Metodiky a modely řízení ICT - COBIT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Název prezentace</dc:title>
  <dc:creator>Václav Minařík</dc:creator>
  <cp:lastModifiedBy>Radim Dolák</cp:lastModifiedBy>
  <cp:revision>147</cp:revision>
  <dcterms:created xsi:type="dcterms:W3CDTF">2016-07-06T15:42:34Z</dcterms:created>
  <dcterms:modified xsi:type="dcterms:W3CDTF">2020-01-29T10:40:32Z</dcterms:modified>
</cp:coreProperties>
</file>