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170F-BD20-44B7-A81F-72B5B7681CAE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757A-ACE5-4E3B-B91A-6BD9E85FA1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963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170F-BD20-44B7-A81F-72B5B7681CAE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757A-ACE5-4E3B-B91A-6BD9E85FA1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994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170F-BD20-44B7-A81F-72B5B7681CAE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757A-ACE5-4E3B-B91A-6BD9E85FA1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294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170F-BD20-44B7-A81F-72B5B7681CAE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757A-ACE5-4E3B-B91A-6BD9E85FA1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221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170F-BD20-44B7-A81F-72B5B7681CAE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757A-ACE5-4E3B-B91A-6BD9E85FA1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911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170F-BD20-44B7-A81F-72B5B7681CAE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757A-ACE5-4E3B-B91A-6BD9E85FA1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040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170F-BD20-44B7-A81F-72B5B7681CAE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757A-ACE5-4E3B-B91A-6BD9E85FA1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5538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170F-BD20-44B7-A81F-72B5B7681CAE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757A-ACE5-4E3B-B91A-6BD9E85FA1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567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170F-BD20-44B7-A81F-72B5B7681CAE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757A-ACE5-4E3B-B91A-6BD9E85FA1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9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170F-BD20-44B7-A81F-72B5B7681CAE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757A-ACE5-4E3B-B91A-6BD9E85FA1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277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170F-BD20-44B7-A81F-72B5B7681CAE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757A-ACE5-4E3B-B91A-6BD9E85FA1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5698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8170F-BD20-44B7-A81F-72B5B7681CAE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E757A-ACE5-4E3B-B91A-6BD9E85FA1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618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Náklady v síťovém plánování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cs-CZ" dirty="0"/>
              <a:t>Ing</a:t>
            </a:r>
            <a:r>
              <a:rPr lang="cs-CZ" altLang="cs-CZ" dirty="0"/>
              <a:t>. </a:t>
            </a:r>
            <a:r>
              <a:rPr lang="en-US" altLang="cs-CZ" dirty="0"/>
              <a:t>Radom</a:t>
            </a:r>
            <a:r>
              <a:rPr lang="cs-CZ" altLang="cs-CZ" dirty="0" err="1"/>
              <a:t>ír</a:t>
            </a:r>
            <a:r>
              <a:rPr lang="cs-CZ" altLang="cs-CZ" dirty="0"/>
              <a:t> Perzina, Ph.D.</a:t>
            </a:r>
          </a:p>
        </p:txBody>
      </p:sp>
    </p:spTree>
    <p:extLst>
      <p:ext uri="{BB962C8B-B14F-4D97-AF65-F5344CB8AC3E}">
        <p14:creationId xmlns:p14="http://schemas.microsoft.com/office/powerpoint/2010/main" val="3639196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příkladu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Součtová čára je znázorněna na následujícím obrázku, ze kterého plyne, že pro realizaci projektu jsou potřební 4 pracovníci</a:t>
            </a:r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27648" y="3284985"/>
            <a:ext cx="4896544" cy="339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933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Ďekuji</a:t>
            </a:r>
            <a:r>
              <a:rPr lang="cs-CZ" dirty="0"/>
              <a:t> </a:t>
            </a:r>
            <a:r>
              <a:rPr lang="cs-CZ"/>
              <a:t>za pozornost.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6410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GERT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GERT (</a:t>
            </a:r>
            <a:r>
              <a:rPr lang="cs-CZ" dirty="0" err="1"/>
              <a:t>Graphical</a:t>
            </a:r>
            <a:r>
              <a:rPr lang="cs-CZ" dirty="0"/>
              <a:t> </a:t>
            </a:r>
            <a:r>
              <a:rPr lang="cs-CZ" dirty="0" err="1"/>
              <a:t>Evaluation</a:t>
            </a:r>
            <a:r>
              <a:rPr lang="cs-CZ" dirty="0"/>
              <a:t> and </a:t>
            </a:r>
            <a:r>
              <a:rPr lang="cs-CZ" dirty="0" err="1"/>
              <a:t>Review</a:t>
            </a:r>
            <a:r>
              <a:rPr lang="cs-CZ" dirty="0"/>
              <a:t> </a:t>
            </a:r>
            <a:r>
              <a:rPr lang="cs-CZ" dirty="0" err="1"/>
              <a:t>Technique</a:t>
            </a:r>
            <a:r>
              <a:rPr lang="cs-CZ" dirty="0"/>
              <a:t>). </a:t>
            </a:r>
          </a:p>
          <a:p>
            <a:r>
              <a:rPr lang="cs-CZ" dirty="0"/>
              <a:t>Pro sítě, kde je možno vystupující činnosti začít už tehdy, když ještě nebyly všechny vstupující činnosti ukončeny.</a:t>
            </a:r>
          </a:p>
          <a:p>
            <a:r>
              <a:rPr lang="cs-CZ" dirty="0"/>
              <a:t>GERT v 1966 navrhli A. B. </a:t>
            </a:r>
            <a:r>
              <a:rPr lang="cs-CZ" dirty="0" err="1"/>
              <a:t>Pritsker</a:t>
            </a:r>
            <a:r>
              <a:rPr lang="cs-CZ" dirty="0"/>
              <a:t> a G. W. </a:t>
            </a:r>
            <a:r>
              <a:rPr lang="cs-CZ" dirty="0" err="1"/>
              <a:t>Whitehouse</a:t>
            </a:r>
            <a:r>
              <a:rPr lang="cs-CZ" dirty="0"/>
              <a:t>. </a:t>
            </a:r>
          </a:p>
          <a:p>
            <a:r>
              <a:rPr lang="cs-CZ" dirty="0"/>
              <a:t>Aplikace metody GERT se často objevují v řízení výzkumných projektů a strojírenské výroby. </a:t>
            </a:r>
          </a:p>
        </p:txBody>
      </p:sp>
    </p:spTree>
    <p:extLst>
      <p:ext uri="{BB962C8B-B14F-4D97-AF65-F5344CB8AC3E}">
        <p14:creationId xmlns:p14="http://schemas.microsoft.com/office/powerpoint/2010/main" val="2828402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1544" y="116632"/>
            <a:ext cx="8229600" cy="1143000"/>
          </a:xfrm>
        </p:spPr>
        <p:txBody>
          <a:bodyPr/>
          <a:lstStyle/>
          <a:p>
            <a:r>
              <a:rPr lang="cs-CZ" dirty="0"/>
              <a:t>Náklady v síťovém plánování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196753"/>
            <a:ext cx="8229600" cy="4929411"/>
          </a:xfrm>
        </p:spPr>
        <p:txBody>
          <a:bodyPr>
            <a:normAutofit/>
          </a:bodyPr>
          <a:lstStyle/>
          <a:p>
            <a:r>
              <a:rPr lang="cs-CZ" dirty="0"/>
              <a:t>Náklady v síťovém plánování představují především finanční náklady na provedení jednotlivých činností. </a:t>
            </a:r>
          </a:p>
          <a:p>
            <a:r>
              <a:rPr lang="cs-CZ" dirty="0"/>
              <a:t>S každou činností jsou spojeny dva druhy nákladů: náklady </a:t>
            </a:r>
            <a:r>
              <a:rPr lang="cs-CZ" i="1" dirty="0"/>
              <a:t>c</a:t>
            </a:r>
            <a:r>
              <a:rPr lang="cs-CZ" dirty="0"/>
              <a:t> na normální trvání </a:t>
            </a:r>
            <a:r>
              <a:rPr lang="cs-CZ" i="1" dirty="0"/>
              <a:t> </a:t>
            </a:r>
            <a:r>
              <a:rPr lang="cs-CZ" dirty="0"/>
              <a:t>dané činnosti a zvýšené náklady </a:t>
            </a:r>
            <a:r>
              <a:rPr lang="cs-CZ" i="1" dirty="0"/>
              <a:t> C </a:t>
            </a:r>
            <a:r>
              <a:rPr lang="cs-CZ" dirty="0"/>
              <a:t>na zkrácení dané činnosti na minimální možnou mez . </a:t>
            </a:r>
          </a:p>
          <a:p>
            <a:r>
              <a:rPr lang="cs-CZ" dirty="0"/>
              <a:t>Z těchto údajů lze vypočítat důležitou </a:t>
            </a:r>
            <a:r>
              <a:rPr lang="cs-CZ" b="1" dirty="0"/>
              <a:t>konstantu nákladového spádu </a:t>
            </a:r>
            <a:r>
              <a:rPr lang="cs-CZ" dirty="0"/>
              <a:t>(</a:t>
            </a:r>
            <a:r>
              <a:rPr lang="cs-CZ" b="1" dirty="0"/>
              <a:t>nákladový koeficient</a:t>
            </a:r>
            <a:r>
              <a:rPr lang="cs-CZ" dirty="0"/>
              <a:t>) , který představuje přírůstek nákladů při zkrácení dané činnosti o 1 časovou jednotku:</a:t>
            </a:r>
          </a:p>
          <a:p>
            <a:pPr marL="0" indent="0">
              <a:buNone/>
            </a:pP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6384032" y="5404764"/>
          <a:ext cx="2304256" cy="1227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889000" imgH="469900" progId="Equation.3">
                  <p:embed/>
                </p:oleObj>
              </mc:Choice>
              <mc:Fallback>
                <p:oleObj name="Rovnice" r:id="rId2" imgW="8890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032" y="5404764"/>
                        <a:ext cx="2304256" cy="12272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4298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Zkracování termínu dokončení projektu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dirty="0"/>
                  <a:t>Zkrátí-li se tedy daná činnost o jednotku času, pak se zvýší náklady na její provedení o hodnotu nákladového koeficientu. </a:t>
                </a:r>
              </a:p>
              <a:p>
                <a:r>
                  <a:rPr lang="cs-CZ" dirty="0"/>
                  <a:t>Při zkracování termínu dokončení projektu je výhodné zkracovat ty činnosti na kritické cestě, které mají co nejmenší nákladový koeficient. </a:t>
                </a:r>
              </a:p>
              <a:p>
                <a:r>
                  <a:rPr lang="cs-CZ" dirty="0"/>
                  <a:t>Činnost, jejíž nákladový koeficient je roven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r>
                  <a:rPr lang="cs-CZ" dirty="0"/>
                  <a:t> nelze za žádnou cenu realizovat v kratším, než stanoveném čase (například z technologických důvodů).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17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711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nákladů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Analýza nákladů začíná provedením CPM pro normální trvání činností a s normálními náklady. </a:t>
            </a:r>
          </a:p>
          <a:p>
            <a:r>
              <a:rPr lang="cs-CZ" dirty="0"/>
              <a:t>Zkrácení projektu o jednotku času (například o 1 den) vyžaduje zkrácení některé činnosti na kritické cestě. Nejvýhodnější je zkrátit činnost s nejmenším nákladovým koeficientem. </a:t>
            </a:r>
          </a:p>
          <a:p>
            <a:r>
              <a:rPr lang="cs-CZ" dirty="0"/>
              <a:t>Po zvolení činnosti po zkrácení pokračujeme opětovným provedením CPM pro nové trvání činností. Náklady na nové trvání projektu se zvýší o hodnotu  odpovídající činnosti. </a:t>
            </a:r>
          </a:p>
          <a:p>
            <a:r>
              <a:rPr lang="cs-CZ" dirty="0"/>
              <a:t>Tento postup lze opakovat až do zkrácení doby trvání projektu na požadovanou délku.</a:t>
            </a:r>
          </a:p>
        </p:txBody>
      </p:sp>
    </p:spTree>
    <p:extLst>
      <p:ext uri="{BB962C8B-B14F-4D97-AF65-F5344CB8AC3E}">
        <p14:creationId xmlns:p14="http://schemas.microsoft.com/office/powerpoint/2010/main" val="1576666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v síťových modelech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 plánovacího hlediska dělíme zdroje na </a:t>
            </a:r>
            <a:r>
              <a:rPr lang="cs-CZ" b="1" dirty="0"/>
              <a:t>dělitelné </a:t>
            </a:r>
            <a:r>
              <a:rPr lang="cs-CZ" dirty="0"/>
              <a:t>a </a:t>
            </a:r>
            <a:r>
              <a:rPr lang="cs-CZ" b="1" dirty="0"/>
              <a:t>nedělitelné</a:t>
            </a:r>
            <a:r>
              <a:rPr lang="cs-CZ" dirty="0"/>
              <a:t>. </a:t>
            </a:r>
          </a:p>
          <a:p>
            <a:pPr lvl="1"/>
            <a:r>
              <a:rPr lang="cs-CZ" dirty="0"/>
              <a:t>Dělitelné jsou ty, které je možné rozdělit mezi jednotlivé a současně probíhající činnosti, např. dělníci určité profese (zedníci), kterých je relativní dostatek a mohou pracovat samostatně, dále jsou to například materiály, energie a podobně. </a:t>
            </a:r>
          </a:p>
          <a:p>
            <a:pPr lvl="1"/>
            <a:r>
              <a:rPr lang="cs-CZ" dirty="0"/>
              <a:t>Nedělitelné zdroje se mohou současně využívat jen pro jednu činnost, například speciální stavební mechanizmy, nebo čety specialistů.</a:t>
            </a:r>
          </a:p>
        </p:txBody>
      </p:sp>
    </p:spTree>
    <p:extLst>
      <p:ext uri="{BB962C8B-B14F-4D97-AF65-F5344CB8AC3E}">
        <p14:creationId xmlns:p14="http://schemas.microsoft.com/office/powerpoint/2010/main" val="3379713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problémů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196752"/>
            <a:ext cx="8229600" cy="5544616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cs-CZ" b="1" dirty="0"/>
              <a:t>Sumarizace potřeb zdrojů </a:t>
            </a:r>
            <a:r>
              <a:rPr lang="cs-CZ" dirty="0"/>
              <a:t>určuje potřeby jednotlivých zdrojů v čase. Výsledkem je takzvaný </a:t>
            </a:r>
            <a:r>
              <a:rPr lang="cs-CZ" b="1" dirty="0"/>
              <a:t>histogram – součtová čára</a:t>
            </a:r>
            <a:r>
              <a:rPr lang="cs-CZ" dirty="0"/>
              <a:t>, což je diagram potřeby zdrojů v čase. Jde o pasivní reprodukci stavu potřeby zdrojů bez regulačních zásahů.</a:t>
            </a:r>
          </a:p>
          <a:p>
            <a:pPr lvl="0"/>
            <a:r>
              <a:rPr lang="cs-CZ" b="1" dirty="0"/>
              <a:t>Vyrovnání potřeb zdrojů </a:t>
            </a:r>
            <a:r>
              <a:rPr lang="cs-CZ" dirty="0"/>
              <a:t>patří mezi úlohy, při které se regulují potřeby jednotlivých zdrojů. Možnosti regulace spočívají především v existenci časových rezerv u nekritických činností. V případě, že sumarizaci zdrojů poskytuje histogram, který nevyhovuje například pro nerovnoměrné nároky na zdroje, nebo pro porušení daných omezujících podmínek, lze posouvat začátky činností tak, aby se zrovnoměrnilo rozdělení potřeb zdrojů v čase.</a:t>
            </a:r>
          </a:p>
          <a:p>
            <a:r>
              <a:rPr lang="cs-CZ" b="1" dirty="0"/>
              <a:t>Optimalizace potřeb zdrojů </a:t>
            </a:r>
            <a:r>
              <a:rPr lang="cs-CZ" dirty="0"/>
              <a:t>je založena na požadavku respektovat omezující podmínky v čase. Přitom může nastat situace, že přípustné rozdělení zdrojů v rámci existujících rezerv vůbec neexistuje. Pak je třeba prodloužit trvání činností tak, aby se snížily potřeby zdrojů. </a:t>
            </a:r>
          </a:p>
        </p:txBody>
      </p:sp>
    </p:spTree>
    <p:extLst>
      <p:ext uri="{BB962C8B-B14F-4D97-AF65-F5344CB8AC3E}">
        <p14:creationId xmlns:p14="http://schemas.microsoft.com/office/powerpoint/2010/main" val="996113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Projekt zavedení nového druhu výrobků zahrnuje 12 činností. V následující tabulce jsou dány výsledné hodnoty CPM pro daný projekt. Předpokládejte, že každou činnost vykonává jeden člověk. Nakreslete součtovou čáru za podmínek, že každá z činností začne v nejdříve možném termínu. Kolik pracovníků bude za těchto podmínek potřeba?</a:t>
            </a:r>
          </a:p>
        </p:txBody>
      </p:sp>
    </p:spTree>
    <p:extLst>
      <p:ext uri="{BB962C8B-B14F-4D97-AF65-F5344CB8AC3E}">
        <p14:creationId xmlns:p14="http://schemas.microsoft.com/office/powerpoint/2010/main" val="2111542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11624" y="1412777"/>
            <a:ext cx="6768752" cy="4608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4237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610</Words>
  <Application>Microsoft Office PowerPoint</Application>
  <PresentationFormat>Širokoúhlá obrazovka</PresentationFormat>
  <Paragraphs>35</Paragraphs>
  <Slides>11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Wingdings</vt:lpstr>
      <vt:lpstr>Motiv Office</vt:lpstr>
      <vt:lpstr>Rovnice</vt:lpstr>
      <vt:lpstr>Náklady v síťovém plánování</vt:lpstr>
      <vt:lpstr>Metoda GERT</vt:lpstr>
      <vt:lpstr>Náklady v síťovém plánování</vt:lpstr>
      <vt:lpstr>Zkracování termínu dokončení projektu</vt:lpstr>
      <vt:lpstr>Analýza nákladů</vt:lpstr>
      <vt:lpstr>Zdroje v síťových modelech</vt:lpstr>
      <vt:lpstr>Typy problémů</vt:lpstr>
      <vt:lpstr>Příklad</vt:lpstr>
      <vt:lpstr>Příklad</vt:lpstr>
      <vt:lpstr>Řešení příkladu</vt:lpstr>
      <vt:lpstr>Ďekuji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Náklady v síťovém plánování</dc:title>
  <dc:creator>student</dc:creator>
  <cp:lastModifiedBy>Radomír Perzina</cp:lastModifiedBy>
  <cp:revision>2</cp:revision>
  <dcterms:created xsi:type="dcterms:W3CDTF">2015-11-26T12:01:05Z</dcterms:created>
  <dcterms:modified xsi:type="dcterms:W3CDTF">2021-09-18T18:49:29Z</dcterms:modified>
</cp:coreProperties>
</file>