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04" r:id="rId2"/>
    <p:sldId id="263" r:id="rId3"/>
    <p:sldId id="283" r:id="rId4"/>
    <p:sldId id="287" r:id="rId5"/>
    <p:sldId id="327" r:id="rId6"/>
    <p:sldId id="329" r:id="rId7"/>
    <p:sldId id="328" r:id="rId8"/>
    <p:sldId id="325" r:id="rId9"/>
    <p:sldId id="332" r:id="rId10"/>
    <p:sldId id="331" r:id="rId11"/>
    <p:sldId id="330" r:id="rId12"/>
    <p:sldId id="336" r:id="rId13"/>
    <p:sldId id="337" r:id="rId14"/>
    <p:sldId id="335" r:id="rId15"/>
    <p:sldId id="334" r:id="rId16"/>
    <p:sldId id="333" r:id="rId17"/>
    <p:sldId id="340" r:id="rId18"/>
    <p:sldId id="341" r:id="rId19"/>
    <p:sldId id="342" r:id="rId20"/>
    <p:sldId id="343" r:id="rId21"/>
    <p:sldId id="344" r:id="rId22"/>
    <p:sldId id="266" r:id="rId23"/>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5" d="100"/>
          <a:sy n="145" d="100"/>
        </p:scale>
        <p:origin x="624"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12.04.2018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925833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81440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3106003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9807828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4630394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13596404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3305953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6293519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9026529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12434804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30723871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265523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4058995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658133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15839111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3033154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2900597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799906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21028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2"/>
            <a:ext cx="936104" cy="730162"/>
          </a:xfrm>
          <a:prstGeom prst="rect">
            <a:avLst/>
          </a:prstGeom>
        </p:spPr>
      </p:pic>
      <p:sp>
        <p:nvSpPr>
          <p:cNvPr id="7" name="Obdélník 6"/>
          <p:cNvSpPr/>
          <p:nvPr/>
        </p:nvSpPr>
        <p:spPr>
          <a:xfrm>
            <a:off x="395536" y="2365808"/>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lang="cs-CZ" dirty="0" smtClean="0">
                <a:ln w="0"/>
                <a:solidFill>
                  <a:schemeClr val="bg1"/>
                </a:solidFill>
                <a:effectLst>
                  <a:outerShdw blurRad="38100" dist="19050" dir="2700000" algn="tl" rotWithShape="0">
                    <a:schemeClr val="dk1">
                      <a:alpha val="40000"/>
                    </a:schemeClr>
                  </a:outerShdw>
                </a:effectLst>
              </a:rPr>
              <a:t>Prezentace předmětu:</a:t>
            </a:r>
          </a:p>
          <a:p>
            <a:pPr algn="ctr"/>
            <a:r>
              <a:rPr lang="cs-CZ" b="1" dirty="0">
                <a:ln w="0"/>
                <a:solidFill>
                  <a:schemeClr val="bg1"/>
                </a:solidFill>
                <a:effectLst>
                  <a:outerShdw blurRad="38100" dist="19050" dir="2700000" algn="tl" rotWithShape="0">
                    <a:schemeClr val="dk1">
                      <a:alpha val="40000"/>
                    </a:schemeClr>
                  </a:outerShdw>
                </a:effectLst>
              </a:rPr>
              <a:t>INFORMAČNÍ SYSTÉMY</a:t>
            </a:r>
            <a:br>
              <a:rPr lang="cs-CZ" b="1" dirty="0">
                <a:ln w="0"/>
                <a:solidFill>
                  <a:schemeClr val="bg1"/>
                </a:solidFill>
                <a:effectLst>
                  <a:outerShdw blurRad="38100" dist="19050" dir="2700000" algn="tl" rotWithShape="0">
                    <a:schemeClr val="dk1">
                      <a:alpha val="40000"/>
                    </a:schemeClr>
                  </a:outerShdw>
                </a:effectLst>
              </a:rPr>
            </a:br>
            <a:r>
              <a:rPr lang="cs-CZ" b="1" dirty="0">
                <a:ln w="0"/>
                <a:solidFill>
                  <a:schemeClr val="bg1"/>
                </a:solidFill>
                <a:effectLst>
                  <a:outerShdw blurRad="38100" dist="19050" dir="2700000" algn="tl" rotWithShape="0">
                    <a:schemeClr val="dk1">
                      <a:alpha val="40000"/>
                    </a:schemeClr>
                  </a:outerShdw>
                </a:effectLst>
              </a:rPr>
              <a:t>V </a:t>
            </a:r>
            <a:r>
              <a:rPr lang="cs-CZ" b="1">
                <a:ln w="0"/>
                <a:solidFill>
                  <a:schemeClr val="bg1"/>
                </a:solidFill>
                <a:effectLst>
                  <a:outerShdw blurRad="38100" dist="19050" dir="2700000" algn="tl" rotWithShape="0">
                    <a:schemeClr val="dk1">
                      <a:alpha val="40000"/>
                    </a:schemeClr>
                  </a:outerShdw>
                </a:effectLst>
              </a:rPr>
              <a:t>CESTOVNÍM </a:t>
            </a:r>
            <a:r>
              <a:rPr lang="cs-CZ" b="1" smtClean="0">
                <a:ln w="0"/>
                <a:solidFill>
                  <a:schemeClr val="bg1"/>
                </a:solidFill>
                <a:effectLst>
                  <a:outerShdw blurRad="38100" dist="19050" dir="2700000" algn="tl" rotWithShape="0">
                    <a:schemeClr val="dk1">
                      <a:alpha val="40000"/>
                    </a:schemeClr>
                  </a:outerShdw>
                </a:effectLst>
              </a:rPr>
              <a:t>RUCHU</a:t>
            </a:r>
            <a:endParaRPr lang="cs-CZ" b="1" dirty="0" smtClean="0">
              <a:ln w="0"/>
              <a:solidFill>
                <a:schemeClr val="bg1"/>
              </a:solidFill>
              <a:effectLst>
                <a:outerShdw blurRad="38100" dist="19050" dir="2700000" algn="tl" rotWithShape="0">
                  <a:schemeClr val="dk1">
                    <a:alpha val="40000"/>
                  </a:schemeClr>
                </a:outerShdw>
              </a:effectLst>
            </a:endParaRPr>
          </a:p>
          <a:p>
            <a:pPr algn="ctr"/>
            <a:endParaRPr lang="cs-CZ" dirty="0" smtClean="0">
              <a:ln w="0"/>
              <a:solidFill>
                <a:schemeClr val="bg1"/>
              </a:solidFill>
              <a:effectLst>
                <a:outerShdw blurRad="38100" dist="19050" dir="2700000" algn="tl" rotWithShape="0">
                  <a:schemeClr val="dk1">
                    <a:alpha val="40000"/>
                  </a:schemeClr>
                </a:outerShdw>
              </a:effectLst>
            </a:endParaRPr>
          </a:p>
          <a:p>
            <a:pPr algn="ctr"/>
            <a:r>
              <a:rPr lang="cs-CZ" dirty="0" smtClean="0">
                <a:ln w="0"/>
                <a:solidFill>
                  <a:schemeClr val="bg1"/>
                </a:solidFill>
                <a:effectLst>
                  <a:outerShdw blurRad="38100" dist="19050" dir="2700000" algn="tl" rotWithShape="0">
                    <a:schemeClr val="dk1">
                      <a:alpha val="40000"/>
                    </a:schemeClr>
                  </a:outerShdw>
                </a:effectLst>
              </a:rPr>
              <a:t>Vyučující:</a:t>
            </a:r>
          </a:p>
          <a:p>
            <a:pPr algn="ctr"/>
            <a:r>
              <a:rPr lang="cs-CZ" b="1" dirty="0" smtClean="0">
                <a:ln w="0"/>
                <a:solidFill>
                  <a:schemeClr val="bg1"/>
                </a:solidFill>
                <a:effectLst>
                  <a:outerShdw blurRad="38100" dist="19050" dir="2700000" algn="tl" rotWithShape="0">
                    <a:schemeClr val="dk1">
                      <a:alpha val="40000"/>
                    </a:schemeClr>
                  </a:outerShdw>
                </a:effectLst>
              </a:rPr>
              <a:t>Ing. Radim Dolák, Ph.D.</a:t>
            </a:r>
            <a:endParaRPr lang="cs-CZ" b="1" dirty="0">
              <a:ln w="0"/>
              <a:solidFill>
                <a:schemeClr val="bg1"/>
              </a:solidFill>
              <a:effectLst>
                <a:outerShdw blurRad="38100" dist="19050" dir="2700000" algn="tl" rotWithShape="0">
                  <a:schemeClr val="dk1">
                    <a:alpha val="40000"/>
                  </a:schemeClr>
                </a:outerShdw>
              </a:effectLst>
            </a:endParaRPr>
          </a:p>
        </p:txBody>
      </p:sp>
      <p:sp>
        <p:nvSpPr>
          <p:cNvPr id="2" name="Nadpis 1"/>
          <p:cNvSpPr>
            <a:spLocks noGrp="1"/>
          </p:cNvSpPr>
          <p:nvPr>
            <p:ph type="ctrTitle" idx="4294967295"/>
          </p:nvPr>
        </p:nvSpPr>
        <p:spPr>
          <a:xfrm>
            <a:off x="0" y="700088"/>
            <a:ext cx="5111750" cy="215900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Název</a:t>
            </a:r>
            <a:br>
              <a:rPr lang="cs-CZ" sz="4000" b="1" dirty="0" smtClean="0">
                <a:solidFill>
                  <a:schemeClr val="bg1"/>
                </a:solidFill>
                <a:latin typeface="Times New Roman" panose="02020603050405020304" pitchFamily="18" charset="0"/>
                <a:cs typeface="Times New Roman" panose="02020603050405020304" pitchFamily="18" charset="0"/>
              </a:rPr>
            </a:br>
            <a:r>
              <a:rPr lang="cs-CZ" sz="4000" b="1" dirty="0" smtClean="0">
                <a:solidFill>
                  <a:schemeClr val="bg1"/>
                </a:solidFill>
                <a:latin typeface="Times New Roman" panose="02020603050405020304" pitchFamily="18" charset="0"/>
                <a:cs typeface="Times New Roman" panose="02020603050405020304" pitchFamily="18" charset="0"/>
              </a:rPr>
              <a:t>prezentace</a:t>
            </a:r>
            <a:endParaRPr lang="cs-CZ" sz="4000" b="1" dirty="0">
              <a:solidFill>
                <a:schemeClr val="bg1"/>
              </a:solidFill>
              <a:latin typeface="Times New Roman" panose="02020603050405020304" pitchFamily="18" charset="0"/>
              <a:cs typeface="Times New Roman" panose="02020603050405020304" pitchFamily="18" charset="0"/>
            </a:endParaRPr>
          </a:p>
        </p:txBody>
      </p:sp>
      <p:graphicFrame>
        <p:nvGraphicFramePr>
          <p:cNvPr id="4" name="Tabulka 3"/>
          <p:cNvGraphicFramePr>
            <a:graphicFrameLocks noGrp="1"/>
          </p:cNvGraphicFramePr>
          <p:nvPr>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xmlns="" val="3755197986"/>
                    </a:ext>
                  </a:extLst>
                </a:gridCol>
                <a:gridCol w="4213804">
                  <a:extLst>
                    <a:ext uri="{9D8B030D-6E8A-4147-A177-3AD203B41FA5}">
                      <a16:colId xmlns:a16="http://schemas.microsoft.com/office/drawing/2014/main" xmlns=""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xmlns="" val="3822484205"/>
                  </a:ext>
                </a:extLst>
              </a:tr>
            </a:tbl>
          </a:graphicData>
        </a:graphic>
      </p:graphicFrame>
      <p:sp>
        <p:nvSpPr>
          <p:cNvPr id="5" name="Rectangle 2"/>
          <p:cNvSpPr>
            <a:spLocks noChangeArrowheads="1"/>
          </p:cNvSpPr>
          <p:nvPr/>
        </p:nvSpPr>
        <p:spPr bwMode="auto">
          <a:xfrm>
            <a:off x="1878013" y="278288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13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19164890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Využití </a:t>
            </a:r>
            <a:r>
              <a:rPr lang="cs-CZ" altLang="cs-CZ" sz="1800" b="1" dirty="0">
                <a:solidFill>
                  <a:srgbClr val="307871"/>
                </a:solidFill>
                <a:latin typeface="Times New Roman" panose="02020603050405020304" pitchFamily="18" charset="0"/>
                <a:cs typeface="Times New Roman" panose="02020603050405020304" pitchFamily="18" charset="0"/>
              </a:rPr>
              <a:t>lokálně kontextových služeb je podle Zelenky a Kysely (2013) následující:</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informační </a:t>
            </a:r>
            <a:r>
              <a:rPr lang="cs-CZ" altLang="cs-CZ" sz="1800" b="1" dirty="0">
                <a:solidFill>
                  <a:srgbClr val="307871"/>
                </a:solidFill>
                <a:latin typeface="Times New Roman" panose="02020603050405020304" pitchFamily="18" charset="0"/>
                <a:cs typeface="Times New Roman" panose="02020603050405020304" pitchFamily="18" charset="0"/>
              </a:rPr>
              <a:t>služby ve vztahu k místu a jeho různě rozsáhlému okolí (místní </a:t>
            </a:r>
            <a:r>
              <a:rPr lang="cs-CZ" altLang="cs-CZ" sz="1800" b="1" dirty="0" smtClean="0">
                <a:solidFill>
                  <a:srgbClr val="307871"/>
                </a:solidFill>
                <a:latin typeface="Times New Roman" panose="02020603050405020304" pitchFamily="18" charset="0"/>
                <a:cs typeface="Times New Roman" panose="02020603050405020304" pitchFamily="18" charset="0"/>
              </a:rPr>
              <a:t>události</a:t>
            </a:r>
            <a:r>
              <a:rPr lang="cs-CZ" altLang="cs-CZ" sz="1800" b="1" dirty="0">
                <a:solidFill>
                  <a:srgbClr val="307871"/>
                </a:solidFill>
                <a:latin typeface="Times New Roman" panose="02020603050405020304" pitchFamily="18" charset="0"/>
                <a:cs typeface="Times New Roman" panose="02020603050405020304" pitchFamily="18" charset="0"/>
              </a:rPr>
              <a:t>, atraktivity, dopravní </a:t>
            </a:r>
            <a:r>
              <a:rPr lang="cs-CZ" altLang="cs-CZ" sz="1800" b="1" dirty="0" smtClean="0">
                <a:solidFill>
                  <a:srgbClr val="307871"/>
                </a:solidFill>
                <a:latin typeface="Times New Roman" panose="02020603050405020304" pitchFamily="18" charset="0"/>
                <a:cs typeface="Times New Roman" panose="02020603050405020304" pitchFamily="18" charset="0"/>
              </a:rPr>
              <a:t>informace, počasí),</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vyhledávání </a:t>
            </a:r>
            <a:r>
              <a:rPr lang="cs-CZ" altLang="cs-CZ" sz="1800" b="1" dirty="0">
                <a:solidFill>
                  <a:srgbClr val="307871"/>
                </a:solidFill>
                <a:latin typeface="Times New Roman" panose="02020603050405020304" pitchFamily="18" charset="0"/>
                <a:cs typeface="Times New Roman" panose="02020603050405020304" pitchFamily="18" charset="0"/>
              </a:rPr>
              <a:t>objektů v okolí uživatele (např. ubytování, stravování, kultura),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navigace </a:t>
            </a:r>
            <a:r>
              <a:rPr lang="cs-CZ" altLang="cs-CZ" sz="1800" b="1" dirty="0">
                <a:solidFill>
                  <a:srgbClr val="307871"/>
                </a:solidFill>
                <a:latin typeface="Times New Roman" panose="02020603050405020304" pitchFamily="18" charset="0"/>
                <a:cs typeface="Times New Roman" panose="02020603050405020304" pitchFamily="18" charset="0"/>
              </a:rPr>
              <a:t>pro hledání známých objektů </a:t>
            </a:r>
            <a:r>
              <a:rPr lang="cs-CZ" altLang="cs-CZ" sz="1800" b="1" dirty="0" smtClean="0">
                <a:solidFill>
                  <a:srgbClr val="307871"/>
                </a:solidFill>
                <a:latin typeface="Times New Roman" panose="02020603050405020304" pitchFamily="18" charset="0"/>
                <a:cs typeface="Times New Roman" panose="02020603050405020304" pitchFamily="18" charset="0"/>
              </a:rPr>
              <a:t>(směr </a:t>
            </a:r>
            <a:r>
              <a:rPr lang="cs-CZ" altLang="cs-CZ" sz="1800" b="1" dirty="0">
                <a:solidFill>
                  <a:srgbClr val="307871"/>
                </a:solidFill>
                <a:latin typeface="Times New Roman" panose="02020603050405020304" pitchFamily="18" charset="0"/>
                <a:cs typeface="Times New Roman" panose="02020603050405020304" pitchFamily="18" charset="0"/>
              </a:rPr>
              <a:t>a </a:t>
            </a:r>
            <a:r>
              <a:rPr lang="cs-CZ" altLang="cs-CZ" sz="1800" b="1" dirty="0" smtClean="0">
                <a:solidFill>
                  <a:srgbClr val="307871"/>
                </a:solidFill>
                <a:latin typeface="Times New Roman" panose="02020603050405020304" pitchFamily="18" charset="0"/>
                <a:cs typeface="Times New Roman" panose="02020603050405020304" pitchFamily="18" charset="0"/>
              </a:rPr>
              <a:t>popis trasy),</a:t>
            </a: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určování </a:t>
            </a:r>
            <a:r>
              <a:rPr lang="cs-CZ" altLang="cs-CZ" sz="1800" b="1" dirty="0">
                <a:solidFill>
                  <a:srgbClr val="307871"/>
                </a:solidFill>
                <a:latin typeface="Times New Roman" panose="02020603050405020304" pitchFamily="18" charset="0"/>
                <a:cs typeface="Times New Roman" panose="02020603050405020304" pitchFamily="18" charset="0"/>
              </a:rPr>
              <a:t>na základě polohy (definovat určité geografické oblasti a pro ně </a:t>
            </a:r>
            <a:r>
              <a:rPr lang="cs-CZ" altLang="cs-CZ" sz="1800" b="1" dirty="0" smtClean="0">
                <a:solidFill>
                  <a:srgbClr val="307871"/>
                </a:solidFill>
                <a:latin typeface="Times New Roman" panose="02020603050405020304" pitchFamily="18" charset="0"/>
                <a:cs typeface="Times New Roman" panose="02020603050405020304" pitchFamily="18" charset="0"/>
              </a:rPr>
              <a:t>nabídnout </a:t>
            </a:r>
            <a:r>
              <a:rPr lang="cs-CZ" altLang="cs-CZ" sz="1800" b="1" dirty="0">
                <a:solidFill>
                  <a:srgbClr val="307871"/>
                </a:solidFill>
                <a:latin typeface="Times New Roman" panose="02020603050405020304" pitchFamily="18" charset="0"/>
                <a:cs typeface="Times New Roman" panose="02020603050405020304" pitchFamily="18" charset="0"/>
              </a:rPr>
              <a:t>speciální určovací tarify),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služby </a:t>
            </a:r>
            <a:r>
              <a:rPr lang="cs-CZ" altLang="cs-CZ" sz="1800" b="1" dirty="0">
                <a:solidFill>
                  <a:srgbClr val="307871"/>
                </a:solidFill>
                <a:latin typeface="Times New Roman" panose="02020603050405020304" pitchFamily="18" charset="0"/>
                <a:cs typeface="Times New Roman" panose="02020603050405020304" pitchFamily="18" charset="0"/>
              </a:rPr>
              <a:t>zvýšení bezpečnosti (lokalizace volajících na tísňové linky, lokalizace </a:t>
            </a:r>
            <a:r>
              <a:rPr lang="cs-CZ" altLang="cs-CZ" sz="1800" b="1" dirty="0" smtClean="0">
                <a:solidFill>
                  <a:srgbClr val="307871"/>
                </a:solidFill>
                <a:latin typeface="Times New Roman" panose="02020603050405020304" pitchFamily="18" charset="0"/>
                <a:cs typeface="Times New Roman" panose="02020603050405020304" pitchFamily="18" charset="0"/>
              </a:rPr>
              <a:t>automobilu </a:t>
            </a:r>
            <a:r>
              <a:rPr lang="cs-CZ" altLang="cs-CZ" sz="1800" b="1" dirty="0">
                <a:solidFill>
                  <a:srgbClr val="307871"/>
                </a:solidFill>
                <a:latin typeface="Times New Roman" panose="02020603050405020304" pitchFamily="18" charset="0"/>
                <a:cs typeface="Times New Roman" panose="02020603050405020304" pitchFamily="18" charset="0"/>
              </a:rPr>
              <a:t>v případě dopravní nehody),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sledovací </a:t>
            </a:r>
            <a:r>
              <a:rPr lang="cs-CZ" altLang="cs-CZ" sz="1800" b="1" dirty="0">
                <a:solidFill>
                  <a:srgbClr val="307871"/>
                </a:solidFill>
                <a:latin typeface="Times New Roman" panose="02020603050405020304" pitchFamily="18" charset="0"/>
                <a:cs typeface="Times New Roman" panose="02020603050405020304" pitchFamily="18" charset="0"/>
              </a:rPr>
              <a:t>služby (sledování nákladů, vozidel, vyhledávání ukradených </a:t>
            </a:r>
            <a:r>
              <a:rPr lang="cs-CZ" altLang="cs-CZ" sz="1800" b="1" dirty="0" smtClean="0">
                <a:solidFill>
                  <a:srgbClr val="307871"/>
                </a:solidFill>
                <a:latin typeface="Times New Roman" panose="02020603050405020304" pitchFamily="18" charset="0"/>
                <a:cs typeface="Times New Roman" panose="02020603050405020304" pitchFamily="18" charset="0"/>
              </a:rPr>
              <a:t>vozidel - </a:t>
            </a:r>
            <a:r>
              <a:rPr lang="cs-CZ" altLang="cs-CZ" sz="1800" b="1" dirty="0">
                <a:solidFill>
                  <a:srgbClr val="307871"/>
                </a:solidFill>
                <a:latin typeface="Times New Roman" panose="02020603050405020304" pitchFamily="18" charset="0"/>
                <a:cs typeface="Times New Roman" panose="02020603050405020304" pitchFamily="18" charset="0"/>
              </a:rPr>
              <a:t>vše za podmínky, že vybavení speciálním GSM modulem). </a:t>
            </a:r>
          </a:p>
          <a:p>
            <a:pPr algn="just">
              <a:buFont typeface="Wingdings" panose="05000000000000000000" pitchFamily="2" charset="2"/>
              <a:buChar char="q"/>
            </a:pPr>
            <a:endParaRPr lang="cs-CZ" altLang="cs-CZ" sz="1800" b="1" dirty="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Lokálně kontextové služby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3764081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Geografický informační systém je počítačový systém, který umožňuje ukládat, </a:t>
            </a:r>
            <a:r>
              <a:rPr lang="cs-CZ" altLang="cs-CZ" sz="1800" b="1" dirty="0" smtClean="0">
                <a:solidFill>
                  <a:srgbClr val="307871"/>
                </a:solidFill>
                <a:latin typeface="Times New Roman" panose="02020603050405020304" pitchFamily="18" charset="0"/>
                <a:cs typeface="Times New Roman" panose="02020603050405020304" pitchFamily="18" charset="0"/>
              </a:rPr>
              <a:t>spravovat </a:t>
            </a:r>
            <a:r>
              <a:rPr lang="cs-CZ" altLang="cs-CZ" sz="1800" b="1" dirty="0">
                <a:solidFill>
                  <a:srgbClr val="307871"/>
                </a:solidFill>
                <a:latin typeface="Times New Roman" panose="02020603050405020304" pitchFamily="18" charset="0"/>
                <a:cs typeface="Times New Roman" panose="02020603050405020304" pitchFamily="18" charset="0"/>
              </a:rPr>
              <a:t>a analyzovat geografická (prostorová) data. Tato data obsahují nejen informaci o daných objektech a jejich umístění, ale také o  vzájemných prostorových souvislostí mezi objekty. Prakticky je velmi důležité, že tyto systémy zaznamenávají jak vlastní údaje o objektu, tak údaje o jeho poloze.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G</a:t>
            </a:r>
            <a:r>
              <a:rPr lang="cs-CZ" b="1" dirty="0" smtClean="0"/>
              <a:t>eografické informační systémy a online mapy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0089896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Online </a:t>
            </a:r>
            <a:r>
              <a:rPr lang="cs-CZ" altLang="cs-CZ" sz="1800" b="1" dirty="0">
                <a:solidFill>
                  <a:srgbClr val="307871"/>
                </a:solidFill>
                <a:latin typeface="Times New Roman" panose="02020603050405020304" pitchFamily="18" charset="0"/>
                <a:cs typeface="Times New Roman" panose="02020603050405020304" pitchFamily="18" charset="0"/>
              </a:rPr>
              <a:t>mapy jsou v podstatě vylepšenou moderní podobou klasických tištěných dat. Hlavní výhodou online map je především jejich aktuálnost a dostupnost. Naprostá většina online map je navíc k dispozici zcela zdarma.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On-line </a:t>
            </a:r>
            <a:r>
              <a:rPr lang="cs-CZ" altLang="cs-CZ" sz="1800" b="1" dirty="0">
                <a:solidFill>
                  <a:srgbClr val="307871"/>
                </a:solidFill>
                <a:latin typeface="Times New Roman" panose="02020603050405020304" pitchFamily="18" charset="0"/>
                <a:cs typeface="Times New Roman" panose="02020603050405020304" pitchFamily="18" charset="0"/>
              </a:rPr>
              <a:t>mapy lze načítat s přednastavenými parametry pro zobrazení vybraných tematických map (např., základní, turistická zimní atd.). Díky parametrickému načítání je možné mapu on-line přizpůsobit vlastním </a:t>
            </a:r>
            <a:r>
              <a:rPr lang="cs-CZ" altLang="cs-CZ" sz="1800" b="1" dirty="0" smtClean="0">
                <a:solidFill>
                  <a:srgbClr val="307871"/>
                </a:solidFill>
                <a:latin typeface="Times New Roman" panose="02020603050405020304" pitchFamily="18" charset="0"/>
                <a:cs typeface="Times New Roman" panose="02020603050405020304" pitchFamily="18" charset="0"/>
              </a:rPr>
              <a:t>potřebám</a:t>
            </a:r>
            <a:r>
              <a:rPr lang="cs-CZ" altLang="cs-CZ" sz="1800" b="1" dirty="0">
                <a:solidFill>
                  <a:srgbClr val="307871"/>
                </a:solidFill>
                <a:latin typeface="Times New Roman" panose="02020603050405020304" pitchFamily="18" charset="0"/>
                <a:cs typeface="Times New Roman" panose="02020603050405020304" pitchFamily="18" charset="0"/>
              </a:rPr>
              <a: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Online </a:t>
            </a:r>
            <a:r>
              <a:rPr lang="cs-CZ" altLang="cs-CZ" sz="1800" b="1" dirty="0">
                <a:solidFill>
                  <a:srgbClr val="307871"/>
                </a:solidFill>
                <a:latin typeface="Times New Roman" panose="02020603050405020304" pitchFamily="18" charset="0"/>
                <a:cs typeface="Times New Roman" panose="02020603050405020304" pitchFamily="18" charset="0"/>
              </a:rPr>
              <a:t>mapu si můžete na cestu vytisknout nebo ji můžete mít jednoduše dostupnou ve svém chytrém telefonu nebo tabletu s možností navigace pomocí systému GPS.  </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G</a:t>
            </a:r>
            <a:r>
              <a:rPr lang="cs-CZ" b="1" dirty="0" smtClean="0"/>
              <a:t>eografické informační systémy a online mapy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40256102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GPS </a:t>
            </a:r>
            <a:r>
              <a:rPr lang="cs-CZ" altLang="cs-CZ" sz="1800" b="1" dirty="0">
                <a:solidFill>
                  <a:srgbClr val="307871"/>
                </a:solidFill>
                <a:latin typeface="Times New Roman" panose="02020603050405020304" pitchFamily="18" charset="0"/>
                <a:cs typeface="Times New Roman" panose="02020603050405020304" pitchFamily="18" charset="0"/>
              </a:rPr>
              <a:t>je družicový polohový systém, který umožňuje určit geografickou polohu </a:t>
            </a:r>
            <a:r>
              <a:rPr lang="cs-CZ" altLang="cs-CZ" sz="1800" b="1" dirty="0" smtClean="0">
                <a:solidFill>
                  <a:srgbClr val="307871"/>
                </a:solidFill>
                <a:latin typeface="Times New Roman" panose="02020603050405020304" pitchFamily="18" charset="0"/>
                <a:cs typeface="Times New Roman" panose="02020603050405020304" pitchFamily="18" charset="0"/>
              </a:rPr>
              <a:t>přijímače </a:t>
            </a:r>
            <a:r>
              <a:rPr lang="cs-CZ" altLang="cs-CZ" sz="1800" b="1" dirty="0">
                <a:solidFill>
                  <a:srgbClr val="307871"/>
                </a:solidFill>
                <a:latin typeface="Times New Roman" panose="02020603050405020304" pitchFamily="18" charset="0"/>
                <a:cs typeface="Times New Roman" panose="02020603050405020304" pitchFamily="18" charset="0"/>
              </a:rPr>
              <a:t>nacházejícího se kdekoliv na Zemi nebo nad Zemí s přesností jednotek.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Využívání </a:t>
            </a:r>
            <a:r>
              <a:rPr lang="cs-CZ" altLang="cs-CZ" sz="1800" b="1" dirty="0">
                <a:solidFill>
                  <a:srgbClr val="307871"/>
                </a:solidFill>
                <a:latin typeface="Times New Roman" panose="02020603050405020304" pitchFamily="18" charset="0"/>
                <a:cs typeface="Times New Roman" panose="02020603050405020304" pitchFamily="18" charset="0"/>
              </a:rPr>
              <a:t>GPS výrazně zjednodušuje orientaci při cestování a tím přispívá i k bezpečnosti turistů. Turisté mohou snadněji kontrolovat trasu svého výletu, řidiči používají přenosné GPS navigace.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GPS </a:t>
            </a:r>
            <a:r>
              <a:rPr lang="cs-CZ" altLang="cs-CZ" sz="1800" b="1" dirty="0">
                <a:solidFill>
                  <a:srgbClr val="307871"/>
                </a:solidFill>
                <a:latin typeface="Times New Roman" panose="02020603050405020304" pitchFamily="18" charset="0"/>
                <a:cs typeface="Times New Roman" panose="02020603050405020304" pitchFamily="18" charset="0"/>
              </a:rPr>
              <a:t>podporují již téměř všechny chytré telefony, takže pro snadnou navigaci již není </a:t>
            </a:r>
            <a:r>
              <a:rPr lang="cs-CZ" altLang="cs-CZ" sz="1800" b="1" dirty="0" smtClean="0">
                <a:solidFill>
                  <a:srgbClr val="307871"/>
                </a:solidFill>
                <a:latin typeface="Times New Roman" panose="02020603050405020304" pitchFamily="18" charset="0"/>
                <a:cs typeface="Times New Roman" panose="02020603050405020304" pitchFamily="18" charset="0"/>
              </a:rPr>
              <a:t>potřeba </a:t>
            </a:r>
            <a:r>
              <a:rPr lang="cs-CZ" altLang="cs-CZ" sz="1800" b="1" dirty="0">
                <a:solidFill>
                  <a:srgbClr val="307871"/>
                </a:solidFill>
                <a:latin typeface="Times New Roman" panose="02020603050405020304" pitchFamily="18" charset="0"/>
                <a:cs typeface="Times New Roman" panose="02020603050405020304" pitchFamily="18" charset="0"/>
              </a:rPr>
              <a:t>tak jako v minulosti speciální navigační zařízení s vyšší pořizovací cenou.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a:t>G</a:t>
            </a:r>
            <a:r>
              <a:rPr lang="cs-CZ" b="1" dirty="0" smtClean="0"/>
              <a:t>eografické informační systémy a online mapy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4471691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Mobilní </a:t>
            </a:r>
            <a:r>
              <a:rPr lang="cs-CZ" altLang="cs-CZ" sz="1800" b="1" dirty="0">
                <a:solidFill>
                  <a:srgbClr val="307871"/>
                </a:solidFill>
                <a:latin typeface="Times New Roman" panose="02020603050405020304" pitchFamily="18" charset="0"/>
                <a:cs typeface="Times New Roman" panose="02020603050405020304" pitchFamily="18" charset="0"/>
              </a:rPr>
              <a:t>průvodce je ekvivalentem klasického tištěného průvodce pro danou oblast nebo konkrétní místo. Využívá se mobilního značení naučných stezek, které může být součástí kompletního mobilního průvodce, který nabízí další pokročilé funkce jako </a:t>
            </a:r>
            <a:r>
              <a:rPr lang="cs-CZ" altLang="cs-CZ" sz="1800" b="1" dirty="0" smtClean="0">
                <a:solidFill>
                  <a:srgbClr val="307871"/>
                </a:solidFill>
                <a:latin typeface="Times New Roman" panose="02020603050405020304" pitchFamily="18" charset="0"/>
                <a:cs typeface="Times New Roman" panose="02020603050405020304" pitchFamily="18" charset="0"/>
              </a:rPr>
              <a:t>interaktivní </a:t>
            </a:r>
            <a:r>
              <a:rPr lang="cs-CZ" altLang="cs-CZ" sz="1800" b="1" dirty="0">
                <a:solidFill>
                  <a:srgbClr val="307871"/>
                </a:solidFill>
                <a:latin typeface="Times New Roman" panose="02020603050405020304" pitchFamily="18" charset="0"/>
                <a:cs typeface="Times New Roman" panose="02020603050405020304" pitchFamily="18" charset="0"/>
              </a:rPr>
              <a:t>mapu stezky s GPS navigací, výběr zajímavých míst na základě aktuální pozice nebo podporu </a:t>
            </a:r>
            <a:r>
              <a:rPr lang="cs-CZ" altLang="cs-CZ" sz="1800" b="1" dirty="0" err="1">
                <a:solidFill>
                  <a:srgbClr val="307871"/>
                </a:solidFill>
                <a:latin typeface="Times New Roman" panose="02020603050405020304" pitchFamily="18" charset="0"/>
                <a:cs typeface="Times New Roman" panose="02020603050405020304" pitchFamily="18" charset="0"/>
              </a:rPr>
              <a:t>geocachingu</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Mobilní </a:t>
            </a:r>
            <a:r>
              <a:rPr lang="cs-CZ" altLang="cs-CZ" sz="1800" b="1" dirty="0">
                <a:solidFill>
                  <a:srgbClr val="307871"/>
                </a:solidFill>
                <a:latin typeface="Times New Roman" panose="02020603050405020304" pitchFamily="18" charset="0"/>
                <a:cs typeface="Times New Roman" panose="02020603050405020304" pitchFamily="18" charset="0"/>
              </a:rPr>
              <a:t>značení pomocí malých čárových QR kódů má praktické využití například pro značení zajímavých míst naučných stezek pomocí malých čárových QR kódů </a:t>
            </a:r>
            <a:r>
              <a:rPr lang="cs-CZ" altLang="cs-CZ" sz="1800" b="1" dirty="0" smtClean="0">
                <a:solidFill>
                  <a:srgbClr val="307871"/>
                </a:solidFill>
                <a:latin typeface="Times New Roman" panose="02020603050405020304" pitchFamily="18" charset="0"/>
                <a:cs typeface="Times New Roman" panose="02020603050405020304" pitchFamily="18" charset="0"/>
              </a:rPr>
              <a:t>propojených </a:t>
            </a:r>
            <a:r>
              <a:rPr lang="cs-CZ" altLang="cs-CZ" sz="1800" b="1" dirty="0">
                <a:solidFill>
                  <a:srgbClr val="307871"/>
                </a:solidFill>
                <a:latin typeface="Times New Roman" panose="02020603050405020304" pitchFamily="18" charset="0"/>
                <a:cs typeface="Times New Roman" panose="02020603050405020304" pitchFamily="18" charset="0"/>
              </a:rPr>
              <a:t>s obsahem, který si návštěvník zobrazí na mobilním telefonu. Výhodou je, snadná aktualizace a rozšiřování obsahu bez fyzických zásahů do značení míst.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pPr algn="just"/>
            <a:r>
              <a:rPr lang="cs-CZ" altLang="cs-CZ" b="1" dirty="0" smtClean="0">
                <a:solidFill>
                  <a:srgbClr val="307871"/>
                </a:solidFill>
                <a:latin typeface="Times New Roman" panose="02020603050405020304" pitchFamily="18" charset="0"/>
                <a:cs typeface="Times New Roman" panose="02020603050405020304" pitchFamily="18" charset="0"/>
              </a:rPr>
              <a:t>Mobilní technologie – průvodce, značení</a:t>
            </a:r>
            <a:endParaRPr lang="cs-CZ" altLang="cs-CZ" b="1" dirty="0">
              <a:solidFill>
                <a:srgbClr val="307871"/>
              </a:solidFill>
              <a:latin typeface="Times New Roman" panose="02020603050405020304" pitchFamily="18" charset="0"/>
              <a:cs typeface="Times New Roman" panose="02020603050405020304" pitchFamily="18" charset="0"/>
            </a:endParaRPr>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7546932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Internetové bankovnictví a platební karty také hrají velmi velký význam v současném cestovním ruchu.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Internetové </a:t>
            </a:r>
            <a:r>
              <a:rPr lang="cs-CZ" altLang="cs-CZ" sz="1800" b="1" dirty="0">
                <a:solidFill>
                  <a:srgbClr val="307871"/>
                </a:solidFill>
                <a:latin typeface="Times New Roman" panose="02020603050405020304" pitchFamily="18" charset="0"/>
                <a:cs typeface="Times New Roman" panose="02020603050405020304" pitchFamily="18" charset="0"/>
              </a:rPr>
              <a:t>bankovnictví je jedna z nejoblíbenějších metod obsluhy bankovních účtů a kontaktu klienta s bankou přes webové rozhraní. Platební karty jsou nástrojem určeným k bezhotovostním </a:t>
            </a:r>
            <a:r>
              <a:rPr lang="cs-CZ" altLang="cs-CZ" sz="1800" b="1" dirty="0" smtClean="0">
                <a:solidFill>
                  <a:srgbClr val="307871"/>
                </a:solidFill>
                <a:latin typeface="Times New Roman" panose="02020603050405020304" pitchFamily="18" charset="0"/>
                <a:cs typeface="Times New Roman" panose="02020603050405020304" pitchFamily="18" charset="0"/>
              </a:rPr>
              <a:t>platbám. Součástí platební karty </a:t>
            </a:r>
            <a:r>
              <a:rPr lang="cs-CZ" altLang="cs-CZ" sz="1800" b="1" dirty="0">
                <a:solidFill>
                  <a:srgbClr val="307871"/>
                </a:solidFill>
                <a:latin typeface="Times New Roman" panose="02020603050405020304" pitchFamily="18" charset="0"/>
                <a:cs typeface="Times New Roman" panose="02020603050405020304" pitchFamily="18" charset="0"/>
              </a:rPr>
              <a:t>může být nadstandardní cestovní pojištění, slevy a další služby.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cizině se vyplatí místo směňování peněz téměř vždy použít platební kartu (např. platby v obchodech, restauracích, platba ubytování na hotelu apod.), protože banka přepočítá měnu ve výhodnějším kurzu než směnárna (používá devizový kurz, nejčastěji "deviza </a:t>
            </a:r>
            <a:r>
              <a:rPr lang="cs-CZ" altLang="cs-CZ" sz="1800" b="1" dirty="0" smtClean="0">
                <a:solidFill>
                  <a:srgbClr val="307871"/>
                </a:solidFill>
                <a:latin typeface="Times New Roman" panose="02020603050405020304" pitchFamily="18" charset="0"/>
                <a:cs typeface="Times New Roman" panose="02020603050405020304" pitchFamily="18" charset="0"/>
              </a:rPr>
              <a:t>prodej</a:t>
            </a:r>
            <a:r>
              <a:rPr lang="cs-CZ" altLang="cs-CZ" sz="1800" b="1" dirty="0">
                <a:solidFill>
                  <a:srgbClr val="307871"/>
                </a:solidFill>
                <a:latin typeface="Times New Roman" panose="02020603050405020304" pitchFamily="18" charset="0"/>
                <a:cs typeface="Times New Roman" panose="02020603050405020304" pitchFamily="18" charset="0"/>
              </a:rPr>
              <a:t>", nebo "deviza střed</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632848" cy="507703"/>
          </a:xfrm>
        </p:spPr>
        <p:txBody>
          <a:bodyPr/>
          <a:lstStyle/>
          <a:p>
            <a:r>
              <a:rPr lang="cs-CZ" b="1" dirty="0"/>
              <a:t>I</a:t>
            </a:r>
            <a:r>
              <a:rPr lang="cs-CZ" b="1" dirty="0" smtClean="0"/>
              <a:t>nternetové bankovnictví a platební karty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8155761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Nyní se zaměříme na další přínos nových technologií v oblasti cestovního ruchu. </a:t>
            </a:r>
            <a:r>
              <a:rPr lang="cs-CZ" altLang="cs-CZ" sz="1800" b="1" dirty="0" smtClean="0">
                <a:solidFill>
                  <a:srgbClr val="307871"/>
                </a:solidFill>
                <a:latin typeface="Times New Roman" panose="02020603050405020304" pitchFamily="18" charset="0"/>
                <a:cs typeface="Times New Roman" panose="02020603050405020304" pitchFamily="18" charset="0"/>
              </a:rPr>
              <a:t>Například </a:t>
            </a:r>
            <a:r>
              <a:rPr lang="cs-CZ" altLang="cs-CZ" sz="1800" b="1" dirty="0">
                <a:solidFill>
                  <a:srgbClr val="307871"/>
                </a:solidFill>
                <a:latin typeface="Times New Roman" panose="02020603050405020304" pitchFamily="18" charset="0"/>
                <a:cs typeface="Times New Roman" panose="02020603050405020304" pitchFamily="18" charset="0"/>
              </a:rPr>
              <a:t>Beránek (2013) uvádí přínosy nových technologií a jejich význam v cestovním ruchu a hotelnictví v souvislosti s trendem na poli informačních systémů, kde to jsou především dotykové a bezdrátové technologie, např. dotykové monitory pokladních systémů </a:t>
            </a:r>
            <a:r>
              <a:rPr lang="cs-CZ" altLang="cs-CZ" sz="1800" b="1" dirty="0" smtClean="0">
                <a:solidFill>
                  <a:srgbClr val="307871"/>
                </a:solidFill>
                <a:latin typeface="Times New Roman" panose="02020603050405020304" pitchFamily="18" charset="0"/>
                <a:cs typeface="Times New Roman" panose="02020603050405020304" pitchFamily="18" charset="0"/>
              </a:rPr>
              <a:t>společně </a:t>
            </a:r>
            <a:r>
              <a:rPr lang="cs-CZ" altLang="cs-CZ" sz="1800" b="1" dirty="0">
                <a:solidFill>
                  <a:srgbClr val="307871"/>
                </a:solidFill>
                <a:latin typeface="Times New Roman" panose="02020603050405020304" pitchFamily="18" charset="0"/>
                <a:cs typeface="Times New Roman" panose="02020603050405020304" pitchFamily="18" charset="0"/>
              </a:rPr>
              <a:t>s bezdrátovými pokladními terminály, Wi-Fi internetové připojení atd.</a:t>
            </a: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Bezdrátová </a:t>
            </a:r>
            <a:r>
              <a:rPr lang="cs-CZ" altLang="cs-CZ" sz="1800" b="1" dirty="0">
                <a:solidFill>
                  <a:srgbClr val="307871"/>
                </a:solidFill>
                <a:latin typeface="Times New Roman" panose="02020603050405020304" pitchFamily="18" charset="0"/>
                <a:cs typeface="Times New Roman" panose="02020603050405020304" pitchFamily="18" charset="0"/>
              </a:rPr>
              <a:t>komunikace je takový způsob komunikace, který spočívá ve spojení dvou subjektů jiným způsobem, než mechanicky (kabelem).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Podle </a:t>
            </a:r>
            <a:r>
              <a:rPr lang="cs-CZ" altLang="cs-CZ" sz="1800" b="1" dirty="0">
                <a:solidFill>
                  <a:srgbClr val="307871"/>
                </a:solidFill>
                <a:latin typeface="Times New Roman" panose="02020603050405020304" pitchFamily="18" charset="0"/>
                <a:cs typeface="Times New Roman" panose="02020603050405020304" pitchFamily="18" charset="0"/>
              </a:rPr>
              <a:t>typu nosného média můžeme rozlišovat mezi komunikací optickou (světlo), rádiovou a sonickou (zvuk).</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2120964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současnosti patří mezi nejvíce využívané způsoby bezdrátové komunikaci v </a:t>
            </a:r>
            <a:r>
              <a:rPr lang="cs-CZ" altLang="cs-CZ" sz="1800" b="1" dirty="0" smtClean="0">
                <a:solidFill>
                  <a:srgbClr val="307871"/>
                </a:solidFill>
                <a:latin typeface="Times New Roman" panose="02020603050405020304" pitchFamily="18" charset="0"/>
                <a:cs typeface="Times New Roman" panose="02020603050405020304" pitchFamily="18" charset="0"/>
              </a:rPr>
              <a:t>počítačových </a:t>
            </a:r>
            <a:r>
              <a:rPr lang="cs-CZ" altLang="cs-CZ" sz="1800" b="1" dirty="0">
                <a:solidFill>
                  <a:srgbClr val="307871"/>
                </a:solidFill>
                <a:latin typeface="Times New Roman" panose="02020603050405020304" pitchFamily="18" charset="0"/>
                <a:cs typeface="Times New Roman" panose="02020603050405020304" pitchFamily="18" charset="0"/>
              </a:rPr>
              <a:t>a mobilních sítích technologie Wi-Fi a </a:t>
            </a:r>
            <a:r>
              <a:rPr lang="cs-CZ" altLang="cs-CZ" sz="1800" b="1" dirty="0" err="1">
                <a:solidFill>
                  <a:srgbClr val="307871"/>
                </a:solidFill>
                <a:latin typeface="Times New Roman" panose="02020603050405020304" pitchFamily="18" charset="0"/>
                <a:cs typeface="Times New Roman" panose="02020603050405020304" pitchFamily="18" charset="0"/>
              </a:rPr>
              <a:t>Bluetooth</a:t>
            </a:r>
            <a:r>
              <a:rPr lang="cs-CZ" altLang="cs-CZ" sz="1800" b="1" dirty="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Wi-Fi je souhrnné označení pro několik standardů IEEE 802.11, které definují </a:t>
            </a:r>
            <a:r>
              <a:rPr lang="cs-CZ" altLang="cs-CZ" sz="1800" b="1" dirty="0" smtClean="0">
                <a:solidFill>
                  <a:srgbClr val="307871"/>
                </a:solidFill>
                <a:latin typeface="Times New Roman" panose="02020603050405020304" pitchFamily="18" charset="0"/>
                <a:cs typeface="Times New Roman" panose="02020603050405020304" pitchFamily="18" charset="0"/>
              </a:rPr>
              <a:t>bezdrátovou </a:t>
            </a:r>
            <a:r>
              <a:rPr lang="cs-CZ" altLang="cs-CZ" sz="1800" b="1" dirty="0">
                <a:solidFill>
                  <a:srgbClr val="307871"/>
                </a:solidFill>
                <a:latin typeface="Times New Roman" panose="02020603050405020304" pitchFamily="18" charset="0"/>
                <a:cs typeface="Times New Roman" panose="02020603050405020304" pitchFamily="18" charset="0"/>
              </a:rPr>
              <a:t>komunikaci v počítačových sítích (též </a:t>
            </a:r>
            <a:r>
              <a:rPr lang="cs-CZ" altLang="cs-CZ" sz="1800" b="1" dirty="0" err="1">
                <a:solidFill>
                  <a:srgbClr val="307871"/>
                </a:solidFill>
                <a:latin typeface="Times New Roman" panose="02020603050405020304" pitchFamily="18" charset="0"/>
                <a:cs typeface="Times New Roman" panose="02020603050405020304" pitchFamily="18" charset="0"/>
              </a:rPr>
              <a:t>Wireless</a:t>
            </a:r>
            <a:r>
              <a:rPr lang="cs-CZ" altLang="cs-CZ" sz="1800" b="1" dirty="0">
                <a:solidFill>
                  <a:srgbClr val="307871"/>
                </a:solidFill>
                <a:latin typeface="Times New Roman" panose="02020603050405020304" pitchFamily="18" charset="0"/>
                <a:cs typeface="Times New Roman" panose="02020603050405020304" pitchFamily="18" charset="0"/>
              </a:rPr>
              <a:t> LAN, WLAN).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Technologie </a:t>
            </a:r>
            <a:r>
              <a:rPr lang="cs-CZ" altLang="cs-CZ" sz="1800" b="1" dirty="0">
                <a:solidFill>
                  <a:srgbClr val="307871"/>
                </a:solidFill>
                <a:latin typeface="Times New Roman" panose="02020603050405020304" pitchFamily="18" charset="0"/>
                <a:cs typeface="Times New Roman" panose="02020603050405020304" pitchFamily="18" charset="0"/>
              </a:rPr>
              <a:t>Wi-Fi využívá „</a:t>
            </a:r>
            <a:r>
              <a:rPr lang="cs-CZ" altLang="cs-CZ" sz="1800" b="1" dirty="0" err="1">
                <a:solidFill>
                  <a:srgbClr val="307871"/>
                </a:solidFill>
                <a:latin typeface="Times New Roman" panose="02020603050405020304" pitchFamily="18" charset="0"/>
                <a:cs typeface="Times New Roman" panose="02020603050405020304" pitchFamily="18" charset="0"/>
              </a:rPr>
              <a:t>bezlicenčního</a:t>
            </a:r>
            <a:r>
              <a:rPr lang="cs-CZ" altLang="cs-CZ" sz="1800" b="1" dirty="0">
                <a:solidFill>
                  <a:srgbClr val="307871"/>
                </a:solidFill>
                <a:latin typeface="Times New Roman" panose="02020603050405020304" pitchFamily="18" charset="0"/>
                <a:cs typeface="Times New Roman" panose="02020603050405020304" pitchFamily="18" charset="0"/>
              </a:rPr>
              <a:t> frekvenčního pásma“ a proto je ideální volbou pro budování levné, ale dostatečně výkonné sítě bez nutnosti vedení strukturované kabeláže.</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3510145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Z hlediska dosah a síly signálu je určující především pásmo základních frekvencí, kdy technologie Wi-Fi pracuje v pásmech 2,4 GHz (standardy b/g/n) a 5 GHz (a/n/</a:t>
            </a:r>
            <a:r>
              <a:rPr lang="cs-CZ" altLang="cs-CZ" sz="1800" b="1" dirty="0" err="1" smtClean="0">
                <a:solidFill>
                  <a:srgbClr val="307871"/>
                </a:solidFill>
                <a:latin typeface="Times New Roman" panose="02020603050405020304" pitchFamily="18" charset="0"/>
                <a:cs typeface="Times New Roman" panose="02020603050405020304" pitchFamily="18" charset="0"/>
              </a:rPr>
              <a:t>ac</a:t>
            </a:r>
            <a:r>
              <a:rPr lang="cs-CZ" altLang="cs-CZ" sz="1800" b="1" dirty="0">
                <a:solidFill>
                  <a:srgbClr val="307871"/>
                </a:solidFill>
                <a:latin typeface="Times New Roman" panose="02020603050405020304" pitchFamily="18" charset="0"/>
                <a:cs typeface="Times New Roman" panose="02020603050405020304" pitchFamily="18" charset="0"/>
              </a:rPr>
              <a:t>). Tato pásma mají různé charakteristiky, které jsou dané vlnovou délkou radiového signálu. Platí pravidlo, že čím kratší délka, tím snáze se signál pohlcuje</a:t>
            </a:r>
            <a:r>
              <a:rPr lang="cs-CZ" altLang="cs-CZ" sz="1800" b="1" dirty="0" smtClean="0">
                <a:solidFill>
                  <a:srgbClr val="307871"/>
                </a:solidFill>
                <a:latin typeface="Times New Roman" panose="02020603050405020304" pitchFamily="18" charset="0"/>
                <a:cs typeface="Times New Roman" panose="02020603050405020304" pitchFamily="18" charset="0"/>
              </a:rPr>
              <a: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2,4 GHz signál má delší vlnu, a proto také mnohem lepší prostupnost překážkami,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5 GHz signál je na překážky mnohem citlivější, proto funguje lépe ve velkých prostorách (např. velké sály nebo open </a:t>
            </a:r>
            <a:r>
              <a:rPr lang="cs-CZ" altLang="cs-CZ" sz="1800" b="1" dirty="0" err="1" smtClean="0">
                <a:solidFill>
                  <a:srgbClr val="307871"/>
                </a:solidFill>
                <a:latin typeface="Times New Roman" panose="02020603050405020304" pitchFamily="18" charset="0"/>
                <a:cs typeface="Times New Roman" panose="02020603050405020304" pitchFamily="18" charset="0"/>
              </a:rPr>
              <a:t>space</a:t>
            </a:r>
            <a:r>
              <a:rPr lang="cs-CZ" altLang="cs-CZ" sz="1800" b="1" dirty="0" smtClean="0">
                <a:solidFill>
                  <a:srgbClr val="307871"/>
                </a:solidFill>
                <a:latin typeface="Times New Roman" panose="02020603050405020304" pitchFamily="18" charset="0"/>
                <a:cs typeface="Times New Roman" panose="02020603050405020304" pitchFamily="18" charset="0"/>
              </a:rPr>
              <a:t> kanceláře).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272479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Ve </a:t>
            </a:r>
            <a:r>
              <a:rPr lang="cs-CZ" altLang="cs-CZ" sz="1800" b="1" dirty="0">
                <a:solidFill>
                  <a:srgbClr val="307871"/>
                </a:solidFill>
                <a:latin typeface="Times New Roman" panose="02020603050405020304" pitchFamily="18" charset="0"/>
                <a:cs typeface="Times New Roman" panose="02020603050405020304" pitchFamily="18" charset="0"/>
              </a:rPr>
              <a:t>"starším" 2.4GHz pásmu se používají následující standardy: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802.11b- </a:t>
            </a:r>
            <a:r>
              <a:rPr lang="cs-CZ" altLang="cs-CZ" sz="1800" b="1" dirty="0">
                <a:solidFill>
                  <a:srgbClr val="307871"/>
                </a:solidFill>
                <a:latin typeface="Times New Roman" panose="02020603050405020304" pitchFamily="18" charset="0"/>
                <a:cs typeface="Times New Roman" panose="02020603050405020304" pitchFamily="18" charset="0"/>
              </a:rPr>
              <a:t>maximálně 11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802.11g- </a:t>
            </a:r>
            <a:r>
              <a:rPr lang="cs-CZ" altLang="cs-CZ" sz="1800" b="1" dirty="0">
                <a:solidFill>
                  <a:srgbClr val="307871"/>
                </a:solidFill>
                <a:latin typeface="Times New Roman" panose="02020603050405020304" pitchFamily="18" charset="0"/>
                <a:cs typeface="Times New Roman" panose="02020603050405020304" pitchFamily="18" charset="0"/>
              </a:rPr>
              <a:t>maximálně 54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 průměrně cca 22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802.11n- </a:t>
            </a:r>
            <a:r>
              <a:rPr lang="cs-CZ" altLang="cs-CZ" sz="1800" b="1" dirty="0">
                <a:solidFill>
                  <a:srgbClr val="307871"/>
                </a:solidFill>
                <a:latin typeface="Times New Roman" panose="02020603050405020304" pitchFamily="18" charset="0"/>
                <a:cs typeface="Times New Roman" panose="02020603050405020304" pitchFamily="18" charset="0"/>
              </a:rPr>
              <a:t>od 54 do 600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 Praktická rychlost je 150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 </a:t>
            </a:r>
            <a:r>
              <a:rPr lang="cs-CZ" altLang="cs-CZ" sz="1800" b="1" dirty="0" smtClean="0">
                <a:solidFill>
                  <a:srgbClr val="307871"/>
                </a:solidFill>
                <a:latin typeface="Times New Roman" panose="02020603050405020304" pitchFamily="18" charset="0"/>
                <a:cs typeface="Times New Roman" panose="02020603050405020304" pitchFamily="18" charset="0"/>
              </a:rPr>
              <a:t> </a:t>
            </a: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v „novějším“ 5GHz pásmu najdeme tyto standardy: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802.11a- </a:t>
            </a:r>
            <a:r>
              <a:rPr lang="cs-CZ" altLang="cs-CZ" sz="1800" b="1" dirty="0">
                <a:solidFill>
                  <a:srgbClr val="307871"/>
                </a:solidFill>
                <a:latin typeface="Times New Roman" panose="02020603050405020304" pitchFamily="18" charset="0"/>
                <a:cs typeface="Times New Roman" panose="02020603050405020304" pitchFamily="18" charset="0"/>
              </a:rPr>
              <a:t>maximálně 54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802.11n- </a:t>
            </a:r>
            <a:r>
              <a:rPr lang="cs-CZ" altLang="cs-CZ" sz="1800" b="1" dirty="0">
                <a:solidFill>
                  <a:srgbClr val="307871"/>
                </a:solidFill>
                <a:latin typeface="Times New Roman" panose="02020603050405020304" pitchFamily="18" charset="0"/>
                <a:cs typeface="Times New Roman" panose="02020603050405020304" pitchFamily="18" charset="0"/>
              </a:rPr>
              <a:t>od 54 do 600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 Praktická rychlost je 150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802.11ac- </a:t>
            </a:r>
            <a:r>
              <a:rPr lang="cs-CZ" altLang="cs-CZ" sz="1800" b="1" dirty="0">
                <a:solidFill>
                  <a:srgbClr val="307871"/>
                </a:solidFill>
                <a:latin typeface="Times New Roman" panose="02020603050405020304" pitchFamily="18" charset="0"/>
                <a:cs typeface="Times New Roman" panose="02020603050405020304" pitchFamily="18" charset="0"/>
              </a:rPr>
              <a:t>od 433 do 1300 </a:t>
            </a:r>
            <a:r>
              <a:rPr lang="cs-CZ" altLang="cs-CZ" sz="1800" b="1" dirty="0" err="1">
                <a:solidFill>
                  <a:srgbClr val="307871"/>
                </a:solidFill>
                <a:latin typeface="Times New Roman" panose="02020603050405020304" pitchFamily="18" charset="0"/>
                <a:cs typeface="Times New Roman" panose="02020603050405020304" pitchFamily="18" charset="0"/>
              </a:rPr>
              <a:t>Mb</a:t>
            </a:r>
            <a:r>
              <a:rPr lang="cs-CZ" altLang="cs-CZ" sz="1800" b="1" dirty="0">
                <a:solidFill>
                  <a:srgbClr val="307871"/>
                </a:solidFill>
                <a:latin typeface="Times New Roman" panose="02020603050405020304" pitchFamily="18" charset="0"/>
                <a:cs typeface="Times New Roman" panose="02020603050405020304" pitchFamily="18" charset="0"/>
              </a:rPr>
              <a:t>/s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2069172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616624" cy="2160240"/>
          </a:xfrm>
          <a:prstGeom prst="rect">
            <a:avLst/>
          </a:prstGeom>
        </p:spPr>
        <p:txBody>
          <a:bodyPr anchor="t">
            <a:normAutofit/>
          </a:bodyPr>
          <a:lstStyle/>
          <a:p>
            <a:pPr algn="l"/>
            <a:r>
              <a:rPr lang="cs-CZ" sz="3100" b="1" dirty="0" smtClean="0">
                <a:solidFill>
                  <a:schemeClr val="bg1"/>
                </a:solidFill>
                <a:latin typeface="Times New Roman" panose="02020603050405020304" pitchFamily="18" charset="0"/>
                <a:cs typeface="Times New Roman" panose="02020603050405020304" pitchFamily="18" charset="0"/>
              </a:rPr>
              <a:t>INFORMAČNÍ SYSTÉMY</a:t>
            </a:r>
            <a:br>
              <a:rPr lang="cs-CZ" sz="3100" b="1" dirty="0" smtClean="0">
                <a:solidFill>
                  <a:schemeClr val="bg1"/>
                </a:solidFill>
                <a:latin typeface="Times New Roman" panose="02020603050405020304" pitchFamily="18" charset="0"/>
                <a:cs typeface="Times New Roman" panose="02020603050405020304" pitchFamily="18" charset="0"/>
              </a:rPr>
            </a:br>
            <a:r>
              <a:rPr lang="cs-CZ" sz="3100" b="1" dirty="0" smtClean="0">
                <a:solidFill>
                  <a:schemeClr val="bg1"/>
                </a:solidFill>
                <a:latin typeface="Times New Roman" panose="02020603050405020304" pitchFamily="18" charset="0"/>
                <a:cs typeface="Times New Roman" panose="02020603050405020304" pitchFamily="18" charset="0"/>
              </a:rPr>
              <a:t>V CESTOVNÍM RUCHU</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323528" y="2931790"/>
            <a:ext cx="5328592" cy="1656184"/>
          </a:xfrm>
          <a:prstGeom prst="rect">
            <a:avLst/>
          </a:prstGeom>
        </p:spPr>
        <p:txBody>
          <a:bodyPr>
            <a:noAutofit/>
          </a:bodyPr>
          <a:lstStyle/>
          <a:p>
            <a:pPr marL="0" indent="0">
              <a:buNone/>
            </a:pPr>
            <a:r>
              <a:rPr lang="pl-PL" sz="2400" dirty="0" smtClean="0">
                <a:solidFill>
                  <a:schemeClr val="bg1"/>
                </a:solidFill>
                <a:latin typeface="Times New Roman" panose="02020603050405020304" pitchFamily="18" charset="0"/>
                <a:cs typeface="Times New Roman" panose="02020603050405020304" pitchFamily="18" charset="0"/>
              </a:rPr>
              <a:t>4. </a:t>
            </a:r>
            <a:r>
              <a:rPr lang="pl-PL" sz="2400" dirty="0">
                <a:solidFill>
                  <a:schemeClr val="bg1"/>
                </a:solidFill>
                <a:latin typeface="Times New Roman" panose="02020603050405020304" pitchFamily="18" charset="0"/>
                <a:cs typeface="Times New Roman" panose="02020603050405020304" pitchFamily="18" charset="0"/>
              </a:rPr>
              <a:t>ZÁKAZNICKÉ PROSTŘEDÍ A ZÁKAZNICKY ORIENTOVANÉ </a:t>
            </a:r>
            <a:r>
              <a:rPr lang="pl-PL" sz="2400" dirty="0">
                <a:solidFill>
                  <a:schemeClr val="bg1"/>
                </a:solidFill>
                <a:latin typeface="Times New Roman" panose="02020603050405020304" pitchFamily="18" charset="0"/>
                <a:cs typeface="Times New Roman" panose="02020603050405020304" pitchFamily="18" charset="0"/>
              </a:rPr>
              <a:t>SYSTÉMY (část </a:t>
            </a:r>
            <a:r>
              <a:rPr lang="pl-PL" sz="2400" dirty="0" smtClean="0">
                <a:solidFill>
                  <a:schemeClr val="bg1"/>
                </a:solidFill>
                <a:latin typeface="Times New Roman" panose="02020603050405020304" pitchFamily="18" charset="0"/>
                <a:cs typeface="Times New Roman" panose="02020603050405020304" pitchFamily="18" charset="0"/>
              </a:rPr>
              <a:t>2)</a:t>
            </a:r>
            <a:endParaRPr lang="cs-CZ" sz="2400" dirty="0">
              <a:solidFill>
                <a:schemeClr val="bg1"/>
              </a:solidFill>
              <a:latin typeface="Times New Roman" panose="02020603050405020304" pitchFamily="18" charset="0"/>
              <a:cs typeface="Times New Roman" panose="02020603050405020304" pitchFamily="18" charset="0"/>
            </a:endParaRPr>
          </a:p>
          <a:p>
            <a:pPr marL="0" indent="0">
              <a:buNone/>
            </a:pPr>
            <a:endParaRPr lang="cs-CZ" sz="2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228184" y="3723878"/>
            <a:ext cx="274408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b="1" dirty="0">
                <a:solidFill>
                  <a:srgbClr val="307871"/>
                </a:solidFill>
                <a:latin typeface="Times New Roman" panose="02020603050405020304" pitchFamily="18" charset="0"/>
                <a:cs typeface="Times New Roman" panose="02020603050405020304" pitchFamily="18" charset="0"/>
              </a:rPr>
              <a:t>Ing. Radim Dolák, </a:t>
            </a:r>
            <a:r>
              <a:rPr lang="cs-CZ" altLang="cs-CZ" sz="1800" b="1" dirty="0" smtClean="0">
                <a:solidFill>
                  <a:srgbClr val="307871"/>
                </a:solidFill>
                <a:latin typeface="Times New Roman" panose="02020603050405020304" pitchFamily="18" charset="0"/>
                <a:cs typeface="Times New Roman" panose="02020603050405020304" pitchFamily="18" charset="0"/>
              </a:rPr>
              <a:t>Ph.D</a:t>
            </a:r>
            <a:r>
              <a:rPr lang="cs-CZ" altLang="cs-CZ" sz="900" b="1" dirty="0" smtClean="0">
                <a:solidFill>
                  <a:srgbClr val="307871"/>
                </a:solidFill>
                <a:latin typeface="Times New Roman" panose="02020603050405020304" pitchFamily="18" charset="0"/>
                <a:cs typeface="Times New Roman" panose="02020603050405020304" pitchFamily="18" charset="0"/>
              </a:rPr>
              <a:t>.</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50485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42321"/>
            <a:ext cx="7416824" cy="4104456"/>
          </a:xfrm>
          <a:prstGeom prst="rect">
            <a:avLst/>
          </a:prstGeom>
        </p:spPr>
        <p:txBody>
          <a:bodyPr>
            <a:noAutofit/>
          </a:bodyPr>
          <a:lstStyle/>
          <a:p>
            <a:pPr marL="0" indent="0" algn="just">
              <a:buNone/>
            </a:pPr>
            <a:r>
              <a:rPr lang="cs-CZ" altLang="cs-CZ" sz="1800" b="1" dirty="0" err="1">
                <a:solidFill>
                  <a:srgbClr val="307871"/>
                </a:solidFill>
                <a:latin typeface="Times New Roman" panose="02020603050405020304" pitchFamily="18" charset="0"/>
                <a:cs typeface="Times New Roman" panose="02020603050405020304" pitchFamily="18" charset="0"/>
              </a:rPr>
              <a:t>Bluetooth</a:t>
            </a:r>
            <a:r>
              <a:rPr lang="cs-CZ" altLang="cs-CZ" sz="1800" b="1" dirty="0">
                <a:solidFill>
                  <a:srgbClr val="307871"/>
                </a:solidFill>
                <a:latin typeface="Times New Roman" panose="02020603050405020304" pitchFamily="18" charset="0"/>
                <a:cs typeface="Times New Roman" panose="02020603050405020304" pitchFamily="18" charset="0"/>
              </a:rPr>
              <a:t> je jedním ze standardů pro bezdrátovou komunikaci, který umožňuje </a:t>
            </a:r>
            <a:r>
              <a:rPr lang="cs-CZ" altLang="cs-CZ" sz="1800" b="1" dirty="0" smtClean="0">
                <a:solidFill>
                  <a:srgbClr val="307871"/>
                </a:solidFill>
                <a:latin typeface="Times New Roman" panose="02020603050405020304" pitchFamily="18" charset="0"/>
                <a:cs typeface="Times New Roman" panose="02020603050405020304" pitchFamily="18" charset="0"/>
              </a:rPr>
              <a:t>propojit </a:t>
            </a:r>
            <a:r>
              <a:rPr lang="cs-CZ" altLang="cs-CZ" sz="1800" b="1" dirty="0">
                <a:solidFill>
                  <a:srgbClr val="307871"/>
                </a:solidFill>
                <a:latin typeface="Times New Roman" panose="02020603050405020304" pitchFamily="18" charset="0"/>
                <a:cs typeface="Times New Roman" panose="02020603050405020304" pitchFamily="18" charset="0"/>
              </a:rPr>
              <a:t>dvě a více elektronických zařízení (např. mobilní telefon, PDA, PC nebo bezdrátová sluchátka).</a:t>
            </a:r>
          </a:p>
          <a:p>
            <a:pPr marL="0" indent="0" algn="just">
              <a:buNone/>
            </a:pPr>
            <a:endParaRPr lang="cs-CZ" altLang="cs-CZ" sz="1800" b="1"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Dotyková obrazovka je elektronický vizuální displej, který dokáže detekovat </a:t>
            </a:r>
            <a:r>
              <a:rPr lang="cs-CZ" altLang="cs-CZ" sz="1800" b="1" dirty="0" smtClean="0">
                <a:solidFill>
                  <a:srgbClr val="307871"/>
                </a:solidFill>
                <a:latin typeface="Times New Roman" panose="02020603050405020304" pitchFamily="18" charset="0"/>
                <a:cs typeface="Times New Roman" panose="02020603050405020304" pitchFamily="18" charset="0"/>
              </a:rPr>
              <a:t>přítomnost </a:t>
            </a:r>
            <a:r>
              <a:rPr lang="cs-CZ" altLang="cs-CZ" sz="1800" b="1" dirty="0">
                <a:solidFill>
                  <a:srgbClr val="307871"/>
                </a:solidFill>
                <a:latin typeface="Times New Roman" panose="02020603050405020304" pitchFamily="18" charset="0"/>
                <a:cs typeface="Times New Roman" panose="02020603050405020304" pitchFamily="18" charset="0"/>
              </a:rPr>
              <a:t>a místo doteku na zobrazovací ploše.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Ovládání </a:t>
            </a:r>
            <a:r>
              <a:rPr lang="cs-CZ" altLang="cs-CZ" sz="1800" b="1" dirty="0">
                <a:solidFill>
                  <a:srgbClr val="307871"/>
                </a:solidFill>
                <a:latin typeface="Times New Roman" panose="02020603050405020304" pitchFamily="18" charset="0"/>
                <a:cs typeface="Times New Roman" panose="02020603050405020304" pitchFamily="18" charset="0"/>
              </a:rPr>
              <a:t>probíhá standardně prostřednictvím dotýkání se prstem nebo rukou nebo i dalšími způsoby, kdy dotykové obrazovky mají schopnost rozpoznat například stylus (předmět obdobný popisovači nebo kuličkové tužce s nepíšícím hrotem).</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8245701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42321"/>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Mezi </a:t>
            </a:r>
            <a:r>
              <a:rPr lang="cs-CZ" altLang="cs-CZ" sz="1800" b="1" dirty="0">
                <a:solidFill>
                  <a:srgbClr val="307871"/>
                </a:solidFill>
                <a:latin typeface="Times New Roman" panose="02020603050405020304" pitchFamily="18" charset="0"/>
                <a:cs typeface="Times New Roman" panose="02020603050405020304" pitchFamily="18" charset="0"/>
              </a:rPr>
              <a:t>hlavní důvody pro využívání dotykové obrazovky patří následující dvě hlavní vlastnosti:</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lepší </a:t>
            </a:r>
            <a:r>
              <a:rPr lang="cs-CZ" altLang="cs-CZ" sz="1800" b="1" dirty="0">
                <a:solidFill>
                  <a:srgbClr val="307871"/>
                </a:solidFill>
                <a:latin typeface="Times New Roman" panose="02020603050405020304" pitchFamily="18" charset="0"/>
                <a:cs typeface="Times New Roman" panose="02020603050405020304" pitchFamily="18" charset="0"/>
              </a:rPr>
              <a:t>možnost interakce přímo se zobrazenými údaji, než nepřímá </a:t>
            </a:r>
            <a:r>
              <a:rPr lang="cs-CZ" altLang="cs-CZ" sz="1800" b="1">
                <a:solidFill>
                  <a:srgbClr val="307871"/>
                </a:solidFill>
                <a:latin typeface="Times New Roman" panose="02020603050405020304" pitchFamily="18" charset="0"/>
                <a:cs typeface="Times New Roman" panose="02020603050405020304" pitchFamily="18" charset="0"/>
              </a:rPr>
              <a:t>interakce </a:t>
            </a:r>
            <a:r>
              <a:rPr lang="cs-CZ" altLang="cs-CZ" sz="1800" b="1" smtClean="0">
                <a:solidFill>
                  <a:srgbClr val="307871"/>
                </a:solidFill>
                <a:latin typeface="Times New Roman" panose="02020603050405020304" pitchFamily="18" charset="0"/>
                <a:cs typeface="Times New Roman" panose="02020603050405020304" pitchFamily="18" charset="0"/>
              </a:rPr>
              <a:t>pomocí </a:t>
            </a:r>
            <a:r>
              <a:rPr lang="cs-CZ" altLang="cs-CZ" sz="1800" b="1" dirty="0">
                <a:solidFill>
                  <a:srgbClr val="307871"/>
                </a:solidFill>
                <a:latin typeface="Times New Roman" panose="02020603050405020304" pitchFamily="18" charset="0"/>
                <a:cs typeface="Times New Roman" panose="02020603050405020304" pitchFamily="18" charset="0"/>
              </a:rPr>
              <a:t>kurzoru ovládaného myší nebo touchpadem,</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možnost </a:t>
            </a:r>
            <a:r>
              <a:rPr lang="cs-CZ" altLang="cs-CZ" sz="1800" b="1" dirty="0">
                <a:solidFill>
                  <a:srgbClr val="307871"/>
                </a:solidFill>
                <a:latin typeface="Times New Roman" panose="02020603050405020304" pitchFamily="18" charset="0"/>
                <a:cs typeface="Times New Roman" panose="02020603050405020304" pitchFamily="18" charset="0"/>
              </a:rPr>
              <a:t>ovládání bez nutnosti držet v ruce jakékoliv zprostředkující zařízení.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dotykové </a:t>
            </a:r>
            <a:r>
              <a:rPr lang="cs-CZ" altLang="cs-CZ" sz="1800" b="1" dirty="0">
                <a:solidFill>
                  <a:srgbClr val="307871"/>
                </a:solidFill>
                <a:latin typeface="Times New Roman" panose="02020603050405020304" pitchFamily="18" charset="0"/>
                <a:cs typeface="Times New Roman" panose="02020603050405020304" pitchFamily="18" charset="0"/>
              </a:rPr>
              <a:t>displeje bývají často připojeny k počítači nebo do počítačových sítí jako </a:t>
            </a:r>
            <a:r>
              <a:rPr lang="cs-CZ" altLang="cs-CZ" sz="1800" b="1" dirty="0" smtClean="0">
                <a:solidFill>
                  <a:srgbClr val="307871"/>
                </a:solidFill>
                <a:latin typeface="Times New Roman" panose="02020603050405020304" pitchFamily="18" charset="0"/>
                <a:cs typeface="Times New Roman" panose="02020603050405020304" pitchFamily="18" charset="0"/>
              </a:rPr>
              <a:t>terminály</a:t>
            </a:r>
            <a:r>
              <a:rPr lang="cs-CZ" altLang="cs-CZ" sz="1800" b="1" dirty="0">
                <a:solidFill>
                  <a:srgbClr val="307871"/>
                </a:solidFill>
                <a:latin typeface="Times New Roman" panose="02020603050405020304" pitchFamily="18" charset="0"/>
                <a:cs typeface="Times New Roman" panose="02020603050405020304" pitchFamily="18" charset="0"/>
              </a:rPr>
              <a:t>.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b="1" dirty="0" smtClean="0"/>
              <a:t>Bezdrátové technologie a dotykové technologie</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9782859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827584" y="843558"/>
            <a:ext cx="7704856" cy="830997"/>
          </a:xfrm>
          <a:prstGeom prst="rect">
            <a:avLst/>
          </a:prstGeom>
        </p:spPr>
        <p:txBody>
          <a:bodyPr wrap="square">
            <a:spAutoFit/>
          </a:bodyPr>
          <a:lstStyle/>
          <a:p>
            <a:r>
              <a:rPr lang="cs-CZ" sz="4800" b="1" dirty="0" smtClean="0"/>
              <a:t>DĚKUJI ZA POZORNOST</a:t>
            </a:r>
            <a:endParaRPr lang="cs-CZ" sz="4800" dirty="0"/>
          </a:p>
        </p:txBody>
      </p:sp>
    </p:spTree>
    <p:extLst>
      <p:ext uri="{BB962C8B-B14F-4D97-AF65-F5344CB8AC3E}">
        <p14:creationId xmlns:p14="http://schemas.microsoft.com/office/powerpoint/2010/main" val="1578381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V </a:t>
            </a:r>
            <a:r>
              <a:rPr lang="cs-CZ" altLang="cs-CZ" sz="1800" b="1" dirty="0">
                <a:solidFill>
                  <a:srgbClr val="307871"/>
                </a:solidFill>
                <a:latin typeface="Times New Roman" panose="02020603050405020304" pitchFamily="18" charset="0"/>
                <a:cs typeface="Times New Roman" panose="02020603050405020304" pitchFamily="18" charset="0"/>
              </a:rPr>
              <a:t>rámci této přednášky bude </a:t>
            </a:r>
            <a:r>
              <a:rPr lang="cs-CZ" altLang="cs-CZ" sz="1800" b="1" dirty="0" smtClean="0">
                <a:solidFill>
                  <a:srgbClr val="307871"/>
                </a:solidFill>
                <a:latin typeface="Times New Roman" panose="02020603050405020304" pitchFamily="18" charset="0"/>
                <a:cs typeface="Times New Roman" panose="02020603050405020304" pitchFamily="18" charset="0"/>
              </a:rPr>
              <a:t>pozornost věnována celostátnímu </a:t>
            </a:r>
            <a:r>
              <a:rPr lang="cs-CZ" altLang="cs-CZ" sz="1800" b="1" dirty="0">
                <a:solidFill>
                  <a:srgbClr val="307871"/>
                </a:solidFill>
                <a:latin typeface="Times New Roman" panose="02020603050405020304" pitchFamily="18" charset="0"/>
                <a:cs typeface="Times New Roman" panose="02020603050405020304" pitchFamily="18" charset="0"/>
              </a:rPr>
              <a:t>turistickému informačnímu systému, informačním kioskům, lokálním kontextovým </a:t>
            </a:r>
            <a:r>
              <a:rPr lang="cs-CZ" altLang="cs-CZ" sz="1800" b="1" dirty="0" smtClean="0">
                <a:solidFill>
                  <a:srgbClr val="307871"/>
                </a:solidFill>
                <a:latin typeface="Times New Roman" panose="02020603050405020304" pitchFamily="18" charset="0"/>
                <a:cs typeface="Times New Roman" panose="02020603050405020304" pitchFamily="18" charset="0"/>
              </a:rPr>
              <a:t>službám</a:t>
            </a:r>
            <a:r>
              <a:rPr lang="cs-CZ" altLang="cs-CZ" sz="1800" b="1" dirty="0">
                <a:solidFill>
                  <a:srgbClr val="307871"/>
                </a:solidFill>
                <a:latin typeface="Times New Roman" panose="02020603050405020304" pitchFamily="18" charset="0"/>
                <a:cs typeface="Times New Roman" panose="02020603050405020304" pitchFamily="18" charset="0"/>
              </a:rPr>
              <a:t>, geografickým informačním systémům a online mapám, multimédiím, mobilním </a:t>
            </a:r>
            <a:r>
              <a:rPr lang="cs-CZ" altLang="cs-CZ" sz="1800" b="1" dirty="0" smtClean="0">
                <a:solidFill>
                  <a:srgbClr val="307871"/>
                </a:solidFill>
                <a:latin typeface="Times New Roman" panose="02020603050405020304" pitchFamily="18" charset="0"/>
                <a:cs typeface="Times New Roman" panose="02020603050405020304" pitchFamily="18" charset="0"/>
              </a:rPr>
              <a:t>technologiím</a:t>
            </a:r>
            <a:r>
              <a:rPr lang="cs-CZ" altLang="cs-CZ" sz="1800" b="1" dirty="0">
                <a:solidFill>
                  <a:srgbClr val="307871"/>
                </a:solidFill>
                <a:latin typeface="Times New Roman" panose="02020603050405020304" pitchFamily="18" charset="0"/>
                <a:cs typeface="Times New Roman" panose="02020603050405020304" pitchFamily="18" charset="0"/>
              </a:rPr>
              <a:t>, internetovému bankovnictví a platebním kartám a závěrem kapitoly také </a:t>
            </a:r>
            <a:r>
              <a:rPr lang="cs-CZ" altLang="cs-CZ" sz="1800" b="1" dirty="0" smtClean="0">
                <a:solidFill>
                  <a:srgbClr val="307871"/>
                </a:solidFill>
                <a:latin typeface="Times New Roman" panose="02020603050405020304" pitchFamily="18" charset="0"/>
                <a:cs typeface="Times New Roman" panose="02020603050405020304" pitchFamily="18" charset="0"/>
              </a:rPr>
              <a:t>bezdrátovým </a:t>
            </a:r>
            <a:r>
              <a:rPr lang="cs-CZ" altLang="cs-CZ" sz="1800" b="1" dirty="0">
                <a:solidFill>
                  <a:srgbClr val="307871"/>
                </a:solidFill>
                <a:latin typeface="Times New Roman" panose="02020603050405020304" pitchFamily="18" charset="0"/>
                <a:cs typeface="Times New Roman" panose="02020603050405020304" pitchFamily="18" charset="0"/>
              </a:rPr>
              <a:t>a dotykovým technologiím. </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dirty="0" smtClean="0"/>
              <a:t>Úvod</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8053519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Znát pojem </a:t>
            </a:r>
            <a:r>
              <a:rPr lang="cs-CZ" altLang="cs-CZ" sz="1800" b="1" dirty="0" smtClean="0">
                <a:solidFill>
                  <a:srgbClr val="307871"/>
                </a:solidFill>
                <a:latin typeface="Times New Roman" panose="02020603050405020304" pitchFamily="18" charset="0"/>
                <a:cs typeface="Times New Roman" panose="02020603050405020304" pitchFamily="18" charset="0"/>
              </a:rPr>
              <a:t>celostátní turistický informační systém (CTIS)</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problematiku informačních kiosků a lokálních kontextových služeb</a:t>
            </a: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Uvést definice pro geografické informační systémy a </a:t>
            </a:r>
            <a:r>
              <a:rPr lang="cs-CZ" altLang="cs-CZ" sz="1800" b="1" dirty="0">
                <a:solidFill>
                  <a:srgbClr val="307871"/>
                </a:solidFill>
                <a:latin typeface="Times New Roman" panose="02020603050405020304" pitchFamily="18" charset="0"/>
                <a:cs typeface="Times New Roman" panose="02020603050405020304" pitchFamily="18" charset="0"/>
              </a:rPr>
              <a:t>online </a:t>
            </a:r>
            <a:r>
              <a:rPr lang="cs-CZ" altLang="cs-CZ" sz="1800" b="1" dirty="0" smtClean="0">
                <a:solidFill>
                  <a:srgbClr val="307871"/>
                </a:solidFill>
                <a:latin typeface="Times New Roman" panose="02020603050405020304" pitchFamily="18" charset="0"/>
                <a:cs typeface="Times New Roman" panose="02020603050405020304" pitchFamily="18" charset="0"/>
              </a:rPr>
              <a:t>mapy, Znát možnosti využití mobilních technologiím</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smtClean="0">
                <a:solidFill>
                  <a:srgbClr val="307871"/>
                </a:solidFill>
                <a:latin typeface="Times New Roman" panose="02020603050405020304" pitchFamily="18" charset="0"/>
                <a:cs typeface="Times New Roman" panose="02020603050405020304" pitchFamily="18" charset="0"/>
              </a:rPr>
              <a:t>internetového </a:t>
            </a:r>
            <a:r>
              <a:rPr lang="cs-CZ" altLang="cs-CZ" sz="1800" b="1" dirty="0">
                <a:solidFill>
                  <a:srgbClr val="307871"/>
                </a:solidFill>
                <a:latin typeface="Times New Roman" panose="02020603050405020304" pitchFamily="18" charset="0"/>
                <a:cs typeface="Times New Roman" panose="02020603050405020304" pitchFamily="18" charset="0"/>
              </a:rPr>
              <a:t>bankovnictví a </a:t>
            </a:r>
            <a:r>
              <a:rPr lang="cs-CZ" altLang="cs-CZ" sz="1800" b="1" dirty="0" smtClean="0">
                <a:solidFill>
                  <a:srgbClr val="307871"/>
                </a:solidFill>
                <a:latin typeface="Times New Roman" panose="02020603050405020304" pitchFamily="18" charset="0"/>
                <a:cs typeface="Times New Roman" panose="02020603050405020304" pitchFamily="18" charset="0"/>
              </a:rPr>
              <a:t>platebních karet v rámci cestovního ruchu</a:t>
            </a:r>
            <a:endParaRPr lang="cs-CZ" altLang="cs-CZ" sz="1800" b="1" dirty="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r>
              <a:rPr lang="cs-CZ" altLang="cs-CZ" sz="1800" b="1" dirty="0" smtClean="0">
                <a:solidFill>
                  <a:srgbClr val="307871"/>
                </a:solidFill>
                <a:latin typeface="Times New Roman" panose="02020603050405020304" pitchFamily="18" charset="0"/>
                <a:cs typeface="Times New Roman" panose="02020603050405020304" pitchFamily="18" charset="0"/>
              </a:rPr>
              <a:t>Pochopit </a:t>
            </a:r>
            <a:r>
              <a:rPr lang="cs-CZ" altLang="cs-CZ" sz="1800" b="1" dirty="0">
                <a:solidFill>
                  <a:srgbClr val="307871"/>
                </a:solidFill>
                <a:latin typeface="Times New Roman" panose="02020603050405020304" pitchFamily="18" charset="0"/>
                <a:cs typeface="Times New Roman" panose="02020603050405020304" pitchFamily="18" charset="0"/>
              </a:rPr>
              <a:t>výhody bezdrátových a dotykových technologií pro cestovní ruch</a:t>
            </a: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lvl="0">
              <a:buFont typeface="Wingdings" panose="05000000000000000000" pitchFamily="2" charset="2"/>
              <a:buChar char="ü"/>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b="1" smtClean="0"/>
              <a:t>Cíle </a:t>
            </a:r>
            <a:r>
              <a:rPr lang="cs-CZ" b="1"/>
              <a:t>přednášky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962156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Celostátní turistický informační systém (CTIS) je podle Zelenky (2008) „informační systém s otevřenou strukturou, do něhož je zahrnuto vše, co vytváří informační obraz o aktivitách a službách cestovního ruchu na území daného státu a který může přímo </a:t>
            </a:r>
            <a:r>
              <a:rPr lang="cs-CZ" altLang="cs-CZ" sz="1800" b="1" dirty="0" smtClean="0">
                <a:solidFill>
                  <a:srgbClr val="307871"/>
                </a:solidFill>
                <a:latin typeface="Times New Roman" panose="02020603050405020304" pitchFamily="18" charset="0"/>
                <a:cs typeface="Times New Roman" panose="02020603050405020304" pitchFamily="18" charset="0"/>
              </a:rPr>
              <a:t>podporovat </a:t>
            </a:r>
            <a:r>
              <a:rPr lang="cs-CZ" altLang="cs-CZ" sz="1800" b="1" dirty="0">
                <a:solidFill>
                  <a:srgbClr val="307871"/>
                </a:solidFill>
                <a:latin typeface="Times New Roman" panose="02020603050405020304" pitchFamily="18" charset="0"/>
                <a:cs typeface="Times New Roman" panose="02020603050405020304" pitchFamily="18" charset="0"/>
              </a:rPr>
              <a:t>poskytování služeb cestovního ruchu.“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Tento </a:t>
            </a:r>
            <a:r>
              <a:rPr lang="cs-CZ" altLang="cs-CZ" sz="1800" b="1" dirty="0">
                <a:solidFill>
                  <a:srgbClr val="307871"/>
                </a:solidFill>
                <a:latin typeface="Times New Roman" panose="02020603050405020304" pitchFamily="18" charset="0"/>
                <a:cs typeface="Times New Roman" panose="02020603050405020304" pitchFamily="18" charset="0"/>
              </a:rPr>
              <a:t>systém by měl integrovat co nejvíce subjektů z oblasti cestovního ruchu (orgány státní správy a samosprávy, národní a </a:t>
            </a:r>
            <a:r>
              <a:rPr lang="cs-CZ" altLang="cs-CZ" sz="1800" b="1" dirty="0" smtClean="0">
                <a:solidFill>
                  <a:srgbClr val="307871"/>
                </a:solidFill>
                <a:latin typeface="Times New Roman" panose="02020603050405020304" pitchFamily="18" charset="0"/>
                <a:cs typeface="Times New Roman" panose="02020603050405020304" pitchFamily="18" charset="0"/>
              </a:rPr>
              <a:t>regionální </a:t>
            </a:r>
            <a:r>
              <a:rPr lang="cs-CZ" altLang="cs-CZ" sz="1800" b="1" dirty="0">
                <a:solidFill>
                  <a:srgbClr val="307871"/>
                </a:solidFill>
                <a:latin typeface="Times New Roman" panose="02020603050405020304" pitchFamily="18" charset="0"/>
                <a:cs typeface="Times New Roman" panose="02020603050405020304" pitchFamily="18" charset="0"/>
              </a:rPr>
              <a:t>centrály cestovního ruchu, turistická informační centra, profesní organizace a </a:t>
            </a:r>
            <a:r>
              <a:rPr lang="cs-CZ" altLang="cs-CZ" sz="1800" b="1" dirty="0" smtClean="0">
                <a:solidFill>
                  <a:srgbClr val="307871"/>
                </a:solidFill>
                <a:latin typeface="Times New Roman" panose="02020603050405020304" pitchFamily="18" charset="0"/>
                <a:cs typeface="Times New Roman" panose="02020603050405020304" pitchFamily="18" charset="0"/>
              </a:rPr>
              <a:t>asociace</a:t>
            </a:r>
            <a:r>
              <a:rPr lang="cs-CZ" altLang="cs-CZ" sz="1800" b="1" dirty="0">
                <a:solidFill>
                  <a:srgbClr val="307871"/>
                </a:solidFill>
                <a:latin typeface="Times New Roman" panose="02020603050405020304" pitchFamily="18" charset="0"/>
                <a:cs typeface="Times New Roman" panose="02020603050405020304" pitchFamily="18" charset="0"/>
              </a:rPr>
              <a:t>, jednotlivé poskytovatele služeb</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848872" cy="507703"/>
          </a:xfrm>
        </p:spPr>
        <p:txBody>
          <a:bodyPr/>
          <a:lstStyle/>
          <a:p>
            <a:r>
              <a:rPr lang="cs-CZ" b="1" dirty="0" smtClean="0"/>
              <a:t>Celostátní turistický 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477433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Systém by měl podle Zelenky (2008) splňovat následující funkce:</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prezentovat </a:t>
            </a:r>
            <a:r>
              <a:rPr lang="cs-CZ" altLang="cs-CZ" sz="1800" b="1" dirty="0">
                <a:solidFill>
                  <a:srgbClr val="307871"/>
                </a:solidFill>
                <a:latin typeface="Times New Roman" panose="02020603050405020304" pitchFamily="18" charset="0"/>
                <a:cs typeface="Times New Roman" panose="02020603050405020304" pitchFamily="18" charset="0"/>
              </a:rPr>
              <a:t>stát, regiony, města a nejvýznamnější projekty CR doma i v ostatních zemích a současně poskytnout základní geografický, kulturní a historický přehled,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poskytovat </a:t>
            </a:r>
            <a:r>
              <a:rPr lang="cs-CZ" altLang="cs-CZ" sz="1800" b="1" dirty="0">
                <a:solidFill>
                  <a:srgbClr val="307871"/>
                </a:solidFill>
                <a:latin typeface="Times New Roman" panose="02020603050405020304" pitchFamily="18" charset="0"/>
                <a:cs typeface="Times New Roman" panose="02020603050405020304" pitchFamily="18" charset="0"/>
              </a:rPr>
              <a:t>kontaktní informace a adresy důležitých turistických informačních </a:t>
            </a:r>
            <a:r>
              <a:rPr lang="cs-CZ" altLang="cs-CZ" sz="1800" b="1" dirty="0" smtClean="0">
                <a:solidFill>
                  <a:srgbClr val="307871"/>
                </a:solidFill>
                <a:latin typeface="Times New Roman" panose="02020603050405020304" pitchFamily="18" charset="0"/>
                <a:cs typeface="Times New Roman" panose="02020603050405020304" pitchFamily="18" charset="0"/>
              </a:rPr>
              <a:t>center</a:t>
            </a:r>
            <a:r>
              <a:rPr lang="cs-CZ" altLang="cs-CZ" sz="1800" b="1" dirty="0">
                <a:solidFill>
                  <a:srgbClr val="307871"/>
                </a:solidFill>
                <a:latin typeface="Times New Roman" panose="02020603050405020304" pitchFamily="18" charset="0"/>
                <a:cs typeface="Times New Roman" panose="02020603050405020304" pitchFamily="18" charset="0"/>
              </a:rPr>
              <a:t>, asociací, centrál cestovního ruchu, velkých CK, hotelových řetězců atd.,</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podávat </a:t>
            </a:r>
            <a:r>
              <a:rPr lang="cs-CZ" altLang="cs-CZ" sz="1800" b="1" dirty="0">
                <a:solidFill>
                  <a:srgbClr val="307871"/>
                </a:solidFill>
                <a:latin typeface="Times New Roman" panose="02020603050405020304" pitchFamily="18" charset="0"/>
                <a:cs typeface="Times New Roman" panose="02020603050405020304" pitchFamily="18" charset="0"/>
              </a:rPr>
              <a:t>návštěvníkům základní informace - například mapy, plány měst, nouzová telefonní čísla, charakteristika ubytovacích služeb, dopravní informace, směnný kurs nebo místní klima,</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informovat </a:t>
            </a:r>
            <a:r>
              <a:rPr lang="cs-CZ" altLang="cs-CZ" sz="1800" b="1" dirty="0">
                <a:solidFill>
                  <a:srgbClr val="307871"/>
                </a:solidFill>
                <a:latin typeface="Times New Roman" panose="02020603050405020304" pitchFamily="18" charset="0"/>
                <a:cs typeface="Times New Roman" panose="02020603050405020304" pitchFamily="18" charset="0"/>
              </a:rPr>
              <a:t>o významných atraktivitách - fotografie s krátkým popisem, otevírací doba, mapa pro lepší orientaci, možnost dopravy na místo a poskytované služby</a:t>
            </a:r>
            <a:r>
              <a:rPr lang="cs-CZ" altLang="cs-CZ" sz="1800" b="1" dirty="0" smtClean="0">
                <a:solidFill>
                  <a:srgbClr val="307871"/>
                </a:solidFill>
                <a:latin typeface="Times New Roman" panose="02020603050405020304" pitchFamily="18" charset="0"/>
                <a:cs typeface="Times New Roman" panose="02020603050405020304" pitchFamily="18" charset="0"/>
              </a:rPr>
              <a:t>,</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848872" cy="507703"/>
          </a:xfrm>
        </p:spPr>
        <p:txBody>
          <a:bodyPr/>
          <a:lstStyle/>
          <a:p>
            <a:r>
              <a:rPr lang="cs-CZ" b="1" dirty="0"/>
              <a:t>Celostátní turistický 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2284291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vyhledávat základní služby cestovního ruchu jako jsou možnosti ubytování, stravování nebo dopravy,</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zajistit </a:t>
            </a:r>
            <a:r>
              <a:rPr lang="cs-CZ" altLang="cs-CZ" sz="1800" b="1" dirty="0">
                <a:solidFill>
                  <a:srgbClr val="307871"/>
                </a:solidFill>
                <a:latin typeface="Times New Roman" panose="02020603050405020304" pitchFamily="18" charset="0"/>
                <a:cs typeface="Times New Roman" panose="02020603050405020304" pitchFamily="18" charset="0"/>
              </a:rPr>
              <a:t>dostatečně kvalitní síť pro čerpání informací z terénu - značení objektů, </a:t>
            </a:r>
            <a:r>
              <a:rPr lang="cs-CZ" altLang="cs-CZ" sz="1800" b="1" dirty="0" smtClean="0">
                <a:solidFill>
                  <a:srgbClr val="307871"/>
                </a:solidFill>
                <a:latin typeface="Times New Roman" panose="02020603050405020304" pitchFamily="18" charset="0"/>
                <a:cs typeface="Times New Roman" panose="02020603050405020304" pitchFamily="18" charset="0"/>
              </a:rPr>
              <a:t>navigační </a:t>
            </a:r>
            <a:r>
              <a:rPr lang="cs-CZ" altLang="cs-CZ" sz="1800" b="1" dirty="0">
                <a:solidFill>
                  <a:srgbClr val="307871"/>
                </a:solidFill>
                <a:latin typeface="Times New Roman" panose="02020603050405020304" pitchFamily="18" charset="0"/>
                <a:cs typeface="Times New Roman" panose="02020603050405020304" pitchFamily="18" charset="0"/>
              </a:rPr>
              <a:t>směrovky a cedule, značení turistických stezek a cyklotras, turistické </a:t>
            </a:r>
            <a:r>
              <a:rPr lang="cs-CZ" altLang="cs-CZ" sz="1800" b="1" dirty="0" smtClean="0">
                <a:solidFill>
                  <a:srgbClr val="307871"/>
                </a:solidFill>
                <a:latin typeface="Times New Roman" panose="02020603050405020304" pitchFamily="18" charset="0"/>
                <a:cs typeface="Times New Roman" panose="02020603050405020304" pitchFamily="18" charset="0"/>
              </a:rPr>
              <a:t>mapy</a:t>
            </a:r>
            <a:r>
              <a:rPr lang="cs-CZ" altLang="cs-CZ" sz="1800" b="1" dirty="0">
                <a:solidFill>
                  <a:srgbClr val="307871"/>
                </a:solidFill>
                <a:latin typeface="Times New Roman" panose="02020603050405020304" pitchFamily="18" charset="0"/>
                <a:cs typeface="Times New Roman" panose="02020603050405020304" pitchFamily="18" charset="0"/>
              </a:rPr>
              <a:t>, </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zprostředkovat </a:t>
            </a:r>
            <a:r>
              <a:rPr lang="cs-CZ" altLang="cs-CZ" sz="1800" b="1" dirty="0">
                <a:solidFill>
                  <a:srgbClr val="307871"/>
                </a:solidFill>
                <a:latin typeface="Times New Roman" panose="02020603050405020304" pitchFamily="18" charset="0"/>
                <a:cs typeface="Times New Roman" panose="02020603050405020304" pitchFamily="18" charset="0"/>
              </a:rPr>
              <a:t>základní informace pro rezidenty, cestující do zahraničí - nouzová telefonní čísla, charakteristika ubytovacích služeb, dopravní informace, směnný kurs a kontakty na tamější centrály cestovního ruchu a TIC,</a:t>
            </a:r>
          </a:p>
          <a:p>
            <a:pPr algn="just">
              <a:buFont typeface="Wingdings" panose="05000000000000000000" pitchFamily="2" charset="2"/>
              <a:buChar char="q"/>
            </a:pPr>
            <a:r>
              <a:rPr lang="cs-CZ" altLang="cs-CZ" sz="1800" b="1" dirty="0" smtClean="0">
                <a:solidFill>
                  <a:srgbClr val="307871"/>
                </a:solidFill>
                <a:latin typeface="Times New Roman" panose="02020603050405020304" pitchFamily="18" charset="0"/>
                <a:cs typeface="Times New Roman" panose="02020603050405020304" pitchFamily="18" charset="0"/>
              </a:rPr>
              <a:t>informovat </a:t>
            </a:r>
            <a:r>
              <a:rPr lang="cs-CZ" altLang="cs-CZ" sz="1800" b="1" dirty="0">
                <a:solidFill>
                  <a:srgbClr val="307871"/>
                </a:solidFill>
                <a:latin typeface="Times New Roman" panose="02020603050405020304" pitchFamily="18" charset="0"/>
                <a:cs typeface="Times New Roman" panose="02020603050405020304" pitchFamily="18" charset="0"/>
              </a:rPr>
              <a:t>důležité místní subjekty CR - novinky a aktuality, statistiky cestovního ruchu nebo marketingové analýzy</a:t>
            </a:r>
            <a:r>
              <a:rPr lang="cs-CZ" altLang="cs-CZ" sz="1800" b="1" dirty="0" smtClean="0">
                <a:solidFill>
                  <a:srgbClr val="307871"/>
                </a:solidFill>
                <a:latin typeface="Times New Roman" panose="02020603050405020304" pitchFamily="18" charset="0"/>
                <a:cs typeface="Times New Roman" panose="02020603050405020304" pitchFamily="18" charset="0"/>
              </a:rPr>
              <a:t>.</a:t>
            </a:r>
          </a:p>
        </p:txBody>
      </p:sp>
      <p:sp>
        <p:nvSpPr>
          <p:cNvPr id="6" name="Nadpis 5"/>
          <p:cNvSpPr>
            <a:spLocks noGrp="1"/>
          </p:cNvSpPr>
          <p:nvPr>
            <p:ph type="title"/>
          </p:nvPr>
        </p:nvSpPr>
        <p:spPr>
          <a:xfrm>
            <a:off x="179512" y="195486"/>
            <a:ext cx="7848872" cy="507703"/>
          </a:xfrm>
        </p:spPr>
        <p:txBody>
          <a:bodyPr/>
          <a:lstStyle/>
          <a:p>
            <a:r>
              <a:rPr lang="cs-CZ" b="1" dirty="0"/>
              <a:t>Celostátní turistický informační systém</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9678217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a:solidFill>
                  <a:srgbClr val="307871"/>
                </a:solidFill>
                <a:latin typeface="Times New Roman" panose="02020603050405020304" pitchFamily="18" charset="0"/>
                <a:cs typeface="Times New Roman" panose="02020603050405020304" pitchFamily="18" charset="0"/>
              </a:rPr>
              <a:t>Informační kiosky jsou mocným a neúnavným nástrojem pro interaktivní předávání informací, protože nemají na rozdíl od různých informačních kanceláří a středisek </a:t>
            </a:r>
            <a:r>
              <a:rPr lang="cs-CZ" altLang="cs-CZ" sz="1800" b="1" dirty="0" smtClean="0">
                <a:solidFill>
                  <a:srgbClr val="307871"/>
                </a:solidFill>
                <a:latin typeface="Times New Roman" panose="02020603050405020304" pitchFamily="18" charset="0"/>
                <a:cs typeface="Times New Roman" panose="02020603050405020304" pitchFamily="18" charset="0"/>
              </a:rPr>
              <a:t>otevírací </a:t>
            </a:r>
            <a:r>
              <a:rPr lang="cs-CZ" altLang="cs-CZ" sz="1800" b="1" dirty="0">
                <a:solidFill>
                  <a:srgbClr val="307871"/>
                </a:solidFill>
                <a:latin typeface="Times New Roman" panose="02020603050405020304" pitchFamily="18" charset="0"/>
                <a:cs typeface="Times New Roman" panose="02020603050405020304" pitchFamily="18" charset="0"/>
              </a:rPr>
              <a:t>dobu a jsou tak k dispozici 24 hodin denně. Neznamená to, že </a:t>
            </a:r>
            <a:r>
              <a:rPr lang="cs-CZ" altLang="cs-CZ" sz="1800" b="1" dirty="0" err="1">
                <a:solidFill>
                  <a:srgbClr val="307871"/>
                </a:solidFill>
                <a:latin typeface="Times New Roman" panose="02020603050405020304" pitchFamily="18" charset="0"/>
                <a:cs typeface="Times New Roman" panose="02020603050405020304" pitchFamily="18" charset="0"/>
              </a:rPr>
              <a:t>infoboxy</a:t>
            </a:r>
            <a:r>
              <a:rPr lang="cs-CZ" altLang="cs-CZ" sz="1800" b="1" dirty="0">
                <a:solidFill>
                  <a:srgbClr val="307871"/>
                </a:solidFill>
                <a:latin typeface="Times New Roman" panose="02020603050405020304" pitchFamily="18" charset="0"/>
                <a:cs typeface="Times New Roman" panose="02020603050405020304" pitchFamily="18" charset="0"/>
              </a:rPr>
              <a:t> by mohly </a:t>
            </a:r>
            <a:r>
              <a:rPr lang="cs-CZ" altLang="cs-CZ" sz="1800" b="1" dirty="0" smtClean="0">
                <a:solidFill>
                  <a:srgbClr val="307871"/>
                </a:solidFill>
                <a:latin typeface="Times New Roman" panose="02020603050405020304" pitchFamily="18" charset="0"/>
                <a:cs typeface="Times New Roman" panose="02020603050405020304" pitchFamily="18" charset="0"/>
              </a:rPr>
              <a:t>nahradit </a:t>
            </a:r>
            <a:r>
              <a:rPr lang="cs-CZ" altLang="cs-CZ" sz="1800" b="1" dirty="0">
                <a:solidFill>
                  <a:srgbClr val="307871"/>
                </a:solidFill>
                <a:latin typeface="Times New Roman" panose="02020603050405020304" pitchFamily="18" charset="0"/>
                <a:cs typeface="Times New Roman" panose="02020603050405020304" pitchFamily="18" charset="0"/>
              </a:rPr>
              <a:t>ústní předávání informací, ale mohou jej určitě důstojně zastoupit.</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Informační kiosky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1227687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95536" y="771550"/>
            <a:ext cx="7416824" cy="4104456"/>
          </a:xfrm>
          <a:prstGeom prst="rect">
            <a:avLst/>
          </a:prstGeom>
        </p:spPr>
        <p:txBody>
          <a:bodyPr>
            <a:noAutofit/>
          </a:bodyPr>
          <a:lstStyle/>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Lokálně </a:t>
            </a:r>
            <a:r>
              <a:rPr lang="cs-CZ" altLang="cs-CZ" sz="1800" b="1" dirty="0">
                <a:solidFill>
                  <a:srgbClr val="307871"/>
                </a:solidFill>
                <a:latin typeface="Times New Roman" panose="02020603050405020304" pitchFamily="18" charset="0"/>
                <a:cs typeface="Times New Roman" panose="02020603050405020304" pitchFamily="18" charset="0"/>
              </a:rPr>
              <a:t>kontextové služby, anglicky </a:t>
            </a:r>
            <a:r>
              <a:rPr lang="cs-CZ" altLang="cs-CZ" sz="1800" b="1" dirty="0" err="1">
                <a:solidFill>
                  <a:srgbClr val="307871"/>
                </a:solidFill>
                <a:latin typeface="Times New Roman" panose="02020603050405020304" pitchFamily="18" charset="0"/>
                <a:cs typeface="Times New Roman" panose="02020603050405020304" pitchFamily="18" charset="0"/>
              </a:rPr>
              <a:t>Location</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based</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services</a:t>
            </a:r>
            <a:r>
              <a:rPr lang="cs-CZ" altLang="cs-CZ" sz="1800" b="1" dirty="0">
                <a:solidFill>
                  <a:srgbClr val="307871"/>
                </a:solidFill>
                <a:latin typeface="Times New Roman" panose="02020603050405020304" pitchFamily="18" charset="0"/>
                <a:cs typeface="Times New Roman" panose="02020603050405020304" pitchFamily="18" charset="0"/>
              </a:rPr>
              <a:t> (LBS), jsou definovány jako lokálně kontextové aplikace, lokálně kontextové informace, geograficky kontextové informace, informace založené na poloze.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Tyto </a:t>
            </a:r>
            <a:r>
              <a:rPr lang="cs-CZ" altLang="cs-CZ" sz="1800" b="1" dirty="0">
                <a:solidFill>
                  <a:srgbClr val="307871"/>
                </a:solidFill>
                <a:latin typeface="Times New Roman" panose="02020603050405020304" pitchFamily="18" charset="0"/>
                <a:cs typeface="Times New Roman" panose="02020603050405020304" pitchFamily="18" charset="0"/>
              </a:rPr>
              <a:t>„lokálně kontextové informace“ umožňují uživateli zjistit, kde se nachází, jaká je nabídka v jeho okolí, či veškeré informace o </a:t>
            </a:r>
            <a:r>
              <a:rPr lang="cs-CZ" altLang="cs-CZ" sz="1800" b="1" dirty="0" smtClean="0">
                <a:solidFill>
                  <a:srgbClr val="307871"/>
                </a:solidFill>
                <a:latin typeface="Times New Roman" panose="02020603050405020304" pitchFamily="18" charset="0"/>
                <a:cs typeface="Times New Roman" panose="02020603050405020304" pitchFamily="18" charset="0"/>
              </a:rPr>
              <a:t>službách</a:t>
            </a:r>
            <a:r>
              <a:rPr lang="cs-CZ" altLang="cs-CZ" sz="1800" b="1" dirty="0">
                <a:solidFill>
                  <a:srgbClr val="307871"/>
                </a:solidFill>
                <a:latin typeface="Times New Roman" panose="02020603050405020304" pitchFamily="18" charset="0"/>
                <a:cs typeface="Times New Roman" panose="02020603050405020304" pitchFamily="18" charset="0"/>
              </a:rPr>
              <a:t>, obchodech i událostech v jeho okolí. </a:t>
            </a:r>
            <a:endParaRPr lang="cs-CZ" altLang="cs-CZ" sz="1800" b="1" dirty="0" smtClean="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1800" b="1" dirty="0" smtClean="0">
                <a:solidFill>
                  <a:srgbClr val="307871"/>
                </a:solidFill>
                <a:latin typeface="Times New Roman" panose="02020603050405020304" pitchFamily="18" charset="0"/>
                <a:cs typeface="Times New Roman" panose="02020603050405020304" pitchFamily="18" charset="0"/>
              </a:rPr>
              <a:t>Jak </a:t>
            </a:r>
            <a:r>
              <a:rPr lang="cs-CZ" altLang="cs-CZ" sz="1800" b="1" dirty="0">
                <a:solidFill>
                  <a:srgbClr val="307871"/>
                </a:solidFill>
                <a:latin typeface="Times New Roman" panose="02020603050405020304" pitchFamily="18" charset="0"/>
                <a:cs typeface="Times New Roman" panose="02020603050405020304" pitchFamily="18" charset="0"/>
              </a:rPr>
              <a:t>uvádí Zelenka a Kysela (2013), tak jsou tyto informace dostupné především prostřednictvím mobilních zařízení, jako jsou: mobilní telefony a služba </a:t>
            </a:r>
            <a:r>
              <a:rPr lang="cs-CZ" altLang="cs-CZ" sz="1800" b="1" dirty="0" err="1">
                <a:solidFill>
                  <a:srgbClr val="307871"/>
                </a:solidFill>
                <a:latin typeface="Times New Roman" panose="02020603050405020304" pitchFamily="18" charset="0"/>
                <a:cs typeface="Times New Roman" panose="02020603050405020304" pitchFamily="18" charset="0"/>
              </a:rPr>
              <a:t>Bluetooth</a:t>
            </a:r>
            <a:r>
              <a:rPr lang="cs-CZ" altLang="cs-CZ" sz="1800" b="1" dirty="0">
                <a:solidFill>
                  <a:srgbClr val="307871"/>
                </a:solidFill>
                <a:latin typeface="Times New Roman" panose="02020603050405020304" pitchFamily="18" charset="0"/>
                <a:cs typeface="Times New Roman" panose="02020603050405020304" pitchFamily="18" charset="0"/>
              </a:rPr>
              <a:t>, ale i zařízení GPS (</a:t>
            </a:r>
            <a:r>
              <a:rPr lang="cs-CZ" altLang="cs-CZ" sz="1800" b="1" dirty="0" err="1">
                <a:solidFill>
                  <a:srgbClr val="307871"/>
                </a:solidFill>
                <a:latin typeface="Times New Roman" panose="02020603050405020304" pitchFamily="18" charset="0"/>
                <a:cs typeface="Times New Roman" panose="02020603050405020304" pitchFamily="18" charset="0"/>
              </a:rPr>
              <a:t>Global</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Position</a:t>
            </a:r>
            <a:r>
              <a:rPr lang="cs-CZ" altLang="cs-CZ" sz="1800" b="1" dirty="0">
                <a:solidFill>
                  <a:srgbClr val="307871"/>
                </a:solidFill>
                <a:latin typeface="Times New Roman" panose="02020603050405020304" pitchFamily="18" charset="0"/>
                <a:cs typeface="Times New Roman" panose="02020603050405020304" pitchFamily="18" charset="0"/>
              </a:rPr>
              <a:t> </a:t>
            </a:r>
            <a:r>
              <a:rPr lang="cs-CZ" altLang="cs-CZ" sz="1800" b="1" dirty="0" err="1">
                <a:solidFill>
                  <a:srgbClr val="307871"/>
                </a:solidFill>
                <a:latin typeface="Times New Roman" panose="02020603050405020304" pitchFamily="18" charset="0"/>
                <a:cs typeface="Times New Roman" panose="02020603050405020304" pitchFamily="18" charset="0"/>
              </a:rPr>
              <a:t>System</a:t>
            </a:r>
            <a:r>
              <a:rPr lang="cs-CZ" altLang="cs-CZ" sz="1800" b="1" dirty="0">
                <a:solidFill>
                  <a:srgbClr val="307871"/>
                </a:solidFill>
                <a:latin typeface="Times New Roman" panose="02020603050405020304" pitchFamily="18" charset="0"/>
                <a:cs typeface="Times New Roman" panose="02020603050405020304" pitchFamily="18" charset="0"/>
              </a:rPr>
              <a:t>) či PDA (</a:t>
            </a:r>
            <a:r>
              <a:rPr lang="cs-CZ" altLang="cs-CZ" sz="1800" b="1" dirty="0" err="1">
                <a:solidFill>
                  <a:srgbClr val="307871"/>
                </a:solidFill>
                <a:latin typeface="Times New Roman" panose="02020603050405020304" pitchFamily="18" charset="0"/>
                <a:cs typeface="Times New Roman" panose="02020603050405020304" pitchFamily="18" charset="0"/>
              </a:rPr>
              <a:t>Personal</a:t>
            </a:r>
            <a:r>
              <a:rPr lang="cs-CZ" altLang="cs-CZ" sz="1800" b="1" dirty="0">
                <a:solidFill>
                  <a:srgbClr val="307871"/>
                </a:solidFill>
                <a:latin typeface="Times New Roman" panose="02020603050405020304" pitchFamily="18" charset="0"/>
                <a:cs typeface="Times New Roman" panose="02020603050405020304" pitchFamily="18" charset="0"/>
              </a:rPr>
              <a:t> Digital </a:t>
            </a:r>
            <a:r>
              <a:rPr lang="cs-CZ" altLang="cs-CZ" sz="1800" b="1" dirty="0" err="1">
                <a:solidFill>
                  <a:srgbClr val="307871"/>
                </a:solidFill>
                <a:latin typeface="Times New Roman" panose="02020603050405020304" pitchFamily="18" charset="0"/>
                <a:cs typeface="Times New Roman" panose="02020603050405020304" pitchFamily="18" charset="0"/>
              </a:rPr>
              <a:t>Assistant</a:t>
            </a:r>
            <a:r>
              <a:rPr lang="cs-CZ" altLang="cs-CZ" sz="1800" b="1" dirty="0">
                <a:solidFill>
                  <a:srgbClr val="307871"/>
                </a:solidFill>
                <a:latin typeface="Times New Roman" panose="02020603050405020304" pitchFamily="18" charset="0"/>
                <a:cs typeface="Times New Roman" panose="02020603050405020304" pitchFamily="18" charset="0"/>
              </a:rPr>
              <a:t>), přičemž tato zařízení zjistí, kde se uživatel aktuálně nachází a poskytne tak veškeré </a:t>
            </a:r>
            <a:r>
              <a:rPr lang="cs-CZ" altLang="cs-CZ" sz="1800" b="1" dirty="0" smtClean="0">
                <a:solidFill>
                  <a:srgbClr val="307871"/>
                </a:solidFill>
                <a:latin typeface="Times New Roman" panose="02020603050405020304" pitchFamily="18" charset="0"/>
                <a:cs typeface="Times New Roman" panose="02020603050405020304" pitchFamily="18" charset="0"/>
              </a:rPr>
              <a:t>informace.</a:t>
            </a:r>
          </a:p>
          <a:p>
            <a:pPr marL="0" indent="0" algn="just">
              <a:buNone/>
            </a:pPr>
            <a:endParaRPr lang="cs-CZ" altLang="cs-CZ" sz="1800" b="1" dirty="0" smtClean="0">
              <a:solidFill>
                <a:srgbClr val="307871"/>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altLang="cs-CZ" b="1" dirty="0">
                <a:solidFill>
                  <a:srgbClr val="307871"/>
                </a:solidFill>
                <a:latin typeface="Times New Roman" panose="02020603050405020304" pitchFamily="18" charset="0"/>
                <a:cs typeface="Times New Roman" panose="02020603050405020304" pitchFamily="18" charset="0"/>
              </a:rPr>
              <a:t>Lokálně kontextové </a:t>
            </a:r>
            <a:r>
              <a:rPr lang="cs-CZ" altLang="cs-CZ" b="1" dirty="0" smtClean="0">
                <a:solidFill>
                  <a:srgbClr val="307871"/>
                </a:solidFill>
                <a:latin typeface="Times New Roman" panose="02020603050405020304" pitchFamily="18" charset="0"/>
                <a:cs typeface="Times New Roman" panose="02020603050405020304" pitchFamily="18" charset="0"/>
              </a:rPr>
              <a:t>služby</a:t>
            </a:r>
            <a:endParaRPr lang="cs-CZ" b="1" dirty="0"/>
          </a:p>
        </p:txBody>
      </p:sp>
      <p:sp>
        <p:nvSpPr>
          <p:cNvPr id="12"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400" dirty="0">
              <a:solidFill>
                <a:srgbClr val="307871"/>
              </a:solidFill>
              <a:latin typeface="Enriqueta" panose="02000000000000000000" pitchFamily="2" charset="0"/>
            </a:endParaRPr>
          </a:p>
        </p:txBody>
      </p:sp>
    </p:spTree>
    <p:extLst>
      <p:ext uri="{BB962C8B-B14F-4D97-AF65-F5344CB8AC3E}">
        <p14:creationId xmlns:p14="http://schemas.microsoft.com/office/powerpoint/2010/main" val="312369150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2628</TotalTime>
  <Words>1771</Words>
  <Application>Microsoft Office PowerPoint</Application>
  <PresentationFormat>Předvádění na obrazovce (16:9)</PresentationFormat>
  <Paragraphs>143</Paragraphs>
  <Slides>22</Slides>
  <Notes>19</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Enriqueta</vt:lpstr>
      <vt:lpstr>Times New Roman</vt:lpstr>
      <vt:lpstr>Wingdings</vt:lpstr>
      <vt:lpstr>SLU</vt:lpstr>
      <vt:lpstr>Název prezentace</vt:lpstr>
      <vt:lpstr>INFORMAČNÍ SYSTÉMY V CESTOVNÍM RUCHU</vt:lpstr>
      <vt:lpstr>Úvod</vt:lpstr>
      <vt:lpstr>Cíle přednášky</vt:lpstr>
      <vt:lpstr>Celostátní turistický informační systém</vt:lpstr>
      <vt:lpstr>Celostátní turistický informační systém</vt:lpstr>
      <vt:lpstr>Celostátní turistický informační systém</vt:lpstr>
      <vt:lpstr>Informační kiosky</vt:lpstr>
      <vt:lpstr>Lokálně kontextové služby</vt:lpstr>
      <vt:lpstr>Lokálně kontextové služby</vt:lpstr>
      <vt:lpstr>Geografické informační systémy a online mapy</vt:lpstr>
      <vt:lpstr>Geografické informační systémy a online mapy</vt:lpstr>
      <vt:lpstr>Geografické informační systémy a online mapy</vt:lpstr>
      <vt:lpstr>Mobilní technologie – průvodce, značení</vt:lpstr>
      <vt:lpstr>Internetové bankovnictví a platební karty</vt:lpstr>
      <vt:lpstr>Bezdrátové technologie a dotykové technologie</vt:lpstr>
      <vt:lpstr>Bezdrátové technologie a dotykové technologie</vt:lpstr>
      <vt:lpstr>Bezdrátové technologie a dotykové technologie</vt:lpstr>
      <vt:lpstr>Bezdrátové technologie a dotykové technologie</vt:lpstr>
      <vt:lpstr>Bezdrátové technologie a dotykové technologie</vt:lpstr>
      <vt:lpstr>Bezdrátové technologie a dotykové technologie</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Radim Dolák</dc:creator>
  <cp:lastModifiedBy>Dolak</cp:lastModifiedBy>
  <cp:revision>181</cp:revision>
  <dcterms:created xsi:type="dcterms:W3CDTF">2016-07-06T15:42:34Z</dcterms:created>
  <dcterms:modified xsi:type="dcterms:W3CDTF">2018-04-12T10:58:06Z</dcterms:modified>
</cp:coreProperties>
</file>