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304" r:id="rId2"/>
    <p:sldId id="263" r:id="rId3"/>
    <p:sldId id="283" r:id="rId4"/>
    <p:sldId id="287" r:id="rId5"/>
    <p:sldId id="257" r:id="rId6"/>
    <p:sldId id="305" r:id="rId7"/>
    <p:sldId id="308" r:id="rId8"/>
    <p:sldId id="303" r:id="rId9"/>
    <p:sldId id="306" r:id="rId10"/>
    <p:sldId id="309" r:id="rId11"/>
    <p:sldId id="310" r:id="rId12"/>
    <p:sldId id="307" r:id="rId13"/>
    <p:sldId id="311" r:id="rId14"/>
    <p:sldId id="312" r:id="rId15"/>
    <p:sldId id="318" r:id="rId16"/>
    <p:sldId id="314" r:id="rId17"/>
    <p:sldId id="313" r:id="rId18"/>
    <p:sldId id="317" r:id="rId19"/>
    <p:sldId id="319" r:id="rId20"/>
    <p:sldId id="320" r:id="rId21"/>
    <p:sldId id="321" r:id="rId22"/>
    <p:sldId id="322" r:id="rId23"/>
    <p:sldId id="323" r:id="rId24"/>
    <p:sldId id="325" r:id="rId25"/>
    <p:sldId id="324" r:id="rId26"/>
    <p:sldId id="266" r:id="rId27"/>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6" d="100"/>
          <a:sy n="136" d="100"/>
        </p:scale>
        <p:origin x="282" y="11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12.4.2018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925833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22996436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1189746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13749666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6556944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41375291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38434245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7995616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31324271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19199791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31188245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2655236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14221570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42317286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33007196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211276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11511029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30831441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20383910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5525047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2186902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a:ln w="0"/>
                <a:solidFill>
                  <a:schemeClr val="bg1"/>
                </a:solidFill>
                <a:effectLst>
                  <a:outerShdw blurRad="38100" dist="19050" dir="2700000" algn="tl" rotWithShape="0">
                    <a:schemeClr val="dk1">
                      <a:alpha val="40000"/>
                    </a:schemeClr>
                  </a:outerShdw>
                </a:effectLst>
              </a:rPr>
              <a:t>INFORMAČNÍ SYSTÉMY</a:t>
            </a:r>
            <a:br>
              <a:rPr lang="cs-CZ" b="1" dirty="0">
                <a:ln w="0"/>
                <a:solidFill>
                  <a:schemeClr val="bg1"/>
                </a:solidFill>
                <a:effectLst>
                  <a:outerShdw blurRad="38100" dist="19050" dir="2700000" algn="tl" rotWithShape="0">
                    <a:schemeClr val="dk1">
                      <a:alpha val="40000"/>
                    </a:schemeClr>
                  </a:outerShdw>
                </a:effectLst>
              </a:rPr>
            </a:br>
            <a:r>
              <a:rPr lang="cs-CZ" b="1" dirty="0">
                <a:ln w="0"/>
                <a:solidFill>
                  <a:schemeClr val="bg1"/>
                </a:solidFill>
                <a:effectLst>
                  <a:outerShdw blurRad="38100" dist="19050" dir="2700000" algn="tl" rotWithShape="0">
                    <a:schemeClr val="dk1">
                      <a:alpha val="40000"/>
                    </a:schemeClr>
                  </a:outerShdw>
                </a:effectLst>
              </a:rPr>
              <a:t>V </a:t>
            </a:r>
            <a:r>
              <a:rPr lang="cs-CZ" b="1">
                <a:ln w="0"/>
                <a:solidFill>
                  <a:schemeClr val="bg1"/>
                </a:solidFill>
                <a:effectLst>
                  <a:outerShdw blurRad="38100" dist="19050" dir="2700000" algn="tl" rotWithShape="0">
                    <a:schemeClr val="dk1">
                      <a:alpha val="40000"/>
                    </a:schemeClr>
                  </a:outerShdw>
                </a:effectLst>
              </a:rPr>
              <a:t>CESTOVNÍM </a:t>
            </a:r>
            <a:r>
              <a:rPr lang="cs-CZ" b="1" smtClean="0">
                <a:ln w="0"/>
                <a:solidFill>
                  <a:schemeClr val="bg1"/>
                </a:solidFill>
                <a:effectLst>
                  <a:outerShdw blurRad="38100" dist="19050" dir="2700000" algn="tl" rotWithShape="0">
                    <a:schemeClr val="dk1">
                      <a:alpha val="40000"/>
                    </a:schemeClr>
                  </a:outerShdw>
                </a:effectLst>
              </a:rPr>
              <a:t>RUCHU</a:t>
            </a:r>
            <a:endParaRPr lang="cs-CZ" b="1" dirty="0" smtClean="0">
              <a:ln w="0"/>
              <a:solidFill>
                <a:schemeClr val="bg1"/>
              </a:solidFill>
              <a:effectLst>
                <a:outerShdw blurRad="38100" dist="19050" dir="2700000" algn="tl" rotWithShape="0">
                  <a:schemeClr val="dk1">
                    <a:alpha val="40000"/>
                  </a:schemeClr>
                </a:outerShdw>
              </a:effectLst>
            </a:endParaRPr>
          </a:p>
          <a:p>
            <a:pPr algn="ctr"/>
            <a:endParaRPr lang="cs-CZ" dirty="0" smtClean="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Ing. Radim Dolák, Ph.D.</a:t>
            </a: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20059836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LOKÁLNÍ REZERVAČNÍ SYSTÉMY</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Na nejnižším stupni pokrytí jsou lokální rezervační systémy, které pracují obvykle na izolovaném počítači, lokální počítačové síti nebo intranetu. Takovéto systémy jsou pak přístupné pouze určité skupině individuálních subjektů v rámci cestovního ruchu, jako jsou zejména cestovní kanceláře, hotely nebo turistická informační centra.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Nevýhodou </a:t>
            </a:r>
            <a:r>
              <a:rPr lang="cs-CZ" altLang="cs-CZ" sz="1800" b="1" dirty="0">
                <a:solidFill>
                  <a:srgbClr val="307871"/>
                </a:solidFill>
                <a:latin typeface="Times New Roman" panose="02020603050405020304" pitchFamily="18" charset="0"/>
                <a:cs typeface="Times New Roman" panose="02020603050405020304" pitchFamily="18" charset="0"/>
              </a:rPr>
              <a:t>je, že nejsou zpřístupněny veřejnosti. Mezi příklady lokálních rezervačních systémů lze uvést systémy, které umožňují provádět například rezervace a prodej vstupenek.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Členění informačních a rezervačních systémů</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734751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REGIONÁLNÍ INFORMAČNĚ-REZERVAČNÍ SYSTÉMY</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Regionální informačně-rezervační systémy se vyznačují oproti lokálním rezervačním systémům již různou úrovní propojení a koordinace s dalšími systémy, které se skládají z různých částí, které se nacházejí v regionu, případně i mimo region (např. různé informační systémy, síť turistických informačních center).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Tyto </a:t>
            </a:r>
            <a:r>
              <a:rPr lang="cs-CZ" altLang="cs-CZ" sz="1800" b="1" dirty="0">
                <a:solidFill>
                  <a:srgbClr val="307871"/>
                </a:solidFill>
                <a:latin typeface="Times New Roman" panose="02020603050405020304" pitchFamily="18" charset="0"/>
                <a:cs typeface="Times New Roman" panose="02020603050405020304" pitchFamily="18" charset="0"/>
              </a:rPr>
              <a:t>systémy umožňují různé způsoby </a:t>
            </a:r>
            <a:r>
              <a:rPr lang="cs-CZ" altLang="cs-CZ" sz="1800" b="1" dirty="0" smtClean="0">
                <a:solidFill>
                  <a:srgbClr val="307871"/>
                </a:solidFill>
                <a:latin typeface="Times New Roman" panose="02020603050405020304" pitchFamily="18" charset="0"/>
                <a:cs typeface="Times New Roman" panose="02020603050405020304" pitchFamily="18" charset="0"/>
              </a:rPr>
              <a:t>přenosu </a:t>
            </a:r>
            <a:r>
              <a:rPr lang="cs-CZ" altLang="cs-CZ" sz="1800" b="1" dirty="0">
                <a:solidFill>
                  <a:srgbClr val="307871"/>
                </a:solidFill>
                <a:latin typeface="Times New Roman" panose="02020603050405020304" pitchFamily="18" charset="0"/>
                <a:cs typeface="Times New Roman" panose="02020603050405020304" pitchFamily="18" charset="0"/>
              </a:rPr>
              <a:t>a sdílení dat v rámci jednotlivých subjektů cestovního ruchu a v některých případech i pro veřejnost.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Členění informačních a rezervačních systémů</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1245232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CELOSTÁTNÍ INFORMAČNĚ-REZERVAČNÍ SYSTÉM</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Celostátní informačně-rezervační systém má za úlohu zajistit vzájemné propojení </a:t>
            </a:r>
            <a:r>
              <a:rPr lang="cs-CZ" altLang="cs-CZ" sz="1800" b="1" dirty="0" smtClean="0">
                <a:solidFill>
                  <a:srgbClr val="307871"/>
                </a:solidFill>
                <a:latin typeface="Times New Roman" panose="02020603050405020304" pitchFamily="18" charset="0"/>
                <a:cs typeface="Times New Roman" panose="02020603050405020304" pitchFamily="18" charset="0"/>
              </a:rPr>
              <a:t>jednotlivých </a:t>
            </a:r>
            <a:r>
              <a:rPr lang="cs-CZ" altLang="cs-CZ" sz="1800" b="1" dirty="0">
                <a:solidFill>
                  <a:srgbClr val="307871"/>
                </a:solidFill>
                <a:latin typeface="Times New Roman" panose="02020603050405020304" pitchFamily="18" charset="0"/>
                <a:cs typeface="Times New Roman" panose="02020603050405020304" pitchFamily="18" charset="0"/>
              </a:rPr>
              <a:t>regionálních informačně-rezervačních systémů pomocí internetové sítě.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Hlavní </a:t>
            </a:r>
            <a:r>
              <a:rPr lang="cs-CZ" altLang="cs-CZ" sz="1800" b="1" dirty="0">
                <a:solidFill>
                  <a:srgbClr val="307871"/>
                </a:solidFill>
                <a:latin typeface="Times New Roman" panose="02020603050405020304" pitchFamily="18" charset="0"/>
                <a:cs typeface="Times New Roman" panose="02020603050405020304" pitchFamily="18" charset="0"/>
              </a:rPr>
              <a:t>funkce tohoto systému spočívá v okamžitém nalezení informace o volných kapacitách poskytovaných služeb s následnou možností rezervace.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Členění informačních a rezervačních systémů</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9512644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CENTRÁLNÍ REZERVAČNÍ SYSTÉMY – CRS</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Centrální rezervační systémy (CRS) jsou systémy mezinárodního měřítka, které byly založeny leteckými společnostmi v 70. letech 20. století. V této době byly zpočátku </a:t>
            </a:r>
            <a:r>
              <a:rPr lang="cs-CZ" altLang="cs-CZ" sz="1800" b="1" dirty="0" smtClean="0">
                <a:solidFill>
                  <a:srgbClr val="307871"/>
                </a:solidFill>
                <a:latin typeface="Times New Roman" panose="02020603050405020304" pitchFamily="18" charset="0"/>
                <a:cs typeface="Times New Roman" panose="02020603050405020304" pitchFamily="18" charset="0"/>
              </a:rPr>
              <a:t>provozovány </a:t>
            </a:r>
            <a:r>
              <a:rPr lang="cs-CZ" altLang="cs-CZ" sz="1800" b="1" dirty="0">
                <a:solidFill>
                  <a:srgbClr val="307871"/>
                </a:solidFill>
                <a:latin typeface="Times New Roman" panose="02020603050405020304" pitchFamily="18" charset="0"/>
                <a:cs typeface="Times New Roman" panose="02020603050405020304" pitchFamily="18" charset="0"/>
              </a:rPr>
              <a:t>na intranetové počítačové síti a hlavním cílem byla podpora vnitřní organizace letecké společnosti (např. řízení zásob, administrativa atd.). Teprve postupem času a z důvodu rostoucí konkurence byly tyto rezervační systémy zpřístupněny i partnerským subjektům z oblasti cestovního ruchu.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Technické </a:t>
            </a:r>
            <a:r>
              <a:rPr lang="cs-CZ" altLang="cs-CZ" sz="1800" b="1" dirty="0">
                <a:solidFill>
                  <a:srgbClr val="307871"/>
                </a:solidFill>
                <a:latin typeface="Times New Roman" panose="02020603050405020304" pitchFamily="18" charset="0"/>
                <a:cs typeface="Times New Roman" panose="02020603050405020304" pitchFamily="18" charset="0"/>
              </a:rPr>
              <a:t>řešení tohoto zpřístupnění bylo </a:t>
            </a:r>
            <a:r>
              <a:rPr lang="cs-CZ" altLang="cs-CZ" sz="1800" b="1" dirty="0" smtClean="0">
                <a:solidFill>
                  <a:srgbClr val="307871"/>
                </a:solidFill>
                <a:latin typeface="Times New Roman" panose="02020603050405020304" pitchFamily="18" charset="0"/>
                <a:cs typeface="Times New Roman" panose="02020603050405020304" pitchFamily="18" charset="0"/>
              </a:rPr>
              <a:t>realizováno </a:t>
            </a:r>
            <a:r>
              <a:rPr lang="cs-CZ" altLang="cs-CZ" sz="1800" b="1" dirty="0">
                <a:solidFill>
                  <a:srgbClr val="307871"/>
                </a:solidFill>
                <a:latin typeface="Times New Roman" panose="02020603050405020304" pitchFamily="18" charset="0"/>
                <a:cs typeface="Times New Roman" panose="02020603050405020304" pitchFamily="18" charset="0"/>
              </a:rPr>
              <a:t>nejprve přes extranet, a později také přes internet. Díky tomu měli také smluvní </a:t>
            </a:r>
            <a:r>
              <a:rPr lang="cs-CZ" altLang="cs-CZ" sz="1800" b="1" dirty="0" smtClean="0">
                <a:solidFill>
                  <a:srgbClr val="307871"/>
                </a:solidFill>
                <a:latin typeface="Times New Roman" panose="02020603050405020304" pitchFamily="18" charset="0"/>
                <a:cs typeface="Times New Roman" panose="02020603050405020304" pitchFamily="18" charset="0"/>
              </a:rPr>
              <a:t>dodavatelé </a:t>
            </a:r>
            <a:r>
              <a:rPr lang="cs-CZ" altLang="cs-CZ" sz="1800" b="1" dirty="0">
                <a:solidFill>
                  <a:srgbClr val="307871"/>
                </a:solidFill>
                <a:latin typeface="Times New Roman" panose="02020603050405020304" pitchFamily="18" charset="0"/>
                <a:cs typeface="Times New Roman" panose="02020603050405020304" pitchFamily="18" charset="0"/>
              </a:rPr>
              <a:t>a partneři rychlý přístup k aktuálním informacím z databází leteckých společnosti (např. letecká spojení, letecké řády, ceny atd.).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Členění informačních a rezervačních systémů</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8699969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GLOBÁLNÍ DISTRIBUČNÍ SYSTÉMY – GDS</a:t>
            </a: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Globální </a:t>
            </a:r>
            <a:r>
              <a:rPr lang="cs-CZ" altLang="cs-CZ" sz="1800" b="1" dirty="0">
                <a:solidFill>
                  <a:srgbClr val="307871"/>
                </a:solidFill>
                <a:latin typeface="Times New Roman" panose="02020603050405020304" pitchFamily="18" charset="0"/>
                <a:cs typeface="Times New Roman" panose="02020603050405020304" pitchFamily="18" charset="0"/>
              </a:rPr>
              <a:t>distribuční systémy (GDS) souvisí s nástupem globalizace a snahou získat </a:t>
            </a:r>
            <a:r>
              <a:rPr lang="cs-CZ" altLang="cs-CZ" sz="1800" b="1" dirty="0" smtClean="0">
                <a:solidFill>
                  <a:srgbClr val="307871"/>
                </a:solidFill>
                <a:latin typeface="Times New Roman" panose="02020603050405020304" pitchFamily="18" charset="0"/>
                <a:cs typeface="Times New Roman" panose="02020603050405020304" pitchFamily="18" charset="0"/>
              </a:rPr>
              <a:t>nové </a:t>
            </a:r>
            <a:r>
              <a:rPr lang="cs-CZ" altLang="cs-CZ" sz="1800" b="1" dirty="0">
                <a:solidFill>
                  <a:srgbClr val="307871"/>
                </a:solidFill>
                <a:latin typeface="Times New Roman" panose="02020603050405020304" pitchFamily="18" charset="0"/>
                <a:cs typeface="Times New Roman" panose="02020603050405020304" pitchFamily="18" charset="0"/>
              </a:rPr>
              <a:t>a hlavně udržet si stávající zákazníky. Tyto systémy vznikly v 80. letech 20. století když letecké společnosti z počítačových rezervačních systémů vyvinuly tzv. globální </a:t>
            </a:r>
            <a:r>
              <a:rPr lang="cs-CZ" altLang="cs-CZ" sz="1800" b="1" dirty="0" smtClean="0">
                <a:solidFill>
                  <a:srgbClr val="307871"/>
                </a:solidFill>
                <a:latin typeface="Times New Roman" panose="02020603050405020304" pitchFamily="18" charset="0"/>
                <a:cs typeface="Times New Roman" panose="02020603050405020304" pitchFamily="18" charset="0"/>
              </a:rPr>
              <a:t>distribuční </a:t>
            </a:r>
            <a:r>
              <a:rPr lang="cs-CZ" altLang="cs-CZ" sz="1800" b="1" dirty="0">
                <a:solidFill>
                  <a:srgbClr val="307871"/>
                </a:solidFill>
                <a:latin typeface="Times New Roman" panose="02020603050405020304" pitchFamily="18" charset="0"/>
                <a:cs typeface="Times New Roman" panose="02020603050405020304" pitchFamily="18" charset="0"/>
              </a:rPr>
              <a:t>systémy (GDS).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Tyto </a:t>
            </a:r>
            <a:r>
              <a:rPr lang="cs-CZ" altLang="cs-CZ" sz="1800" b="1" dirty="0">
                <a:solidFill>
                  <a:srgbClr val="307871"/>
                </a:solidFill>
                <a:latin typeface="Times New Roman" panose="02020603050405020304" pitchFamily="18" charset="0"/>
                <a:cs typeface="Times New Roman" panose="02020603050405020304" pitchFamily="18" charset="0"/>
              </a:rPr>
              <a:t>systémy měli za úkol primárně rozšířit funkci centrálních rezervačních systémů (CRS) rozšířením a zkvalitněním nabízených služeb pro své </a:t>
            </a:r>
            <a:r>
              <a:rPr lang="cs-CZ" altLang="cs-CZ" sz="1800" b="1" dirty="0" smtClean="0">
                <a:solidFill>
                  <a:srgbClr val="307871"/>
                </a:solidFill>
                <a:latin typeface="Times New Roman" panose="02020603050405020304" pitchFamily="18" charset="0"/>
                <a:cs typeface="Times New Roman" panose="02020603050405020304" pitchFamily="18" charset="0"/>
              </a:rPr>
              <a:t>zákazníky</a:t>
            </a:r>
            <a:r>
              <a:rPr lang="cs-CZ" altLang="cs-CZ" sz="1800" b="1" dirty="0">
                <a:solidFill>
                  <a:srgbClr val="307871"/>
                </a:solidFill>
                <a:latin typeface="Times New Roman" panose="02020603050405020304" pitchFamily="18" charset="0"/>
                <a:cs typeface="Times New Roman" panose="02020603050405020304" pitchFamily="18" charset="0"/>
              </a:rPr>
              <a: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Členění informačních a rezervačních systémů</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6481848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GLOBÁLNÍ DISTRIBUČNÍ SYSTÉMY – GDS</a:t>
            </a: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Systémy se </a:t>
            </a:r>
            <a:r>
              <a:rPr lang="cs-CZ" altLang="cs-CZ" sz="1800" b="1" dirty="0">
                <a:solidFill>
                  <a:srgbClr val="307871"/>
                </a:solidFill>
                <a:latin typeface="Times New Roman" panose="02020603050405020304" pitchFamily="18" charset="0"/>
                <a:cs typeface="Times New Roman" panose="02020603050405020304" pitchFamily="18" charset="0"/>
              </a:rPr>
              <a:t>vyznačují tím, že umožňují nejen přístup k databázím s aktuálními </a:t>
            </a:r>
            <a:r>
              <a:rPr lang="cs-CZ" altLang="cs-CZ" sz="1800" b="1" dirty="0" smtClean="0">
                <a:solidFill>
                  <a:srgbClr val="307871"/>
                </a:solidFill>
                <a:latin typeface="Times New Roman" panose="02020603050405020304" pitchFamily="18" charset="0"/>
                <a:cs typeface="Times New Roman" panose="02020603050405020304" pitchFamily="18" charset="0"/>
              </a:rPr>
              <a:t>informacemi </a:t>
            </a:r>
            <a:r>
              <a:rPr lang="cs-CZ" altLang="cs-CZ" sz="1800" b="1" dirty="0">
                <a:solidFill>
                  <a:srgbClr val="307871"/>
                </a:solidFill>
                <a:latin typeface="Times New Roman" panose="02020603050405020304" pitchFamily="18" charset="0"/>
                <a:cs typeface="Times New Roman" panose="02020603050405020304" pitchFamily="18" charset="0"/>
              </a:rPr>
              <a:t>o letecké dopravě, ale nabízejí také informace a rezervace dalších služeb v rámci </a:t>
            </a:r>
            <a:r>
              <a:rPr lang="cs-CZ" altLang="cs-CZ" sz="1800" b="1" dirty="0" smtClean="0">
                <a:solidFill>
                  <a:srgbClr val="307871"/>
                </a:solidFill>
                <a:latin typeface="Times New Roman" panose="02020603050405020304" pitchFamily="18" charset="0"/>
                <a:cs typeface="Times New Roman" panose="02020603050405020304" pitchFamily="18" charset="0"/>
              </a:rPr>
              <a:t>komplexního </a:t>
            </a:r>
            <a:r>
              <a:rPr lang="cs-CZ" altLang="cs-CZ" sz="1800" b="1" dirty="0">
                <a:solidFill>
                  <a:srgbClr val="307871"/>
                </a:solidFill>
                <a:latin typeface="Times New Roman" panose="02020603050405020304" pitchFamily="18" charset="0"/>
                <a:cs typeface="Times New Roman" panose="02020603050405020304" pitchFamily="18" charset="0"/>
              </a:rPr>
              <a:t>cestovního ruchu, jako je například ubytování, zapůjčení auta, nabídky zájezdů atd.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Tyto </a:t>
            </a:r>
            <a:r>
              <a:rPr lang="cs-CZ" altLang="cs-CZ" sz="1800" b="1" dirty="0">
                <a:solidFill>
                  <a:srgbClr val="307871"/>
                </a:solidFill>
                <a:latin typeface="Times New Roman" panose="02020603050405020304" pitchFamily="18" charset="0"/>
                <a:cs typeface="Times New Roman" panose="02020603050405020304" pitchFamily="18" charset="0"/>
              </a:rPr>
              <a:t>systémy zabezpečují nejen efektivní komunikaci mezi zřizovateli systému a </a:t>
            </a:r>
            <a:r>
              <a:rPr lang="cs-CZ" altLang="cs-CZ" sz="1800" b="1" dirty="0" smtClean="0">
                <a:solidFill>
                  <a:srgbClr val="307871"/>
                </a:solidFill>
                <a:latin typeface="Times New Roman" panose="02020603050405020304" pitchFamily="18" charset="0"/>
                <a:cs typeface="Times New Roman" panose="02020603050405020304" pitchFamily="18" charset="0"/>
              </a:rPr>
              <a:t>cestovními </a:t>
            </a:r>
            <a:r>
              <a:rPr lang="cs-CZ" altLang="cs-CZ" sz="1800" b="1" dirty="0">
                <a:solidFill>
                  <a:srgbClr val="307871"/>
                </a:solidFill>
                <a:latin typeface="Times New Roman" panose="02020603050405020304" pitchFamily="18" charset="0"/>
                <a:cs typeface="Times New Roman" panose="02020603050405020304" pitchFamily="18" charset="0"/>
              </a:rPr>
              <a:t>kancelářemi ale také neustálý zákaznický servis (informace o odletech a příletech, cílových destinacích atd.).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Členění informačních a rezervačních systémů</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4784576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GLOBÁLNÍ DISTRIBUČNÍ SYSTÉMY – GDS</a:t>
            </a: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Realizace </a:t>
            </a:r>
            <a:r>
              <a:rPr lang="cs-CZ" altLang="cs-CZ" sz="1800" b="1" dirty="0">
                <a:solidFill>
                  <a:srgbClr val="307871"/>
                </a:solidFill>
                <a:latin typeface="Times New Roman" panose="02020603050405020304" pitchFamily="18" charset="0"/>
                <a:cs typeface="Times New Roman" panose="02020603050405020304" pitchFamily="18" charset="0"/>
              </a:rPr>
              <a:t>globálních distribučních systémů je zajištěna díky globální internetové síti a terminálům, jenž jsou dislokovány po celém světě a propojují tak jednotlivé subjekty cestovního ruchu (letecké společnosti, letiště, cestovní kanceláře atd.).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Práce </a:t>
            </a:r>
            <a:r>
              <a:rPr lang="cs-CZ" altLang="cs-CZ" sz="1800" b="1" dirty="0">
                <a:solidFill>
                  <a:srgbClr val="307871"/>
                </a:solidFill>
                <a:latin typeface="Times New Roman" panose="02020603050405020304" pitchFamily="18" charset="0"/>
                <a:cs typeface="Times New Roman" panose="02020603050405020304" pitchFamily="18" charset="0"/>
              </a:rPr>
              <a:t>se systémem je založena na znalosti využívání kódů letišť, leteckých společností, tarifů apod.</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K hlavním globálním distribučním systémům patří Amadeus (Evropa, Latinská </a:t>
            </a:r>
            <a:r>
              <a:rPr lang="cs-CZ" altLang="cs-CZ" sz="1800" b="1" dirty="0" smtClean="0">
                <a:solidFill>
                  <a:srgbClr val="307871"/>
                </a:solidFill>
                <a:latin typeface="Times New Roman" panose="02020603050405020304" pitchFamily="18" charset="0"/>
                <a:cs typeface="Times New Roman" panose="02020603050405020304" pitchFamily="18" charset="0"/>
              </a:rPr>
              <a:t>Amerika</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Sabre</a:t>
            </a:r>
            <a:r>
              <a:rPr lang="cs-CZ" altLang="cs-CZ" sz="1800" b="1" dirty="0">
                <a:solidFill>
                  <a:srgbClr val="307871"/>
                </a:solidFill>
                <a:latin typeface="Times New Roman" panose="02020603050405020304" pitchFamily="18" charset="0"/>
                <a:cs typeface="Times New Roman" panose="02020603050405020304" pitchFamily="18" charset="0"/>
              </a:rPr>
              <a:t> (Severní Amerika, Asie a Pacifik), Galileo (Severní Amerika, Velká Británie, Střední Východ), </a:t>
            </a:r>
            <a:r>
              <a:rPr lang="cs-CZ" altLang="cs-CZ" sz="1800" b="1" dirty="0" err="1">
                <a:solidFill>
                  <a:srgbClr val="307871"/>
                </a:solidFill>
                <a:latin typeface="Times New Roman" panose="02020603050405020304" pitchFamily="18" charset="0"/>
                <a:cs typeface="Times New Roman" panose="02020603050405020304" pitchFamily="18" charset="0"/>
              </a:rPr>
              <a:t>Worldspan</a:t>
            </a:r>
            <a:r>
              <a:rPr lang="cs-CZ" altLang="cs-CZ" sz="1800" b="1" dirty="0">
                <a:solidFill>
                  <a:srgbClr val="307871"/>
                </a:solidFill>
                <a:latin typeface="Times New Roman" panose="02020603050405020304" pitchFamily="18" charset="0"/>
                <a:cs typeface="Times New Roman" panose="02020603050405020304" pitchFamily="18" charset="0"/>
              </a:rPr>
              <a:t> (zejména Severní Amerika) a další.</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Členění informačních a rezervačních systémů</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7330038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V současné době ovládá 65 % evropského trhu. Je největším rezervačním a </a:t>
            </a:r>
            <a:r>
              <a:rPr lang="cs-CZ" altLang="cs-CZ" sz="1800" b="1" dirty="0" smtClean="0">
                <a:solidFill>
                  <a:srgbClr val="307871"/>
                </a:solidFill>
                <a:latin typeface="Times New Roman" panose="02020603050405020304" pitchFamily="18" charset="0"/>
                <a:cs typeface="Times New Roman" panose="02020603050405020304" pitchFamily="18" charset="0"/>
              </a:rPr>
              <a:t>informačním </a:t>
            </a:r>
            <a:r>
              <a:rPr lang="cs-CZ" altLang="cs-CZ" sz="1800" b="1" dirty="0">
                <a:solidFill>
                  <a:srgbClr val="307871"/>
                </a:solidFill>
                <a:latin typeface="Times New Roman" panose="02020603050405020304" pitchFamily="18" charset="0"/>
                <a:cs typeface="Times New Roman" panose="02020603050405020304" pitchFamily="18" charset="0"/>
              </a:rPr>
              <a:t>systémem v Evropě, největší evropskou soukromou databankou</a:t>
            </a:r>
            <a:r>
              <a:rPr lang="cs-CZ" altLang="cs-CZ" sz="1800" b="1" dirty="0" smtClean="0">
                <a:solidFill>
                  <a:srgbClr val="307871"/>
                </a:solidFill>
                <a:latin typeface="Times New Roman" panose="02020603050405020304" pitchFamily="18" charset="0"/>
                <a:cs typeface="Times New Roman" panose="02020603050405020304" pitchFamily="18" charset="0"/>
              </a:rPr>
              <a:t>.</a:t>
            </a: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Zpracovává </a:t>
            </a:r>
            <a:r>
              <a:rPr lang="cs-CZ" altLang="cs-CZ" sz="1800" b="1" dirty="0">
                <a:solidFill>
                  <a:srgbClr val="307871"/>
                </a:solidFill>
                <a:latin typeface="Times New Roman" panose="02020603050405020304" pitchFamily="18" charset="0"/>
                <a:cs typeface="Times New Roman" panose="02020603050405020304" pitchFamily="18" charset="0"/>
              </a:rPr>
              <a:t>cca šest tisíc operací za sekundu. Je propojen s dalšími desítkami jiných systémů.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Propojuje </a:t>
            </a:r>
            <a:r>
              <a:rPr lang="cs-CZ" altLang="cs-CZ" sz="1800" b="1" dirty="0">
                <a:solidFill>
                  <a:srgbClr val="307871"/>
                </a:solidFill>
                <a:latin typeface="Times New Roman" panose="02020603050405020304" pitchFamily="18" charset="0"/>
                <a:cs typeface="Times New Roman" panose="02020603050405020304" pitchFamily="18" charset="0"/>
              </a:rPr>
              <a:t>deset tisíc cestovních kanceláří, 700 leteckých společností, 51 tisíc hotelů, má 144 tisíc terminálů a 48 půjčoven aut.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Do </a:t>
            </a:r>
            <a:r>
              <a:rPr lang="cs-CZ" altLang="cs-CZ" sz="1800" b="1" dirty="0">
                <a:solidFill>
                  <a:srgbClr val="307871"/>
                </a:solidFill>
                <a:latin typeface="Times New Roman" panose="02020603050405020304" pitchFamily="18" charset="0"/>
                <a:cs typeface="Times New Roman" panose="02020603050405020304" pitchFamily="18" charset="0"/>
              </a:rPr>
              <a:t>systému jsou zapojeny také pojišťovny. Centrální systém Amadeus představuje obrovskou databázi produktů.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Charakteristika rezervačních systémů -</a:t>
            </a:r>
            <a:r>
              <a:rPr lang="cs-CZ" altLang="cs-CZ" b="1" dirty="0" smtClean="0">
                <a:solidFill>
                  <a:srgbClr val="307871"/>
                </a:solidFill>
                <a:latin typeface="Times New Roman" panose="02020603050405020304" pitchFamily="18" charset="0"/>
                <a:cs typeface="Times New Roman" panose="02020603050405020304" pitchFamily="18" charset="0"/>
              </a:rPr>
              <a:t> </a:t>
            </a:r>
            <a:r>
              <a:rPr lang="cs-CZ" altLang="cs-CZ" b="1" dirty="0">
                <a:solidFill>
                  <a:srgbClr val="307871"/>
                </a:solidFill>
                <a:latin typeface="Times New Roman" panose="02020603050405020304" pitchFamily="18" charset="0"/>
                <a:cs typeface="Times New Roman" panose="02020603050405020304" pitchFamily="18" charset="0"/>
              </a:rPr>
              <a:t>Amadeus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8530646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err="1">
                <a:solidFill>
                  <a:srgbClr val="307871"/>
                </a:solidFill>
                <a:latin typeface="Times New Roman" panose="02020603050405020304" pitchFamily="18" charset="0"/>
                <a:cs typeface="Times New Roman" panose="02020603050405020304" pitchFamily="18" charset="0"/>
              </a:rPr>
              <a:t>Gallileo</a:t>
            </a:r>
            <a:r>
              <a:rPr lang="cs-CZ" altLang="cs-CZ" sz="1800" b="1" dirty="0">
                <a:solidFill>
                  <a:srgbClr val="307871"/>
                </a:solidFill>
                <a:latin typeface="Times New Roman" panose="02020603050405020304" pitchFamily="18" charset="0"/>
                <a:cs typeface="Times New Roman" panose="02020603050405020304" pitchFamily="18" charset="0"/>
              </a:rPr>
              <a:t> byl založen koncem 80. let 20. století společnostmi </a:t>
            </a:r>
            <a:r>
              <a:rPr lang="cs-CZ" altLang="cs-CZ" sz="1800" b="1" dirty="0" err="1">
                <a:solidFill>
                  <a:srgbClr val="307871"/>
                </a:solidFill>
                <a:latin typeface="Times New Roman" panose="02020603050405020304" pitchFamily="18" charset="0"/>
                <a:cs typeface="Times New Roman" panose="02020603050405020304" pitchFamily="18" charset="0"/>
              </a:rPr>
              <a:t>British</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Airways</a:t>
            </a:r>
            <a:r>
              <a:rPr lang="cs-CZ" altLang="cs-CZ" sz="1800" b="1" dirty="0">
                <a:solidFill>
                  <a:srgbClr val="307871"/>
                </a:solidFill>
                <a:latin typeface="Times New Roman" panose="02020603050405020304" pitchFamily="18" charset="0"/>
                <a:cs typeface="Times New Roman" panose="02020603050405020304" pitchFamily="18" charset="0"/>
              </a:rPr>
              <a:t>, Alitalia, KLM a </a:t>
            </a:r>
            <a:r>
              <a:rPr lang="cs-CZ" altLang="cs-CZ" sz="1800" b="1" dirty="0" err="1">
                <a:solidFill>
                  <a:srgbClr val="307871"/>
                </a:solidFill>
                <a:latin typeface="Times New Roman" panose="02020603050405020304" pitchFamily="18" charset="0"/>
                <a:cs typeface="Times New Roman" panose="02020603050405020304" pitchFamily="18" charset="0"/>
              </a:rPr>
              <a:t>Swissair</a:t>
            </a:r>
            <a:r>
              <a:rPr lang="cs-CZ" altLang="cs-CZ" sz="1800" b="1" dirty="0">
                <a:solidFill>
                  <a:srgbClr val="307871"/>
                </a:solidFill>
                <a:latin typeface="Times New Roman" panose="02020603050405020304" pitchFamily="18" charset="0"/>
                <a:cs typeface="Times New Roman" panose="02020603050405020304" pitchFamily="18" charset="0"/>
              </a:rPr>
              <a: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Celý </a:t>
            </a:r>
            <a:r>
              <a:rPr lang="cs-CZ" altLang="cs-CZ" sz="1800" b="1" dirty="0">
                <a:solidFill>
                  <a:srgbClr val="307871"/>
                </a:solidFill>
                <a:latin typeface="Times New Roman" panose="02020603050405020304" pitchFamily="18" charset="0"/>
                <a:cs typeface="Times New Roman" panose="02020603050405020304" pitchFamily="18" charset="0"/>
              </a:rPr>
              <a:t>systém v roce 1992 fúzoval se severoamerickým rezervačním a </a:t>
            </a:r>
            <a:r>
              <a:rPr lang="cs-CZ" altLang="cs-CZ" sz="1800" b="1" dirty="0" smtClean="0">
                <a:solidFill>
                  <a:srgbClr val="307871"/>
                </a:solidFill>
                <a:latin typeface="Times New Roman" panose="02020603050405020304" pitchFamily="18" charset="0"/>
                <a:cs typeface="Times New Roman" panose="02020603050405020304" pitchFamily="18" charset="0"/>
              </a:rPr>
              <a:t>informačním </a:t>
            </a:r>
            <a:r>
              <a:rPr lang="cs-CZ" altLang="cs-CZ" sz="1800" b="1" dirty="0">
                <a:solidFill>
                  <a:srgbClr val="307871"/>
                </a:solidFill>
                <a:latin typeface="Times New Roman" panose="02020603050405020304" pitchFamily="18" charset="0"/>
                <a:cs typeface="Times New Roman" panose="02020603050405020304" pitchFamily="18" charset="0"/>
              </a:rPr>
              <a:t>systémem Apollo. Vznikla společnost </a:t>
            </a:r>
            <a:r>
              <a:rPr lang="cs-CZ" altLang="cs-CZ" sz="1800" b="1" dirty="0" err="1">
                <a:solidFill>
                  <a:srgbClr val="307871"/>
                </a:solidFill>
                <a:latin typeface="Times New Roman" panose="02020603050405020304" pitchFamily="18" charset="0"/>
                <a:cs typeface="Times New Roman" panose="02020603050405020304" pitchFamily="18" charset="0"/>
              </a:rPr>
              <a:t>Gallileo</a:t>
            </a:r>
            <a:r>
              <a:rPr lang="cs-CZ" altLang="cs-CZ" sz="1800" b="1" dirty="0">
                <a:solidFill>
                  <a:srgbClr val="307871"/>
                </a:solidFill>
                <a:latin typeface="Times New Roman" panose="02020603050405020304" pitchFamily="18" charset="0"/>
                <a:cs typeface="Times New Roman" panose="02020603050405020304" pitchFamily="18" charset="0"/>
              </a:rPr>
              <a:t> International se sídlem v </a:t>
            </a:r>
            <a:r>
              <a:rPr lang="cs-CZ" altLang="cs-CZ" sz="1800" b="1" dirty="0" smtClean="0">
                <a:solidFill>
                  <a:srgbClr val="307871"/>
                </a:solidFill>
                <a:latin typeface="Times New Roman" panose="02020603050405020304" pitchFamily="18" charset="0"/>
                <a:cs typeface="Times New Roman" panose="02020603050405020304" pitchFamily="18" charset="0"/>
              </a:rPr>
              <a:t>Chicagu</a:t>
            </a:r>
            <a:r>
              <a:rPr lang="cs-CZ" altLang="cs-CZ" sz="1800" b="1" dirty="0">
                <a:solidFill>
                  <a:srgbClr val="307871"/>
                </a:solidFill>
                <a:latin typeface="Times New Roman" panose="02020603050405020304" pitchFamily="18" charset="0"/>
                <a:cs typeface="Times New Roman" panose="02020603050405020304" pitchFamily="18" charset="0"/>
              </a:rPr>
              <a:t>. Nabízí služby 400 leteckých společností, 40 půjčoven aut, spojuje třicet tisíc </a:t>
            </a:r>
            <a:r>
              <a:rPr lang="cs-CZ" altLang="cs-CZ" sz="1800" b="1" dirty="0" smtClean="0">
                <a:solidFill>
                  <a:srgbClr val="307871"/>
                </a:solidFill>
                <a:latin typeface="Times New Roman" panose="02020603050405020304" pitchFamily="18" charset="0"/>
                <a:cs typeface="Times New Roman" panose="02020603050405020304" pitchFamily="18" charset="0"/>
              </a:rPr>
              <a:t>cestovních </a:t>
            </a:r>
            <a:r>
              <a:rPr lang="cs-CZ" altLang="cs-CZ" sz="1800" b="1" dirty="0">
                <a:solidFill>
                  <a:srgbClr val="307871"/>
                </a:solidFill>
                <a:latin typeface="Times New Roman" panose="02020603050405020304" pitchFamily="18" charset="0"/>
                <a:cs typeface="Times New Roman" panose="02020603050405020304" pitchFamily="18" charset="0"/>
              </a:rPr>
              <a:t>kanceláří a má 120 tisíc terminálů.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V roce 2012 se spojil s </a:t>
            </a:r>
            <a:r>
              <a:rPr lang="cs-CZ" altLang="cs-CZ" sz="1800" b="1" dirty="0" err="1">
                <a:solidFill>
                  <a:srgbClr val="307871"/>
                </a:solidFill>
                <a:latin typeface="Times New Roman" panose="02020603050405020304" pitchFamily="18" charset="0"/>
                <a:cs typeface="Times New Roman" panose="02020603050405020304" pitchFamily="18" charset="0"/>
              </a:rPr>
              <a:t>Wordspanem</a:t>
            </a:r>
            <a:r>
              <a:rPr lang="cs-CZ" altLang="cs-CZ" sz="1800" b="1" dirty="0">
                <a:solidFill>
                  <a:srgbClr val="307871"/>
                </a:solidFill>
                <a:latin typeface="Times New Roman" panose="02020603050405020304" pitchFamily="18" charset="0"/>
                <a:cs typeface="Times New Roman" panose="02020603050405020304" pitchFamily="18" charset="0"/>
              </a:rPr>
              <a:t>, který zaujímal druhé místo na trhu v Severní Americe. Vlastníky </a:t>
            </a:r>
            <a:r>
              <a:rPr lang="cs-CZ" altLang="cs-CZ" sz="1800" b="1" dirty="0" err="1">
                <a:solidFill>
                  <a:srgbClr val="307871"/>
                </a:solidFill>
                <a:latin typeface="Times New Roman" panose="02020603050405020304" pitchFamily="18" charset="0"/>
                <a:cs typeface="Times New Roman" panose="02020603050405020304" pitchFamily="18" charset="0"/>
              </a:rPr>
              <a:t>Wordspanu</a:t>
            </a:r>
            <a:r>
              <a:rPr lang="cs-CZ" altLang="cs-CZ" sz="1800" b="1" dirty="0">
                <a:solidFill>
                  <a:srgbClr val="307871"/>
                </a:solidFill>
                <a:latin typeface="Times New Roman" panose="02020603050405020304" pitchFamily="18" charset="0"/>
                <a:cs typeface="Times New Roman" panose="02020603050405020304" pitchFamily="18" charset="0"/>
              </a:rPr>
              <a:t> jsou letecké společnosti Delta Airlines, </a:t>
            </a:r>
            <a:r>
              <a:rPr lang="cs-CZ" altLang="cs-CZ" sz="1800" b="1" dirty="0" err="1">
                <a:solidFill>
                  <a:srgbClr val="307871"/>
                </a:solidFill>
                <a:latin typeface="Times New Roman" panose="02020603050405020304" pitchFamily="18" charset="0"/>
                <a:cs typeface="Times New Roman" panose="02020603050405020304" pitchFamily="18" charset="0"/>
              </a:rPr>
              <a:t>North</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West</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smtClean="0">
                <a:solidFill>
                  <a:srgbClr val="307871"/>
                </a:solidFill>
                <a:latin typeface="Times New Roman" panose="02020603050405020304" pitchFamily="18" charset="0"/>
                <a:cs typeface="Times New Roman" panose="02020603050405020304" pitchFamily="18" charset="0"/>
              </a:rPr>
              <a:t>Airlines </a:t>
            </a:r>
            <a:r>
              <a:rPr lang="cs-CZ" altLang="cs-CZ" sz="1800" b="1" dirty="0">
                <a:solidFill>
                  <a:srgbClr val="307871"/>
                </a:solidFill>
                <a:latin typeface="Times New Roman" panose="02020603050405020304" pitchFamily="18" charset="0"/>
                <a:cs typeface="Times New Roman" panose="02020603050405020304" pitchFamily="18" charset="0"/>
              </a:rPr>
              <a:t>a TWA.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Účast </a:t>
            </a:r>
            <a:r>
              <a:rPr lang="cs-CZ" altLang="cs-CZ" sz="1800" b="1" dirty="0">
                <a:solidFill>
                  <a:srgbClr val="307871"/>
                </a:solidFill>
                <a:latin typeface="Times New Roman" panose="02020603050405020304" pitchFamily="18" charset="0"/>
                <a:cs typeface="Times New Roman" panose="02020603050405020304" pitchFamily="18" charset="0"/>
              </a:rPr>
              <a:t>má asijský rezervační systém </a:t>
            </a:r>
            <a:r>
              <a:rPr lang="cs-CZ" altLang="cs-CZ" sz="1800" b="1" dirty="0" err="1">
                <a:solidFill>
                  <a:srgbClr val="307871"/>
                </a:solidFill>
                <a:latin typeface="Times New Roman" panose="02020603050405020304" pitchFamily="18" charset="0"/>
                <a:cs typeface="Times New Roman" panose="02020603050405020304" pitchFamily="18" charset="0"/>
              </a:rPr>
              <a:t>Abacus</a:t>
            </a:r>
            <a:r>
              <a:rPr lang="cs-CZ" altLang="cs-CZ" sz="1800" b="1" dirty="0">
                <a:solidFill>
                  <a:srgbClr val="307871"/>
                </a:solidFill>
                <a:latin typeface="Times New Roman" panose="02020603050405020304" pitchFamily="18" charset="0"/>
                <a:cs typeface="Times New Roman" panose="02020603050405020304" pitchFamily="18" charset="0"/>
              </a:rPr>
              <a:t>. Nabízí služby 400 leteckých </a:t>
            </a:r>
            <a:r>
              <a:rPr lang="cs-CZ" altLang="cs-CZ" sz="1800" b="1" dirty="0" smtClean="0">
                <a:solidFill>
                  <a:srgbClr val="307871"/>
                </a:solidFill>
                <a:latin typeface="Times New Roman" panose="02020603050405020304" pitchFamily="18" charset="0"/>
                <a:cs typeface="Times New Roman" panose="02020603050405020304" pitchFamily="18" charset="0"/>
              </a:rPr>
              <a:t>společností</a:t>
            </a:r>
            <a:r>
              <a:rPr lang="cs-CZ" altLang="cs-CZ" sz="1800" b="1" dirty="0">
                <a:solidFill>
                  <a:srgbClr val="307871"/>
                </a:solidFill>
                <a:latin typeface="Times New Roman" panose="02020603050405020304" pitchFamily="18" charset="0"/>
                <a:cs typeface="Times New Roman" panose="02020603050405020304" pitchFamily="18" charset="0"/>
              </a:rPr>
              <a:t>, 26 tisíc hotelů atd.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Charakteristika rezervačních systémů -</a:t>
            </a:r>
            <a:r>
              <a:rPr lang="cs-CZ" altLang="cs-CZ" b="1" dirty="0" smtClean="0">
                <a:solidFill>
                  <a:srgbClr val="307871"/>
                </a:solidFill>
                <a:latin typeface="Times New Roman" panose="02020603050405020304" pitchFamily="18" charset="0"/>
                <a:cs typeface="Times New Roman" panose="02020603050405020304" pitchFamily="18" charset="0"/>
              </a:rPr>
              <a:t> </a:t>
            </a:r>
            <a:r>
              <a:rPr lang="cs-CZ" altLang="cs-CZ" b="1" dirty="0" err="1">
                <a:solidFill>
                  <a:srgbClr val="307871"/>
                </a:solidFill>
                <a:latin typeface="Times New Roman" panose="02020603050405020304" pitchFamily="18" charset="0"/>
                <a:cs typeface="Times New Roman" panose="02020603050405020304" pitchFamily="18" charset="0"/>
              </a:rPr>
              <a:t>Gallileo</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6624362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Jedná se o nejstarší a největší komerční distribuční systém v severní Americe a ve světě. Má 40% podíl na všech světových rezervacích. Zprostředkovává 400 milionů rezervací ročně.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Nabízí </a:t>
            </a:r>
            <a:r>
              <a:rPr lang="cs-CZ" altLang="cs-CZ" sz="1800" b="1" dirty="0">
                <a:solidFill>
                  <a:srgbClr val="307871"/>
                </a:solidFill>
                <a:latin typeface="Times New Roman" panose="02020603050405020304" pitchFamily="18" charset="0"/>
                <a:cs typeface="Times New Roman" panose="02020603050405020304" pitchFamily="18" charset="0"/>
              </a:rPr>
              <a:t>služby 700 leteckých společností, 45 tisíc hotelů, spojuje 210 tisíc terminálů a je na něj napojeno 28 tisíc cestovních kanceláří.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Charakteristika rezervačních systémů -</a:t>
            </a:r>
            <a:r>
              <a:rPr lang="cs-CZ" altLang="cs-CZ" b="1" dirty="0" smtClean="0">
                <a:solidFill>
                  <a:srgbClr val="307871"/>
                </a:solidFill>
                <a:latin typeface="Times New Roman" panose="02020603050405020304" pitchFamily="18" charset="0"/>
                <a:cs typeface="Times New Roman" panose="02020603050405020304" pitchFamily="18" charset="0"/>
              </a:rPr>
              <a:t> </a:t>
            </a:r>
            <a:r>
              <a:rPr lang="cs-CZ" altLang="cs-CZ" b="1" dirty="0" err="1" smtClean="0">
                <a:solidFill>
                  <a:srgbClr val="307871"/>
                </a:solidFill>
                <a:latin typeface="Times New Roman" panose="02020603050405020304" pitchFamily="18" charset="0"/>
                <a:cs typeface="Times New Roman" panose="02020603050405020304" pitchFamily="18" charset="0"/>
              </a:rPr>
              <a:t>Sabre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8094024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699542"/>
            <a:ext cx="5616624" cy="2160240"/>
          </a:xfrm>
          <a:prstGeom prst="rect">
            <a:avLst/>
          </a:prstGeom>
        </p:spPr>
        <p:txBody>
          <a:bodyPr anchor="t">
            <a:normAutofit/>
          </a:bodyPr>
          <a:lstStyle/>
          <a:p>
            <a:pPr algn="l"/>
            <a:r>
              <a:rPr lang="cs-CZ" sz="3100" b="1" dirty="0" smtClean="0">
                <a:solidFill>
                  <a:schemeClr val="bg1"/>
                </a:solidFill>
                <a:latin typeface="Times New Roman" panose="02020603050405020304" pitchFamily="18" charset="0"/>
                <a:cs typeface="Times New Roman" panose="02020603050405020304" pitchFamily="18" charset="0"/>
              </a:rPr>
              <a:t>INFORMAČNÍ SYSTÉMY</a:t>
            </a:r>
            <a:br>
              <a:rPr lang="cs-CZ" sz="3100" b="1" dirty="0" smtClean="0">
                <a:solidFill>
                  <a:schemeClr val="bg1"/>
                </a:solidFill>
                <a:latin typeface="Times New Roman" panose="02020603050405020304" pitchFamily="18" charset="0"/>
                <a:cs typeface="Times New Roman" panose="02020603050405020304" pitchFamily="18" charset="0"/>
              </a:rPr>
            </a:br>
            <a:r>
              <a:rPr lang="cs-CZ" sz="3100" b="1" dirty="0" smtClean="0">
                <a:solidFill>
                  <a:schemeClr val="bg1"/>
                </a:solidFill>
                <a:latin typeface="Times New Roman" panose="02020603050405020304" pitchFamily="18" charset="0"/>
                <a:cs typeface="Times New Roman" panose="02020603050405020304" pitchFamily="18" charset="0"/>
              </a:rPr>
              <a:t>V CESTOVNÍM RUCHU</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323528" y="2931790"/>
            <a:ext cx="5328592" cy="1656184"/>
          </a:xfrm>
          <a:prstGeom prst="rect">
            <a:avLst/>
          </a:prstGeom>
        </p:spPr>
        <p:txBody>
          <a:bodyPr>
            <a:noAutofit/>
          </a:bodyPr>
          <a:lstStyle/>
          <a:p>
            <a:pPr marL="0" indent="0">
              <a:buNone/>
            </a:pPr>
            <a:r>
              <a:rPr lang="pl-PL" sz="2400" dirty="0">
                <a:solidFill>
                  <a:schemeClr val="bg1"/>
                </a:solidFill>
                <a:latin typeface="Times New Roman" panose="02020603050405020304" pitchFamily="18" charset="0"/>
                <a:cs typeface="Times New Roman" panose="02020603050405020304" pitchFamily="18" charset="0"/>
              </a:rPr>
              <a:t>6. REZERVAČNÍ A POPTÁVKOVÉ </a:t>
            </a:r>
            <a:r>
              <a:rPr lang="pl-PL" sz="2400" dirty="0" smtClean="0">
                <a:solidFill>
                  <a:schemeClr val="bg1"/>
                </a:solidFill>
                <a:latin typeface="Times New Roman" panose="02020603050405020304" pitchFamily="18" charset="0"/>
                <a:cs typeface="Times New Roman" panose="02020603050405020304" pitchFamily="18" charset="0"/>
              </a:rPr>
              <a:t>SYSTÉMY</a:t>
            </a:r>
            <a:endParaRPr lang="cs-CZ" sz="2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228184" y="3723878"/>
            <a:ext cx="274408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a:solidFill>
                  <a:srgbClr val="307871"/>
                </a:solidFill>
                <a:latin typeface="Times New Roman" panose="02020603050405020304" pitchFamily="18" charset="0"/>
                <a:cs typeface="Times New Roman" panose="02020603050405020304" pitchFamily="18" charset="0"/>
              </a:rPr>
              <a:t>Ing. Radim Dolák, </a:t>
            </a:r>
            <a:r>
              <a:rPr lang="cs-CZ" altLang="cs-CZ" sz="1800" b="1" dirty="0" smtClean="0">
                <a:solidFill>
                  <a:srgbClr val="307871"/>
                </a:solidFill>
                <a:latin typeface="Times New Roman" panose="02020603050405020304" pitchFamily="18" charset="0"/>
                <a:cs typeface="Times New Roman" panose="02020603050405020304" pitchFamily="18" charset="0"/>
              </a:rPr>
              <a:t>Ph.D</a:t>
            </a:r>
            <a:r>
              <a:rPr lang="cs-CZ" altLang="cs-CZ" sz="900" b="1" dirty="0" smtClean="0">
                <a:solidFill>
                  <a:srgbClr val="307871"/>
                </a:solidFill>
                <a:latin typeface="Times New Roman" panose="02020603050405020304" pitchFamily="18" charset="0"/>
                <a:cs typeface="Times New Roman" panose="02020603050405020304" pitchFamily="18" charset="0"/>
              </a:rPr>
              <a: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50485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Jedná se o nejmladší ze čtveřice světově nejznámějších a nejpoužívanějších globálních distribučních systémů.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Tento </a:t>
            </a:r>
            <a:r>
              <a:rPr lang="cs-CZ" altLang="cs-CZ" sz="1800" b="1" dirty="0">
                <a:solidFill>
                  <a:srgbClr val="307871"/>
                </a:solidFill>
                <a:latin typeface="Times New Roman" panose="02020603050405020304" pitchFamily="18" charset="0"/>
                <a:cs typeface="Times New Roman" panose="02020603050405020304" pitchFamily="18" charset="0"/>
              </a:rPr>
              <a:t>systém byl založen v roce 1990 americkými leteckými </a:t>
            </a:r>
            <a:r>
              <a:rPr lang="cs-CZ" altLang="cs-CZ" sz="1800" b="1" dirty="0" smtClean="0">
                <a:solidFill>
                  <a:srgbClr val="307871"/>
                </a:solidFill>
                <a:latin typeface="Times New Roman" panose="02020603050405020304" pitchFamily="18" charset="0"/>
                <a:cs typeface="Times New Roman" panose="02020603050405020304" pitchFamily="18" charset="0"/>
              </a:rPr>
              <a:t>přepravci </a:t>
            </a:r>
            <a:r>
              <a:rPr lang="cs-CZ" altLang="cs-CZ" sz="1800" b="1" dirty="0">
                <a:solidFill>
                  <a:srgbClr val="307871"/>
                </a:solidFill>
                <a:latin typeface="Times New Roman" panose="02020603050405020304" pitchFamily="18" charset="0"/>
                <a:cs typeface="Times New Roman" panose="02020603050405020304" pitchFamily="18" charset="0"/>
              </a:rPr>
              <a:t>(Delta Air Lines, Inc., </a:t>
            </a:r>
            <a:r>
              <a:rPr lang="cs-CZ" altLang="cs-CZ" sz="1800" b="1" dirty="0" err="1">
                <a:solidFill>
                  <a:srgbClr val="307871"/>
                </a:solidFill>
                <a:latin typeface="Times New Roman" panose="02020603050405020304" pitchFamily="18" charset="0"/>
                <a:cs typeface="Times New Roman" panose="02020603050405020304" pitchFamily="18" charset="0"/>
              </a:rPr>
              <a:t>Northwest</a:t>
            </a:r>
            <a:r>
              <a:rPr lang="cs-CZ" altLang="cs-CZ" sz="1800" b="1" dirty="0">
                <a:solidFill>
                  <a:srgbClr val="307871"/>
                </a:solidFill>
                <a:latin typeface="Times New Roman" panose="02020603050405020304" pitchFamily="18" charset="0"/>
                <a:cs typeface="Times New Roman" panose="02020603050405020304" pitchFamily="18" charset="0"/>
              </a:rPr>
              <a:t> Airlines, Trans </a:t>
            </a:r>
            <a:r>
              <a:rPr lang="cs-CZ" altLang="cs-CZ" sz="1800" b="1" dirty="0" err="1">
                <a:solidFill>
                  <a:srgbClr val="307871"/>
                </a:solidFill>
                <a:latin typeface="Times New Roman" panose="02020603050405020304" pitchFamily="18" charset="0"/>
                <a:cs typeface="Times New Roman" panose="02020603050405020304" pitchFamily="18" charset="0"/>
              </a:rPr>
              <a:t>World</a:t>
            </a:r>
            <a:r>
              <a:rPr lang="cs-CZ" altLang="cs-CZ" sz="1800" b="1" dirty="0">
                <a:solidFill>
                  <a:srgbClr val="307871"/>
                </a:solidFill>
                <a:latin typeface="Times New Roman" panose="02020603050405020304" pitchFamily="18" charset="0"/>
                <a:cs typeface="Times New Roman" panose="02020603050405020304" pitchFamily="18" charset="0"/>
              </a:rPr>
              <a:t> Airlines, Inc.). Zastoupení systému zahrnuje přes 90 zemí světa (především Evropa, Afrika a Střední Východ.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Přístup </a:t>
            </a:r>
            <a:r>
              <a:rPr lang="cs-CZ" altLang="cs-CZ" sz="1800" b="1" dirty="0">
                <a:solidFill>
                  <a:srgbClr val="307871"/>
                </a:solidFill>
                <a:latin typeface="Times New Roman" panose="02020603050405020304" pitchFamily="18" charset="0"/>
                <a:cs typeface="Times New Roman" panose="02020603050405020304" pitchFamily="18" charset="0"/>
              </a:rPr>
              <a:t>do systému </a:t>
            </a:r>
            <a:r>
              <a:rPr lang="cs-CZ" altLang="cs-CZ" sz="1800" b="1" dirty="0" err="1">
                <a:solidFill>
                  <a:srgbClr val="307871"/>
                </a:solidFill>
                <a:latin typeface="Times New Roman" panose="02020603050405020304" pitchFamily="18" charset="0"/>
                <a:cs typeface="Times New Roman" panose="02020603050405020304" pitchFamily="18" charset="0"/>
              </a:rPr>
              <a:t>Worldspan</a:t>
            </a:r>
            <a:r>
              <a:rPr lang="cs-CZ" altLang="cs-CZ" sz="1800" b="1" dirty="0">
                <a:solidFill>
                  <a:srgbClr val="307871"/>
                </a:solidFill>
                <a:latin typeface="Times New Roman" panose="02020603050405020304" pitchFamily="18" charset="0"/>
                <a:cs typeface="Times New Roman" panose="02020603050405020304" pitchFamily="18" charset="0"/>
              </a:rPr>
              <a:t> má cca 20 000 cestovních kanceláří, kterým je umožněno </a:t>
            </a:r>
            <a:r>
              <a:rPr lang="cs-CZ" altLang="cs-CZ" sz="1800" b="1" dirty="0" smtClean="0">
                <a:solidFill>
                  <a:srgbClr val="307871"/>
                </a:solidFill>
                <a:latin typeface="Times New Roman" panose="02020603050405020304" pitchFamily="18" charset="0"/>
                <a:cs typeface="Times New Roman" panose="02020603050405020304" pitchFamily="18" charset="0"/>
              </a:rPr>
              <a:t>rezervovat </a:t>
            </a:r>
            <a:r>
              <a:rPr lang="cs-CZ" altLang="cs-CZ" sz="1800" b="1" dirty="0">
                <a:solidFill>
                  <a:srgbClr val="307871"/>
                </a:solidFill>
                <a:latin typeface="Times New Roman" panose="02020603050405020304" pitchFamily="18" charset="0"/>
                <a:cs typeface="Times New Roman" panose="02020603050405020304" pitchFamily="18" charset="0"/>
              </a:rPr>
              <a:t>letenky u 455 leteckých společností, u více než 40 společností pro půjčování aut a 39 000 hotelů. </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Charakteristika rezervačních systémů -</a:t>
            </a:r>
            <a:r>
              <a:rPr lang="cs-CZ" altLang="cs-CZ" b="1" dirty="0" smtClean="0">
                <a:solidFill>
                  <a:srgbClr val="307871"/>
                </a:solidFill>
                <a:latin typeface="Times New Roman" panose="02020603050405020304" pitchFamily="18" charset="0"/>
                <a:cs typeface="Times New Roman" panose="02020603050405020304" pitchFamily="18" charset="0"/>
              </a:rPr>
              <a:t> </a:t>
            </a:r>
            <a:r>
              <a:rPr lang="cs-CZ" altLang="cs-CZ" b="1" dirty="0" err="1" smtClean="0">
                <a:solidFill>
                  <a:srgbClr val="307871"/>
                </a:solidFill>
                <a:latin typeface="Times New Roman" panose="02020603050405020304" pitchFamily="18" charset="0"/>
                <a:cs typeface="Times New Roman" panose="02020603050405020304" pitchFamily="18" charset="0"/>
              </a:rPr>
              <a:t>Wordspan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3476497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Nákup </a:t>
            </a:r>
            <a:r>
              <a:rPr lang="cs-CZ" altLang="cs-CZ" sz="1800" b="1" dirty="0">
                <a:solidFill>
                  <a:srgbClr val="307871"/>
                </a:solidFill>
                <a:latin typeface="Times New Roman" panose="02020603050405020304" pitchFamily="18" charset="0"/>
                <a:cs typeface="Times New Roman" panose="02020603050405020304" pitchFamily="18" charset="0"/>
              </a:rPr>
              <a:t>jízdenek na vlakové spoje v rámci cestování po České republice lze rozdělit na rezervační systémy jednotlivých vlakových dopravců, kterými jsou např. České dráhy, </a:t>
            </a:r>
            <a:r>
              <a:rPr lang="cs-CZ" altLang="cs-CZ" sz="1800" b="1" dirty="0" err="1">
                <a:solidFill>
                  <a:srgbClr val="307871"/>
                </a:solidFill>
                <a:latin typeface="Times New Roman" panose="02020603050405020304" pitchFamily="18" charset="0"/>
                <a:cs typeface="Times New Roman" panose="02020603050405020304" pitchFamily="18" charset="0"/>
              </a:rPr>
              <a:t>Regiojet</a:t>
            </a:r>
            <a:r>
              <a:rPr lang="cs-CZ" altLang="cs-CZ" sz="1800" b="1" dirty="0">
                <a:solidFill>
                  <a:srgbClr val="307871"/>
                </a:solidFill>
                <a:latin typeface="Times New Roman" panose="02020603050405020304" pitchFamily="18" charset="0"/>
                <a:cs typeface="Times New Roman" panose="02020603050405020304" pitchFamily="18" charset="0"/>
              </a:rPr>
              <a:t>, Leo expres a </a:t>
            </a:r>
            <a:r>
              <a:rPr lang="cs-CZ" altLang="cs-CZ" sz="1800" b="1" dirty="0" err="1">
                <a:solidFill>
                  <a:srgbClr val="307871"/>
                </a:solidFill>
                <a:latin typeface="Times New Roman" panose="02020603050405020304" pitchFamily="18" charset="0"/>
                <a:cs typeface="Times New Roman" panose="02020603050405020304" pitchFamily="18" charset="0"/>
              </a:rPr>
              <a:t>Arriva</a:t>
            </a:r>
            <a:r>
              <a:rPr lang="cs-CZ" altLang="cs-CZ" sz="1800" b="1" dirty="0">
                <a:solidFill>
                  <a:srgbClr val="307871"/>
                </a:solidFill>
                <a:latin typeface="Times New Roman" panose="02020603050405020304" pitchFamily="18" charset="0"/>
                <a:cs typeface="Times New Roman" panose="02020603050405020304" pitchFamily="18" charset="0"/>
              </a:rPr>
              <a: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Díky </a:t>
            </a:r>
            <a:r>
              <a:rPr lang="cs-CZ" altLang="cs-CZ" sz="1800" b="1" dirty="0">
                <a:solidFill>
                  <a:srgbClr val="307871"/>
                </a:solidFill>
                <a:latin typeface="Times New Roman" panose="02020603050405020304" pitchFamily="18" charset="0"/>
                <a:cs typeface="Times New Roman" panose="02020603050405020304" pitchFamily="18" charset="0"/>
              </a:rPr>
              <a:t>velké konkurenci na trase Ostrava-Praha lze velmi často najít velmi levné jízdenky (v závislosti na různých akcích, rezervaci jízdenek hodně dopředu atd</a:t>
            </a:r>
            <a:r>
              <a:rPr lang="cs-CZ" altLang="cs-CZ" sz="1800" b="1" dirty="0" smtClean="0">
                <a:solidFill>
                  <a:srgbClr val="307871"/>
                </a:solidFill>
                <a:latin typeface="Times New Roman" panose="02020603050405020304" pitchFamily="18" charset="0"/>
                <a:cs typeface="Times New Roman" panose="02020603050405020304" pitchFamily="18" charset="0"/>
              </a:rPr>
              <a:t>.)</a:t>
            </a: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V rámci autobusových rezervačních systému jsou významné např. Student </a:t>
            </a:r>
            <a:r>
              <a:rPr lang="cs-CZ" altLang="cs-CZ" sz="1800" b="1" dirty="0" err="1" smtClean="0">
                <a:solidFill>
                  <a:srgbClr val="307871"/>
                </a:solidFill>
                <a:latin typeface="Times New Roman" panose="02020603050405020304" pitchFamily="18" charset="0"/>
                <a:cs typeface="Times New Roman" panose="02020603050405020304" pitchFamily="18" charset="0"/>
              </a:rPr>
              <a:t>Agency</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FlixBus</a:t>
            </a:r>
            <a:r>
              <a:rPr lang="cs-CZ" altLang="cs-CZ" sz="1800" b="1" dirty="0" smtClean="0">
                <a:solidFill>
                  <a:srgbClr val="307871"/>
                </a:solidFill>
                <a:latin typeface="Times New Roman" panose="02020603050405020304" pitchFamily="18" charset="0"/>
                <a:cs typeface="Times New Roman" panose="02020603050405020304" pitchFamily="18" charset="0"/>
              </a:rPr>
              <a:t>.</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R</a:t>
            </a:r>
            <a:r>
              <a:rPr lang="cs-CZ" b="1" dirty="0" smtClean="0"/>
              <a:t>ezervační systémy – jízdenky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2280544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Podle </a:t>
            </a:r>
            <a:r>
              <a:rPr lang="cs-CZ" altLang="cs-CZ" sz="1800" b="1" dirty="0">
                <a:solidFill>
                  <a:srgbClr val="307871"/>
                </a:solidFill>
                <a:latin typeface="Times New Roman" panose="02020603050405020304" pitchFamily="18" charset="0"/>
                <a:cs typeface="Times New Roman" panose="02020603050405020304" pitchFamily="18" charset="0"/>
              </a:rPr>
              <a:t>TTG (2013) jsou prodejci letenek označování někdy jako elita či šedá eminence cestovního ruchu, protože je najdete úplně ve všech sférách cestovního ruchu (cestovní kanceláře, touroperátoři, letecké vyhledávače) Hlavním úkolem je připravit nejlepší spojení pro jednotlivce i celé firmy a právě proto jsou nedílnou součástí celého turistického </a:t>
            </a:r>
            <a:r>
              <a:rPr lang="cs-CZ" altLang="cs-CZ" sz="1800" b="1" dirty="0" smtClean="0">
                <a:solidFill>
                  <a:srgbClr val="307871"/>
                </a:solidFill>
                <a:latin typeface="Times New Roman" panose="02020603050405020304" pitchFamily="18" charset="0"/>
                <a:cs typeface="Times New Roman" panose="02020603050405020304" pitchFamily="18" charset="0"/>
              </a:rPr>
              <a:t>systému</a:t>
            </a:r>
            <a:r>
              <a:rPr lang="cs-CZ" altLang="cs-CZ" sz="1800" b="1" dirty="0">
                <a:solidFill>
                  <a:srgbClr val="307871"/>
                </a:solidFill>
                <a:latin typeface="Times New Roman" panose="02020603050405020304" pitchFamily="18" charset="0"/>
                <a:cs typeface="Times New Roman" panose="02020603050405020304" pitchFamily="18" charset="0"/>
              </a:rPr>
              <a:t>.</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Za posledních deset let se letecký provoz výrazně zvýšil. V roce 2007 přepravily </a:t>
            </a:r>
            <a:r>
              <a:rPr lang="cs-CZ" altLang="cs-CZ" sz="1800" b="1" dirty="0" smtClean="0">
                <a:solidFill>
                  <a:srgbClr val="307871"/>
                </a:solidFill>
                <a:latin typeface="Times New Roman" panose="02020603050405020304" pitchFamily="18" charset="0"/>
                <a:cs typeface="Times New Roman" panose="02020603050405020304" pitchFamily="18" charset="0"/>
              </a:rPr>
              <a:t>letecké </a:t>
            </a:r>
            <a:r>
              <a:rPr lang="cs-CZ" altLang="cs-CZ" sz="1800" b="1" dirty="0">
                <a:solidFill>
                  <a:srgbClr val="307871"/>
                </a:solidFill>
                <a:latin typeface="Times New Roman" panose="02020603050405020304" pitchFamily="18" charset="0"/>
                <a:cs typeface="Times New Roman" panose="02020603050405020304" pitchFamily="18" charset="0"/>
              </a:rPr>
              <a:t>společnosti na celém světě zhruba 2,5 miliardy cestujících, v roce 2017 dokonce už čtyři miliardy cestujících.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Letenky </a:t>
            </a:r>
            <a:r>
              <a:rPr lang="cs-CZ" altLang="cs-CZ" sz="1800" b="1" dirty="0">
                <a:solidFill>
                  <a:srgbClr val="307871"/>
                </a:solidFill>
                <a:latin typeface="Times New Roman" panose="02020603050405020304" pitchFamily="18" charset="0"/>
                <a:cs typeface="Times New Roman" panose="02020603050405020304" pitchFamily="18" charset="0"/>
              </a:rPr>
              <a:t>lze vyhledávat přímo u leteckých společností, přes </a:t>
            </a:r>
            <a:r>
              <a:rPr lang="cs-CZ" altLang="cs-CZ" sz="1800" b="1" dirty="0" smtClean="0">
                <a:solidFill>
                  <a:srgbClr val="307871"/>
                </a:solidFill>
                <a:latin typeface="Times New Roman" panose="02020603050405020304" pitchFamily="18" charset="0"/>
                <a:cs typeface="Times New Roman" panose="02020603050405020304" pitchFamily="18" charset="0"/>
              </a:rPr>
              <a:t>webové </a:t>
            </a:r>
            <a:r>
              <a:rPr lang="cs-CZ" altLang="cs-CZ" sz="1800" b="1" dirty="0">
                <a:solidFill>
                  <a:srgbClr val="307871"/>
                </a:solidFill>
                <a:latin typeface="Times New Roman" panose="02020603050405020304" pitchFamily="18" charset="0"/>
                <a:cs typeface="Times New Roman" panose="02020603050405020304" pitchFamily="18" charset="0"/>
              </a:rPr>
              <a:t>stránky letišť, přes specializované rezervační internetové portály (vyhledávají </a:t>
            </a:r>
            <a:r>
              <a:rPr lang="cs-CZ" altLang="cs-CZ" sz="1800" b="1" dirty="0" smtClean="0">
                <a:solidFill>
                  <a:srgbClr val="307871"/>
                </a:solidFill>
                <a:latin typeface="Times New Roman" panose="02020603050405020304" pitchFamily="18" charset="0"/>
                <a:cs typeface="Times New Roman" panose="02020603050405020304" pitchFamily="18" charset="0"/>
              </a:rPr>
              <a:t>nejlevnější </a:t>
            </a:r>
            <a:r>
              <a:rPr lang="cs-CZ" altLang="cs-CZ" sz="1800" b="1" dirty="0">
                <a:solidFill>
                  <a:srgbClr val="307871"/>
                </a:solidFill>
                <a:latin typeface="Times New Roman" panose="02020603050405020304" pitchFamily="18" charset="0"/>
                <a:cs typeface="Times New Roman" panose="02020603050405020304" pitchFamily="18" charset="0"/>
              </a:rPr>
              <a:t>kombinace od různých leteckých společností) nebo také přes specializované </a:t>
            </a:r>
            <a:r>
              <a:rPr lang="cs-CZ" altLang="cs-CZ" sz="1800" b="1" dirty="0" smtClean="0">
                <a:solidFill>
                  <a:srgbClr val="307871"/>
                </a:solidFill>
                <a:latin typeface="Times New Roman" panose="02020603050405020304" pitchFamily="18" charset="0"/>
                <a:cs typeface="Times New Roman" panose="02020603050405020304" pitchFamily="18" charset="0"/>
              </a:rPr>
              <a:t>cestovatelské </a:t>
            </a:r>
            <a:r>
              <a:rPr lang="cs-CZ" altLang="cs-CZ" sz="1800" b="1" dirty="0">
                <a:solidFill>
                  <a:srgbClr val="307871"/>
                </a:solidFill>
                <a:latin typeface="Times New Roman" panose="02020603050405020304" pitchFamily="18" charset="0"/>
                <a:cs typeface="Times New Roman" panose="02020603050405020304" pitchFamily="18" charset="0"/>
              </a:rPr>
              <a:t>portály, které uvádějí tipy na levné letenky do zajímavých destinací. </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R</a:t>
            </a:r>
            <a:r>
              <a:rPr lang="cs-CZ" b="1" dirty="0" smtClean="0"/>
              <a:t>ezervační systémy – letenky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633616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Rezervační </a:t>
            </a:r>
            <a:r>
              <a:rPr lang="cs-CZ" altLang="cs-CZ" sz="1800" b="1" dirty="0">
                <a:solidFill>
                  <a:srgbClr val="307871"/>
                </a:solidFill>
                <a:latin typeface="Times New Roman" panose="02020603050405020304" pitchFamily="18" charset="0"/>
                <a:cs typeface="Times New Roman" panose="02020603050405020304" pitchFamily="18" charset="0"/>
              </a:rPr>
              <a:t>systémy pro </a:t>
            </a:r>
            <a:r>
              <a:rPr lang="cs-CZ" altLang="cs-CZ" sz="1800" b="1" dirty="0" smtClean="0">
                <a:solidFill>
                  <a:srgbClr val="307871"/>
                </a:solidFill>
                <a:latin typeface="Times New Roman" panose="02020603050405020304" pitchFamily="18" charset="0"/>
                <a:cs typeface="Times New Roman" panose="02020603050405020304" pitchFamily="18" charset="0"/>
              </a:rPr>
              <a:t>vyhledávání </a:t>
            </a:r>
            <a:r>
              <a:rPr lang="cs-CZ" altLang="cs-CZ" sz="1800" b="1" dirty="0">
                <a:solidFill>
                  <a:srgbClr val="307871"/>
                </a:solidFill>
                <a:latin typeface="Times New Roman" panose="02020603050405020304" pitchFamily="18" charset="0"/>
                <a:cs typeface="Times New Roman" panose="02020603050405020304" pitchFamily="18" charset="0"/>
              </a:rPr>
              <a:t>a rezervace ubytování z pohledu mezinárodního i českého a slovenského </a:t>
            </a:r>
            <a:r>
              <a:rPr lang="cs-CZ" altLang="cs-CZ" sz="1800" b="1" dirty="0" smtClean="0">
                <a:solidFill>
                  <a:srgbClr val="307871"/>
                </a:solidFill>
                <a:latin typeface="Times New Roman" panose="02020603050405020304" pitchFamily="18" charset="0"/>
                <a:cs typeface="Times New Roman" panose="02020603050405020304" pitchFamily="18" charset="0"/>
              </a:rPr>
              <a:t>prostředí musejí být uživatelsky </a:t>
            </a:r>
            <a:r>
              <a:rPr lang="cs-CZ" altLang="cs-CZ" sz="1800" b="1" dirty="0">
                <a:solidFill>
                  <a:srgbClr val="307871"/>
                </a:solidFill>
                <a:latin typeface="Times New Roman" panose="02020603050405020304" pitchFamily="18" charset="0"/>
                <a:cs typeface="Times New Roman" panose="02020603050405020304" pitchFamily="18" charset="0"/>
              </a:rPr>
              <a:t>velmi přívětivé a </a:t>
            </a:r>
            <a:r>
              <a:rPr lang="cs-CZ" altLang="cs-CZ" sz="1800" b="1" dirty="0" smtClean="0">
                <a:solidFill>
                  <a:srgbClr val="307871"/>
                </a:solidFill>
                <a:latin typeface="Times New Roman" panose="02020603050405020304" pitchFamily="18" charset="0"/>
                <a:cs typeface="Times New Roman" panose="02020603050405020304" pitchFamily="18" charset="0"/>
              </a:rPr>
              <a:t>umožnit rychle </a:t>
            </a:r>
            <a:r>
              <a:rPr lang="cs-CZ" altLang="cs-CZ" sz="1800" b="1" dirty="0">
                <a:solidFill>
                  <a:srgbClr val="307871"/>
                </a:solidFill>
                <a:latin typeface="Times New Roman" panose="02020603050405020304" pitchFamily="18" charset="0"/>
                <a:cs typeface="Times New Roman" panose="02020603050405020304" pitchFamily="18" charset="0"/>
              </a:rPr>
              <a:t>vyhledat dostupné ubytování v dané destinace a dané cenové kategorii.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Nejlevnější </a:t>
            </a:r>
            <a:r>
              <a:rPr lang="cs-CZ" altLang="cs-CZ" sz="1800" b="1" dirty="0">
                <a:solidFill>
                  <a:srgbClr val="307871"/>
                </a:solidFill>
                <a:latin typeface="Times New Roman" panose="02020603050405020304" pitchFamily="18" charset="0"/>
                <a:cs typeface="Times New Roman" panose="02020603050405020304" pitchFamily="18" charset="0"/>
              </a:rPr>
              <a:t>cenu je často možné získat, pokud přímo rezervujte ubytování přímo přes webový </a:t>
            </a:r>
            <a:r>
              <a:rPr lang="cs-CZ" altLang="cs-CZ" sz="1800" b="1" dirty="0" smtClean="0">
                <a:solidFill>
                  <a:srgbClr val="307871"/>
                </a:solidFill>
                <a:latin typeface="Times New Roman" panose="02020603050405020304" pitchFamily="18" charset="0"/>
                <a:cs typeface="Times New Roman" panose="02020603050405020304" pitchFamily="18" charset="0"/>
              </a:rPr>
              <a:t>rezervační </a:t>
            </a:r>
            <a:r>
              <a:rPr lang="cs-CZ" altLang="cs-CZ" sz="1800" b="1" dirty="0">
                <a:solidFill>
                  <a:srgbClr val="307871"/>
                </a:solidFill>
                <a:latin typeface="Times New Roman" panose="02020603050405020304" pitchFamily="18" charset="0"/>
                <a:cs typeface="Times New Roman" panose="02020603050405020304" pitchFamily="18" charset="0"/>
              </a:rPr>
              <a:t>systém daného ubytovacího zařízení. Tato skutečnost je daná tím, že hotely v případě zarezervování přes rezervační portály třetích stran platí za zprostředkování určité provize.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Lze </a:t>
            </a:r>
            <a:r>
              <a:rPr lang="cs-CZ" altLang="cs-CZ" sz="1800" b="1" dirty="0">
                <a:solidFill>
                  <a:srgbClr val="307871"/>
                </a:solidFill>
                <a:latin typeface="Times New Roman" panose="02020603050405020304" pitchFamily="18" charset="0"/>
                <a:cs typeface="Times New Roman" panose="02020603050405020304" pitchFamily="18" charset="0"/>
              </a:rPr>
              <a:t>tedy doporučit rychlé vyhledání ubytování přes např. Booking.com a </a:t>
            </a:r>
            <a:r>
              <a:rPr lang="cs-CZ" altLang="cs-CZ" sz="1800" b="1" dirty="0" smtClean="0">
                <a:solidFill>
                  <a:srgbClr val="307871"/>
                </a:solidFill>
                <a:latin typeface="Times New Roman" panose="02020603050405020304" pitchFamily="18" charset="0"/>
                <a:cs typeface="Times New Roman" panose="02020603050405020304" pitchFamily="18" charset="0"/>
              </a:rPr>
              <a:t>následné </a:t>
            </a:r>
            <a:r>
              <a:rPr lang="cs-CZ" altLang="cs-CZ" sz="1800" b="1" dirty="0">
                <a:solidFill>
                  <a:srgbClr val="307871"/>
                </a:solidFill>
                <a:latin typeface="Times New Roman" panose="02020603050405020304" pitchFamily="18" charset="0"/>
                <a:cs typeface="Times New Roman" panose="02020603050405020304" pitchFamily="18" charset="0"/>
              </a:rPr>
              <a:t>srovnání ceny na </a:t>
            </a:r>
            <a:r>
              <a:rPr lang="cs-CZ" altLang="cs-CZ" sz="1800" b="1" dirty="0" err="1">
                <a:solidFill>
                  <a:srgbClr val="307871"/>
                </a:solidFill>
                <a:latin typeface="Times New Roman" panose="02020603050405020304" pitchFamily="18" charset="0"/>
                <a:cs typeface="Times New Roman" panose="02020603050405020304" pitchFamily="18" charset="0"/>
              </a:rPr>
              <a:t>Bookingu</a:t>
            </a:r>
            <a:r>
              <a:rPr lang="cs-CZ" altLang="cs-CZ" sz="1800" b="1" dirty="0">
                <a:solidFill>
                  <a:srgbClr val="307871"/>
                </a:solidFill>
                <a:latin typeface="Times New Roman" panose="02020603050405020304" pitchFamily="18" charset="0"/>
                <a:cs typeface="Times New Roman" panose="02020603050405020304" pitchFamily="18" charset="0"/>
              </a:rPr>
              <a:t> s cenou na webových stránkách daného ubytovacího </a:t>
            </a:r>
            <a:r>
              <a:rPr lang="cs-CZ" altLang="cs-CZ" sz="1800" b="1" dirty="0" smtClean="0">
                <a:solidFill>
                  <a:srgbClr val="307871"/>
                </a:solidFill>
                <a:latin typeface="Times New Roman" panose="02020603050405020304" pitchFamily="18" charset="0"/>
                <a:cs typeface="Times New Roman" panose="02020603050405020304" pitchFamily="18" charset="0"/>
              </a:rPr>
              <a:t>zařízení</a:t>
            </a:r>
            <a:r>
              <a:rPr lang="cs-CZ" altLang="cs-CZ" sz="1800" b="1" dirty="0">
                <a:solidFill>
                  <a:srgbClr val="307871"/>
                </a:solidFill>
                <a:latin typeface="Times New Roman" panose="02020603050405020304" pitchFamily="18" charset="0"/>
                <a:cs typeface="Times New Roman" panose="02020603050405020304" pitchFamily="18" charset="0"/>
              </a:rPr>
              <a:t>. Pokud dané ubytovací zařízení nemá vlastní rezervační systém, pak nezbývá nic </a:t>
            </a:r>
            <a:r>
              <a:rPr lang="cs-CZ" altLang="cs-CZ" sz="1800" b="1" dirty="0" smtClean="0">
                <a:solidFill>
                  <a:srgbClr val="307871"/>
                </a:solidFill>
                <a:latin typeface="Times New Roman" panose="02020603050405020304" pitchFamily="18" charset="0"/>
                <a:cs typeface="Times New Roman" panose="02020603050405020304" pitchFamily="18" charset="0"/>
              </a:rPr>
              <a:t>jiného </a:t>
            </a:r>
            <a:r>
              <a:rPr lang="cs-CZ" altLang="cs-CZ" sz="1800" b="1" dirty="0">
                <a:solidFill>
                  <a:srgbClr val="307871"/>
                </a:solidFill>
                <a:latin typeface="Times New Roman" panose="02020603050405020304" pitchFamily="18" charset="0"/>
                <a:cs typeface="Times New Roman" panose="02020603050405020304" pitchFamily="18" charset="0"/>
              </a:rPr>
              <a:t>než zarezervovat ubytování např. přes </a:t>
            </a:r>
            <a:r>
              <a:rPr lang="cs-CZ" altLang="cs-CZ" sz="1800" b="1" dirty="0" err="1">
                <a:solidFill>
                  <a:srgbClr val="307871"/>
                </a:solidFill>
                <a:latin typeface="Times New Roman" panose="02020603050405020304" pitchFamily="18" charset="0"/>
                <a:cs typeface="Times New Roman" panose="02020603050405020304" pitchFamily="18" charset="0"/>
              </a:rPr>
              <a:t>Booking</a:t>
            </a:r>
            <a:r>
              <a:rPr lang="cs-CZ" altLang="cs-CZ" sz="1800" b="1" dirty="0">
                <a:solidFill>
                  <a:srgbClr val="307871"/>
                </a:solidFill>
                <a:latin typeface="Times New Roman" panose="02020603050405020304" pitchFamily="18" charset="0"/>
                <a:cs typeface="Times New Roman" panose="02020603050405020304" pitchFamily="18" charset="0"/>
              </a:rPr>
              <a:t> nebo jiný on-line globální rezervační systém.</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R</a:t>
            </a:r>
            <a:r>
              <a:rPr lang="cs-CZ" b="1" dirty="0" smtClean="0"/>
              <a:t>ezervační systémy – ubytování</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559712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Rezervační systémy v cestovní kanceláři plní podle </a:t>
            </a:r>
            <a:r>
              <a:rPr lang="cs-CZ" altLang="cs-CZ" sz="1800" b="1" dirty="0" err="1">
                <a:solidFill>
                  <a:srgbClr val="307871"/>
                </a:solidFill>
                <a:latin typeface="Times New Roman" panose="02020603050405020304" pitchFamily="18" charset="0"/>
                <a:cs typeface="Times New Roman" panose="02020603050405020304" pitchFamily="18" charset="0"/>
              </a:rPr>
              <a:t>Palatkové</a:t>
            </a:r>
            <a:r>
              <a:rPr lang="cs-CZ" altLang="cs-CZ" sz="1800" b="1" dirty="0">
                <a:solidFill>
                  <a:srgbClr val="307871"/>
                </a:solidFill>
                <a:latin typeface="Times New Roman" panose="02020603050405020304" pitchFamily="18" charset="0"/>
                <a:cs typeface="Times New Roman" panose="02020603050405020304" pitchFamily="18" charset="0"/>
              </a:rPr>
              <a:t> (2013) obvykle </a:t>
            </a:r>
            <a:r>
              <a:rPr lang="cs-CZ" altLang="cs-CZ" sz="1800" b="1" dirty="0" smtClean="0">
                <a:solidFill>
                  <a:srgbClr val="307871"/>
                </a:solidFill>
                <a:latin typeface="Times New Roman" panose="02020603050405020304" pitchFamily="18" charset="0"/>
                <a:cs typeface="Times New Roman" panose="02020603050405020304" pitchFamily="18" charset="0"/>
              </a:rPr>
              <a:t>následující </a:t>
            </a:r>
            <a:r>
              <a:rPr lang="cs-CZ" altLang="cs-CZ" sz="1800" b="1" dirty="0">
                <a:solidFill>
                  <a:srgbClr val="307871"/>
                </a:solidFill>
                <a:latin typeface="Times New Roman" panose="02020603050405020304" pitchFamily="18" charset="0"/>
                <a:cs typeface="Times New Roman" panose="02020603050405020304" pitchFamily="18" charset="0"/>
              </a:rPr>
              <a:t>funkce:</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administrace </a:t>
            </a:r>
            <a:r>
              <a:rPr lang="cs-CZ" altLang="cs-CZ" sz="1800" b="1" dirty="0">
                <a:solidFill>
                  <a:srgbClr val="307871"/>
                </a:solidFill>
                <a:latin typeface="Times New Roman" panose="02020603050405020304" pitchFamily="18" charset="0"/>
                <a:cs typeface="Times New Roman" panose="02020603050405020304" pitchFamily="18" charset="0"/>
              </a:rPr>
              <a:t>nakoupených služeb (ubytovací, dopravní a další kapacity),</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tvorba </a:t>
            </a:r>
            <a:r>
              <a:rPr lang="cs-CZ" altLang="cs-CZ" sz="1800" b="1" dirty="0">
                <a:solidFill>
                  <a:srgbClr val="307871"/>
                </a:solidFill>
                <a:latin typeface="Times New Roman" panose="02020603050405020304" pitchFamily="18" charset="0"/>
                <a:cs typeface="Times New Roman" panose="02020603050405020304" pitchFamily="18" charset="0"/>
              </a:rPr>
              <a:t>zájezdů a kalkulace cen,</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administrace </a:t>
            </a:r>
            <a:r>
              <a:rPr lang="cs-CZ" altLang="cs-CZ" sz="1800" b="1" dirty="0">
                <a:solidFill>
                  <a:srgbClr val="307871"/>
                </a:solidFill>
                <a:latin typeface="Times New Roman" panose="02020603050405020304" pitchFamily="18" charset="0"/>
                <a:cs typeface="Times New Roman" panose="02020603050405020304" pitchFamily="18" charset="0"/>
              </a:rPr>
              <a:t>prodejců (přehled smluv, provizí, obchodních případů apod.) i </a:t>
            </a:r>
            <a:r>
              <a:rPr lang="cs-CZ" altLang="cs-CZ" sz="1800" b="1" dirty="0" smtClean="0">
                <a:solidFill>
                  <a:srgbClr val="307871"/>
                </a:solidFill>
                <a:latin typeface="Times New Roman" panose="02020603050405020304" pitchFamily="18" charset="0"/>
                <a:cs typeface="Times New Roman" panose="02020603050405020304" pitchFamily="18" charset="0"/>
              </a:rPr>
              <a:t>dodavatelů </a:t>
            </a:r>
            <a:r>
              <a:rPr lang="cs-CZ" altLang="cs-CZ" sz="1800" b="1" dirty="0">
                <a:solidFill>
                  <a:srgbClr val="307871"/>
                </a:solidFill>
                <a:latin typeface="Times New Roman" panose="02020603050405020304" pitchFamily="18" charset="0"/>
                <a:cs typeface="Times New Roman" panose="02020603050405020304" pitchFamily="18" charset="0"/>
              </a:rPr>
              <a:t>(přehled smluv). </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administrace </a:t>
            </a:r>
            <a:r>
              <a:rPr lang="cs-CZ" altLang="cs-CZ" sz="1800" b="1" dirty="0">
                <a:solidFill>
                  <a:srgbClr val="307871"/>
                </a:solidFill>
                <a:latin typeface="Times New Roman" panose="02020603050405020304" pitchFamily="18" charset="0"/>
                <a:cs typeface="Times New Roman" panose="02020603050405020304" pitchFamily="18" charset="0"/>
              </a:rPr>
              <a:t>klientů (firmy i koncoví klienti),</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prodejní </a:t>
            </a:r>
            <a:r>
              <a:rPr lang="cs-CZ" altLang="cs-CZ" sz="1800" b="1" dirty="0">
                <a:solidFill>
                  <a:srgbClr val="307871"/>
                </a:solidFill>
                <a:latin typeface="Times New Roman" panose="02020603050405020304" pitchFamily="18" charset="0"/>
                <a:cs typeface="Times New Roman" panose="02020603050405020304" pitchFamily="18" charset="0"/>
              </a:rPr>
              <a:t>(rezervační) modul - volné kapacity a realizované obchodní případy,</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generování </a:t>
            </a:r>
            <a:r>
              <a:rPr lang="cs-CZ" altLang="cs-CZ" sz="1800" b="1" dirty="0">
                <a:solidFill>
                  <a:srgbClr val="307871"/>
                </a:solidFill>
                <a:latin typeface="Times New Roman" panose="02020603050405020304" pitchFamily="18" charset="0"/>
                <a:cs typeface="Times New Roman" panose="02020603050405020304" pitchFamily="18" charset="0"/>
              </a:rPr>
              <a:t>sestav</a:t>
            </a:r>
            <a:r>
              <a:rPr lang="cs-CZ"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R</a:t>
            </a:r>
            <a:r>
              <a:rPr lang="cs-CZ" b="1" dirty="0" smtClean="0"/>
              <a:t>ezervační systémy – cestovní kanceláře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1796612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propojení </a:t>
            </a:r>
            <a:r>
              <a:rPr lang="cs-CZ" altLang="cs-CZ" sz="1800" b="1" dirty="0">
                <a:solidFill>
                  <a:srgbClr val="307871"/>
                </a:solidFill>
                <a:latin typeface="Times New Roman" panose="02020603050405020304" pitchFamily="18" charset="0"/>
                <a:cs typeface="Times New Roman" panose="02020603050405020304" pitchFamily="18" charset="0"/>
              </a:rPr>
              <a:t>na webové stránky,</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modul </a:t>
            </a:r>
            <a:r>
              <a:rPr lang="cs-CZ" altLang="cs-CZ" sz="1800" b="1" dirty="0">
                <a:solidFill>
                  <a:srgbClr val="307871"/>
                </a:solidFill>
                <a:latin typeface="Times New Roman" panose="02020603050405020304" pitchFamily="18" charset="0"/>
                <a:cs typeface="Times New Roman" panose="02020603050405020304" pitchFamily="18" charset="0"/>
              </a:rPr>
              <a:t>účetní a modul fakturace,</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CRM </a:t>
            </a:r>
            <a:r>
              <a:rPr lang="cs-CZ" altLang="cs-CZ" sz="1800" b="1" dirty="0">
                <a:solidFill>
                  <a:srgbClr val="307871"/>
                </a:solidFill>
                <a:latin typeface="Times New Roman" panose="02020603050405020304" pitchFamily="18" charset="0"/>
                <a:cs typeface="Times New Roman" panose="02020603050405020304" pitchFamily="18" charset="0"/>
              </a:rPr>
              <a:t>systémy (sledování a statistika klientů, těžení dat, možnost hromadného mailingu apod.),</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propojení </a:t>
            </a:r>
            <a:r>
              <a:rPr lang="cs-CZ" altLang="cs-CZ" sz="1800" b="1" dirty="0">
                <a:solidFill>
                  <a:srgbClr val="307871"/>
                </a:solidFill>
                <a:latin typeface="Times New Roman" panose="02020603050405020304" pitchFamily="18" charset="0"/>
                <a:cs typeface="Times New Roman" panose="02020603050405020304" pitchFamily="18" charset="0"/>
              </a:rPr>
              <a:t>na vnitřní manažerský systém (modul),</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publikační </a:t>
            </a:r>
            <a:r>
              <a:rPr lang="cs-CZ" altLang="cs-CZ" sz="1800" b="1" dirty="0">
                <a:solidFill>
                  <a:srgbClr val="307871"/>
                </a:solidFill>
                <a:latin typeface="Times New Roman" panose="02020603050405020304" pitchFamily="18" charset="0"/>
                <a:cs typeface="Times New Roman" panose="02020603050405020304" pitchFamily="18" charset="0"/>
              </a:rPr>
              <a:t>systém.</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Příkladem </a:t>
            </a:r>
            <a:r>
              <a:rPr lang="cs-CZ" altLang="cs-CZ" sz="1800" b="1" dirty="0">
                <a:solidFill>
                  <a:srgbClr val="307871"/>
                </a:solidFill>
                <a:latin typeface="Times New Roman" panose="02020603050405020304" pitchFamily="18" charset="0"/>
                <a:cs typeface="Times New Roman" panose="02020603050405020304" pitchFamily="18" charset="0"/>
              </a:rPr>
              <a:t>rezervačních systémů na českém trhu je STOVKA - </a:t>
            </a:r>
            <a:r>
              <a:rPr lang="cs-CZ" altLang="cs-CZ" sz="1800" b="1" dirty="0" err="1">
                <a:solidFill>
                  <a:srgbClr val="307871"/>
                </a:solidFill>
                <a:latin typeface="Times New Roman" panose="02020603050405020304" pitchFamily="18" charset="0"/>
                <a:cs typeface="Times New Roman" panose="02020603050405020304" pitchFamily="18" charset="0"/>
              </a:rPr>
              <a:t>nxTravel</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Info</a:t>
            </a:r>
            <a:r>
              <a:rPr lang="cs-CZ" altLang="cs-CZ" sz="1800" b="1" dirty="0">
                <a:solidFill>
                  <a:srgbClr val="307871"/>
                </a:solidFill>
                <a:latin typeface="Times New Roman" panose="02020603050405020304" pitchFamily="18" charset="0"/>
                <a:cs typeface="Times New Roman" panose="02020603050405020304" pitchFamily="18" charset="0"/>
              </a:rPr>
              <a:t> Tour (BSC), </a:t>
            </a:r>
            <a:r>
              <a:rPr lang="cs-CZ" altLang="cs-CZ" sz="1800" b="1" dirty="0" err="1">
                <a:solidFill>
                  <a:srgbClr val="307871"/>
                </a:solidFill>
                <a:latin typeface="Times New Roman" panose="02020603050405020304" pitchFamily="18" charset="0"/>
                <a:cs typeface="Times New Roman" panose="02020603050405020304" pitchFamily="18" charset="0"/>
              </a:rPr>
              <a:t>Infomate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Smartis</a:t>
            </a:r>
            <a:r>
              <a:rPr lang="cs-CZ" altLang="cs-CZ" sz="1800" b="1" dirty="0">
                <a:solidFill>
                  <a:srgbClr val="307871"/>
                </a:solidFill>
                <a:latin typeface="Times New Roman" panose="02020603050405020304" pitchFamily="18" charset="0"/>
                <a:cs typeface="Times New Roman" panose="02020603050405020304" pitchFamily="18" charset="0"/>
              </a:rPr>
              <a:t>), Orbis (</a:t>
            </a:r>
            <a:r>
              <a:rPr lang="cs-CZ" altLang="cs-CZ" sz="1800" b="1" dirty="0" err="1">
                <a:solidFill>
                  <a:srgbClr val="307871"/>
                </a:solidFill>
                <a:latin typeface="Times New Roman" panose="02020603050405020304" pitchFamily="18" charset="0"/>
                <a:cs typeface="Times New Roman" panose="02020603050405020304" pitchFamily="18" charset="0"/>
              </a:rPr>
              <a:t>Winternet</a:t>
            </a:r>
            <a:r>
              <a:rPr lang="cs-CZ" altLang="cs-CZ" sz="1800" b="1" dirty="0">
                <a:solidFill>
                  <a:srgbClr val="307871"/>
                </a:solidFill>
                <a:latin typeface="Times New Roman" panose="02020603050405020304" pitchFamily="18" charset="0"/>
                <a:cs typeface="Times New Roman" panose="02020603050405020304" pitchFamily="18" charset="0"/>
              </a:rPr>
              <a:t>), Infinity, Ister a další.</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R</a:t>
            </a:r>
            <a:r>
              <a:rPr lang="cs-CZ" b="1" dirty="0" smtClean="0"/>
              <a:t>ezervační systémy – cestovní kanceláře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2369302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27584" y="843558"/>
            <a:ext cx="7704856" cy="830997"/>
          </a:xfrm>
          <a:prstGeom prst="rect">
            <a:avLst/>
          </a:prstGeom>
        </p:spPr>
        <p:txBody>
          <a:bodyPr wrap="square">
            <a:spAutoFit/>
          </a:bodyPr>
          <a:lstStyle/>
          <a:p>
            <a:r>
              <a:rPr lang="cs-CZ" sz="4800" b="1" dirty="0" smtClean="0"/>
              <a:t>DĚKUJI ZA POZORNOST</a:t>
            </a:r>
            <a:endParaRPr lang="cs-CZ" sz="4800" dirty="0"/>
          </a:p>
        </p:txBody>
      </p:sp>
    </p:spTree>
    <p:extLst>
      <p:ext uri="{BB962C8B-B14F-4D97-AF65-F5344CB8AC3E}">
        <p14:creationId xmlns:p14="http://schemas.microsoft.com/office/powerpoint/2010/main" val="15783819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sz="1800" b="1" dirty="0" smtClean="0"/>
              <a:t>Obsahem </a:t>
            </a:r>
            <a:r>
              <a:rPr lang="cs-CZ" sz="1800" b="1" dirty="0"/>
              <a:t>této </a:t>
            </a:r>
            <a:r>
              <a:rPr lang="cs-CZ" sz="1800" b="1" dirty="0" smtClean="0"/>
              <a:t>přednášky </a:t>
            </a:r>
            <a:r>
              <a:rPr lang="cs-CZ" sz="1800" b="1" dirty="0"/>
              <a:t>je přehled možností využití rezervačních a poptávkových </a:t>
            </a:r>
            <a:r>
              <a:rPr lang="cs-CZ" sz="1800" b="1" dirty="0" smtClean="0"/>
              <a:t>systémů </a:t>
            </a:r>
            <a:r>
              <a:rPr lang="cs-CZ" sz="1800" b="1" dirty="0"/>
              <a:t>v cestovním ruchu. </a:t>
            </a:r>
            <a:endParaRPr lang="cs-CZ" sz="1800" b="1" dirty="0" smtClean="0"/>
          </a:p>
          <a:p>
            <a:pPr marL="0" indent="0" algn="just">
              <a:buNone/>
            </a:pPr>
            <a:r>
              <a:rPr lang="cs-CZ" sz="1800" b="1" dirty="0" smtClean="0"/>
              <a:t>V </a:t>
            </a:r>
            <a:r>
              <a:rPr lang="cs-CZ" sz="1800" b="1" dirty="0"/>
              <a:t>rámci kapitoly bude podrobněji zmíněna technologie </a:t>
            </a:r>
            <a:r>
              <a:rPr lang="cs-CZ" sz="1800" b="1" dirty="0" smtClean="0"/>
              <a:t>rezervačních </a:t>
            </a:r>
            <a:r>
              <a:rPr lang="cs-CZ" sz="1800" b="1" dirty="0"/>
              <a:t>a poptávkových systémů a také charakteristika vybraných systémů jako je například Amadeus, Galileo, </a:t>
            </a:r>
            <a:r>
              <a:rPr lang="cs-CZ" sz="1800" b="1" dirty="0" err="1"/>
              <a:t>Mevris</a:t>
            </a:r>
            <a:r>
              <a:rPr lang="cs-CZ" sz="1800" b="1" dirty="0"/>
              <a:t>, </a:t>
            </a:r>
            <a:r>
              <a:rPr lang="cs-CZ" sz="1800" b="1" dirty="0" err="1"/>
              <a:t>Wordspan</a:t>
            </a:r>
            <a:r>
              <a:rPr lang="cs-CZ" sz="1800" b="1" dirty="0"/>
              <a:t> apod. </a:t>
            </a:r>
            <a:endParaRPr lang="cs-CZ" sz="1800" b="1" dirty="0" smtClean="0"/>
          </a:p>
          <a:p>
            <a:pPr marL="0" indent="0" algn="just">
              <a:buNone/>
            </a:pPr>
            <a:r>
              <a:rPr lang="cs-CZ" sz="1800" b="1" dirty="0" smtClean="0"/>
              <a:t>Mimo </a:t>
            </a:r>
            <a:r>
              <a:rPr lang="cs-CZ" sz="1800" b="1" dirty="0"/>
              <a:t>tyto systému bude uveden také </a:t>
            </a:r>
            <a:r>
              <a:rPr lang="cs-CZ" sz="1800" b="1" dirty="0" smtClean="0"/>
              <a:t>přehled </a:t>
            </a:r>
            <a:r>
              <a:rPr lang="cs-CZ" sz="1800" b="1" dirty="0"/>
              <a:t>vybraných rezervačních systémů pro jízdenky, letenky a ubytování.</a:t>
            </a:r>
          </a:p>
          <a:p>
            <a:pPr marL="0" indent="0" algn="just">
              <a:buNone/>
            </a:pPr>
            <a:endParaRPr lang="cs-CZ" sz="1800" b="1" dirty="0"/>
          </a:p>
          <a:p>
            <a:pPr marL="0" indent="0" algn="just">
              <a:buNone/>
            </a:pPr>
            <a:endParaRPr lang="cs-CZ" sz="1800" b="1" dirty="0"/>
          </a:p>
          <a:p>
            <a:pPr marL="0" indent="0" algn="just">
              <a:buNone/>
            </a:pPr>
            <a:endParaRPr lang="cs-CZ" sz="1800" b="1" dirty="0"/>
          </a:p>
          <a:p>
            <a:pPr marL="0" indent="0" algn="just">
              <a:buNone/>
            </a:pPr>
            <a:endParaRPr lang="cs-CZ" sz="1800" b="1" dirty="0" err="1"/>
          </a:p>
        </p:txBody>
      </p:sp>
      <p:sp>
        <p:nvSpPr>
          <p:cNvPr id="6" name="Nadpis 5"/>
          <p:cNvSpPr>
            <a:spLocks noGrp="1"/>
          </p:cNvSpPr>
          <p:nvPr>
            <p:ph type="title"/>
          </p:nvPr>
        </p:nvSpPr>
        <p:spPr>
          <a:xfrm>
            <a:off x="179512" y="195486"/>
            <a:ext cx="3888432" cy="507703"/>
          </a:xfrm>
        </p:spPr>
        <p:txBody>
          <a:bodyPr/>
          <a:lstStyle/>
          <a:p>
            <a:r>
              <a:rPr lang="cs-CZ" b="1" dirty="0" smtClean="0"/>
              <a:t>Úvod</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05351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lvl="0">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seznámení </a:t>
            </a:r>
            <a:r>
              <a:rPr lang="cs-CZ" altLang="cs-CZ" sz="1800" b="1" dirty="0">
                <a:solidFill>
                  <a:srgbClr val="307871"/>
                </a:solidFill>
                <a:latin typeface="Times New Roman" panose="02020603050405020304" pitchFamily="18" charset="0"/>
                <a:cs typeface="Times New Roman" panose="02020603050405020304" pitchFamily="18" charset="0"/>
              </a:rPr>
              <a:t>s možnostmi využití rezervačních a poptávkových systémů v cestovním </a:t>
            </a:r>
            <a:r>
              <a:rPr lang="cs-CZ" altLang="cs-CZ" sz="1800" b="1" dirty="0" smtClean="0">
                <a:solidFill>
                  <a:srgbClr val="307871"/>
                </a:solidFill>
                <a:latin typeface="Times New Roman" panose="02020603050405020304" pitchFamily="18" charset="0"/>
                <a:cs typeface="Times New Roman" panose="02020603050405020304" pitchFamily="18" charset="0"/>
              </a:rPr>
              <a:t>ruchu,</a:t>
            </a:r>
            <a:endParaRPr lang="cs-CZ" altLang="cs-CZ" sz="1800" b="1" dirty="0">
              <a:solidFill>
                <a:srgbClr val="307871"/>
              </a:solidFill>
              <a:latin typeface="Times New Roman" panose="02020603050405020304" pitchFamily="18" charset="0"/>
              <a:cs typeface="Times New Roman" panose="02020603050405020304" pitchFamily="18" charset="0"/>
            </a:endParaRPr>
          </a:p>
          <a:p>
            <a:pPr lvl="0">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podrobněji </a:t>
            </a:r>
            <a:r>
              <a:rPr lang="cs-CZ" altLang="cs-CZ" sz="1800" b="1" dirty="0">
                <a:solidFill>
                  <a:srgbClr val="307871"/>
                </a:solidFill>
                <a:latin typeface="Times New Roman" panose="02020603050405020304" pitchFamily="18" charset="0"/>
                <a:cs typeface="Times New Roman" panose="02020603050405020304" pitchFamily="18" charset="0"/>
              </a:rPr>
              <a:t>zmínit technologie rezervačních a poptávkových systémů a jejich vývoj a dělení,</a:t>
            </a:r>
          </a:p>
          <a:p>
            <a:pPr lvl="0">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uvést </a:t>
            </a:r>
            <a:r>
              <a:rPr lang="cs-CZ" altLang="cs-CZ" sz="1800" b="1" dirty="0">
                <a:solidFill>
                  <a:srgbClr val="307871"/>
                </a:solidFill>
                <a:latin typeface="Times New Roman" panose="02020603050405020304" pitchFamily="18" charset="0"/>
                <a:cs typeface="Times New Roman" panose="02020603050405020304" pitchFamily="18" charset="0"/>
              </a:rPr>
              <a:t>charakteristiky vybraných systémů jako je například Amadeus, Galileo, </a:t>
            </a:r>
            <a:r>
              <a:rPr lang="cs-CZ" altLang="cs-CZ" sz="1800" b="1" dirty="0" err="1">
                <a:solidFill>
                  <a:srgbClr val="307871"/>
                </a:solidFill>
                <a:latin typeface="Times New Roman" panose="02020603050405020304" pitchFamily="18" charset="0"/>
                <a:cs typeface="Times New Roman" panose="02020603050405020304" pitchFamily="18" charset="0"/>
              </a:rPr>
              <a:t>Mevris</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Wordspan</a:t>
            </a:r>
            <a:r>
              <a:rPr lang="cs-CZ" altLang="cs-CZ" sz="1800" b="1" dirty="0">
                <a:solidFill>
                  <a:srgbClr val="307871"/>
                </a:solidFill>
                <a:latin typeface="Times New Roman" panose="02020603050405020304" pitchFamily="18" charset="0"/>
                <a:cs typeface="Times New Roman" panose="02020603050405020304" pitchFamily="18" charset="0"/>
              </a:rPr>
              <a:t> apod.,</a:t>
            </a:r>
          </a:p>
          <a:p>
            <a:pPr lvl="0">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uvést </a:t>
            </a:r>
            <a:r>
              <a:rPr lang="cs-CZ" altLang="cs-CZ" sz="1800" b="1" dirty="0">
                <a:solidFill>
                  <a:srgbClr val="307871"/>
                </a:solidFill>
                <a:latin typeface="Times New Roman" panose="02020603050405020304" pitchFamily="18" charset="0"/>
                <a:cs typeface="Times New Roman" panose="02020603050405020304" pitchFamily="18" charset="0"/>
              </a:rPr>
              <a:t>přehled vybraných rezervačních systémů pro jízdenky, letenky a </a:t>
            </a:r>
            <a:r>
              <a:rPr lang="cs-CZ" altLang="cs-CZ" sz="1800" b="1" dirty="0" smtClean="0">
                <a:solidFill>
                  <a:srgbClr val="307871"/>
                </a:solidFill>
                <a:latin typeface="Times New Roman" panose="02020603050405020304" pitchFamily="18" charset="0"/>
                <a:cs typeface="Times New Roman" panose="02020603050405020304" pitchFamily="18" charset="0"/>
              </a:rPr>
              <a:t>ubytování</a:t>
            </a:r>
            <a:r>
              <a:rPr lang="cs-CZ" altLang="cs-CZ" sz="1800" b="1" dirty="0">
                <a:solidFill>
                  <a:srgbClr val="307871"/>
                </a:solidFill>
                <a:latin typeface="Times New Roman" panose="02020603050405020304" pitchFamily="18" charset="0"/>
                <a:cs typeface="Times New Roman" panose="02020603050405020304" pitchFamily="18" charset="0"/>
              </a:rPr>
              <a:t>.</a:t>
            </a:r>
          </a:p>
          <a:p>
            <a:pPr lvl="0">
              <a:buFont typeface="Wingdings" panose="05000000000000000000" pitchFamily="2" charset="2"/>
              <a:buChar char="ü"/>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lvl="0">
              <a:buFont typeface="Wingdings" panose="05000000000000000000" pitchFamily="2" charset="2"/>
              <a:buChar char="ü"/>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smtClean="0"/>
              <a:t>Cíle přednášky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62156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Jakubíková (2012) podává členění počítačových rezervačních systémů do dvou skupin, a to informačně-rezervačních a rezervačních systémů.</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Informačně-rezervační </a:t>
            </a:r>
            <a:r>
              <a:rPr lang="cs-CZ" altLang="cs-CZ" sz="1800" b="1" dirty="0">
                <a:solidFill>
                  <a:srgbClr val="307871"/>
                </a:solidFill>
                <a:latin typeface="Times New Roman" panose="02020603050405020304" pitchFamily="18" charset="0"/>
                <a:cs typeface="Times New Roman" panose="02020603050405020304" pitchFamily="18" charset="0"/>
              </a:rPr>
              <a:t>systém poskytuje informace o možnostech využití </a:t>
            </a:r>
            <a:r>
              <a:rPr lang="cs-CZ" altLang="cs-CZ" sz="1800" b="1" dirty="0" smtClean="0">
                <a:solidFill>
                  <a:srgbClr val="307871"/>
                </a:solidFill>
                <a:latin typeface="Times New Roman" panose="02020603050405020304" pitchFamily="18" charset="0"/>
                <a:cs typeface="Times New Roman" panose="02020603050405020304" pitchFamily="18" charset="0"/>
              </a:rPr>
              <a:t>služeb </a:t>
            </a:r>
            <a:r>
              <a:rPr lang="cs-CZ" altLang="cs-CZ" sz="1800" b="1" dirty="0">
                <a:solidFill>
                  <a:srgbClr val="307871"/>
                </a:solidFill>
                <a:latin typeface="Times New Roman" panose="02020603050405020304" pitchFamily="18" charset="0"/>
                <a:cs typeface="Times New Roman" panose="02020603050405020304" pitchFamily="18" charset="0"/>
              </a:rPr>
              <a:t>cestovního ruchu (atraktivity cestovního ruchu, informace o destinaci, </a:t>
            </a:r>
            <a:r>
              <a:rPr lang="cs-CZ" altLang="cs-CZ" sz="1800" b="1" dirty="0" smtClean="0">
                <a:solidFill>
                  <a:srgbClr val="307871"/>
                </a:solidFill>
                <a:latin typeface="Times New Roman" panose="02020603050405020304" pitchFamily="18" charset="0"/>
                <a:cs typeface="Times New Roman" panose="02020603050405020304" pitchFamily="18" charset="0"/>
              </a:rPr>
              <a:t>dopravní </a:t>
            </a:r>
            <a:r>
              <a:rPr lang="cs-CZ" altLang="cs-CZ" sz="1800" b="1" dirty="0">
                <a:solidFill>
                  <a:srgbClr val="307871"/>
                </a:solidFill>
                <a:latin typeface="Times New Roman" panose="02020603050405020304" pitchFamily="18" charset="0"/>
                <a:cs typeface="Times New Roman" panose="02020603050405020304" pitchFamily="18" charset="0"/>
              </a:rPr>
              <a:t>spojení, aktuální stav nabídky ubytování, stravování, kulturní a sportovní akce, otevírací doby atd.) a současně umožňuje rezervaci některých služeb. </a:t>
            </a:r>
            <a:r>
              <a:rPr lang="cs-CZ" altLang="cs-CZ" sz="1800" b="1" dirty="0" smtClean="0">
                <a:solidFill>
                  <a:srgbClr val="307871"/>
                </a:solidFill>
                <a:latin typeface="Times New Roman" panose="02020603050405020304" pitchFamily="18" charset="0"/>
                <a:cs typeface="Times New Roman" panose="02020603050405020304" pitchFamily="18" charset="0"/>
              </a:rPr>
              <a:t>Tento </a:t>
            </a:r>
            <a:r>
              <a:rPr lang="cs-CZ" altLang="cs-CZ" sz="1800" b="1" dirty="0">
                <a:solidFill>
                  <a:srgbClr val="307871"/>
                </a:solidFill>
                <a:latin typeface="Times New Roman" panose="02020603050405020304" pitchFamily="18" charset="0"/>
                <a:cs typeface="Times New Roman" panose="02020603050405020304" pitchFamily="18" charset="0"/>
              </a:rPr>
              <a:t>systém využívají letecké společnosti, různí dopravci, půjčovny aut, hotelové řetězce aj.</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Rezervační </a:t>
            </a:r>
            <a:r>
              <a:rPr lang="cs-CZ" altLang="cs-CZ" sz="1800" b="1" dirty="0">
                <a:solidFill>
                  <a:srgbClr val="307871"/>
                </a:solidFill>
                <a:latin typeface="Times New Roman" panose="02020603050405020304" pitchFamily="18" charset="0"/>
                <a:cs typeface="Times New Roman" panose="02020603050405020304" pitchFamily="18" charset="0"/>
              </a:rPr>
              <a:t>systémy, které nabízejí pouze možnost rezervací, jsou stále častěji nahrazovány informačně-rezervačními systémy.</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Počítačové rezervační systémy</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err="1">
                <a:solidFill>
                  <a:srgbClr val="307871"/>
                </a:solidFill>
                <a:latin typeface="Times New Roman" panose="02020603050405020304" pitchFamily="18" charset="0"/>
                <a:cs typeface="Times New Roman" panose="02020603050405020304" pitchFamily="18" charset="0"/>
              </a:rPr>
              <a:t>Palatková</a:t>
            </a:r>
            <a:r>
              <a:rPr lang="cs-CZ" altLang="cs-CZ" sz="1800" b="1" dirty="0">
                <a:solidFill>
                  <a:srgbClr val="307871"/>
                </a:solidFill>
                <a:latin typeface="Times New Roman" panose="02020603050405020304" pitchFamily="18" charset="0"/>
                <a:cs typeface="Times New Roman" panose="02020603050405020304" pitchFamily="18" charset="0"/>
              </a:rPr>
              <a:t> (2013) uvádí, že vnitřní informační systém je v cestovní kanceláři (agentuře) představován zejména rezervačním systémem v propojení na systém účetní, poskytujícím hlavně informace o počtu a struktuře rezervací, o cenách a nasmlouvaných kapacitách, o dodavatelích, o základních charakteristikách klientů (věk, pohlaví, bydliště apod.), o </a:t>
            </a:r>
            <a:r>
              <a:rPr lang="cs-CZ" altLang="cs-CZ" sz="1800" b="1" dirty="0" smtClean="0">
                <a:solidFill>
                  <a:srgbClr val="307871"/>
                </a:solidFill>
                <a:latin typeface="Times New Roman" panose="02020603050405020304" pitchFamily="18" charset="0"/>
                <a:cs typeface="Times New Roman" panose="02020603050405020304" pitchFamily="18" charset="0"/>
              </a:rPr>
              <a:t>pohledávkách </a:t>
            </a:r>
            <a:r>
              <a:rPr lang="cs-CZ" altLang="cs-CZ" sz="1800" b="1" dirty="0">
                <a:solidFill>
                  <a:srgbClr val="307871"/>
                </a:solidFill>
                <a:latin typeface="Times New Roman" panose="02020603050405020304" pitchFamily="18" charset="0"/>
                <a:cs typeface="Times New Roman" panose="02020603050405020304" pitchFamily="18" charset="0"/>
              </a:rPr>
              <a:t>a dalším.</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Rezervační systém má za úkol správu poptávek, rezervací a objednávek. Musí také </a:t>
            </a:r>
            <a:r>
              <a:rPr lang="cs-CZ" altLang="cs-CZ" sz="1800" b="1" dirty="0" smtClean="0">
                <a:solidFill>
                  <a:srgbClr val="307871"/>
                </a:solidFill>
                <a:latin typeface="Times New Roman" panose="02020603050405020304" pitchFamily="18" charset="0"/>
                <a:cs typeface="Times New Roman" panose="02020603050405020304" pitchFamily="18" charset="0"/>
              </a:rPr>
              <a:t>hlídat </a:t>
            </a:r>
            <a:r>
              <a:rPr lang="cs-CZ" altLang="cs-CZ" sz="1800" b="1" dirty="0">
                <a:solidFill>
                  <a:srgbClr val="307871"/>
                </a:solidFill>
                <a:latin typeface="Times New Roman" panose="02020603050405020304" pitchFamily="18" charset="0"/>
                <a:cs typeface="Times New Roman" panose="02020603050405020304" pitchFamily="18" charset="0"/>
              </a:rPr>
              <a:t>kapacity v ubytování a dopravě, generovat všechny potřebné tiskové sestavy, umožnit komunikovat s klienty. </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Počítačové rezervační systémy</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7025293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err="1">
                <a:solidFill>
                  <a:srgbClr val="307871"/>
                </a:solidFill>
                <a:latin typeface="Times New Roman" panose="02020603050405020304" pitchFamily="18" charset="0"/>
                <a:cs typeface="Times New Roman" panose="02020603050405020304" pitchFamily="18" charset="0"/>
              </a:rPr>
              <a:t>Vaštíková</a:t>
            </a:r>
            <a:r>
              <a:rPr lang="cs-CZ" altLang="cs-CZ" sz="1800" b="1" dirty="0">
                <a:solidFill>
                  <a:srgbClr val="307871"/>
                </a:solidFill>
                <a:latin typeface="Times New Roman" panose="02020603050405020304" pitchFamily="18" charset="0"/>
                <a:cs typeface="Times New Roman" panose="02020603050405020304" pitchFamily="18" charset="0"/>
              </a:rPr>
              <a:t> (2014) uvádí, že z hlediska provozu služeb umožňuje systém rezervací </a:t>
            </a:r>
            <a:r>
              <a:rPr lang="cs-CZ" altLang="cs-CZ" sz="1800" b="1" dirty="0" smtClean="0">
                <a:solidFill>
                  <a:srgbClr val="307871"/>
                </a:solidFill>
                <a:latin typeface="Times New Roman" panose="02020603050405020304" pitchFamily="18" charset="0"/>
                <a:cs typeface="Times New Roman" panose="02020603050405020304" pitchFamily="18" charset="0"/>
              </a:rPr>
              <a:t>organizaci </a:t>
            </a:r>
            <a:r>
              <a:rPr lang="cs-CZ" altLang="cs-CZ" sz="1800" b="1" dirty="0">
                <a:solidFill>
                  <a:srgbClr val="307871"/>
                </a:solidFill>
                <a:latin typeface="Times New Roman" panose="02020603050405020304" pitchFamily="18" charset="0"/>
                <a:cs typeface="Times New Roman" panose="02020603050405020304" pitchFamily="18" charset="0"/>
              </a:rPr>
              <a:t>zjistit, kdy může nastat vrchol poptávky. Je-li nabídka z krátkodobého hlediska elastická, pak ji lze přizpůsobit poptávce. Rezervace zájezdů v cestovních kancelářích umožňují získat další charterové lety nebo hotelové kapacity a naopak, nadměrně dohod-</a:t>
            </a:r>
            <a:r>
              <a:rPr lang="cs-CZ" altLang="cs-CZ" sz="1800" b="1" dirty="0" err="1">
                <a:solidFill>
                  <a:srgbClr val="307871"/>
                </a:solidFill>
                <a:latin typeface="Times New Roman" panose="02020603050405020304" pitchFamily="18" charset="0"/>
                <a:cs typeface="Times New Roman" panose="02020603050405020304" pitchFamily="18" charset="0"/>
              </a:rPr>
              <a:t>nuté</a:t>
            </a:r>
            <a:r>
              <a:rPr lang="cs-CZ" altLang="cs-CZ" sz="1800" b="1" dirty="0">
                <a:solidFill>
                  <a:srgbClr val="307871"/>
                </a:solidFill>
                <a:latin typeface="Times New Roman" panose="02020603050405020304" pitchFamily="18" charset="0"/>
                <a:cs typeface="Times New Roman" panose="02020603050405020304" pitchFamily="18" charset="0"/>
              </a:rPr>
              <a:t> kapacity lze včas zrušit</a:t>
            </a:r>
            <a:r>
              <a:rPr lang="cs-CZ"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Počítačové rezervační systémy</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2565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Jak </a:t>
            </a:r>
            <a:r>
              <a:rPr lang="cs-CZ" altLang="cs-CZ" sz="1800" b="1" dirty="0">
                <a:solidFill>
                  <a:srgbClr val="307871"/>
                </a:solidFill>
                <a:latin typeface="Times New Roman" panose="02020603050405020304" pitchFamily="18" charset="0"/>
                <a:cs typeface="Times New Roman" panose="02020603050405020304" pitchFamily="18" charset="0"/>
              </a:rPr>
              <a:t>uvádí například </a:t>
            </a:r>
            <a:r>
              <a:rPr lang="cs-CZ" altLang="cs-CZ" sz="1800" b="1" dirty="0" err="1">
                <a:solidFill>
                  <a:srgbClr val="307871"/>
                </a:solidFill>
                <a:latin typeface="Times New Roman" panose="02020603050405020304" pitchFamily="18" charset="0"/>
                <a:cs typeface="Times New Roman" panose="02020603050405020304" pitchFamily="18" charset="0"/>
              </a:rPr>
              <a:t>Palatková</a:t>
            </a:r>
            <a:r>
              <a:rPr lang="cs-CZ" altLang="cs-CZ" sz="1800" b="1" dirty="0">
                <a:solidFill>
                  <a:srgbClr val="307871"/>
                </a:solidFill>
                <a:latin typeface="Times New Roman" panose="02020603050405020304" pitchFamily="18" charset="0"/>
                <a:cs typeface="Times New Roman" panose="02020603050405020304" pitchFamily="18" charset="0"/>
              </a:rPr>
              <a:t> (2014), tak vznik globálních distribučních systémů v 50. letech byl spojen s rostoucí potřebou leteckých společností distribuovat efektivněji své produkty a zkvalitnit služby pro své klienty. Systémy obsahují nabídky leteckých </a:t>
            </a:r>
            <a:r>
              <a:rPr lang="cs-CZ" altLang="cs-CZ" sz="1800" b="1" dirty="0" smtClean="0">
                <a:solidFill>
                  <a:srgbClr val="307871"/>
                </a:solidFill>
                <a:latin typeface="Times New Roman" panose="02020603050405020304" pitchFamily="18" charset="0"/>
                <a:cs typeface="Times New Roman" panose="02020603050405020304" pitchFamily="18" charset="0"/>
              </a:rPr>
              <a:t>společností</a:t>
            </a:r>
            <a:r>
              <a:rPr lang="cs-CZ" altLang="cs-CZ" sz="1800" b="1" dirty="0">
                <a:solidFill>
                  <a:srgbClr val="307871"/>
                </a:solidFill>
                <a:latin typeface="Times New Roman" panose="02020603050405020304" pitchFamily="18" charset="0"/>
                <a:cs typeface="Times New Roman" panose="02020603050405020304" pitchFamily="18" charset="0"/>
              </a:rPr>
              <a:t>, hotelů, cestovních kanceláří, půjčoven aut a dalších subjektů.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Systémy </a:t>
            </a:r>
            <a:r>
              <a:rPr lang="cs-CZ" altLang="cs-CZ" sz="1800" b="1" dirty="0">
                <a:solidFill>
                  <a:srgbClr val="307871"/>
                </a:solidFill>
                <a:latin typeface="Times New Roman" panose="02020603050405020304" pitchFamily="18" charset="0"/>
                <a:cs typeface="Times New Roman" panose="02020603050405020304" pitchFamily="18" charset="0"/>
              </a:rPr>
              <a:t>původně vyhrazené pro užívání cestovními kancelářemi a půjčovnami aut a dalšími nabízejícími jsou dnes přístupné i koncovému klientovy bez potřeby využít zprostředkovatele.</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Vznik globálních </a:t>
            </a:r>
            <a:r>
              <a:rPr lang="cs-CZ" altLang="cs-CZ" b="1" dirty="0" smtClean="0">
                <a:solidFill>
                  <a:srgbClr val="307871"/>
                </a:solidFill>
                <a:latin typeface="Times New Roman" panose="02020603050405020304" pitchFamily="18" charset="0"/>
                <a:cs typeface="Times New Roman" panose="02020603050405020304" pitchFamily="18" charset="0"/>
              </a:rPr>
              <a:t>distribučních systémů</a:t>
            </a:r>
            <a:r>
              <a:rPr lang="cs-CZ" altLang="cs-CZ" b="1" dirty="0">
                <a:solidFill>
                  <a:srgbClr val="307871"/>
                </a:solidFill>
                <a:latin typeface="Times New Roman" panose="02020603050405020304" pitchFamily="18" charset="0"/>
                <a:cs typeface="Times New Roman" panose="02020603050405020304" pitchFamily="18" charset="0"/>
              </a:rPr>
              <a:t/>
            </a:r>
            <a:br>
              <a:rPr lang="cs-CZ" altLang="cs-CZ" b="1" dirty="0">
                <a:solidFill>
                  <a:srgbClr val="307871"/>
                </a:solidFill>
                <a:latin typeface="Times New Roman" panose="02020603050405020304" pitchFamily="18" charset="0"/>
                <a:cs typeface="Times New Roman" panose="02020603050405020304" pitchFamily="18" charset="0"/>
              </a:rPr>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2122794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Členění informačních a rezervačních systémů z hlediska jejich plošného pokrytí lze rozdělit podle Vystoupila a kol. (2005) na následující skupiny systémů:</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lokální </a:t>
            </a:r>
            <a:r>
              <a:rPr lang="cs-CZ" altLang="cs-CZ" sz="1800" b="1" dirty="0">
                <a:solidFill>
                  <a:srgbClr val="307871"/>
                </a:solidFill>
                <a:latin typeface="Times New Roman" panose="02020603050405020304" pitchFamily="18" charset="0"/>
                <a:cs typeface="Times New Roman" panose="02020603050405020304" pitchFamily="18" charset="0"/>
              </a:rPr>
              <a:t>rezervační systémy, </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regionálně </a:t>
            </a:r>
            <a:r>
              <a:rPr lang="cs-CZ" altLang="cs-CZ" sz="1800" b="1" dirty="0">
                <a:solidFill>
                  <a:srgbClr val="307871"/>
                </a:solidFill>
                <a:latin typeface="Times New Roman" panose="02020603050405020304" pitchFamily="18" charset="0"/>
                <a:cs typeface="Times New Roman" panose="02020603050405020304" pitchFamily="18" charset="0"/>
              </a:rPr>
              <a:t>informačně-rezervační systémy,</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celostátní </a:t>
            </a:r>
            <a:r>
              <a:rPr lang="cs-CZ" altLang="cs-CZ" sz="1800" b="1" dirty="0">
                <a:solidFill>
                  <a:srgbClr val="307871"/>
                </a:solidFill>
                <a:latin typeface="Times New Roman" panose="02020603050405020304" pitchFamily="18" charset="0"/>
                <a:cs typeface="Times New Roman" panose="02020603050405020304" pitchFamily="18" charset="0"/>
              </a:rPr>
              <a:t>informačně-rezervační systémy, </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centrální </a:t>
            </a:r>
            <a:r>
              <a:rPr lang="cs-CZ" altLang="cs-CZ" sz="1800" b="1" dirty="0">
                <a:solidFill>
                  <a:srgbClr val="307871"/>
                </a:solidFill>
                <a:latin typeface="Times New Roman" panose="02020603050405020304" pitchFamily="18" charset="0"/>
                <a:cs typeface="Times New Roman" panose="02020603050405020304" pitchFamily="18" charset="0"/>
              </a:rPr>
              <a:t>rezervační systémy, </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globální </a:t>
            </a:r>
            <a:r>
              <a:rPr lang="cs-CZ" altLang="cs-CZ" sz="1800" b="1" dirty="0">
                <a:solidFill>
                  <a:srgbClr val="307871"/>
                </a:solidFill>
                <a:latin typeface="Times New Roman" panose="02020603050405020304" pitchFamily="18" charset="0"/>
                <a:cs typeface="Times New Roman" panose="02020603050405020304" pitchFamily="18" charset="0"/>
              </a:rPr>
              <a:t>distribuční systémy. </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Členění informačních a rezervačních systémů</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164418482"/>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2493</TotalTime>
  <Words>2046</Words>
  <Application>Microsoft Office PowerPoint</Application>
  <PresentationFormat>Předvádění na obrazovce (16:9)</PresentationFormat>
  <Paragraphs>167</Paragraphs>
  <Slides>26</Slides>
  <Notes>23</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26</vt:i4>
      </vt:variant>
    </vt:vector>
  </HeadingPairs>
  <TitlesOfParts>
    <vt:vector size="32" baseType="lpstr">
      <vt:lpstr>Arial</vt:lpstr>
      <vt:lpstr>Calibri</vt:lpstr>
      <vt:lpstr>Enriqueta</vt:lpstr>
      <vt:lpstr>Times New Roman</vt:lpstr>
      <vt:lpstr>Wingdings</vt:lpstr>
      <vt:lpstr>SLU</vt:lpstr>
      <vt:lpstr>Název prezentace</vt:lpstr>
      <vt:lpstr>INFORMAČNÍ SYSTÉMY V CESTOVNÍM RUCHU</vt:lpstr>
      <vt:lpstr>Úvod</vt:lpstr>
      <vt:lpstr>Cíle přednášky</vt:lpstr>
      <vt:lpstr>Počítačové rezervační systémy</vt:lpstr>
      <vt:lpstr>Počítačové rezervační systémy</vt:lpstr>
      <vt:lpstr>Počítačové rezervační systémy</vt:lpstr>
      <vt:lpstr>Vznik globálních distribučních systémů </vt:lpstr>
      <vt:lpstr>Členění informačních a rezervačních systémů</vt:lpstr>
      <vt:lpstr>Členění informačních a rezervačních systémů</vt:lpstr>
      <vt:lpstr>Členění informačních a rezervačních systémů</vt:lpstr>
      <vt:lpstr>Členění informačních a rezervačních systémů</vt:lpstr>
      <vt:lpstr>Členění informačních a rezervačních systémů</vt:lpstr>
      <vt:lpstr>Členění informačních a rezervačních systémů</vt:lpstr>
      <vt:lpstr>Členění informačních a rezervačních systémů</vt:lpstr>
      <vt:lpstr>Členění informačních a rezervačních systémů</vt:lpstr>
      <vt:lpstr>Charakteristika rezervačních systémů - Amadeus</vt:lpstr>
      <vt:lpstr>Charakteristika rezervačních systémů - Gallileo</vt:lpstr>
      <vt:lpstr>Charakteristika rezervačních systémů - Sabre</vt:lpstr>
      <vt:lpstr>Charakteristika rezervačních systémů - Wordspan</vt:lpstr>
      <vt:lpstr>Rezervační systémy – jízdenky</vt:lpstr>
      <vt:lpstr>Rezervační systémy – letenky</vt:lpstr>
      <vt:lpstr>Rezervační systémy – ubytování</vt:lpstr>
      <vt:lpstr>Rezervační systémy – cestovní kanceláře</vt:lpstr>
      <vt:lpstr>Rezervační systémy – cestovní kanceláře</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Radim Dolák</dc:creator>
  <cp:lastModifiedBy>Radim Dolák</cp:lastModifiedBy>
  <cp:revision>145</cp:revision>
  <dcterms:created xsi:type="dcterms:W3CDTF">2016-07-06T15:42:34Z</dcterms:created>
  <dcterms:modified xsi:type="dcterms:W3CDTF">2018-04-12T18:55:07Z</dcterms:modified>
</cp:coreProperties>
</file>