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04" r:id="rId2"/>
    <p:sldId id="263" r:id="rId3"/>
    <p:sldId id="283" r:id="rId4"/>
    <p:sldId id="287" r:id="rId5"/>
    <p:sldId id="257" r:id="rId6"/>
    <p:sldId id="307" r:id="rId7"/>
    <p:sldId id="305" r:id="rId8"/>
    <p:sldId id="308" r:id="rId9"/>
    <p:sldId id="306" r:id="rId10"/>
    <p:sldId id="309" r:id="rId11"/>
    <p:sldId id="303" r:id="rId12"/>
    <p:sldId id="312" r:id="rId13"/>
    <p:sldId id="313" r:id="rId14"/>
    <p:sldId id="311" r:id="rId15"/>
    <p:sldId id="310" r:id="rId16"/>
    <p:sldId id="315" r:id="rId17"/>
    <p:sldId id="316" r:id="rId18"/>
    <p:sldId id="317" r:id="rId19"/>
    <p:sldId id="314" r:id="rId20"/>
    <p:sldId id="319" r:id="rId21"/>
    <p:sldId id="318" r:id="rId22"/>
    <p:sldId id="266"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56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15.4.2018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585764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579033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5055382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564065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8391282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2766319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433040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2919420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658609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98649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335741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641925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54856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4237431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442490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INFORMAČNÍ SYSTÉMY</a:t>
            </a:r>
            <a:br>
              <a:rPr lang="cs-CZ" b="1" dirty="0">
                <a:ln w="0"/>
                <a:solidFill>
                  <a:schemeClr val="bg1"/>
                </a:solidFill>
                <a:effectLst>
                  <a:outerShdw blurRad="38100" dist="19050" dir="2700000" algn="tl" rotWithShape="0">
                    <a:schemeClr val="dk1">
                      <a:alpha val="40000"/>
                    </a:schemeClr>
                  </a:outerShdw>
                </a:effectLst>
              </a:rPr>
            </a:br>
            <a:r>
              <a:rPr lang="cs-CZ" b="1" dirty="0">
                <a:ln w="0"/>
                <a:solidFill>
                  <a:schemeClr val="bg1"/>
                </a:solidFill>
                <a:effectLst>
                  <a:outerShdw blurRad="38100" dist="19050" dir="2700000" algn="tl" rotWithShape="0">
                    <a:schemeClr val="dk1">
                      <a:alpha val="40000"/>
                    </a:schemeClr>
                  </a:outerShdw>
                </a:effectLst>
              </a:rPr>
              <a:t>V </a:t>
            </a:r>
            <a:r>
              <a:rPr lang="cs-CZ" b="1">
                <a:ln w="0"/>
                <a:solidFill>
                  <a:schemeClr val="bg1"/>
                </a:solidFill>
                <a:effectLst>
                  <a:outerShdw blurRad="38100" dist="19050" dir="2700000" algn="tl" rotWithShape="0">
                    <a:schemeClr val="dk1">
                      <a:alpha val="40000"/>
                    </a:schemeClr>
                  </a:outerShdw>
                </a:effectLst>
              </a:rPr>
              <a:t>CESTOVNÍM </a:t>
            </a:r>
            <a:r>
              <a:rPr lang="cs-CZ" b="1" smtClean="0">
                <a:ln w="0"/>
                <a:solidFill>
                  <a:schemeClr val="bg1"/>
                </a:solidFill>
                <a:effectLst>
                  <a:outerShdw blurRad="38100" dist="19050" dir="2700000" algn="tl" rotWithShape="0">
                    <a:schemeClr val="dk1">
                      <a:alpha val="40000"/>
                    </a:schemeClr>
                  </a:outerShdw>
                </a:effectLst>
              </a:rPr>
              <a:t>RUCHU</a:t>
            </a:r>
            <a:endParaRPr lang="cs-CZ" b="1" dirty="0" smtClean="0">
              <a:ln w="0"/>
              <a:solidFill>
                <a:schemeClr val="bg1"/>
              </a:solidFill>
              <a:effectLst>
                <a:outerShdw blurRad="38100" dist="19050" dir="2700000" algn="tl" rotWithShape="0">
                  <a:schemeClr val="dk1">
                    <a:alpha val="40000"/>
                  </a:schemeClr>
                </a:outerShdw>
              </a:effectLst>
            </a:endParaRPr>
          </a:p>
          <a:p>
            <a:pPr algn="ctr"/>
            <a:endParaRPr lang="cs-CZ" dirty="0" smtClean="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005983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Sociální média slouží k propagaci i v rámci cestovního ruchu. Navíc se v rámci </a:t>
            </a:r>
            <a:r>
              <a:rPr lang="cs-CZ" altLang="cs-CZ" sz="1800" b="1" dirty="0" smtClean="0">
                <a:solidFill>
                  <a:srgbClr val="307871"/>
                </a:solidFill>
                <a:latin typeface="Times New Roman" panose="02020603050405020304" pitchFamily="18" charset="0"/>
                <a:cs typeface="Times New Roman" panose="02020603050405020304" pitchFamily="18" charset="0"/>
              </a:rPr>
              <a:t>sociálních </a:t>
            </a:r>
            <a:r>
              <a:rPr lang="cs-CZ" altLang="cs-CZ" sz="1800" b="1" dirty="0">
                <a:solidFill>
                  <a:srgbClr val="307871"/>
                </a:solidFill>
                <a:latin typeface="Times New Roman" panose="02020603050405020304" pitchFamily="18" charset="0"/>
                <a:cs typeface="Times New Roman" panose="02020603050405020304" pitchFamily="18" charset="0"/>
              </a:rPr>
              <a:t>sítí jejich uživatelů často chlubí, kde byli na dovolené nebo na výletě a toto má zase vliv na jejich známé, kteří se právě na základě toho, kde byli jejich přátelé často </a:t>
            </a:r>
            <a:r>
              <a:rPr lang="cs-CZ" altLang="cs-CZ" sz="1800" b="1" dirty="0" smtClean="0">
                <a:solidFill>
                  <a:srgbClr val="307871"/>
                </a:solidFill>
                <a:latin typeface="Times New Roman" panose="02020603050405020304" pitchFamily="18" charset="0"/>
                <a:cs typeface="Times New Roman" panose="02020603050405020304" pitchFamily="18" charset="0"/>
              </a:rPr>
              <a:t>rozhodnou </a:t>
            </a:r>
            <a:r>
              <a:rPr lang="cs-CZ" altLang="cs-CZ" sz="1800" b="1" dirty="0">
                <a:solidFill>
                  <a:srgbClr val="307871"/>
                </a:solidFill>
                <a:latin typeface="Times New Roman" panose="02020603050405020304" pitchFamily="18" charset="0"/>
                <a:cs typeface="Times New Roman" panose="02020603050405020304" pitchFamily="18" charset="0"/>
              </a:rPr>
              <a:t>navštívit stejné destinace.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Podle </a:t>
            </a:r>
            <a:r>
              <a:rPr lang="cs-CZ" altLang="cs-CZ" sz="1800" b="1" dirty="0" err="1">
                <a:solidFill>
                  <a:srgbClr val="307871"/>
                </a:solidFill>
                <a:latin typeface="Times New Roman" panose="02020603050405020304" pitchFamily="18" charset="0"/>
                <a:cs typeface="Times New Roman" panose="02020603050405020304" pitchFamily="18" charset="0"/>
              </a:rPr>
              <a:t>Kotlera</a:t>
            </a:r>
            <a:r>
              <a:rPr lang="cs-CZ" altLang="cs-CZ" sz="1800" b="1" dirty="0">
                <a:solidFill>
                  <a:srgbClr val="307871"/>
                </a:solidFill>
                <a:latin typeface="Times New Roman" panose="02020603050405020304" pitchFamily="18" charset="0"/>
                <a:cs typeface="Times New Roman" panose="02020603050405020304" pitchFamily="18" charset="0"/>
              </a:rPr>
              <a:t> a Kellera (2013) existují tři hlavní platformy sociálních médií: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online </a:t>
            </a:r>
            <a:r>
              <a:rPr lang="cs-CZ" altLang="cs-CZ" sz="1800" b="1" dirty="0">
                <a:solidFill>
                  <a:srgbClr val="307871"/>
                </a:solidFill>
                <a:latin typeface="Times New Roman" panose="02020603050405020304" pitchFamily="18" charset="0"/>
                <a:cs typeface="Times New Roman" panose="02020603050405020304" pitchFamily="18" charset="0"/>
              </a:rPr>
              <a:t>komunikace a fóra,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blogy </a:t>
            </a:r>
            <a:r>
              <a:rPr lang="cs-CZ" altLang="cs-CZ" sz="1800" b="1" dirty="0">
                <a:solidFill>
                  <a:srgbClr val="307871"/>
                </a:solidFill>
                <a:latin typeface="Times New Roman" panose="02020603050405020304" pitchFamily="18" charset="0"/>
                <a:cs typeface="Times New Roman" panose="02020603050405020304" pitchFamily="18" charset="0"/>
              </a:rPr>
              <a:t>(individuální nebo centralizované),</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sociální </a:t>
            </a:r>
            <a:r>
              <a:rPr lang="cs-CZ" altLang="cs-CZ" sz="1800" b="1" dirty="0">
                <a:solidFill>
                  <a:srgbClr val="307871"/>
                </a:solidFill>
                <a:latin typeface="Times New Roman" panose="02020603050405020304" pitchFamily="18" charset="0"/>
                <a:cs typeface="Times New Roman" panose="02020603050405020304" pitchFamily="18" charset="0"/>
              </a:rPr>
              <a:t>sítě.</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Sociální sítě</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80844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 narůstajícím trendem využívání mobilních technologií v rámci cestovního ruchu </a:t>
            </a:r>
            <a:r>
              <a:rPr lang="cs-CZ" altLang="cs-CZ" sz="1800" b="1" dirty="0" smtClean="0">
                <a:solidFill>
                  <a:srgbClr val="307871"/>
                </a:solidFill>
                <a:latin typeface="Times New Roman" panose="02020603050405020304" pitchFamily="18" charset="0"/>
                <a:cs typeface="Times New Roman" panose="02020603050405020304" pitchFamily="18" charset="0"/>
              </a:rPr>
              <a:t>vznikl </a:t>
            </a:r>
            <a:r>
              <a:rPr lang="cs-CZ" altLang="cs-CZ" sz="1800" b="1" dirty="0">
                <a:solidFill>
                  <a:srgbClr val="307871"/>
                </a:solidFill>
                <a:latin typeface="Times New Roman" panose="02020603050405020304" pitchFamily="18" charset="0"/>
                <a:cs typeface="Times New Roman" panose="02020603050405020304" pitchFamily="18" charset="0"/>
              </a:rPr>
              <a:t>nový pojem a to mobilní cestovní ruch. </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Mobilní </a:t>
            </a:r>
            <a:r>
              <a:rPr lang="cs-CZ" altLang="cs-CZ" sz="1800" b="1" dirty="0">
                <a:solidFill>
                  <a:srgbClr val="307871"/>
                </a:solidFill>
                <a:latin typeface="Times New Roman" panose="02020603050405020304" pitchFamily="18" charset="0"/>
                <a:cs typeface="Times New Roman" panose="02020603050405020304" pitchFamily="18" charset="0"/>
              </a:rPr>
              <a:t>cestovní ruch (m-</a:t>
            </a:r>
            <a:r>
              <a:rPr lang="cs-CZ" altLang="cs-CZ" sz="1800" b="1" dirty="0" err="1">
                <a:solidFill>
                  <a:srgbClr val="307871"/>
                </a:solidFill>
                <a:latin typeface="Times New Roman" panose="02020603050405020304" pitchFamily="18" charset="0"/>
                <a:cs typeface="Times New Roman" panose="02020603050405020304" pitchFamily="18" charset="0"/>
              </a:rPr>
              <a:t>tourism</a:t>
            </a:r>
            <a:r>
              <a:rPr lang="cs-CZ" altLang="cs-CZ" sz="1800" b="1" dirty="0">
                <a:solidFill>
                  <a:srgbClr val="307871"/>
                </a:solidFill>
                <a:latin typeface="Times New Roman" panose="02020603050405020304" pitchFamily="18" charset="0"/>
                <a:cs typeface="Times New Roman" panose="02020603050405020304" pitchFamily="18" charset="0"/>
              </a:rPr>
              <a:t>) je založený na využívání mobilních informačních a komunikačních technologií a zařízení na plánování a vykonávání aktivit v rámci </a:t>
            </a:r>
            <a:r>
              <a:rPr lang="cs-CZ" altLang="cs-CZ" sz="1800" b="1" dirty="0" smtClean="0">
                <a:solidFill>
                  <a:srgbClr val="307871"/>
                </a:solidFill>
                <a:latin typeface="Times New Roman" panose="02020603050405020304" pitchFamily="18" charset="0"/>
                <a:cs typeface="Times New Roman" panose="02020603050405020304" pitchFamily="18" charset="0"/>
              </a:rPr>
              <a:t>cestovního </a:t>
            </a:r>
            <a:r>
              <a:rPr lang="cs-CZ" altLang="cs-CZ" sz="1800" b="1" dirty="0">
                <a:solidFill>
                  <a:srgbClr val="307871"/>
                </a:solidFill>
                <a:latin typeface="Times New Roman" panose="02020603050405020304" pitchFamily="18" charset="0"/>
                <a:cs typeface="Times New Roman" panose="02020603050405020304" pitchFamily="18" charset="0"/>
              </a:rPr>
              <a:t>ruchu. S rozvojem mobilního cestovního ruchu se zvyšuje pohodlí pro návštěvníky, kterým jsou poskytovány informace v kratším čase.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Základní technologické prostředky pro m-</a:t>
            </a:r>
            <a:r>
              <a:rPr lang="cs-CZ" altLang="cs-CZ" sz="1800" b="1" dirty="0" err="1">
                <a:solidFill>
                  <a:srgbClr val="307871"/>
                </a:solidFill>
                <a:latin typeface="Times New Roman" panose="02020603050405020304" pitchFamily="18" charset="0"/>
                <a:cs typeface="Times New Roman" panose="02020603050405020304" pitchFamily="18" charset="0"/>
              </a:rPr>
              <a:t>tourims</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chytrý </a:t>
            </a:r>
            <a:r>
              <a:rPr lang="cs-CZ" altLang="cs-CZ" sz="1800" b="1" dirty="0">
                <a:solidFill>
                  <a:srgbClr val="307871"/>
                </a:solidFill>
                <a:latin typeface="Times New Roman" panose="02020603050405020304" pitchFamily="18" charset="0"/>
                <a:cs typeface="Times New Roman" panose="02020603050405020304" pitchFamily="18" charset="0"/>
              </a:rPr>
              <a:t>telefon (</a:t>
            </a:r>
            <a:r>
              <a:rPr lang="cs-CZ" altLang="cs-CZ" sz="1800" b="1" dirty="0" err="1">
                <a:solidFill>
                  <a:srgbClr val="307871"/>
                </a:solidFill>
                <a:latin typeface="Times New Roman" panose="02020603050405020304" pitchFamily="18" charset="0"/>
                <a:cs typeface="Times New Roman" panose="02020603050405020304" pitchFamily="18" charset="0"/>
              </a:rPr>
              <a:t>smartphone</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tablet</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GPS </a:t>
            </a:r>
            <a:r>
              <a:rPr lang="cs-CZ" altLang="cs-CZ" sz="1800" b="1" dirty="0">
                <a:solidFill>
                  <a:srgbClr val="307871"/>
                </a:solidFill>
                <a:latin typeface="Times New Roman" panose="02020603050405020304" pitchFamily="18" charset="0"/>
                <a:cs typeface="Times New Roman" panose="02020603050405020304" pitchFamily="18" charset="0"/>
              </a:rPr>
              <a:t>navigace,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nositelná </a:t>
            </a:r>
            <a:r>
              <a:rPr lang="cs-CZ" altLang="cs-CZ" sz="1800" b="1" dirty="0">
                <a:solidFill>
                  <a:srgbClr val="307871"/>
                </a:solidFill>
                <a:latin typeface="Times New Roman" panose="02020603050405020304" pitchFamily="18" charset="0"/>
                <a:cs typeface="Times New Roman" panose="02020603050405020304" pitchFamily="18" charset="0"/>
              </a:rPr>
              <a:t>elektronika.</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Mobilní technologie v cestovním ruchu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122794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QR </a:t>
            </a:r>
            <a:r>
              <a:rPr lang="cs-CZ" altLang="cs-CZ" sz="1800" b="1" dirty="0">
                <a:solidFill>
                  <a:srgbClr val="307871"/>
                </a:solidFill>
                <a:latin typeface="Times New Roman" panose="02020603050405020304" pitchFamily="18" charset="0"/>
                <a:cs typeface="Times New Roman" panose="02020603050405020304" pitchFamily="18" charset="0"/>
              </a:rPr>
              <a:t>kódy jsou prostředkem pro automatizovaný sběr dat. Zkratka vychází z anglického „</a:t>
            </a:r>
            <a:r>
              <a:rPr lang="cs-CZ" altLang="cs-CZ" sz="1800" b="1" dirty="0" err="1">
                <a:solidFill>
                  <a:srgbClr val="307871"/>
                </a:solidFill>
                <a:latin typeface="Times New Roman" panose="02020603050405020304" pitchFamily="18" charset="0"/>
                <a:cs typeface="Times New Roman" panose="02020603050405020304" pitchFamily="18" charset="0"/>
              </a:rPr>
              <a:t>Quick</a:t>
            </a:r>
            <a:r>
              <a:rPr lang="cs-CZ" altLang="cs-CZ" sz="1800" b="1" dirty="0">
                <a:solidFill>
                  <a:srgbClr val="307871"/>
                </a:solidFill>
                <a:latin typeface="Times New Roman" panose="02020603050405020304" pitchFamily="18" charset="0"/>
                <a:cs typeface="Times New Roman" panose="02020603050405020304" pitchFamily="18" charset="0"/>
              </a:rPr>
              <a:t> Response“, tedy kódy rychlé reakce. QR kód dokáže zakódovat mnohem větší množství dat, než klasický EAN čárový kód. </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QR </a:t>
            </a:r>
            <a:r>
              <a:rPr lang="cs-CZ" altLang="cs-CZ" sz="1800" b="1" dirty="0">
                <a:solidFill>
                  <a:srgbClr val="307871"/>
                </a:solidFill>
                <a:latin typeface="Times New Roman" panose="02020603050405020304" pitchFamily="18" charset="0"/>
                <a:cs typeface="Times New Roman" panose="02020603050405020304" pitchFamily="18" charset="0"/>
              </a:rPr>
              <a:t>kód je nástroj určený především pro mobilní telefony a proto je jeho efektivita </a:t>
            </a:r>
            <a:r>
              <a:rPr lang="cs-CZ" altLang="cs-CZ" sz="1800" b="1" dirty="0" smtClean="0">
                <a:solidFill>
                  <a:srgbClr val="307871"/>
                </a:solidFill>
                <a:latin typeface="Times New Roman" panose="02020603050405020304" pitchFamily="18" charset="0"/>
                <a:cs typeface="Times New Roman" panose="02020603050405020304" pitchFamily="18" charset="0"/>
              </a:rPr>
              <a:t>vázána </a:t>
            </a:r>
            <a:r>
              <a:rPr lang="cs-CZ" altLang="cs-CZ" sz="1800" b="1" dirty="0">
                <a:solidFill>
                  <a:srgbClr val="307871"/>
                </a:solidFill>
                <a:latin typeface="Times New Roman" panose="02020603050405020304" pitchFamily="18" charset="0"/>
                <a:cs typeface="Times New Roman" panose="02020603050405020304" pitchFamily="18" charset="0"/>
              </a:rPr>
              <a:t>na místa, kde lze mobilní telefon použít. V případě, že tento kód odkazuje na web, pak se musí jednat o webové stránky optimalizované pro mobilní zařízení.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Zásadou </a:t>
            </a:r>
            <a:r>
              <a:rPr lang="cs-CZ" altLang="cs-CZ" sz="1800" b="1" dirty="0">
                <a:solidFill>
                  <a:srgbClr val="307871"/>
                </a:solidFill>
                <a:latin typeface="Times New Roman" panose="02020603050405020304" pitchFamily="18" charset="0"/>
                <a:cs typeface="Times New Roman" panose="02020603050405020304" pitchFamily="18" charset="0"/>
              </a:rPr>
              <a:t>je </a:t>
            </a:r>
            <a:r>
              <a:rPr lang="cs-CZ" altLang="cs-CZ" sz="1800" b="1" dirty="0" smtClean="0">
                <a:solidFill>
                  <a:srgbClr val="307871"/>
                </a:solidFill>
                <a:latin typeface="Times New Roman" panose="02020603050405020304" pitchFamily="18" charset="0"/>
                <a:cs typeface="Times New Roman" panose="02020603050405020304" pitchFamily="18" charset="0"/>
              </a:rPr>
              <a:t>nikdy </a:t>
            </a:r>
            <a:r>
              <a:rPr lang="cs-CZ" altLang="cs-CZ" sz="1800" b="1" dirty="0">
                <a:solidFill>
                  <a:srgbClr val="307871"/>
                </a:solidFill>
                <a:latin typeface="Times New Roman" panose="02020603050405020304" pitchFamily="18" charset="0"/>
                <a:cs typeface="Times New Roman" panose="02020603050405020304" pitchFamily="18" charset="0"/>
              </a:rPr>
              <a:t>neodkazovat na desktopovou verzi webu, která není přizpůsobena pro prohlížení na mobilních zařízeních</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Mobilní technologie v cestovním ruchu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56615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Umístění </a:t>
            </a:r>
            <a:r>
              <a:rPr lang="cs-CZ" altLang="cs-CZ" sz="1800" b="1" dirty="0">
                <a:solidFill>
                  <a:srgbClr val="307871"/>
                </a:solidFill>
                <a:latin typeface="Times New Roman" panose="02020603050405020304" pitchFamily="18" charset="0"/>
                <a:cs typeface="Times New Roman" panose="02020603050405020304" pitchFamily="18" charset="0"/>
              </a:rPr>
              <a:t>QR kódu v tiskovinách (noviny, časopisy, letáky, vizitky) je bezproblémové. Problémy však nastávají u venkovní reklamy a na různých informačních cedulích, kdy je potřeba zajistit přístup ke kódu, aby se tento kód mohl načíst mobilním zařízením.</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Využití</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Kódy </a:t>
            </a:r>
            <a:r>
              <a:rPr lang="cs-CZ" altLang="cs-CZ" sz="1800" b="1" dirty="0">
                <a:solidFill>
                  <a:srgbClr val="307871"/>
                </a:solidFill>
                <a:latin typeface="Times New Roman" panose="02020603050405020304" pitchFamily="18" charset="0"/>
                <a:cs typeface="Times New Roman" panose="02020603050405020304" pitchFamily="18" charset="0"/>
              </a:rPr>
              <a:t>na informačních tabulích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Kódy </a:t>
            </a:r>
            <a:r>
              <a:rPr lang="cs-CZ" altLang="cs-CZ" sz="1800" b="1" dirty="0">
                <a:solidFill>
                  <a:srgbClr val="307871"/>
                </a:solidFill>
                <a:latin typeface="Times New Roman" panose="02020603050405020304" pitchFamily="18" charset="0"/>
                <a:cs typeface="Times New Roman" panose="02020603050405020304" pitchFamily="18" charset="0"/>
              </a:rPr>
              <a:t>na památkových objektech</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QR </a:t>
            </a:r>
            <a:r>
              <a:rPr lang="cs-CZ" altLang="cs-CZ" sz="1800" b="1" dirty="0">
                <a:solidFill>
                  <a:srgbClr val="307871"/>
                </a:solidFill>
                <a:latin typeface="Times New Roman" panose="02020603050405020304" pitchFamily="18" charset="0"/>
                <a:cs typeface="Times New Roman" panose="02020603050405020304" pitchFamily="18" charset="0"/>
              </a:rPr>
              <a:t>kód použité na cestovních dokladech (např. jízdenky na vlak)</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Mobilní technologie v cestovním ruchu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23738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Mezi </a:t>
            </a:r>
            <a:r>
              <a:rPr lang="cs-CZ" altLang="cs-CZ" sz="1800" b="1" dirty="0">
                <a:solidFill>
                  <a:srgbClr val="307871"/>
                </a:solidFill>
                <a:latin typeface="Times New Roman" panose="02020603050405020304" pitchFamily="18" charset="0"/>
                <a:cs typeface="Times New Roman" panose="02020603050405020304" pitchFamily="18" charset="0"/>
              </a:rPr>
              <a:t>moderní trendy v oblasti ubytování patří například projekt </a:t>
            </a:r>
            <a:r>
              <a:rPr lang="cs-CZ" altLang="cs-CZ" sz="1800" b="1" dirty="0" err="1">
                <a:solidFill>
                  <a:srgbClr val="307871"/>
                </a:solidFill>
                <a:latin typeface="Times New Roman" panose="02020603050405020304" pitchFamily="18" charset="0"/>
                <a:cs typeface="Times New Roman" panose="02020603050405020304" pitchFamily="18" charset="0"/>
              </a:rPr>
              <a:t>CouchSurfing</a:t>
            </a:r>
            <a:r>
              <a:rPr lang="cs-CZ" altLang="cs-CZ" sz="1800" b="1" dirty="0">
                <a:solidFill>
                  <a:srgbClr val="307871"/>
                </a:solidFill>
                <a:latin typeface="Times New Roman" panose="02020603050405020304" pitchFamily="18" charset="0"/>
                <a:cs typeface="Times New Roman" panose="02020603050405020304" pitchFamily="18" charset="0"/>
              </a:rPr>
              <a:t>, který umožňuje, že zdarma nabízíte ubytování jiným členům zaregistrovaným v projetu a oni zase nabízejí zdarma ubytování Vám. Dalším trendem je služba </a:t>
            </a:r>
            <a:r>
              <a:rPr lang="cs-CZ" altLang="cs-CZ" sz="1800" b="1" dirty="0" err="1">
                <a:solidFill>
                  <a:srgbClr val="307871"/>
                </a:solidFill>
                <a:latin typeface="Times New Roman" panose="02020603050405020304" pitchFamily="18" charset="0"/>
                <a:cs typeface="Times New Roman" panose="02020603050405020304" pitchFamily="18" charset="0"/>
              </a:rPr>
              <a:t>Airbnb</a:t>
            </a:r>
            <a:r>
              <a:rPr lang="cs-CZ" altLang="cs-CZ" sz="1800" b="1" dirty="0">
                <a:solidFill>
                  <a:srgbClr val="307871"/>
                </a:solidFill>
                <a:latin typeface="Times New Roman" panose="02020603050405020304" pitchFamily="18" charset="0"/>
                <a:cs typeface="Times New Roman" panose="02020603050405020304" pitchFamily="18" charset="0"/>
              </a:rPr>
              <a:t>, která řeší </a:t>
            </a:r>
            <a:r>
              <a:rPr lang="cs-CZ" altLang="cs-CZ" sz="1800" b="1" dirty="0" smtClean="0">
                <a:solidFill>
                  <a:srgbClr val="307871"/>
                </a:solidFill>
                <a:latin typeface="Times New Roman" panose="02020603050405020304" pitchFamily="18" charset="0"/>
                <a:cs typeface="Times New Roman" panose="02020603050405020304" pitchFamily="18" charset="0"/>
              </a:rPr>
              <a:t>ubytování </a:t>
            </a:r>
            <a:r>
              <a:rPr lang="cs-CZ" altLang="cs-CZ" sz="1800" b="1" dirty="0">
                <a:solidFill>
                  <a:srgbClr val="307871"/>
                </a:solidFill>
                <a:latin typeface="Times New Roman" panose="02020603050405020304" pitchFamily="18" charset="0"/>
                <a:cs typeface="Times New Roman" panose="02020603050405020304" pitchFamily="18" charset="0"/>
              </a:rPr>
              <a:t>v soukromí u lidí, kteří mají třeba volný pokoj nebo byt a rádi by si přivydělali.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Tímto </a:t>
            </a:r>
            <a:r>
              <a:rPr lang="cs-CZ" altLang="cs-CZ" sz="1800" b="1" dirty="0">
                <a:solidFill>
                  <a:srgbClr val="307871"/>
                </a:solidFill>
                <a:latin typeface="Times New Roman" panose="02020603050405020304" pitchFamily="18" charset="0"/>
                <a:cs typeface="Times New Roman" panose="02020603050405020304" pitchFamily="18" charset="0"/>
              </a:rPr>
              <a:t>způsobem jednak ušetříte oproti dražším hotelů a navíc máte možnost najít nové přátele v zemi, do které cestujete a lépe pochopit místní zvyklosti, kulturu a běžný život </a:t>
            </a:r>
            <a:r>
              <a:rPr lang="cs-CZ" altLang="cs-CZ" sz="1800" b="1" dirty="0" smtClean="0">
                <a:solidFill>
                  <a:srgbClr val="307871"/>
                </a:solidFill>
                <a:latin typeface="Times New Roman" panose="02020603050405020304" pitchFamily="18" charset="0"/>
                <a:cs typeface="Times New Roman" panose="02020603050405020304" pitchFamily="18" charset="0"/>
              </a:rPr>
              <a:t>prostřednictvím </a:t>
            </a:r>
            <a:r>
              <a:rPr lang="cs-CZ" altLang="cs-CZ" sz="1800" b="1" dirty="0">
                <a:solidFill>
                  <a:srgbClr val="307871"/>
                </a:solidFill>
                <a:latin typeface="Times New Roman" panose="02020603050405020304" pitchFamily="18" charset="0"/>
                <a:cs typeface="Times New Roman" panose="02020603050405020304" pitchFamily="18" charset="0"/>
              </a:rPr>
              <a:t>pobytu tzv. pod jednou střechou s místními lidmi.</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Oblast ubytování </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634370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Mezi </a:t>
            </a:r>
            <a:r>
              <a:rPr lang="cs-CZ" altLang="cs-CZ" sz="1800" b="1" dirty="0">
                <a:solidFill>
                  <a:srgbClr val="307871"/>
                </a:solidFill>
                <a:latin typeface="Times New Roman" panose="02020603050405020304" pitchFamily="18" charset="0"/>
                <a:cs typeface="Times New Roman" panose="02020603050405020304" pitchFamily="18" charset="0"/>
              </a:rPr>
              <a:t>moderní trendy v oblasti dopravy patří například následující projekty, které jsou alternativou ke klasické taxislužbě: Uber, </a:t>
            </a:r>
            <a:r>
              <a:rPr lang="cs-CZ" altLang="cs-CZ" sz="1800" b="1" dirty="0" err="1">
                <a:solidFill>
                  <a:srgbClr val="307871"/>
                </a:solidFill>
                <a:latin typeface="Times New Roman" panose="02020603050405020304" pitchFamily="18" charset="0"/>
                <a:cs typeface="Times New Roman" panose="02020603050405020304" pitchFamily="18" charset="0"/>
              </a:rPr>
              <a:t>Liftago</a:t>
            </a:r>
            <a:r>
              <a:rPr lang="cs-CZ" altLang="cs-CZ" sz="1800" b="1" dirty="0">
                <a:solidFill>
                  <a:srgbClr val="307871"/>
                </a:solidFill>
                <a:latin typeface="Times New Roman" panose="02020603050405020304" pitchFamily="18" charset="0"/>
                <a:cs typeface="Times New Roman" panose="02020603050405020304" pitchFamily="18" charset="0"/>
              </a:rPr>
              <a:t> a </a:t>
            </a:r>
            <a:r>
              <a:rPr lang="cs-CZ" altLang="cs-CZ" sz="1800" b="1" dirty="0" err="1">
                <a:solidFill>
                  <a:srgbClr val="307871"/>
                </a:solidFill>
                <a:latin typeface="Times New Roman" panose="02020603050405020304" pitchFamily="18" charset="0"/>
                <a:cs typeface="Times New Roman" panose="02020603050405020304" pitchFamily="18" charset="0"/>
              </a:rPr>
              <a:t>Taxify</a:t>
            </a:r>
            <a:r>
              <a:rPr lang="cs-CZ"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Všechny </a:t>
            </a:r>
            <a:r>
              <a:rPr lang="cs-CZ" altLang="cs-CZ" sz="1800" b="1" dirty="0">
                <a:solidFill>
                  <a:srgbClr val="307871"/>
                </a:solidFill>
                <a:latin typeface="Times New Roman" panose="02020603050405020304" pitchFamily="18" charset="0"/>
                <a:cs typeface="Times New Roman" panose="02020603050405020304" pitchFamily="18" charset="0"/>
              </a:rPr>
              <a:t>tyto projekty mají společné především to, že využívají moderních technologií a mobilní aplikace pro </a:t>
            </a:r>
            <a:r>
              <a:rPr lang="cs-CZ" altLang="cs-CZ" sz="1800" b="1" dirty="0" smtClean="0">
                <a:solidFill>
                  <a:srgbClr val="307871"/>
                </a:solidFill>
                <a:latin typeface="Times New Roman" panose="02020603050405020304" pitchFamily="18" charset="0"/>
                <a:cs typeface="Times New Roman" panose="02020603050405020304" pitchFamily="18" charset="0"/>
              </a:rPr>
              <a:t>usnadnění </a:t>
            </a:r>
            <a:r>
              <a:rPr lang="cs-CZ" altLang="cs-CZ" sz="1800" b="1" dirty="0">
                <a:solidFill>
                  <a:srgbClr val="307871"/>
                </a:solidFill>
                <a:latin typeface="Times New Roman" panose="02020603050405020304" pitchFamily="18" charset="0"/>
                <a:cs typeface="Times New Roman" panose="02020603050405020304" pitchFamily="18" charset="0"/>
              </a:rPr>
              <a:t>procesu přepravy osob, kdy si zákazník vůz si jednoduše objedná (zadá místo vy-zvednutí i cílovou adresu).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Platit </a:t>
            </a:r>
            <a:r>
              <a:rPr lang="cs-CZ" altLang="cs-CZ" sz="1800" b="1" dirty="0">
                <a:solidFill>
                  <a:srgbClr val="307871"/>
                </a:solidFill>
                <a:latin typeface="Times New Roman" panose="02020603050405020304" pitchFamily="18" charset="0"/>
                <a:cs typeface="Times New Roman" panose="02020603050405020304" pitchFamily="18" charset="0"/>
              </a:rPr>
              <a:t>lze v hotovosti nebo platební kartou. Není ani nezbytně nutná komunikace s řidičem, protože uživatel všechny podstatné informace vidí ve své mobilní aplikaci.</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Oblast dopravy</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864487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E-turismus </a:t>
            </a:r>
            <a:r>
              <a:rPr lang="cs-CZ" altLang="cs-CZ" sz="1800" b="1" dirty="0">
                <a:solidFill>
                  <a:srgbClr val="307871"/>
                </a:solidFill>
                <a:latin typeface="Times New Roman" panose="02020603050405020304" pitchFamily="18" charset="0"/>
                <a:cs typeface="Times New Roman" panose="02020603050405020304" pitchFamily="18" charset="0"/>
              </a:rPr>
              <a:t>je jedním z významných globálních trendů v cestovním ruchu. Jak uvádí Zelenka (2008), tak na konci prvního desetiletí 21. století se projevují především </a:t>
            </a:r>
            <a:r>
              <a:rPr lang="cs-CZ" altLang="cs-CZ" sz="1800" b="1" dirty="0" smtClean="0">
                <a:solidFill>
                  <a:srgbClr val="307871"/>
                </a:solidFill>
                <a:latin typeface="Times New Roman" panose="02020603050405020304" pitchFamily="18" charset="0"/>
                <a:cs typeface="Times New Roman" panose="02020603050405020304" pitchFamily="18" charset="0"/>
              </a:rPr>
              <a:t>následující </a:t>
            </a:r>
            <a:r>
              <a:rPr lang="cs-CZ" altLang="cs-CZ" sz="1800" b="1" dirty="0">
                <a:solidFill>
                  <a:srgbClr val="307871"/>
                </a:solidFill>
                <a:latin typeface="Times New Roman" panose="02020603050405020304" pitchFamily="18" charset="0"/>
                <a:cs typeface="Times New Roman" panose="02020603050405020304" pitchFamily="18" charset="0"/>
              </a:rPr>
              <a:t>trendy e-turismu: dynamický rozvoj aplikací ICT pro cestovní ruch na internetu, </a:t>
            </a:r>
            <a:r>
              <a:rPr lang="cs-CZ" altLang="cs-CZ" sz="1800" b="1" dirty="0" smtClean="0">
                <a:solidFill>
                  <a:srgbClr val="307871"/>
                </a:solidFill>
                <a:latin typeface="Times New Roman" panose="02020603050405020304" pitchFamily="18" charset="0"/>
                <a:cs typeface="Times New Roman" panose="02020603050405020304" pitchFamily="18" charset="0"/>
              </a:rPr>
              <a:t>vzájemné </a:t>
            </a:r>
            <a:r>
              <a:rPr lang="cs-CZ" altLang="cs-CZ" sz="1800" b="1" dirty="0">
                <a:solidFill>
                  <a:srgbClr val="307871"/>
                </a:solidFill>
                <a:latin typeface="Times New Roman" panose="02020603050405020304" pitchFamily="18" charset="0"/>
                <a:cs typeface="Times New Roman" panose="02020603050405020304" pitchFamily="18" charset="0"/>
              </a:rPr>
              <a:t>propojování mnoha médií, platforem, technologií a aplikací. Tyto trendy jsou </a:t>
            </a:r>
            <a:r>
              <a:rPr lang="cs-CZ" altLang="cs-CZ" sz="1800" b="1" dirty="0" smtClean="0">
                <a:solidFill>
                  <a:srgbClr val="307871"/>
                </a:solidFill>
                <a:latin typeface="Times New Roman" panose="02020603050405020304" pitchFamily="18" charset="0"/>
                <a:cs typeface="Times New Roman" panose="02020603050405020304" pitchFamily="18" charset="0"/>
              </a:rPr>
              <a:t>vytvářeny </a:t>
            </a:r>
            <a:r>
              <a:rPr lang="cs-CZ" altLang="cs-CZ" sz="1800" b="1" dirty="0">
                <a:solidFill>
                  <a:srgbClr val="307871"/>
                </a:solidFill>
                <a:latin typeface="Times New Roman" panose="02020603050405020304" pitchFamily="18" charset="0"/>
                <a:cs typeface="Times New Roman" panose="02020603050405020304" pitchFamily="18" charset="0"/>
              </a:rPr>
              <a:t>a ovlivňovány celou řadou faktorů, které úzce souvisí s typickými rysy cestovního ruchu a jeho produktů, dále s globálními trendy rozvoje společnosti a také s rychlým </a:t>
            </a:r>
            <a:r>
              <a:rPr lang="cs-CZ" altLang="cs-CZ" sz="1800" b="1" dirty="0" smtClean="0">
                <a:solidFill>
                  <a:srgbClr val="307871"/>
                </a:solidFill>
                <a:latin typeface="Times New Roman" panose="02020603050405020304" pitchFamily="18" charset="0"/>
                <a:cs typeface="Times New Roman" panose="02020603050405020304" pitchFamily="18" charset="0"/>
              </a:rPr>
              <a:t>technologickým </a:t>
            </a:r>
            <a:r>
              <a:rPr lang="cs-CZ" altLang="cs-CZ" sz="1800" b="1" dirty="0">
                <a:solidFill>
                  <a:srgbClr val="307871"/>
                </a:solidFill>
                <a:latin typeface="Times New Roman" panose="02020603050405020304" pitchFamily="18" charset="0"/>
                <a:cs typeface="Times New Roman" panose="02020603050405020304" pitchFamily="18" charset="0"/>
              </a:rPr>
              <a:t>rozvojem, kde mají své zásadní postavení ICT a největší potenciál na další revoluční změnu aplikace ICT v podobě např. umělé inteligence, </a:t>
            </a:r>
            <a:r>
              <a:rPr lang="cs-CZ" altLang="cs-CZ" sz="1800" b="1" dirty="0" err="1">
                <a:solidFill>
                  <a:srgbClr val="307871"/>
                </a:solidFill>
                <a:latin typeface="Times New Roman" panose="02020603050405020304" pitchFamily="18" charset="0"/>
                <a:cs typeface="Times New Roman" panose="02020603050405020304" pitchFamily="18" charset="0"/>
              </a:rPr>
              <a:t>datamingu</a:t>
            </a:r>
            <a:r>
              <a:rPr lang="cs-CZ" altLang="cs-CZ" sz="1800" b="1" dirty="0">
                <a:solidFill>
                  <a:srgbClr val="307871"/>
                </a:solidFill>
                <a:latin typeface="Times New Roman" panose="02020603050405020304" pitchFamily="18" charset="0"/>
                <a:cs typeface="Times New Roman" panose="02020603050405020304" pitchFamily="18" charset="0"/>
              </a:rPr>
              <a:t>, koncepce web 2.0, sémantického webu atd. </a:t>
            </a: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E-turismus a virtuální cestovní ruch</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572057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Autoři </a:t>
            </a:r>
            <a:r>
              <a:rPr lang="cs-CZ" altLang="cs-CZ" sz="1800" b="1" dirty="0" err="1">
                <a:solidFill>
                  <a:srgbClr val="307871"/>
                </a:solidFill>
                <a:latin typeface="Times New Roman" panose="02020603050405020304" pitchFamily="18" charset="0"/>
                <a:cs typeface="Times New Roman" panose="02020603050405020304" pitchFamily="18" charset="0"/>
              </a:rPr>
              <a:t>Buhalis</a:t>
            </a:r>
            <a:r>
              <a:rPr lang="cs-CZ" altLang="cs-CZ" sz="1800" b="1" dirty="0">
                <a:solidFill>
                  <a:srgbClr val="307871"/>
                </a:solidFill>
                <a:latin typeface="Times New Roman" panose="02020603050405020304" pitchFamily="18" charset="0"/>
                <a:cs typeface="Times New Roman" panose="02020603050405020304" pitchFamily="18" charset="0"/>
              </a:rPr>
              <a:t> a </a:t>
            </a:r>
            <a:r>
              <a:rPr lang="cs-CZ" altLang="cs-CZ" sz="1800" b="1" dirty="0" err="1">
                <a:solidFill>
                  <a:srgbClr val="307871"/>
                </a:solidFill>
                <a:latin typeface="Times New Roman" panose="02020603050405020304" pitchFamily="18" charset="0"/>
                <a:cs typeface="Times New Roman" panose="02020603050405020304" pitchFamily="18" charset="0"/>
              </a:rPr>
              <a:t>O’Connor</a:t>
            </a:r>
            <a:r>
              <a:rPr lang="cs-CZ" altLang="cs-CZ" sz="1800" b="1" dirty="0">
                <a:solidFill>
                  <a:srgbClr val="307871"/>
                </a:solidFill>
                <a:latin typeface="Times New Roman" panose="02020603050405020304" pitchFamily="18" charset="0"/>
                <a:cs typeface="Times New Roman" panose="02020603050405020304" pitchFamily="18" charset="0"/>
              </a:rPr>
              <a:t> (2005) uvádějí následující vybrané změny v e-turismu v souvislosti s budoucím rozvojem ICT: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vytvoření </a:t>
            </a:r>
            <a:r>
              <a:rPr lang="cs-CZ" altLang="cs-CZ" sz="1800" b="1" dirty="0">
                <a:solidFill>
                  <a:srgbClr val="307871"/>
                </a:solidFill>
                <a:latin typeface="Times New Roman" panose="02020603050405020304" pitchFamily="18" charset="0"/>
                <a:cs typeface="Times New Roman" panose="02020603050405020304" pitchFamily="18" charset="0"/>
              </a:rPr>
              <a:t>uživatelsky příjemných a personalizovaných rozhraní pro komunikaci s prostředky ICT,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výrazné </a:t>
            </a:r>
            <a:r>
              <a:rPr lang="cs-CZ" altLang="cs-CZ" sz="1800" b="1" dirty="0">
                <a:solidFill>
                  <a:srgbClr val="307871"/>
                </a:solidFill>
                <a:latin typeface="Times New Roman" panose="02020603050405020304" pitchFamily="18" charset="0"/>
                <a:cs typeface="Times New Roman" panose="02020603050405020304" pitchFamily="18" charset="0"/>
              </a:rPr>
              <a:t>zvýšení dostupnost informací, kdy zákazníci mohou využít podstatně většího rozsahu možností dostupnosti a nabídky služeb.</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pravidelný </a:t>
            </a:r>
            <a:r>
              <a:rPr lang="cs-CZ" altLang="cs-CZ" sz="1800" b="1" dirty="0">
                <a:solidFill>
                  <a:srgbClr val="307871"/>
                </a:solidFill>
                <a:latin typeface="Times New Roman" panose="02020603050405020304" pitchFamily="18" charset="0"/>
                <a:cs typeface="Times New Roman" panose="02020603050405020304" pitchFamily="18" charset="0"/>
              </a:rPr>
              <a:t>a sofistikovaný marketingový výzkum, vycházející ze </a:t>
            </a:r>
            <a:r>
              <a:rPr lang="cs-CZ" altLang="cs-CZ" sz="1800" b="1" dirty="0" smtClean="0">
                <a:solidFill>
                  <a:srgbClr val="307871"/>
                </a:solidFill>
                <a:latin typeface="Times New Roman" panose="02020603050405020304" pitchFamily="18" charset="0"/>
                <a:cs typeface="Times New Roman" panose="02020603050405020304" pitchFamily="18" charset="0"/>
              </a:rPr>
              <a:t>shromažďování </a:t>
            </a:r>
            <a:r>
              <a:rPr lang="cs-CZ" altLang="cs-CZ" sz="1800" b="1" dirty="0">
                <a:solidFill>
                  <a:srgbClr val="307871"/>
                </a:solidFill>
                <a:latin typeface="Times New Roman" panose="02020603050405020304" pitchFamily="18" charset="0"/>
                <a:cs typeface="Times New Roman" panose="02020603050405020304" pitchFamily="18" charset="0"/>
              </a:rPr>
              <a:t>dat ze všech transakcí, požadavků (dotazů) a z výzkumu chování zákazníků a data </a:t>
            </a:r>
            <a:r>
              <a:rPr lang="cs-CZ" altLang="cs-CZ" sz="1800" b="1" dirty="0" err="1">
                <a:solidFill>
                  <a:srgbClr val="307871"/>
                </a:solidFill>
                <a:latin typeface="Times New Roman" panose="02020603050405020304" pitchFamily="18" charset="0"/>
                <a:cs typeface="Times New Roman" panose="02020603050405020304" pitchFamily="18" charset="0"/>
              </a:rPr>
              <a:t>miningu</a:t>
            </a:r>
            <a:r>
              <a:rPr lang="cs-CZ" altLang="cs-CZ" sz="1800" b="1" dirty="0">
                <a:solidFill>
                  <a:srgbClr val="307871"/>
                </a:solidFill>
                <a:latin typeface="Times New Roman" panose="02020603050405020304" pitchFamily="18" charset="0"/>
                <a:cs typeface="Times New Roman" panose="02020603050405020304" pitchFamily="18" charset="0"/>
              </a:rPr>
              <a:t> s cílem lepšího porozumění potřebám zákazníků a zajištění </a:t>
            </a:r>
            <a:r>
              <a:rPr lang="cs-CZ" altLang="cs-CZ" sz="1800" b="1" dirty="0" smtClean="0">
                <a:solidFill>
                  <a:srgbClr val="307871"/>
                </a:solidFill>
                <a:latin typeface="Times New Roman" panose="02020603050405020304" pitchFamily="18" charset="0"/>
                <a:cs typeface="Times New Roman" panose="02020603050405020304" pitchFamily="18" charset="0"/>
              </a:rPr>
              <a:t>diferencované </a:t>
            </a:r>
            <a:r>
              <a:rPr lang="cs-CZ" altLang="cs-CZ" sz="1800" b="1" dirty="0">
                <a:solidFill>
                  <a:srgbClr val="307871"/>
                </a:solidFill>
                <a:latin typeface="Times New Roman" panose="02020603050405020304" pitchFamily="18" charset="0"/>
                <a:cs typeface="Times New Roman" panose="02020603050405020304" pitchFamily="18" charset="0"/>
              </a:rPr>
              <a:t>zákaznické služby, vycházející z osobních preferencí, postojů a </a:t>
            </a:r>
            <a:r>
              <a:rPr lang="cs-CZ" altLang="cs-CZ" sz="1800" b="1" dirty="0" smtClean="0">
                <a:solidFill>
                  <a:srgbClr val="307871"/>
                </a:solidFill>
                <a:latin typeface="Times New Roman" panose="02020603050405020304" pitchFamily="18" charset="0"/>
                <a:cs typeface="Times New Roman" panose="02020603050405020304" pitchFamily="18" charset="0"/>
              </a:rPr>
              <a:t>chování</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stanovení </a:t>
            </a:r>
            <a:r>
              <a:rPr lang="cs-CZ" altLang="cs-CZ" sz="1800" b="1" dirty="0">
                <a:solidFill>
                  <a:srgbClr val="307871"/>
                </a:solidFill>
                <a:latin typeface="Times New Roman" panose="02020603050405020304" pitchFamily="18" charset="0"/>
                <a:cs typeface="Times New Roman" panose="02020603050405020304" pitchFamily="18" charset="0"/>
              </a:rPr>
              <a:t>cen se stane více flexibilní a přehlednější</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E-turismus a virtuální cestovní ruch</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88099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snížení </a:t>
            </a:r>
            <a:r>
              <a:rPr lang="cs-CZ" altLang="cs-CZ" sz="1800" b="1" dirty="0">
                <a:solidFill>
                  <a:srgbClr val="307871"/>
                </a:solidFill>
                <a:latin typeface="Times New Roman" panose="02020603050405020304" pitchFamily="18" charset="0"/>
                <a:cs typeface="Times New Roman" panose="02020603050405020304" pitchFamily="18" charset="0"/>
              </a:rPr>
              <a:t>byrokracie a papírování (např. již dnes jde o elektronické letenky, </a:t>
            </a:r>
            <a:r>
              <a:rPr lang="cs-CZ" altLang="cs-CZ" sz="1800" b="1" dirty="0" smtClean="0">
                <a:solidFill>
                  <a:srgbClr val="307871"/>
                </a:solidFill>
                <a:latin typeface="Times New Roman" panose="02020603050405020304" pitchFamily="18" charset="0"/>
                <a:cs typeface="Times New Roman" panose="02020603050405020304" pitchFamily="18" charset="0"/>
              </a:rPr>
              <a:t>automatizované </a:t>
            </a:r>
            <a:r>
              <a:rPr lang="cs-CZ" altLang="cs-CZ" sz="1800" b="1" dirty="0">
                <a:solidFill>
                  <a:srgbClr val="307871"/>
                </a:solidFill>
                <a:latin typeface="Times New Roman" panose="02020603050405020304" pitchFamily="18" charset="0"/>
                <a:cs typeface="Times New Roman" panose="02020603050405020304" pitchFamily="18" charset="0"/>
              </a:rPr>
              <a:t>odbavování a kontrola na letišti),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vytváření </a:t>
            </a:r>
            <a:r>
              <a:rPr lang="cs-CZ" altLang="cs-CZ" sz="1800" b="1" dirty="0">
                <a:solidFill>
                  <a:srgbClr val="307871"/>
                </a:solidFill>
                <a:latin typeface="Times New Roman" panose="02020603050405020304" pitchFamily="18" charset="0"/>
                <a:cs typeface="Times New Roman" panose="02020603050405020304" pitchFamily="18" charset="0"/>
              </a:rPr>
              <a:t>produktů na míru (super segmentace trhu) a personalizace služeb (např. příprava jídla v letadle podle dietních zvyklostí klienta či nabídka </a:t>
            </a:r>
            <a:r>
              <a:rPr lang="cs-CZ" altLang="cs-CZ" sz="1800" b="1" dirty="0" smtClean="0">
                <a:solidFill>
                  <a:srgbClr val="307871"/>
                </a:solidFill>
                <a:latin typeface="Times New Roman" panose="02020603050405020304" pitchFamily="18" charset="0"/>
                <a:cs typeface="Times New Roman" panose="02020603050405020304" pitchFamily="18" charset="0"/>
              </a:rPr>
              <a:t>informačních </a:t>
            </a:r>
            <a:r>
              <a:rPr lang="cs-CZ" altLang="cs-CZ" sz="1800" b="1" dirty="0">
                <a:solidFill>
                  <a:srgbClr val="307871"/>
                </a:solidFill>
                <a:latin typeface="Times New Roman" panose="02020603050405020304" pitchFamily="18" charset="0"/>
                <a:cs typeface="Times New Roman" panose="02020603050405020304" pitchFamily="18" charset="0"/>
              </a:rPr>
              <a:t>kanálů podle preferencí hosta v hotelu),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marketing </a:t>
            </a:r>
            <a:r>
              <a:rPr lang="cs-CZ" altLang="cs-CZ" sz="1800" b="1" dirty="0">
                <a:solidFill>
                  <a:srgbClr val="307871"/>
                </a:solidFill>
                <a:latin typeface="Times New Roman" panose="02020603050405020304" pitchFamily="18" charset="0"/>
                <a:cs typeface="Times New Roman" panose="02020603050405020304" pitchFamily="18" charset="0"/>
              </a:rPr>
              <a:t>zacílený na zákazníka prostřednictvím věrnostních programů,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automatizace </a:t>
            </a:r>
            <a:r>
              <a:rPr lang="cs-CZ" altLang="cs-CZ" sz="1800" b="1" dirty="0">
                <a:solidFill>
                  <a:srgbClr val="307871"/>
                </a:solidFill>
                <a:latin typeface="Times New Roman" panose="02020603050405020304" pitchFamily="18" charset="0"/>
                <a:cs typeface="Times New Roman" panose="02020603050405020304" pitchFamily="18" charset="0"/>
              </a:rPr>
              <a:t>činností s využitím ICT (např. autorizace vstupu do ubytovacích zařízení, automatické načítání služeb na účet hosta při využívání hotelového průkazu),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snížení </a:t>
            </a:r>
            <a:r>
              <a:rPr lang="cs-CZ" altLang="cs-CZ" sz="1800" b="1" dirty="0">
                <a:solidFill>
                  <a:srgbClr val="307871"/>
                </a:solidFill>
                <a:latin typeface="Times New Roman" panose="02020603050405020304" pitchFamily="18" charset="0"/>
                <a:cs typeface="Times New Roman" panose="02020603050405020304" pitchFamily="18" charset="0"/>
              </a:rPr>
              <a:t>jazykové bariéry zavedením rozhraní s automatickým překladačem.</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E-turismus a virtuální cestovní ruch</a:t>
            </a:r>
            <a:br>
              <a:rPr lang="cs-CZ"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15455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Virtuální prohlídka je velmi rozšířenou formou interaktivní prezentace prostoru. Na rozdíl od simulované 3D vizualizace se jedná o prezentaci reálně nasnímaných míst a to buď interiérů, nebo exteriérů.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Velkou </a:t>
            </a:r>
            <a:r>
              <a:rPr lang="cs-CZ" altLang="cs-CZ" sz="1800" b="1" dirty="0">
                <a:solidFill>
                  <a:srgbClr val="307871"/>
                </a:solidFill>
                <a:latin typeface="Times New Roman" panose="02020603050405020304" pitchFamily="18" charset="0"/>
                <a:cs typeface="Times New Roman" panose="02020603050405020304" pitchFamily="18" charset="0"/>
              </a:rPr>
              <a:t>výhodou je zorný úhel 360° horizontálně a 180° </a:t>
            </a:r>
            <a:r>
              <a:rPr lang="cs-CZ" altLang="cs-CZ" sz="1800" b="1" dirty="0" smtClean="0">
                <a:solidFill>
                  <a:srgbClr val="307871"/>
                </a:solidFill>
                <a:latin typeface="Times New Roman" panose="02020603050405020304" pitchFamily="18" charset="0"/>
                <a:cs typeface="Times New Roman" panose="02020603050405020304" pitchFamily="18" charset="0"/>
              </a:rPr>
              <a:t>vertikálně </a:t>
            </a:r>
            <a:r>
              <a:rPr lang="cs-CZ" altLang="cs-CZ" sz="1800" b="1" dirty="0">
                <a:solidFill>
                  <a:srgbClr val="307871"/>
                </a:solidFill>
                <a:latin typeface="Times New Roman" panose="02020603050405020304" pitchFamily="18" charset="0"/>
                <a:cs typeface="Times New Roman" panose="02020603050405020304" pitchFamily="18" charset="0"/>
              </a:rPr>
              <a:t>díky čemuž lze získat mnohem lepší představu o prezentovaném prostoru oproti klasické běžné fotografii.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Hlavní </a:t>
            </a:r>
            <a:r>
              <a:rPr lang="cs-CZ" altLang="cs-CZ" sz="1800" b="1" dirty="0">
                <a:solidFill>
                  <a:srgbClr val="307871"/>
                </a:solidFill>
                <a:latin typeface="Times New Roman" panose="02020603050405020304" pitchFamily="18" charset="0"/>
                <a:cs typeface="Times New Roman" panose="02020603050405020304" pitchFamily="18" charset="0"/>
              </a:rPr>
              <a:t>výhodou této prohlídky oproti fotografiím je ten, že </a:t>
            </a:r>
            <a:r>
              <a:rPr lang="cs-CZ" altLang="cs-CZ" sz="1800" b="1" dirty="0" smtClean="0">
                <a:solidFill>
                  <a:srgbClr val="307871"/>
                </a:solidFill>
                <a:latin typeface="Times New Roman" panose="02020603050405020304" pitchFamily="18" charset="0"/>
                <a:cs typeface="Times New Roman" panose="02020603050405020304" pitchFamily="18" charset="0"/>
              </a:rPr>
              <a:t>uživatel </a:t>
            </a:r>
            <a:r>
              <a:rPr lang="cs-CZ" altLang="cs-CZ" sz="1800" b="1" dirty="0">
                <a:solidFill>
                  <a:srgbClr val="307871"/>
                </a:solidFill>
                <a:latin typeface="Times New Roman" panose="02020603050405020304" pitchFamily="18" charset="0"/>
                <a:cs typeface="Times New Roman" panose="02020603050405020304" pitchFamily="18" charset="0"/>
              </a:rPr>
              <a:t>sledující virtuální prohlídku na obrazovce nabývá dojem, že je fyzicky přítomen na prezentovaném místě a může interaktivně pomocí myši či klávesnice volit směr, kterým se chce podívat.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rámci spojení více virtuálních prohlídek můžeme procházet celé budovy popřípadě dokonce části města</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E-turismus a virtuální cestovní ruch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74037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INFORMAČNÍ SYSTÉMY</a:t>
            </a:r>
            <a:br>
              <a:rPr lang="cs-CZ" sz="3100" b="1" dirty="0" smtClean="0">
                <a:solidFill>
                  <a:schemeClr val="bg1"/>
                </a:solidFill>
                <a:latin typeface="Times New Roman" panose="02020603050405020304" pitchFamily="18" charset="0"/>
                <a:cs typeface="Times New Roman" panose="02020603050405020304" pitchFamily="18" charset="0"/>
              </a:rPr>
            </a:br>
            <a:r>
              <a:rPr lang="cs-CZ" sz="3100" b="1" dirty="0" smtClean="0">
                <a:solidFill>
                  <a:schemeClr val="bg1"/>
                </a:solidFill>
                <a:latin typeface="Times New Roman" panose="02020603050405020304" pitchFamily="18" charset="0"/>
                <a:cs typeface="Times New Roman" panose="02020603050405020304" pitchFamily="18" charset="0"/>
              </a:rPr>
              <a:t>V CESTOVNÍM RUCHU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12</a:t>
            </a:r>
            <a:r>
              <a:rPr lang="pl-PL" sz="2400" dirty="0">
                <a:solidFill>
                  <a:schemeClr val="bg1"/>
                </a:solidFill>
                <a:latin typeface="Times New Roman" panose="02020603050405020304" pitchFamily="18" charset="0"/>
                <a:cs typeface="Times New Roman" panose="02020603050405020304" pitchFamily="18" charset="0"/>
              </a:rPr>
              <a:t>. VÝVOJOVÉ TRENDY V OBLASTI VYUŽITÍ </a:t>
            </a:r>
            <a:r>
              <a:rPr lang="pl-PL" sz="2400" dirty="0">
                <a:solidFill>
                  <a:schemeClr val="bg1"/>
                </a:solidFill>
                <a:latin typeface="Times New Roman" panose="02020603050405020304" pitchFamily="18" charset="0"/>
                <a:cs typeface="Times New Roman" panose="02020603050405020304" pitchFamily="18" charset="0"/>
              </a:rPr>
              <a:t> </a:t>
            </a:r>
            <a:r>
              <a:rPr lang="pl-PL" sz="2400" dirty="0" smtClean="0">
                <a:solidFill>
                  <a:schemeClr val="bg1"/>
                </a:solidFill>
                <a:latin typeface="Times New Roman" panose="02020603050405020304" pitchFamily="18" charset="0"/>
                <a:cs typeface="Times New Roman" panose="02020603050405020304" pitchFamily="18" charset="0"/>
              </a:rPr>
              <a:t>IS/</a:t>
            </a:r>
            <a:r>
              <a:rPr lang="pl-PL" sz="2400" dirty="0" smtClean="0">
                <a:solidFill>
                  <a:schemeClr val="bg1"/>
                </a:solidFill>
                <a:latin typeface="Times New Roman" panose="02020603050405020304" pitchFamily="18" charset="0"/>
                <a:cs typeface="Times New Roman" panose="02020603050405020304" pitchFamily="18" charset="0"/>
              </a:rPr>
              <a:t>ICT </a:t>
            </a:r>
            <a:r>
              <a:rPr lang="pl-PL" sz="2400" dirty="0">
                <a:solidFill>
                  <a:schemeClr val="bg1"/>
                </a:solidFill>
                <a:latin typeface="Times New Roman" panose="02020603050405020304" pitchFamily="18" charset="0"/>
                <a:cs typeface="Times New Roman" panose="02020603050405020304" pitchFamily="18" charset="0"/>
              </a:rPr>
              <a:t>V CESTOVNÍM RUCHU A TURISMU</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Virtuální </a:t>
            </a:r>
            <a:r>
              <a:rPr lang="cs-CZ" altLang="cs-CZ" sz="1800" b="1" dirty="0">
                <a:solidFill>
                  <a:srgbClr val="307871"/>
                </a:solidFill>
                <a:latin typeface="Times New Roman" panose="02020603050405020304" pitchFamily="18" charset="0"/>
                <a:cs typeface="Times New Roman" panose="02020603050405020304" pitchFamily="18" charset="0"/>
              </a:rPr>
              <a:t>prohlídka se využívá v cestovním ruchu zejména v následujících oblastech:</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ubytovací </a:t>
            </a:r>
            <a:r>
              <a:rPr lang="cs-CZ" altLang="cs-CZ" sz="1800" b="1" dirty="0">
                <a:solidFill>
                  <a:srgbClr val="307871"/>
                </a:solidFill>
                <a:latin typeface="Times New Roman" panose="02020603050405020304" pitchFamily="18" charset="0"/>
                <a:cs typeface="Times New Roman" panose="02020603050405020304" pitchFamily="18" charset="0"/>
              </a:rPr>
              <a:t>a gastronomická zařízení,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historické </a:t>
            </a:r>
            <a:r>
              <a:rPr lang="cs-CZ" altLang="cs-CZ" sz="1800" b="1" dirty="0">
                <a:solidFill>
                  <a:srgbClr val="307871"/>
                </a:solidFill>
                <a:latin typeface="Times New Roman" panose="02020603050405020304" pitchFamily="18" charset="0"/>
                <a:cs typeface="Times New Roman" panose="02020603050405020304" pitchFamily="18" charset="0"/>
              </a:rPr>
              <a:t>památky, jiné turistické atraktivity a cíle,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procházky </a:t>
            </a:r>
            <a:r>
              <a:rPr lang="cs-CZ" altLang="cs-CZ" sz="1800" b="1" dirty="0">
                <a:solidFill>
                  <a:srgbClr val="307871"/>
                </a:solidFill>
                <a:latin typeface="Times New Roman" panose="02020603050405020304" pitchFamily="18" charset="0"/>
                <a:cs typeface="Times New Roman" panose="02020603050405020304" pitchFamily="18" charset="0"/>
              </a:rPr>
              <a:t>městy a obcemi,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prohlídky </a:t>
            </a:r>
            <a:r>
              <a:rPr lang="cs-CZ" altLang="cs-CZ" sz="1800" b="1" dirty="0">
                <a:solidFill>
                  <a:srgbClr val="307871"/>
                </a:solidFill>
                <a:latin typeface="Times New Roman" panose="02020603050405020304" pitchFamily="18" charset="0"/>
                <a:cs typeface="Times New Roman" panose="02020603050405020304" pitchFamily="18" charset="0"/>
              </a:rPr>
              <a:t>sportovišť, kulturních objektů.</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E-turismus a virtuální cestovní ruch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73505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Virtuální realita je moderní technologie umožňující uživateli interakci se simulovaným prostředím. Technologie virtuální reality vytvářejí iluzi skutečného světa (např. při výcviku pilotování, lékařství, prohlídka reálných míst nebo fiktivního světa počítačových her).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Google </a:t>
            </a:r>
            <a:r>
              <a:rPr lang="cs-CZ" altLang="cs-CZ" sz="1800" b="1" dirty="0" err="1">
                <a:solidFill>
                  <a:srgbClr val="307871"/>
                </a:solidFill>
                <a:latin typeface="Times New Roman" panose="02020603050405020304" pitchFamily="18" charset="0"/>
                <a:cs typeface="Times New Roman" panose="02020603050405020304" pitchFamily="18" charset="0"/>
              </a:rPr>
              <a:t>Earth</a:t>
            </a:r>
            <a:r>
              <a:rPr lang="cs-CZ" altLang="cs-CZ" sz="1800" b="1" dirty="0">
                <a:solidFill>
                  <a:srgbClr val="307871"/>
                </a:solidFill>
                <a:latin typeface="Times New Roman" panose="02020603050405020304" pitchFamily="18" charset="0"/>
                <a:cs typeface="Times New Roman" panose="02020603050405020304" pitchFamily="18" charset="0"/>
              </a:rPr>
              <a:t> VR</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 hlediska virtuální reality a cestovního ruchu je zajímavá služba Google </a:t>
            </a:r>
            <a:r>
              <a:rPr lang="cs-CZ" altLang="cs-CZ" sz="1800" b="1" dirty="0" err="1">
                <a:solidFill>
                  <a:srgbClr val="307871"/>
                </a:solidFill>
                <a:latin typeface="Times New Roman" panose="02020603050405020304" pitchFamily="18" charset="0"/>
                <a:cs typeface="Times New Roman" panose="02020603050405020304" pitchFamily="18" charset="0"/>
              </a:rPr>
              <a:t>Earth</a:t>
            </a:r>
            <a:r>
              <a:rPr lang="cs-CZ" altLang="cs-CZ" sz="1800" b="1" dirty="0">
                <a:solidFill>
                  <a:srgbClr val="307871"/>
                </a:solidFill>
                <a:latin typeface="Times New Roman" panose="02020603050405020304" pitchFamily="18" charset="0"/>
                <a:cs typeface="Times New Roman" panose="02020603050405020304" pitchFamily="18" charset="0"/>
              </a:rPr>
              <a:t> VR, která je zdarma a umožňuje cestovat napříč celou planetou po nejzajímavějších místech.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Celou </a:t>
            </a:r>
            <a:r>
              <a:rPr lang="cs-CZ" altLang="cs-CZ" sz="1800" b="1" dirty="0">
                <a:solidFill>
                  <a:srgbClr val="307871"/>
                </a:solidFill>
                <a:latin typeface="Times New Roman" panose="02020603050405020304" pitchFamily="18" charset="0"/>
                <a:cs typeface="Times New Roman" panose="02020603050405020304" pitchFamily="18" charset="0"/>
              </a:rPr>
              <a:t>Zemi texy budete mít jako na dlani a máte možnost pomocí speciálních brýlí nebo helmy procházet po nejznámějších památkách, městech nebo přírodních úkazech.</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E-turismus a virtuální cestovní ruch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291225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smtClean="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Vývojové trendy v oblasti využití IS/ICT v cestovním ruchu a turismu jsou velmi často založeny na takzvané sdílené ekonomice, která umí dokonale využít možnosti IS/ICT v podobě flexibility, vyhledávání, fakturace a hodnocení nabízených služeb. Mezi základní trendy lze uvést především rychle se rozvíjející služby využívají IS/ICT v oblastech </a:t>
            </a:r>
            <a:r>
              <a:rPr lang="cs-CZ" altLang="cs-CZ" sz="1800" b="1" dirty="0" smtClean="0">
                <a:solidFill>
                  <a:srgbClr val="307871"/>
                </a:solidFill>
                <a:latin typeface="Times New Roman" panose="02020603050405020304" pitchFamily="18" charset="0"/>
                <a:cs typeface="Times New Roman" panose="02020603050405020304" pitchFamily="18" charset="0"/>
              </a:rPr>
              <a:t>ubytování </a:t>
            </a:r>
            <a:r>
              <a:rPr lang="cs-CZ" altLang="cs-CZ" sz="1800" b="1" dirty="0">
                <a:solidFill>
                  <a:srgbClr val="307871"/>
                </a:solidFill>
                <a:latin typeface="Times New Roman" panose="02020603050405020304" pitchFamily="18" charset="0"/>
                <a:cs typeface="Times New Roman" panose="02020603050405020304" pitchFamily="18" charset="0"/>
              </a:rPr>
              <a:t>(</a:t>
            </a:r>
            <a:r>
              <a:rPr lang="cs-CZ" altLang="cs-CZ" sz="1800" b="1" dirty="0" err="1">
                <a:solidFill>
                  <a:srgbClr val="307871"/>
                </a:solidFill>
                <a:latin typeface="Times New Roman" panose="02020603050405020304" pitchFamily="18" charset="0"/>
                <a:cs typeface="Times New Roman" panose="02020603050405020304" pitchFamily="18" charset="0"/>
              </a:rPr>
              <a:t>Airbnb</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CouchSurfing</a:t>
            </a:r>
            <a:r>
              <a:rPr lang="cs-CZ" altLang="cs-CZ" sz="1800" b="1" dirty="0">
                <a:solidFill>
                  <a:srgbClr val="307871"/>
                </a:solidFill>
                <a:latin typeface="Times New Roman" panose="02020603050405020304" pitchFamily="18" charset="0"/>
                <a:cs typeface="Times New Roman" panose="02020603050405020304" pitchFamily="18" charset="0"/>
              </a:rPr>
              <a:t>) a dopravy (Uber, </a:t>
            </a:r>
            <a:r>
              <a:rPr lang="cs-CZ" altLang="cs-CZ" sz="1800" b="1" dirty="0" err="1">
                <a:solidFill>
                  <a:srgbClr val="307871"/>
                </a:solidFill>
                <a:latin typeface="Times New Roman" panose="02020603050405020304" pitchFamily="18" charset="0"/>
                <a:cs typeface="Times New Roman" panose="02020603050405020304" pitchFamily="18" charset="0"/>
              </a:rPr>
              <a:t>Liftago</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Taxify</a:t>
            </a:r>
            <a:r>
              <a:rPr lang="cs-CZ" altLang="cs-CZ" sz="1800" b="1" dirty="0">
                <a:solidFill>
                  <a:srgbClr val="307871"/>
                </a:solidFill>
                <a:latin typeface="Times New Roman" panose="02020603050405020304" pitchFamily="18" charset="0"/>
                <a:cs typeface="Times New Roman" panose="02020603050405020304" pitchFamily="18" charset="0"/>
              </a:rPr>
              <a:t>). Tyto nové a dynamické služby mnohdy komplikují podnikání tradičním hotelům a taxislužbám.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Výhodou </a:t>
            </a:r>
            <a:r>
              <a:rPr lang="cs-CZ" altLang="cs-CZ" sz="1800" b="1" dirty="0">
                <a:solidFill>
                  <a:srgbClr val="307871"/>
                </a:solidFill>
                <a:latin typeface="Times New Roman" panose="02020603050405020304" pitchFamily="18" charset="0"/>
                <a:cs typeface="Times New Roman" panose="02020603050405020304" pitchFamily="18" charset="0"/>
              </a:rPr>
              <a:t>těchto služeb je, že jsou schopny minimalizovat především čas a náklady. Rizikem pro tyto </a:t>
            </a:r>
            <a:r>
              <a:rPr lang="cs-CZ" altLang="cs-CZ" sz="1800" b="1" dirty="0" smtClean="0">
                <a:solidFill>
                  <a:srgbClr val="307871"/>
                </a:solidFill>
                <a:latin typeface="Times New Roman" panose="02020603050405020304" pitchFamily="18" charset="0"/>
                <a:cs typeface="Times New Roman" panose="02020603050405020304" pitchFamily="18" charset="0"/>
              </a:rPr>
              <a:t>služby </a:t>
            </a:r>
            <a:r>
              <a:rPr lang="cs-CZ" altLang="cs-CZ" sz="1800" b="1" dirty="0">
                <a:solidFill>
                  <a:srgbClr val="307871"/>
                </a:solidFill>
                <a:latin typeface="Times New Roman" panose="02020603050405020304" pitchFamily="18" charset="0"/>
                <a:cs typeface="Times New Roman" panose="02020603050405020304" pitchFamily="18" charset="0"/>
              </a:rPr>
              <a:t>je jejich možná regulace a zpoplatnění. Již nyní se objevila celá řada lokálních soudních sporů, zákazů a restrikcí. Dalším vývojem trendem je tzv. „virtuální cestovní ruch“, který známé destinace či památky přibližuje v podobě 3D prohlídek.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Úvod</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Pochopit </a:t>
            </a:r>
            <a:r>
              <a:rPr lang="cs-CZ" altLang="cs-CZ" sz="1800" b="1" dirty="0">
                <a:solidFill>
                  <a:srgbClr val="307871"/>
                </a:solidFill>
                <a:latin typeface="Times New Roman" panose="02020603050405020304" pitchFamily="18" charset="0"/>
                <a:cs typeface="Times New Roman" panose="02020603050405020304" pitchFamily="18" charset="0"/>
              </a:rPr>
              <a:t>potenciál sdílené ekonomiky v cestovním ruchu</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Pochopit </a:t>
            </a:r>
            <a:r>
              <a:rPr lang="cs-CZ" altLang="cs-CZ" sz="1800" b="1" dirty="0">
                <a:solidFill>
                  <a:srgbClr val="307871"/>
                </a:solidFill>
                <a:latin typeface="Times New Roman" panose="02020603050405020304" pitchFamily="18" charset="0"/>
                <a:cs typeface="Times New Roman" panose="02020603050405020304" pitchFamily="18" charset="0"/>
              </a:rPr>
              <a:t>rizika sdílené ekonomiky v cestovním </a:t>
            </a:r>
            <a:r>
              <a:rPr lang="cs-CZ" altLang="cs-CZ" sz="1800" b="1" dirty="0" smtClean="0">
                <a:solidFill>
                  <a:srgbClr val="307871"/>
                </a:solidFill>
                <a:latin typeface="Times New Roman" panose="02020603050405020304" pitchFamily="18" charset="0"/>
                <a:cs typeface="Times New Roman" panose="02020603050405020304" pitchFamily="18" charset="0"/>
              </a:rPr>
              <a:t>ruchu</a:t>
            </a:r>
          </a:p>
          <a:p>
            <a:pPr>
              <a:buFont typeface="Wingdings" panose="05000000000000000000" pitchFamily="2" charset="2"/>
              <a:buChar char="ü"/>
            </a:pPr>
            <a:r>
              <a:rPr lang="cs-CZ" altLang="cs-CZ" sz="1800" b="1" dirty="0">
                <a:solidFill>
                  <a:srgbClr val="307871"/>
                </a:solidFill>
                <a:latin typeface="Times New Roman" panose="02020603050405020304" pitchFamily="18" charset="0"/>
                <a:cs typeface="Times New Roman" panose="02020603050405020304" pitchFamily="18" charset="0"/>
              </a:rPr>
              <a:t>Naučit </a:t>
            </a:r>
            <a:r>
              <a:rPr lang="cs-CZ" altLang="cs-CZ" sz="1800" b="1" dirty="0" smtClean="0">
                <a:solidFill>
                  <a:srgbClr val="307871"/>
                </a:solidFill>
                <a:latin typeface="Times New Roman" panose="02020603050405020304" pitchFamily="18" charset="0"/>
                <a:cs typeface="Times New Roman" panose="02020603050405020304" pitchFamily="18" charset="0"/>
              </a:rPr>
              <a:t>se orientovat v </a:t>
            </a:r>
            <a:r>
              <a:rPr lang="cs-CZ" altLang="cs-CZ" sz="1800" b="1" dirty="0">
                <a:solidFill>
                  <a:srgbClr val="307871"/>
                </a:solidFill>
                <a:latin typeface="Times New Roman" panose="02020603050405020304" pitchFamily="18" charset="0"/>
                <a:cs typeface="Times New Roman" panose="02020603050405020304" pitchFamily="18" charset="0"/>
              </a:rPr>
              <a:t>moderních trendech v oblasti využití IS/ICT v cestovním ruchu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Cíle 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Sdílené </a:t>
            </a:r>
            <a:r>
              <a:rPr lang="cs-CZ" altLang="cs-CZ" sz="1800" b="1" dirty="0">
                <a:solidFill>
                  <a:srgbClr val="307871"/>
                </a:solidFill>
                <a:latin typeface="Times New Roman" panose="02020603050405020304" pitchFamily="18" charset="0"/>
                <a:cs typeface="Times New Roman" panose="02020603050405020304" pitchFamily="18" charset="0"/>
              </a:rPr>
              <a:t>ekonomika umí dokonale využít možnosti IS/ICT v podobě flexibility, </a:t>
            </a:r>
            <a:r>
              <a:rPr lang="cs-CZ" altLang="cs-CZ" sz="1800" b="1" dirty="0" smtClean="0">
                <a:solidFill>
                  <a:srgbClr val="307871"/>
                </a:solidFill>
                <a:latin typeface="Times New Roman" panose="02020603050405020304" pitchFamily="18" charset="0"/>
                <a:cs typeface="Times New Roman" panose="02020603050405020304" pitchFamily="18" charset="0"/>
              </a:rPr>
              <a:t>vyhledávání</a:t>
            </a:r>
            <a:r>
              <a:rPr lang="cs-CZ" altLang="cs-CZ" sz="1800" b="1" dirty="0">
                <a:solidFill>
                  <a:srgbClr val="307871"/>
                </a:solidFill>
                <a:latin typeface="Times New Roman" panose="02020603050405020304" pitchFamily="18" charset="0"/>
                <a:cs typeface="Times New Roman" panose="02020603050405020304" pitchFamily="18" charset="0"/>
              </a:rPr>
              <a:t>, fakturace a hodnocení nabízených služeb.</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Sdílená </a:t>
            </a:r>
            <a:r>
              <a:rPr lang="cs-CZ" altLang="cs-CZ" sz="1800" b="1" dirty="0">
                <a:solidFill>
                  <a:srgbClr val="307871"/>
                </a:solidFill>
                <a:latin typeface="Times New Roman" panose="02020603050405020304" pitchFamily="18" charset="0"/>
                <a:cs typeface="Times New Roman" panose="02020603050405020304" pitchFamily="18" charset="0"/>
              </a:rPr>
              <a:t>ekonomika je trendem, který efektivně využívá možnosti informačních a </a:t>
            </a:r>
            <a:r>
              <a:rPr lang="cs-CZ" altLang="cs-CZ" sz="1800" b="1" dirty="0" smtClean="0">
                <a:solidFill>
                  <a:srgbClr val="307871"/>
                </a:solidFill>
                <a:latin typeface="Times New Roman" panose="02020603050405020304" pitchFamily="18" charset="0"/>
                <a:cs typeface="Times New Roman" panose="02020603050405020304" pitchFamily="18" charset="0"/>
              </a:rPr>
              <a:t>komunikačních </a:t>
            </a:r>
            <a:r>
              <a:rPr lang="cs-CZ" altLang="cs-CZ" sz="1800" b="1" dirty="0">
                <a:solidFill>
                  <a:srgbClr val="307871"/>
                </a:solidFill>
                <a:latin typeface="Times New Roman" panose="02020603050405020304" pitchFamily="18" charset="0"/>
                <a:cs typeface="Times New Roman" panose="02020603050405020304" pitchFamily="18" charset="0"/>
              </a:rPr>
              <a:t>technologií. Hlavní podstatou sdílené ekonomiky je pronájem, výměna či sdílení majetku. Například v ubytovacích službách se jedná o krátkodobé užívání buď celé nemovitosti, nebo pouze její části</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Moderní informační technologie ideálně podporují tento způsob směny, protože jsou schopné ve velkém měřítku propojovat nabídku s poptávkou lidí, kteří nesdílí stejný fyzický prostor.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Sdílená ekonomika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Podívejme </a:t>
            </a:r>
            <a:r>
              <a:rPr lang="cs-CZ" altLang="cs-CZ" sz="1800" b="1" dirty="0">
                <a:solidFill>
                  <a:srgbClr val="307871"/>
                </a:solidFill>
                <a:latin typeface="Times New Roman" panose="02020603050405020304" pitchFamily="18" charset="0"/>
                <a:cs typeface="Times New Roman" panose="02020603050405020304" pitchFamily="18" charset="0"/>
              </a:rPr>
              <a:t>se alespoň na pár příkladů v rámci turistického ruchu: car-</a:t>
            </a:r>
            <a:r>
              <a:rPr lang="cs-CZ" altLang="cs-CZ" sz="1800" b="1" dirty="0" err="1">
                <a:solidFill>
                  <a:srgbClr val="307871"/>
                </a:solidFill>
                <a:latin typeface="Times New Roman" panose="02020603050405020304" pitchFamily="18" charset="0"/>
                <a:cs typeface="Times New Roman" panose="02020603050405020304" pitchFamily="18" charset="0"/>
              </a:rPr>
              <a:t>sharing</a:t>
            </a:r>
            <a:r>
              <a:rPr lang="cs-CZ" altLang="cs-CZ" sz="1800" b="1" dirty="0">
                <a:solidFill>
                  <a:srgbClr val="307871"/>
                </a:solidFill>
                <a:latin typeface="Times New Roman" panose="02020603050405020304" pitchFamily="18" charset="0"/>
                <a:cs typeface="Times New Roman" panose="02020603050405020304" pitchFamily="18" charset="0"/>
              </a:rPr>
              <a:t> nebo </a:t>
            </a:r>
            <a:r>
              <a:rPr lang="cs-CZ" altLang="cs-CZ" sz="1800" b="1" dirty="0" smtClean="0">
                <a:solidFill>
                  <a:srgbClr val="307871"/>
                </a:solidFill>
                <a:latin typeface="Times New Roman" panose="02020603050405020304" pitchFamily="18" charset="0"/>
                <a:cs typeface="Times New Roman" panose="02020603050405020304" pitchFamily="18" charset="0"/>
              </a:rPr>
              <a:t>půjčovny </a:t>
            </a:r>
            <a:r>
              <a:rPr lang="cs-CZ" altLang="cs-CZ" sz="1800" b="1" dirty="0">
                <a:solidFill>
                  <a:srgbClr val="307871"/>
                </a:solidFill>
                <a:latin typeface="Times New Roman" panose="02020603050405020304" pitchFamily="18" charset="0"/>
                <a:cs typeface="Times New Roman" panose="02020603050405020304" pitchFamily="18" charset="0"/>
              </a:rPr>
              <a:t>jízdních kol, dále jsou známými příklady služby </a:t>
            </a:r>
            <a:r>
              <a:rPr lang="cs-CZ" altLang="cs-CZ" sz="1800" b="1" dirty="0" err="1">
                <a:solidFill>
                  <a:srgbClr val="307871"/>
                </a:solidFill>
                <a:latin typeface="Times New Roman" panose="02020603050405020304" pitchFamily="18" charset="0"/>
                <a:cs typeface="Times New Roman" panose="02020603050405020304" pitchFamily="18" charset="0"/>
              </a:rPr>
              <a:t>Airbnb</a:t>
            </a:r>
            <a:r>
              <a:rPr lang="cs-CZ" altLang="cs-CZ" sz="1800" b="1" dirty="0">
                <a:solidFill>
                  <a:srgbClr val="307871"/>
                </a:solidFill>
                <a:latin typeface="Times New Roman" panose="02020603050405020304" pitchFamily="18" charset="0"/>
                <a:cs typeface="Times New Roman" panose="02020603050405020304" pitchFamily="18" charset="0"/>
              </a:rPr>
              <a:t> nebo </a:t>
            </a:r>
            <a:r>
              <a:rPr lang="cs-CZ" altLang="cs-CZ" sz="1800" b="1" dirty="0" err="1">
                <a:solidFill>
                  <a:srgbClr val="307871"/>
                </a:solidFill>
                <a:latin typeface="Times New Roman" panose="02020603050405020304" pitchFamily="18" charset="0"/>
                <a:cs typeface="Times New Roman" panose="02020603050405020304" pitchFamily="18" charset="0"/>
              </a:rPr>
              <a:t>Couchsurfing</a:t>
            </a:r>
            <a:r>
              <a:rPr lang="cs-CZ" altLang="cs-CZ" sz="1800" b="1" dirty="0">
                <a:solidFill>
                  <a:srgbClr val="307871"/>
                </a:solidFill>
                <a:latin typeface="Times New Roman" panose="02020603050405020304" pitchFamily="18" charset="0"/>
                <a:cs typeface="Times New Roman" panose="02020603050405020304" pitchFamily="18" charset="0"/>
              </a:rPr>
              <a:t> na </a:t>
            </a:r>
            <a:r>
              <a:rPr lang="cs-CZ" altLang="cs-CZ" sz="1800" b="1" dirty="0" smtClean="0">
                <a:solidFill>
                  <a:srgbClr val="307871"/>
                </a:solidFill>
                <a:latin typeface="Times New Roman" panose="02020603050405020304" pitchFamily="18" charset="0"/>
                <a:cs typeface="Times New Roman" panose="02020603050405020304" pitchFamily="18" charset="0"/>
              </a:rPr>
              <a:t>sdílení </a:t>
            </a:r>
            <a:r>
              <a:rPr lang="cs-CZ" altLang="cs-CZ" sz="1800" b="1" dirty="0">
                <a:solidFill>
                  <a:srgbClr val="307871"/>
                </a:solidFill>
                <a:latin typeface="Times New Roman" panose="02020603050405020304" pitchFamily="18" charset="0"/>
                <a:cs typeface="Times New Roman" panose="02020603050405020304" pitchFamily="18" charset="0"/>
              </a:rPr>
              <a:t>ubytovacích kapacit na dovolenou nebo alternativní taxislužba Uber. Důležitým </a:t>
            </a:r>
            <a:r>
              <a:rPr lang="cs-CZ" altLang="cs-CZ" sz="1800" b="1" dirty="0" smtClean="0">
                <a:solidFill>
                  <a:srgbClr val="307871"/>
                </a:solidFill>
                <a:latin typeface="Times New Roman" panose="02020603050405020304" pitchFamily="18" charset="0"/>
                <a:cs typeface="Times New Roman" panose="02020603050405020304" pitchFamily="18" charset="0"/>
              </a:rPr>
              <a:t>principem </a:t>
            </a:r>
            <a:r>
              <a:rPr lang="cs-CZ" altLang="cs-CZ" sz="1800" b="1" dirty="0">
                <a:solidFill>
                  <a:srgbClr val="307871"/>
                </a:solidFill>
                <a:latin typeface="Times New Roman" panose="02020603050405020304" pitchFamily="18" charset="0"/>
                <a:cs typeface="Times New Roman" panose="02020603050405020304" pitchFamily="18" charset="0"/>
              </a:rPr>
              <a:t>sdílené ekonomiky je myšlenka, že mít přístup k věci je lepší než ji vlastnit, protože je to mnohem levnější a rovněž ekologičtější.</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Hlavní příčiny současného vzestupu sdílené ekonomiky: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rozvoj </a:t>
            </a:r>
            <a:r>
              <a:rPr lang="cs-CZ" altLang="cs-CZ" sz="1800" b="1" dirty="0">
                <a:solidFill>
                  <a:srgbClr val="307871"/>
                </a:solidFill>
                <a:latin typeface="Times New Roman" panose="02020603050405020304" pitchFamily="18" charset="0"/>
                <a:cs typeface="Times New Roman" panose="02020603050405020304" pitchFamily="18" charset="0"/>
              </a:rPr>
              <a:t>digitální ekonomiky, která vyžaduje vybudovanou infrastrukturu pro </a:t>
            </a:r>
            <a:r>
              <a:rPr lang="cs-CZ" altLang="cs-CZ" sz="1800" b="1" dirty="0" smtClean="0">
                <a:solidFill>
                  <a:srgbClr val="307871"/>
                </a:solidFill>
                <a:latin typeface="Times New Roman" panose="02020603050405020304" pitchFamily="18" charset="0"/>
                <a:cs typeface="Times New Roman" panose="02020603050405020304" pitchFamily="18" charset="0"/>
              </a:rPr>
              <a:t>vysokorychlostní </a:t>
            </a:r>
            <a:r>
              <a:rPr lang="cs-CZ" altLang="cs-CZ" sz="1800" b="1" dirty="0">
                <a:solidFill>
                  <a:srgbClr val="307871"/>
                </a:solidFill>
                <a:latin typeface="Times New Roman" panose="02020603050405020304" pitchFamily="18" charset="0"/>
                <a:cs typeface="Times New Roman" panose="02020603050405020304" pitchFamily="18" charset="0"/>
              </a:rPr>
              <a:t>internet, dostupnost hardwaru i softwaru. Počet uživatelů </a:t>
            </a:r>
            <a:r>
              <a:rPr lang="cs-CZ" altLang="cs-CZ" sz="1800" b="1" dirty="0" smtClean="0">
                <a:solidFill>
                  <a:srgbClr val="307871"/>
                </a:solidFill>
                <a:latin typeface="Times New Roman" panose="02020603050405020304" pitchFamily="18" charset="0"/>
                <a:cs typeface="Times New Roman" panose="02020603050405020304" pitchFamily="18" charset="0"/>
              </a:rPr>
              <a:t>internetu </a:t>
            </a:r>
            <a:r>
              <a:rPr lang="cs-CZ" altLang="cs-CZ" sz="1800" b="1" dirty="0">
                <a:solidFill>
                  <a:srgbClr val="307871"/>
                </a:solidFill>
                <a:latin typeface="Times New Roman" panose="02020603050405020304" pitchFamily="18" charset="0"/>
                <a:cs typeface="Times New Roman" panose="02020603050405020304" pitchFamily="18" charset="0"/>
              </a:rPr>
              <a:t>je globálně již zhruba polovina veškeré lidské populace,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vzestup </a:t>
            </a:r>
            <a:r>
              <a:rPr lang="cs-CZ" altLang="cs-CZ" sz="1800" b="1" dirty="0">
                <a:solidFill>
                  <a:srgbClr val="307871"/>
                </a:solidFill>
                <a:latin typeface="Times New Roman" panose="02020603050405020304" pitchFamily="18" charset="0"/>
                <a:cs typeface="Times New Roman" panose="02020603050405020304" pitchFamily="18" charset="0"/>
              </a:rPr>
              <a:t>sociálních médií, který umožňuje neustálou konektivitu.</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Sdílená ekonomika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37407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Níže následuje stručný přehled příkladů sdílené ekonomiky z analýzy koordinátora Prouzy (2017). </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české</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Liftago</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a:t>
            </a:r>
            <a:r>
              <a:rPr lang="cs-CZ" altLang="cs-CZ" sz="1800" b="1" dirty="0" err="1">
                <a:solidFill>
                  <a:srgbClr val="307871"/>
                </a:solidFill>
                <a:latin typeface="Times New Roman" panose="02020603050405020304" pitchFamily="18" charset="0"/>
                <a:cs typeface="Times New Roman" panose="02020603050405020304" pitchFamily="18" charset="0"/>
              </a:rPr>
              <a:t>taxiaplikace</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Rekola</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(sdílení bicyklů)</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Zonky</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(P2P </a:t>
            </a:r>
            <a:r>
              <a:rPr lang="cs-CZ" altLang="cs-CZ" sz="1800" b="1" dirty="0" err="1">
                <a:solidFill>
                  <a:srgbClr val="307871"/>
                </a:solidFill>
                <a:latin typeface="Times New Roman" panose="02020603050405020304" pitchFamily="18" charset="0"/>
                <a:cs typeface="Times New Roman" panose="02020603050405020304" pitchFamily="18" charset="0"/>
              </a:rPr>
              <a:t>lending</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Seduo</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(vzdělávání on-line)</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Nostis</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(vzdělávání on-line)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LidskáSíla.cz </a:t>
            </a:r>
            <a:r>
              <a:rPr lang="cs-CZ" altLang="cs-CZ" sz="1800" b="1" dirty="0">
                <a:solidFill>
                  <a:srgbClr val="307871"/>
                </a:solidFill>
                <a:latin typeface="Times New Roman" panose="02020603050405020304" pitchFamily="18" charset="0"/>
                <a:cs typeface="Times New Roman" panose="02020603050405020304" pitchFamily="18" charset="0"/>
              </a:rPr>
              <a:t>(úklid domácností)</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Doginni</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(venčení a hlídání psů)</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Sdílená ekonomika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446581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Uber </a:t>
            </a:r>
            <a:r>
              <a:rPr lang="cs-CZ" altLang="cs-CZ" sz="1800" b="1" dirty="0">
                <a:solidFill>
                  <a:srgbClr val="307871"/>
                </a:solidFill>
                <a:latin typeface="Times New Roman" panose="02020603050405020304" pitchFamily="18" charset="0"/>
                <a:cs typeface="Times New Roman" panose="02020603050405020304" pitchFamily="18" charset="0"/>
              </a:rPr>
              <a:t>(alternativní taxislužba)</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Taxify</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(alternativní taxislužba)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Car2Go </a:t>
            </a:r>
            <a:r>
              <a:rPr lang="cs-CZ" altLang="cs-CZ" sz="1800" b="1" dirty="0">
                <a:solidFill>
                  <a:srgbClr val="307871"/>
                </a:solidFill>
                <a:latin typeface="Times New Roman" panose="02020603050405020304" pitchFamily="18" charset="0"/>
                <a:cs typeface="Times New Roman" panose="02020603050405020304" pitchFamily="18" charset="0"/>
              </a:rPr>
              <a:t>(</a:t>
            </a:r>
            <a:r>
              <a:rPr lang="cs-CZ" altLang="cs-CZ" sz="1800" b="1" dirty="0" err="1">
                <a:solidFill>
                  <a:srgbClr val="307871"/>
                </a:solidFill>
                <a:latin typeface="Times New Roman" panose="02020603050405020304" pitchFamily="18" charset="0"/>
                <a:cs typeface="Times New Roman" panose="02020603050405020304" pitchFamily="18" charset="0"/>
              </a:rPr>
              <a:t>carsharing</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Airbnb</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(krátkodobé pronájmy nemovitostí)</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DeskNearMe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(sdílení kanceláří)</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Kickstarter</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a:t>
            </a:r>
            <a:r>
              <a:rPr lang="cs-CZ" altLang="cs-CZ" sz="1800" b="1" dirty="0" err="1">
                <a:solidFill>
                  <a:srgbClr val="307871"/>
                </a:solidFill>
                <a:latin typeface="Times New Roman" panose="02020603050405020304" pitchFamily="18" charset="0"/>
                <a:cs typeface="Times New Roman" panose="02020603050405020304" pitchFamily="18" charset="0"/>
              </a:rPr>
              <a:t>crowdfunding</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Indiegogo</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a:t>
            </a:r>
            <a:r>
              <a:rPr lang="cs-CZ" altLang="cs-CZ" sz="1800" b="1" dirty="0" err="1">
                <a:solidFill>
                  <a:srgbClr val="307871"/>
                </a:solidFill>
                <a:latin typeface="Times New Roman" panose="02020603050405020304" pitchFamily="18" charset="0"/>
                <a:cs typeface="Times New Roman" panose="02020603050405020304" pitchFamily="18" charset="0"/>
              </a:rPr>
              <a:t>crowdfunding</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LendingClub</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(P2P </a:t>
            </a:r>
            <a:r>
              <a:rPr lang="cs-CZ" altLang="cs-CZ" sz="1800" b="1" dirty="0" err="1">
                <a:solidFill>
                  <a:srgbClr val="307871"/>
                </a:solidFill>
                <a:latin typeface="Times New Roman" panose="02020603050405020304" pitchFamily="18" charset="0"/>
                <a:cs typeface="Times New Roman" panose="02020603050405020304" pitchFamily="18" charset="0"/>
              </a:rPr>
              <a:t>lending</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Innocentive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a:t>
            </a:r>
            <a:r>
              <a:rPr lang="cs-CZ" altLang="cs-CZ" sz="1800" b="1" dirty="0" err="1">
                <a:solidFill>
                  <a:srgbClr val="307871"/>
                </a:solidFill>
                <a:latin typeface="Times New Roman" panose="02020603050405020304" pitchFamily="18" charset="0"/>
                <a:cs typeface="Times New Roman" panose="02020603050405020304" pitchFamily="18" charset="0"/>
              </a:rPr>
              <a:t>crowdsourcing</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TaskRabbit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(domluva jednorázových brigád)</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Coursera</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(vzdělávání on-line)</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Khan</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Academy</a:t>
            </a:r>
            <a:r>
              <a:rPr lang="cs-CZ" altLang="cs-CZ" sz="1800" b="1" dirty="0">
                <a:solidFill>
                  <a:srgbClr val="307871"/>
                </a:solidFill>
                <a:latin typeface="Times New Roman" panose="02020603050405020304" pitchFamily="18" charset="0"/>
                <a:cs typeface="Times New Roman" panose="02020603050405020304" pitchFamily="18" charset="0"/>
              </a:rPr>
              <a:t> (vzdělávání on-line)</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Sdílená ekonomika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96460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Sociální </a:t>
            </a:r>
            <a:r>
              <a:rPr lang="cs-CZ" altLang="cs-CZ" sz="1800" b="1" dirty="0">
                <a:solidFill>
                  <a:srgbClr val="307871"/>
                </a:solidFill>
                <a:latin typeface="Times New Roman" panose="02020603050405020304" pitchFamily="18" charset="0"/>
                <a:cs typeface="Times New Roman" panose="02020603050405020304" pitchFamily="18" charset="0"/>
              </a:rPr>
              <a:t>média jsou všeobecně prostředkem, který umožňují uživatelům mezi sebou a také se společností navzájem sdílet textové, obrazové a audiovizuální materiály</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Definice </a:t>
            </a:r>
            <a:r>
              <a:rPr lang="cs-CZ" altLang="cs-CZ" sz="1800" b="1" dirty="0">
                <a:solidFill>
                  <a:srgbClr val="307871"/>
                </a:solidFill>
                <a:latin typeface="Times New Roman" panose="02020603050405020304" pitchFamily="18" charset="0"/>
                <a:cs typeface="Times New Roman" panose="02020603050405020304" pitchFamily="18" charset="0"/>
              </a:rPr>
              <a:t>podle Kaplana a </a:t>
            </a:r>
            <a:r>
              <a:rPr lang="cs-CZ" altLang="cs-CZ" sz="1800" b="1" dirty="0" err="1">
                <a:solidFill>
                  <a:srgbClr val="307871"/>
                </a:solidFill>
                <a:latin typeface="Times New Roman" panose="02020603050405020304" pitchFamily="18" charset="0"/>
                <a:cs typeface="Times New Roman" panose="02020603050405020304" pitchFamily="18" charset="0"/>
              </a:rPr>
              <a:t>Haenleina</a:t>
            </a:r>
            <a:r>
              <a:rPr lang="cs-CZ" altLang="cs-CZ" sz="1800" b="1" dirty="0">
                <a:solidFill>
                  <a:srgbClr val="307871"/>
                </a:solidFill>
                <a:latin typeface="Times New Roman" panose="02020603050405020304" pitchFamily="18" charset="0"/>
                <a:cs typeface="Times New Roman" panose="02020603050405020304" pitchFamily="18" charset="0"/>
              </a:rPr>
              <a:t> (2010) pak uvádí, že sociální média jsou skupina internetově orientovaných aplikací, založených na ideových a technických základech </a:t>
            </a:r>
            <a:r>
              <a:rPr lang="cs-CZ" altLang="cs-CZ" sz="1800" b="1" dirty="0" smtClean="0">
                <a:solidFill>
                  <a:srgbClr val="307871"/>
                </a:solidFill>
                <a:latin typeface="Times New Roman" panose="02020603050405020304" pitchFamily="18" charset="0"/>
                <a:cs typeface="Times New Roman" panose="02020603050405020304" pitchFamily="18" charset="0"/>
              </a:rPr>
              <a:t>platformy </a:t>
            </a:r>
            <a:r>
              <a:rPr lang="cs-CZ" altLang="cs-CZ" sz="1800" b="1" dirty="0">
                <a:solidFill>
                  <a:srgbClr val="307871"/>
                </a:solidFill>
                <a:latin typeface="Times New Roman" panose="02020603050405020304" pitchFamily="18" charset="0"/>
                <a:cs typeface="Times New Roman" panose="02020603050405020304" pitchFamily="18" charset="0"/>
              </a:rPr>
              <a:t>Web 2.0 a umožňují tvorbu a výměnu obsahu generovaného uživateli.</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Sociální sítě</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5545007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2491</TotalTime>
  <Words>1776</Words>
  <Application>Microsoft Office PowerPoint</Application>
  <PresentationFormat>Předvádění na obrazovce (16:9)</PresentationFormat>
  <Paragraphs>169</Paragraphs>
  <Slides>22</Slides>
  <Notes>19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Enriqueta</vt:lpstr>
      <vt:lpstr>Times New Roman</vt:lpstr>
      <vt:lpstr>Wingdings</vt:lpstr>
      <vt:lpstr>SLU</vt:lpstr>
      <vt:lpstr>Název prezentace</vt:lpstr>
      <vt:lpstr>INFORMAČNÍ SYSTÉMY V CESTOVNÍM RUCHU</vt:lpstr>
      <vt:lpstr>Úvod</vt:lpstr>
      <vt:lpstr>Cíle přednášky</vt:lpstr>
      <vt:lpstr>Sdílená ekonomika</vt:lpstr>
      <vt:lpstr>Sdílená ekonomika</vt:lpstr>
      <vt:lpstr>Sdílená ekonomika</vt:lpstr>
      <vt:lpstr>Sdílená ekonomika</vt:lpstr>
      <vt:lpstr>Sociální sítě</vt:lpstr>
      <vt:lpstr>Sociální sítě</vt:lpstr>
      <vt:lpstr>Mobilní technologie v cestovním ruchu</vt:lpstr>
      <vt:lpstr>Mobilní technologie v cestovním ruchu</vt:lpstr>
      <vt:lpstr>Mobilní technologie v cestovním ruchu</vt:lpstr>
      <vt:lpstr>Oblast ubytování  </vt:lpstr>
      <vt:lpstr>Oblast dopravy </vt:lpstr>
      <vt:lpstr>E-turismus a virtuální cestovní ruch </vt:lpstr>
      <vt:lpstr>E-turismus a virtuální cestovní ruch </vt:lpstr>
      <vt:lpstr>E-turismus a virtuální cestovní ruch </vt:lpstr>
      <vt:lpstr>E-turismus a virtuální cestovní ruch </vt:lpstr>
      <vt:lpstr>E-turismus a virtuální cestovní ruch </vt:lpstr>
      <vt:lpstr>E-turismus a virtuální cestovní ruch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Radim Dolák</cp:lastModifiedBy>
  <cp:revision>144</cp:revision>
  <dcterms:created xsi:type="dcterms:W3CDTF">2016-07-06T15:42:34Z</dcterms:created>
  <dcterms:modified xsi:type="dcterms:W3CDTF">2018-04-15T08:15:00Z</dcterms:modified>
</cp:coreProperties>
</file>