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91" r:id="rId6"/>
    <p:sldId id="259" r:id="rId7"/>
    <p:sldId id="262" r:id="rId8"/>
    <p:sldId id="264" r:id="rId9"/>
    <p:sldId id="265" r:id="rId10"/>
    <p:sldId id="266" r:id="rId11"/>
    <p:sldId id="29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5" r:id="rId20"/>
    <p:sldId id="274" r:id="rId21"/>
    <p:sldId id="296" r:id="rId22"/>
    <p:sldId id="275" r:id="rId23"/>
    <p:sldId id="297" r:id="rId24"/>
    <p:sldId id="276" r:id="rId25"/>
    <p:sldId id="277" r:id="rId26"/>
    <p:sldId id="293" r:id="rId27"/>
    <p:sldId id="278" r:id="rId28"/>
    <p:sldId id="294" r:id="rId29"/>
    <p:sldId id="29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83" d="100"/>
          <a:sy n="83" d="100"/>
        </p:scale>
        <p:origin x="144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_Jirka\A-UNIVERZITA%20KARVIN&#193;\STATISTICK&#201;%20METODY%20PRO%20EKONOMY\graf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List1!$E$4:$E$11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List1!$F$4:$F$11</c:f>
              <c:numCache>
                <c:formatCode>General</c:formatCode>
                <c:ptCount val="8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0F-40FA-A72C-8529077E6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686056"/>
        <c:axId val="423680152"/>
      </c:scatterChart>
      <c:valAx>
        <c:axId val="423686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0152"/>
        <c:crosses val="autoZero"/>
        <c:crossBetween val="midCat"/>
      </c:valAx>
      <c:valAx>
        <c:axId val="42368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6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22DBF2-A210-47CF-A29E-1E10BD86BC3C}" type="datetimeFigureOut">
              <a:rPr lang="en-US" smtClean="0"/>
              <a:pPr/>
              <a:t>9/25/2022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zurek@opf.slu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Přednáška 1:</a:t>
            </a:r>
            <a:br>
              <a:rPr lang="cs-CZ" dirty="0" smtClean="0"/>
            </a:br>
            <a:r>
              <a:rPr lang="en-US" b="1" dirty="0"/>
              <a:t>ZÁKLADNÍ STATISTICKÉ POJMY, CHARAKTERISTIKY </a:t>
            </a:r>
            <a:r>
              <a:rPr lang="cs-CZ" b="1" dirty="0" smtClean="0"/>
              <a:t>DAT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517232"/>
            <a:ext cx="6461760" cy="1066800"/>
          </a:xfrm>
        </p:spPr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1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60486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b="1" dirty="0" smtClean="0"/>
              <a:t>Týden 9:  17. 11. – státní svátek</a:t>
            </a:r>
            <a:endParaRPr lang="en-US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10: </a:t>
            </a:r>
            <a:r>
              <a:rPr lang="cs-CZ" b="1" dirty="0" smtClean="0"/>
              <a:t> 24.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Přednáška:</a:t>
            </a:r>
            <a:r>
              <a:rPr lang="cs-CZ" dirty="0"/>
              <a:t> Úplné </a:t>
            </a:r>
            <a:r>
              <a:rPr lang="cs-CZ" dirty="0" smtClean="0"/>
              <a:t> a částečné faktorové </a:t>
            </a:r>
            <a:r>
              <a:rPr lang="cs-CZ" dirty="0"/>
              <a:t>plány</a:t>
            </a:r>
            <a:br>
              <a:rPr lang="cs-CZ" dirty="0"/>
            </a:br>
            <a:r>
              <a:rPr lang="cs-CZ" dirty="0"/>
              <a:t>(Základy experimentování a oblasti použití, experimentální procedura, efekt (vliv) faktoru, významnost efektu, test významnosti efektu, grafické hodnocení efektu faktoru, grafy interakcí, model experimentu.)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Postup výpočtu při analýze rozptylu se dvěma faktory.</a:t>
            </a:r>
            <a:endParaRPr lang="en-US" dirty="0"/>
          </a:p>
          <a:p>
            <a:endParaRPr lang="cs-CZ" dirty="0" smtClean="0"/>
          </a:p>
          <a:p>
            <a:endParaRPr lang="en-US" dirty="0"/>
          </a:p>
          <a:p>
            <a:pPr>
              <a:buNone/>
            </a:pPr>
            <a:r>
              <a:rPr lang="cs-CZ" b="1" dirty="0" smtClean="0"/>
              <a:t>Týden 11: 31. 11.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Částečný faktorový experiment se dvěma úrovněmi</a:t>
            </a:r>
            <a:br>
              <a:rPr lang="cs-CZ" dirty="0" smtClean="0"/>
            </a:br>
            <a:r>
              <a:rPr lang="cs-CZ" dirty="0" smtClean="0"/>
              <a:t>(Poloviční plány, grafická metoda.)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Úplný faktorový plán: model experimentu, efekt (vliv) faktoru, významnost efektu, test významnosti efektu, grafické hodnocení efektu faktoru, grafy interakcí.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371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Týden 12:   8. 12.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ztrátová funkce</a:t>
            </a:r>
            <a:br>
              <a:rPr lang="cs-CZ" dirty="0" smtClean="0"/>
            </a:br>
            <a:r>
              <a:rPr lang="cs-CZ" dirty="0" smtClean="0"/>
              <a:t>(Definice a vlastnosti ztrátové funkce, ztrátová funkce pro různé typy tolerance.)</a:t>
            </a:r>
            <a:endParaRPr lang="en-US" dirty="0" smtClean="0"/>
          </a:p>
          <a:p>
            <a:r>
              <a:rPr lang="cs-CZ" dirty="0" smtClean="0"/>
              <a:t> </a:t>
            </a:r>
            <a:r>
              <a:rPr lang="cs-CZ" b="1" dirty="0" smtClean="0"/>
              <a:t>Seminář:</a:t>
            </a:r>
            <a:r>
              <a:rPr lang="cs-CZ" dirty="0" smtClean="0"/>
              <a:t> Ztrátová funkce pro různé typy tolerance, monitorování nákladů na jakost.</a:t>
            </a:r>
            <a:endParaRPr lang="en-US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Týden 13:  15. 12.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err="1" smtClean="0"/>
              <a:t>Taguchiho</a:t>
            </a:r>
            <a:r>
              <a:rPr lang="cs-CZ" dirty="0" smtClean="0"/>
              <a:t> metody: celkové náklady na jakost</a:t>
            </a:r>
            <a:br>
              <a:rPr lang="cs-CZ" dirty="0" smtClean="0"/>
            </a:br>
            <a:r>
              <a:rPr lang="cs-CZ" dirty="0" smtClean="0"/>
              <a:t>(Monitorování nákladů na jakost, regulační diagramy.)</a:t>
            </a:r>
            <a:endParaRPr lang="en-US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mazurek</a:t>
            </a:r>
            <a:r>
              <a:rPr lang="en-US" dirty="0" smtClean="0">
                <a:hlinkClick r:id="rId2"/>
              </a:rPr>
              <a:t>@</a:t>
            </a:r>
            <a:r>
              <a:rPr lang="cs-CZ" dirty="0" smtClean="0">
                <a:hlinkClick r:id="rId2"/>
              </a:rPr>
              <a:t>opf.slu.cz</a:t>
            </a:r>
            <a:endParaRPr lang="cs-CZ" dirty="0" smtClean="0"/>
          </a:p>
          <a:p>
            <a:r>
              <a:rPr lang="cs-CZ" dirty="0" smtClean="0"/>
              <a:t>A407.</a:t>
            </a:r>
          </a:p>
        </p:txBody>
      </p:sp>
    </p:spTree>
    <p:extLst>
      <p:ext uri="{BB962C8B-B14F-4D97-AF65-F5344CB8AC3E}">
        <p14:creationId xmlns:p14="http://schemas.microsoft.com/office/powerpoint/2010/main" val="20122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statistické pojmy, charakteristiky dat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Hlavním cílem statistiky je analyzovat jisté datové soubory. </a:t>
            </a:r>
          </a:p>
          <a:p>
            <a:r>
              <a:rPr lang="cs-CZ" sz="2800" dirty="0" smtClean="0"/>
              <a:t>Daný soubor dat je obvykle vytvořen za jistým účelem – za účelem analýzy podoby či chování nějaké veličiny, které se říká </a:t>
            </a:r>
            <a:r>
              <a:rPr lang="cs-CZ" sz="2800" i="1" dirty="0" smtClean="0"/>
              <a:t>statistický znak</a:t>
            </a:r>
            <a:r>
              <a:rPr lang="cs-CZ" sz="2800" dirty="0" smtClean="0"/>
              <a:t>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697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Populace versus výběr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Množina všech hodnot, kterých znak může nabýt, se ve statistice nazývá </a:t>
            </a:r>
            <a:r>
              <a:rPr lang="cs-CZ" i="1" dirty="0" smtClean="0"/>
              <a:t>základní soubor </a:t>
            </a:r>
            <a:r>
              <a:rPr lang="cs-CZ" dirty="0" smtClean="0"/>
              <a:t>nebo také </a:t>
            </a:r>
            <a:r>
              <a:rPr lang="cs-CZ" i="1" dirty="0" smtClean="0"/>
              <a:t>populace. </a:t>
            </a:r>
            <a:r>
              <a:rPr lang="cs-CZ" dirty="0" smtClean="0"/>
              <a:t>Populace se vztahuje k danému statistickému pojmu a je to tedy v tomto smyslu relativní pojem. </a:t>
            </a:r>
          </a:p>
          <a:p>
            <a:r>
              <a:rPr lang="cs-CZ" dirty="0" smtClean="0"/>
              <a:t>Statistici se nicméně častěji setkávají se situací, kdy základní soubor k dispozici není. V takovém případě jim nezbývá nic jiného než provést výběr z této populace a získat tzv. </a:t>
            </a:r>
            <a:r>
              <a:rPr lang="cs-CZ" i="1" dirty="0" smtClean="0"/>
              <a:t>výběrový soubor. </a:t>
            </a:r>
          </a:p>
          <a:p>
            <a:r>
              <a:rPr lang="cs-CZ" dirty="0" smtClean="0"/>
              <a:t>Ve statistice se nejčastěji požaduje </a:t>
            </a:r>
            <a:r>
              <a:rPr lang="cs-CZ" i="1" dirty="0" smtClean="0"/>
              <a:t>náhodný výběr</a:t>
            </a:r>
            <a:r>
              <a:rPr lang="cs-CZ" dirty="0" smtClean="0"/>
              <a:t>, což je datový soubor vznikající tak, že každý jeho prvek má stejnou pravděpodobnost, že bude vybrán.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477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Deskriptivní statistika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661248"/>
          </a:xfrm>
        </p:spPr>
        <p:txBody>
          <a:bodyPr>
            <a:normAutofit/>
          </a:bodyPr>
          <a:lstStyle/>
          <a:p>
            <a:r>
              <a:rPr lang="cs-CZ" sz="2400" dirty="0" smtClean="0"/>
              <a:t>Je-li k dispozici základní soubor, může být jedinou ambicí statistika tuto populaci popsat. Metody sloužící k tomuto účelu utvářejí </a:t>
            </a:r>
            <a:r>
              <a:rPr lang="cs-CZ" sz="2400" i="1" dirty="0" smtClean="0"/>
              <a:t>deskriptivní/popisnou statistiku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Charakteristika je obecně údajem, který jistým způsobem shrnuje informaci o sledovaném datovém souboru.</a:t>
            </a:r>
          </a:p>
          <a:p>
            <a:r>
              <a:rPr lang="cs-CZ" sz="2400" dirty="0" smtClean="0"/>
              <a:t>Charakteristiky využívané k popisu populace se logicky nazývají </a:t>
            </a:r>
            <a:r>
              <a:rPr lang="cs-CZ" sz="2400" i="1" dirty="0" smtClean="0"/>
              <a:t>populační charakteristiky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V případě, že je k dispozici pouze výběrový soubor, užívají se k popisu tohoto výběru </a:t>
            </a:r>
            <a:r>
              <a:rPr lang="cs-CZ" sz="2400" i="1" dirty="0" smtClean="0"/>
              <a:t>výběrové charakteristiky. </a:t>
            </a:r>
          </a:p>
          <a:p>
            <a:r>
              <a:rPr lang="cs-CZ" sz="2400" dirty="0" smtClean="0"/>
              <a:t>Zvyklostí je užívat ke značení populačních charakteristik písmena řecké abecedy, zatímco pro výběrové charakteristiky se užívá obvykle latinka.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7494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/>
              <a:t>S </a:t>
            </a:r>
            <a:r>
              <a:rPr lang="en-US" dirty="0"/>
              <a:t>JEDNÍM ZNAKEM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dán</a:t>
                </a:r>
                <a:r>
                  <a:rPr lang="en-US" dirty="0"/>
                  <a:t> </a:t>
                </a:r>
                <a:r>
                  <a:rPr lang="en-US" dirty="0" err="1"/>
                  <a:t>základní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skládající</a:t>
                </a:r>
                <a:r>
                  <a:rPr lang="en-US" dirty="0"/>
                  <a:t> se z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přirozené</a:t>
                </a:r>
                <a:r>
                  <a:rPr lang="en-US" dirty="0"/>
                  <a:t> a </a:t>
                </a:r>
                <a:r>
                  <a:rPr lang="en-US" dirty="0" err="1"/>
                  <a:t>tedy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(my </a:t>
                </a:r>
                <a:r>
                  <a:rPr lang="en-US" dirty="0" err="1"/>
                  <a:t>budeme</a:t>
                </a:r>
                <a:r>
                  <a:rPr lang="en-US" dirty="0"/>
                  <a:t> </a:t>
                </a:r>
                <a:r>
                  <a:rPr lang="en-US" dirty="0" err="1"/>
                  <a:t>pracovat</a:t>
                </a:r>
                <a:r>
                  <a:rPr lang="en-US" dirty="0"/>
                  <a:t> </a:t>
                </a:r>
                <a:r>
                  <a:rPr lang="en-US" dirty="0" err="1"/>
                  <a:t>zejména</a:t>
                </a:r>
                <a:r>
                  <a:rPr lang="en-US" dirty="0"/>
                  <a:t> se </a:t>
                </a:r>
                <a:r>
                  <a:rPr lang="en-US" dirty="0" err="1"/>
                  <a:t>soubory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velikosti</a:t>
                </a:r>
                <a:r>
                  <a:rPr lang="en-US" dirty="0"/>
                  <a:t>). </a:t>
                </a:r>
                <a:endParaRPr lang="cs-CZ" dirty="0" smtClean="0"/>
              </a:p>
              <a:p>
                <a:r>
                  <a:rPr lang="en-US" dirty="0" err="1" smtClean="0"/>
                  <a:t>Sledovaným</a:t>
                </a:r>
                <a:r>
                  <a:rPr lang="en-US" dirty="0" smtClean="0"/>
                  <a:t> </a:t>
                </a:r>
                <a:r>
                  <a:rPr lang="en-US" dirty="0" err="1"/>
                  <a:t>statistickým</a:t>
                </a:r>
                <a:r>
                  <a:rPr lang="en-US" dirty="0"/>
                  <a:t> </a:t>
                </a:r>
                <a:r>
                  <a:rPr lang="en-US" dirty="0" err="1"/>
                  <a:t>znakem</a:t>
                </a:r>
                <a:r>
                  <a:rPr lang="en-US" dirty="0"/>
                  <a:t> </a:t>
                </a:r>
                <a:r>
                  <a:rPr lang="en-US" dirty="0" err="1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.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, </a:t>
                </a:r>
                <a:r>
                  <a:rPr lang="en-US" dirty="0" err="1"/>
                  <a:t>kterých</a:t>
                </a:r>
                <a:r>
                  <a:rPr lang="en-US" dirty="0"/>
                  <a:t> </a:t>
                </a:r>
                <a:r>
                  <a:rPr lang="en-US" dirty="0" err="1"/>
                  <a:t>tato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 err="1"/>
                  <a:t>bychom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tento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aplikovali</a:t>
                </a:r>
                <a:r>
                  <a:rPr lang="en-US" dirty="0"/>
                  <a:t> </a:t>
                </a:r>
                <a:r>
                  <a:rPr lang="en-US" dirty="0" err="1"/>
                  <a:t>náhodný</a:t>
                </a:r>
                <a:r>
                  <a:rPr lang="en-US" dirty="0"/>
                  <a:t> </a:t>
                </a:r>
                <a:r>
                  <a:rPr lang="en-US" dirty="0" err="1"/>
                  <a:t>výběr</a:t>
                </a:r>
                <a:r>
                  <a:rPr lang="en-US" dirty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proměnnou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nahlížet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(</a:t>
                </a:r>
                <a:r>
                  <a:rPr lang="en-US" dirty="0" err="1"/>
                  <a:t>diskrétní</a:t>
                </a:r>
                <a:r>
                  <a:rPr lang="en-US" dirty="0"/>
                  <a:t>) </a:t>
                </a:r>
                <a:r>
                  <a:rPr lang="en-US" dirty="0" err="1"/>
                  <a:t>náhodnou</a:t>
                </a:r>
                <a:r>
                  <a:rPr lang="en-US" dirty="0"/>
                  <a:t> </a:t>
                </a:r>
                <a:r>
                  <a:rPr lang="en-US" dirty="0" err="1"/>
                  <a:t>veličinu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77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Četnosti výskytu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Přestože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obsahuje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některé</a:t>
                </a:r>
                <a:r>
                  <a:rPr lang="en-US" dirty="0"/>
                  <a:t> z </a:t>
                </a:r>
                <a:r>
                  <a:rPr lang="en-US" dirty="0" err="1"/>
                  <a:t>čísel</a:t>
                </a:r>
                <a:r>
                  <a:rPr lang="en-US" dirty="0"/>
                  <a:t> se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opakovat</a:t>
                </a:r>
                <a:r>
                  <a:rPr lang="en-US" dirty="0"/>
                  <a:t>. V </a:t>
                </a:r>
                <a:r>
                  <a:rPr lang="en-US" dirty="0" err="1"/>
                  <a:t>takovém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pouze</a:t>
                </a:r>
                <a:r>
                  <a:rPr lang="en-US" dirty="0"/>
                  <a:t> k </a:t>
                </a:r>
                <a:r>
                  <a:rPr lang="en-US" dirty="0" err="1"/>
                  <a:t>různých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 smtClean="0"/>
                  <a:t>*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Hodnota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/>
                  <a:t>se </a:t>
                </a:r>
                <a:r>
                  <a:rPr lang="en-US" dirty="0" err="1"/>
                  <a:t>může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vyskytovat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 smtClean="0"/>
                  <a:t>číslo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nazýváme</a:t>
                </a:r>
                <a:r>
                  <a:rPr lang="en-US" dirty="0"/>
                  <a:t>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Obdobně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 err="1"/>
                  <a:t>vyskytuje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,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…</m:t>
                        </m:r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en-US" dirty="0" smtClean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/>
                  <a:t>tak</a:t>
                </a:r>
                <a:r>
                  <a:rPr lang="en-US" dirty="0"/>
                  <a:t> </a:t>
                </a:r>
                <a:r>
                  <a:rPr lang="en-US" dirty="0" err="1"/>
                  <a:t>dále</a:t>
                </a:r>
                <a:r>
                  <a:rPr lang="en-US" dirty="0"/>
                  <a:t>, </a:t>
                </a:r>
                <a:r>
                  <a:rPr lang="en-US" dirty="0" err="1"/>
                  <a:t>až</a:t>
                </a:r>
                <a:r>
                  <a:rPr lang="en-US" dirty="0"/>
                  <a:t> </a:t>
                </a:r>
                <a:r>
                  <a:rPr lang="en-US" dirty="0" err="1"/>
                  <a:t>konečně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je </a:t>
                </a:r>
                <a:r>
                  <a:rPr lang="en-US" dirty="0" err="1"/>
                  <a:t>obsaženo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. </a:t>
                </a: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82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četností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Kromě</a:t>
                </a:r>
                <a:r>
                  <a:rPr lang="en-US" dirty="0"/>
                  <a:t> </a:t>
                </a:r>
                <a:r>
                  <a:rPr lang="en-US" dirty="0" err="1"/>
                  <a:t>absolutních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pracujeme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s </a:t>
                </a:r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typy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: </a:t>
                </a:r>
              </a:p>
              <a:p>
                <a:r>
                  <a:rPr lang="en-US" dirty="0"/>
                  <a:t>a) s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cs-CZ" dirty="0" smtClean="0"/>
                  <a:t>* </a:t>
                </a:r>
                <a:r>
                  <a:rPr lang="en-US" dirty="0" err="1" smtClean="0"/>
                  <a:t>danou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výrazem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/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 err="1"/>
                  <a:t>značí</a:t>
                </a:r>
                <a:r>
                  <a:rPr lang="en-US" dirty="0"/>
                  <a:t> </a:t>
                </a:r>
                <a:r>
                  <a:rPr lang="en-US" dirty="0" err="1"/>
                  <a:t>rozsah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. </a:t>
                </a:r>
              </a:p>
              <a:p>
                <a:endParaRPr lang="en-US" dirty="0"/>
              </a:p>
              <a:p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:r>
                  <a:rPr lang="en-US" dirty="0" err="1"/>
                  <a:t>seřadíme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:r>
                  <a:rPr lang="en-US" dirty="0" err="1" smtClean="0"/>
                  <a:t>vzestupně</a:t>
                </a:r>
                <a:r>
                  <a:rPr lang="en-US" dirty="0" smtClean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zavést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</a:t>
                </a:r>
                <a:r>
                  <a:rPr lang="en-US" dirty="0" err="1"/>
                  <a:t>pojmy</a:t>
                </a:r>
                <a:r>
                  <a:rPr lang="en-US" dirty="0"/>
                  <a:t> </a:t>
                </a:r>
              </a:p>
              <a:p>
                <a:r>
                  <a:rPr lang="en-US" dirty="0"/>
                  <a:t>b)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 smtClean="0"/>
                  <a:t>kumulativní</a:t>
                </a:r>
                <a:r>
                  <a:rPr lang="cs-CZ" i="1" dirty="0" smtClean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/>
                  <a:t>hodnoty</a:t>
                </a:r>
                <a:endParaRPr lang="en-US" dirty="0"/>
              </a:p>
              <a:p>
                <a:r>
                  <a:rPr lang="en-US" dirty="0"/>
                  <a:t>c)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kumulativní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 smtClean="0"/>
                  <a:t>hodnoty</a:t>
                </a:r>
                <a:r>
                  <a:rPr lang="el-GR" dirty="0" smtClean="0"/>
                  <a:t>. </a:t>
                </a:r>
                <a:endParaRPr lang="el-GR" dirty="0"/>
              </a:p>
              <a:p>
                <a:endParaRPr lang="en-US" dirty="0"/>
              </a:p>
              <a:p>
                <a:r>
                  <a:rPr lang="en-US" dirty="0" err="1"/>
                  <a:t>Uvedené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být</a:t>
                </a:r>
                <a:r>
                  <a:rPr lang="en-US" dirty="0"/>
                  <a:t> </a:t>
                </a:r>
                <a:r>
                  <a:rPr lang="en-US" dirty="0" err="1"/>
                  <a:t>využity</a:t>
                </a:r>
                <a:r>
                  <a:rPr lang="en-US" dirty="0"/>
                  <a:t> v </a:t>
                </a:r>
                <a:r>
                  <a:rPr lang="en-US" dirty="0" err="1"/>
                  <a:t>souvislosti</a:t>
                </a:r>
                <a:r>
                  <a:rPr lang="en-US" dirty="0"/>
                  <a:t> s </a:t>
                </a:r>
                <a:r>
                  <a:rPr lang="en-US" dirty="0" err="1"/>
                  <a:t>populací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výběrovým</a:t>
                </a:r>
                <a:r>
                  <a:rPr lang="en-US" dirty="0"/>
                  <a:t> </a:t>
                </a:r>
                <a:r>
                  <a:rPr lang="en-US" dirty="0" err="1"/>
                  <a:t>souborem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90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četností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 smtClean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Absolutní četnosti jednotlivých hodnot jsou: </a:t>
                </a:r>
              </a:p>
              <a:p>
                <a:r>
                  <a:rPr lang="cs-CZ" sz="2000" dirty="0" smtClean="0"/>
                  <a:t>Hodnota 1 má četnost 1 (vyskytuje se v souboru jednou), hodnota 2 má četnost 4 (vyskytuje </a:t>
                </a:r>
                <a:r>
                  <a:rPr lang="cs-CZ" sz="2000" dirty="0"/>
                  <a:t>se v souboru </a:t>
                </a:r>
                <a:r>
                  <a:rPr lang="cs-CZ" sz="2000" dirty="0" smtClean="0"/>
                  <a:t>čtyři krát), hodnota 3 má četnost 4 , hodnota 4 má četnost 6, hodnota 5 má četnost 8, hodnota 6 má četnost 3, hodnota 7 má četnost 1 a hodnota 8 má četnost 1.</a:t>
                </a:r>
              </a:p>
              <a:p>
                <a:endParaRPr lang="cs-CZ" sz="1000" dirty="0"/>
              </a:p>
              <a:p>
                <a:r>
                  <a:rPr lang="cs-CZ" sz="2000" dirty="0" smtClean="0"/>
                  <a:t>Podívejme se na hodnotu 2 (matematicky zapsáno: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=2, </m:t>
                    </m:r>
                    <m:sSub>
                      <m:sSub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4):</a:t>
                </a:r>
              </a:p>
              <a:p>
                <a:endParaRPr lang="cs-CZ" sz="1000" dirty="0" smtClean="0"/>
              </a:p>
              <a:p>
                <a:r>
                  <a:rPr lang="cs-CZ" sz="2000" dirty="0" smtClean="0"/>
                  <a:t>Absolutní četnost je 4.</a:t>
                </a:r>
              </a:p>
              <a:p>
                <a:r>
                  <a:rPr lang="cs-CZ" sz="2000" dirty="0" smtClean="0"/>
                  <a:t>Relativní četnost hodnoty je rovna 4/28= 0,143 = 14,3 %.</a:t>
                </a:r>
              </a:p>
              <a:p>
                <a:r>
                  <a:rPr lang="cs-CZ" sz="2000" dirty="0" smtClean="0"/>
                  <a:t>Kumulativní četnost je 4+1 = 5.</a:t>
                </a:r>
              </a:p>
              <a:p>
                <a:r>
                  <a:rPr lang="cs-CZ" sz="2000" dirty="0" smtClean="0"/>
                  <a:t>Relativní kumulativní četnost je 5/28 = 0,179 = 17,9 %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blipFill>
                <a:blip r:embed="rId2"/>
                <a:stretch>
                  <a:fillRect l="-842" t="-6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42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Vyučující: </a:t>
            </a:r>
            <a:r>
              <a:rPr lang="cs-CZ" sz="2800" dirty="0"/>
              <a:t>M</a:t>
            </a:r>
            <a:r>
              <a:rPr lang="cs-CZ" sz="2800" dirty="0" smtClean="0"/>
              <a:t>gr. Jiří Mazurek, Ph.D., A 407.</a:t>
            </a:r>
          </a:p>
          <a:p>
            <a:r>
              <a:rPr lang="cs-CZ" sz="2800" dirty="0" smtClean="0"/>
              <a:t>Přednáška: </a:t>
            </a:r>
            <a:r>
              <a:rPr lang="cs-CZ" sz="2800" dirty="0"/>
              <a:t>č</a:t>
            </a:r>
            <a:r>
              <a:rPr lang="cs-CZ" sz="2800" dirty="0" smtClean="0"/>
              <a:t>tvrtek 8:55 – 10:30, učebna A216.</a:t>
            </a:r>
          </a:p>
          <a:p>
            <a:r>
              <a:rPr lang="cs-CZ" sz="2800" dirty="0" smtClean="0"/>
              <a:t>Seminář</a:t>
            </a:r>
            <a:r>
              <a:rPr lang="cs-CZ" sz="2800" dirty="0"/>
              <a:t>: </a:t>
            </a:r>
            <a:r>
              <a:rPr lang="cs-CZ" sz="2800" dirty="0" smtClean="0"/>
              <a:t>čtvrtek 10:35 </a:t>
            </a:r>
            <a:r>
              <a:rPr lang="cs-CZ" sz="2800" dirty="0"/>
              <a:t>– </a:t>
            </a:r>
            <a:r>
              <a:rPr lang="cs-CZ" sz="2800" dirty="0" smtClean="0"/>
              <a:t>11:20</a:t>
            </a:r>
            <a:r>
              <a:rPr lang="cs-CZ" sz="2800" dirty="0"/>
              <a:t>, učebna </a:t>
            </a:r>
            <a:r>
              <a:rPr lang="cs-CZ" sz="2800" dirty="0" smtClean="0"/>
              <a:t>A216.</a:t>
            </a:r>
          </a:p>
          <a:p>
            <a:r>
              <a:rPr lang="cs-CZ" sz="2800" dirty="0" smtClean="0"/>
              <a:t>Počet kreditů: 5.</a:t>
            </a:r>
          </a:p>
          <a:p>
            <a:r>
              <a:rPr lang="cs-CZ" sz="2800" dirty="0" smtClean="0"/>
              <a:t>Prezenční i kombinované studium.</a:t>
            </a:r>
          </a:p>
          <a:p>
            <a:endParaRPr lang="cs-CZ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96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POLOHY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</p:spPr>
            <p:txBody>
              <a:bodyPr/>
              <a:lstStyle/>
              <a:p>
                <a:r>
                  <a:rPr lang="cs-CZ" dirty="0" smtClean="0"/>
                  <a:t>Populační aritmetický průměr:</a:t>
                </a:r>
              </a:p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cs-CZ" dirty="0"/>
              </a:p>
              <a:p>
                <a:r>
                  <a:rPr lang="cs-CZ" dirty="0" smtClean="0"/>
                  <a:t>Výběrový aritmetický průměr:</a:t>
                </a:r>
                <a:endParaRPr lang="cs-CZ" dirty="0"/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 (typicky je </a:t>
                </a:r>
                <a:r>
                  <a:rPr lang="cs-CZ" i="1" dirty="0" smtClean="0"/>
                  <a:t>m</a:t>
                </a:r>
                <a:r>
                  <a:rPr lang="cs-CZ" dirty="0" smtClean="0"/>
                  <a:t> mnohem menší než </a:t>
                </a:r>
                <a:r>
                  <a:rPr lang="cs-CZ" i="1" dirty="0" smtClean="0"/>
                  <a:t>n</a:t>
                </a:r>
                <a:r>
                  <a:rPr lang="cs-CZ" dirty="0" smtClean="0"/>
                  <a:t>)</a:t>
                </a:r>
                <a:endParaRPr lang="cs-CZ" dirty="0"/>
              </a:p>
              <a:p>
                <a:r>
                  <a:rPr lang="cs-CZ" dirty="0" smtClean="0"/>
                  <a:t>Vážený aritmetický průměr: </a:t>
                </a:r>
                <a:endParaRPr lang="cs-CZ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cs-CZ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 smtClean="0"/>
                  <a:t>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 je váha hodnoty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 smtClean="0"/>
                  <a:t>.</a:t>
                </a:r>
              </a:p>
              <a:p>
                <a:endParaRPr lang="cs-CZ" dirty="0"/>
              </a:p>
              <a:p>
                <a:r>
                  <a:rPr lang="cs-CZ" dirty="0" smtClean="0"/>
                  <a:t>M</a:t>
                </a:r>
                <a:r>
                  <a:rPr lang="en-US" i="1" dirty="0" err="1" smtClean="0"/>
                  <a:t>odus</a:t>
                </a:r>
                <a:r>
                  <a:rPr lang="cs-CZ" i="1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</a:t>
                </a:r>
              </a:p>
              <a:p>
                <a:pPr lvl="1"/>
                <a:r>
                  <a:rPr lang="cs-CZ" dirty="0" smtClean="0"/>
                  <a:t>hodnota, která m</a:t>
                </a:r>
                <a:r>
                  <a:rPr lang="en-US" dirty="0" smtClean="0"/>
                  <a:t>á </a:t>
                </a:r>
                <a:r>
                  <a:rPr lang="en-US" dirty="0"/>
                  <a:t>v </a:t>
                </a:r>
                <a:r>
                  <a:rPr lang="en-US" dirty="0" err="1"/>
                  <a:t>daném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dat</a:t>
                </a:r>
                <a:r>
                  <a:rPr lang="en-US" dirty="0"/>
                  <a:t> </a:t>
                </a:r>
                <a:r>
                  <a:rPr lang="en-US" dirty="0" err="1"/>
                  <a:t>nejvyšší</a:t>
                </a:r>
                <a:r>
                  <a:rPr lang="en-US" dirty="0"/>
                  <a:t> </a:t>
                </a:r>
                <a:r>
                  <a:rPr lang="en-US" dirty="0" err="1"/>
                  <a:t>absolutní</a:t>
                </a:r>
                <a:r>
                  <a:rPr lang="en-US" dirty="0"/>
                  <a:t> </a:t>
                </a:r>
                <a:r>
                  <a:rPr lang="en-US" dirty="0" err="1"/>
                  <a:t>četnost</a:t>
                </a:r>
                <a:r>
                  <a:rPr lang="en-US" dirty="0"/>
                  <a:t>. </a:t>
                </a:r>
                <a:r>
                  <a:rPr lang="cs-CZ" dirty="0" smtClean="0"/>
                  <a:t> (</a:t>
                </a:r>
                <a:r>
                  <a:rPr lang="en-US" dirty="0" err="1" smtClean="0"/>
                  <a:t>Tento</a:t>
                </a:r>
                <a:r>
                  <a:rPr lang="en-US" dirty="0" smtClean="0"/>
                  <a:t> </a:t>
                </a:r>
                <a:r>
                  <a:rPr lang="en-US" dirty="0" err="1"/>
                  <a:t>popis</a:t>
                </a:r>
                <a:r>
                  <a:rPr lang="en-US" dirty="0"/>
                  <a:t> </a:t>
                </a:r>
                <a:r>
                  <a:rPr lang="en-US" dirty="0" err="1"/>
                  <a:t>neurčuje</a:t>
                </a:r>
                <a:r>
                  <a:rPr lang="en-US" dirty="0"/>
                  <a:t> modus </a:t>
                </a:r>
                <a:r>
                  <a:rPr lang="en-US" dirty="0" err="1"/>
                  <a:t>jednoznačně</a:t>
                </a:r>
                <a:r>
                  <a:rPr lang="en-US" dirty="0"/>
                  <a:t>, a </a:t>
                </a:r>
                <a:r>
                  <a:rPr lang="en-US" dirty="0" err="1"/>
                  <a:t>tak</a:t>
                </a:r>
                <a:r>
                  <a:rPr lang="en-US" dirty="0"/>
                  <a:t> se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stát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datový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bude</a:t>
                </a:r>
                <a:r>
                  <a:rPr lang="en-US" dirty="0"/>
                  <a:t> </a:t>
                </a:r>
                <a:r>
                  <a:rPr lang="en-US" dirty="0" err="1"/>
                  <a:t>mít</a:t>
                </a:r>
                <a:r>
                  <a:rPr lang="en-US" dirty="0"/>
                  <a:t> </a:t>
                </a:r>
                <a:r>
                  <a:rPr lang="en-US" dirty="0" err="1"/>
                  <a:t>více</a:t>
                </a:r>
                <a:r>
                  <a:rPr lang="en-US" dirty="0"/>
                  <a:t> </a:t>
                </a:r>
                <a:r>
                  <a:rPr lang="en-US" dirty="0" err="1" smtClean="0"/>
                  <a:t>modů</a:t>
                </a:r>
                <a:r>
                  <a:rPr lang="cs-CZ" dirty="0" smtClean="0"/>
                  <a:t>)</a:t>
                </a:r>
                <a:r>
                  <a:rPr lang="en-US" dirty="0" smtClean="0"/>
                  <a:t>.</a:t>
                </a:r>
                <a:endParaRPr lang="cs-CZ" dirty="0" smtClean="0"/>
              </a:p>
              <a:p>
                <a:r>
                  <a:rPr lang="cs-CZ" dirty="0" smtClean="0"/>
                  <a:t>Medián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cs-CZ" dirty="0" smtClean="0"/>
              </a:p>
              <a:p>
                <a:pPr lvl="1"/>
                <a:r>
                  <a:rPr lang="cs-CZ" dirty="0" smtClean="0"/>
                  <a:t>Prostřední hodnota (sudý počet hodnot </a:t>
                </a:r>
                <a:r>
                  <a:rPr lang="cs-CZ" dirty="0" err="1" smtClean="0"/>
                  <a:t>vs</a:t>
                </a:r>
                <a:r>
                  <a:rPr lang="cs-CZ" dirty="0" smtClean="0"/>
                  <a:t> lichý počet hodnot)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  <a:blipFill>
                <a:blip r:embed="rId2"/>
                <a:stretch>
                  <a:fillRect t="-659" b="-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2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 smtClean="0"/>
              <a:t>Příklad na charakteristiky polohy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dirty="0" smtClean="0"/>
                  <a:t>Prodejce aut Bourák s.r.o. prodal každý den v únoru následující počet automobilů:</a:t>
                </a:r>
              </a:p>
              <a:p>
                <a:r>
                  <a:rPr lang="cs-CZ" dirty="0"/>
                  <a:t>4,5,2,5,3,5,6,3,1,2,5,4,6,8,5,4,4,3,4,5,6,3,2,5,2,5,4,7.</a:t>
                </a:r>
              </a:p>
              <a:p>
                <a:endParaRPr lang="cs-CZ" dirty="0"/>
              </a:p>
              <a:p>
                <a:r>
                  <a:rPr lang="cs-CZ" dirty="0" smtClean="0"/>
                  <a:t>Tento soubor budeme považovat za populační.</a:t>
                </a:r>
              </a:p>
              <a:p>
                <a:r>
                  <a:rPr lang="cs-CZ" dirty="0" smtClean="0"/>
                  <a:t> </a:t>
                </a:r>
                <a:endParaRPr lang="cs-CZ" dirty="0"/>
              </a:p>
              <a:p>
                <a:r>
                  <a:rPr lang="cs-CZ" dirty="0" smtClean="0"/>
                  <a:t>Populační aritmetický průměr: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28</m:t>
                            </m:r>
                          </m:den>
                        </m:f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∙(4+5+2+…+7)</m:t>
                        </m:r>
                      </m:e>
                    </m:nary>
                  </m:oMath>
                </a14:m>
                <a:r>
                  <a:rPr lang="cs-CZ" dirty="0" smtClean="0"/>
                  <a:t>= 4,21</a:t>
                </a:r>
              </a:p>
              <a:p>
                <a:r>
                  <a:rPr lang="cs-CZ" dirty="0" smtClean="0"/>
                  <a:t>Modus: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 smtClean="0"/>
                  <a:t> = 5</a:t>
                </a:r>
              </a:p>
              <a:p>
                <a:r>
                  <a:rPr lang="cs-CZ" dirty="0" smtClean="0"/>
                  <a:t>Medián: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dirty="0" smtClean="0"/>
                  <a:t>4</a:t>
                </a:r>
              </a:p>
              <a:p>
                <a:endParaRPr lang="cs-CZ" dirty="0"/>
              </a:p>
              <a:p>
                <a:r>
                  <a:rPr lang="cs-CZ" dirty="0" smtClean="0"/>
                  <a:t>Medián určíme takto: seřadíme hodnoty od nejmenší po největší:</a:t>
                </a:r>
              </a:p>
              <a:p>
                <a:endParaRPr lang="cs-CZ" dirty="0"/>
              </a:p>
              <a:p>
                <a:r>
                  <a:rPr lang="cs-CZ" dirty="0" smtClean="0"/>
                  <a:t>1,2,2,2,2,3,3,3,3,4,4,4,4,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4,4,</a:t>
                </a:r>
                <a:r>
                  <a:rPr lang="cs-CZ" dirty="0" smtClean="0"/>
                  <a:t>5,5,5,5,5,5,5,5,6,6,6,7,8.</a:t>
                </a:r>
              </a:p>
              <a:p>
                <a:endParaRPr lang="cs-CZ" dirty="0"/>
              </a:p>
              <a:p>
                <a:r>
                  <a:rPr lang="cs-CZ" dirty="0" smtClean="0"/>
                  <a:t>Máme dvě prostřední hodnoty, obě jsou 4, medián je tedy roven čtyřem. </a:t>
                </a:r>
                <a:endParaRPr lang="cs-CZ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  <a:blipFill>
                <a:blip r:embed="rId2"/>
                <a:stretch>
                  <a:fillRect l="-622" t="-745" b="-13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897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VARIABILITY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2400" dirty="0" smtClean="0"/>
                  <a:t>Populační rozptyl: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cs-CZ" sz="2400" dirty="0" smtClean="0"/>
                  <a:t>  </a:t>
                </a:r>
              </a:p>
              <a:p>
                <a:r>
                  <a:rPr lang="cs-CZ" sz="2400" dirty="0" smtClean="0"/>
                  <a:t>Výběrový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p>
                          <m:sSup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cs-CZ" sz="2400" dirty="0" smtClean="0"/>
              </a:p>
              <a:p>
                <a:endParaRPr lang="cs-CZ" sz="2400" dirty="0"/>
              </a:p>
              <a:p>
                <a:r>
                  <a:rPr lang="cs-CZ" sz="2400" dirty="0" smtClean="0"/>
                  <a:t>Populační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Výběrová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cs-CZ" sz="2400" dirty="0" smtClean="0"/>
                  <a:t> </a:t>
                </a:r>
              </a:p>
              <a:p>
                <a:r>
                  <a:rPr lang="cs-CZ" sz="2400" dirty="0" smtClean="0"/>
                  <a:t>Variační rozpětí: </a:t>
                </a:r>
                <a:r>
                  <a:rPr lang="cs-CZ" sz="2400" dirty="0" smtClean="0"/>
                  <a:t>R = </a:t>
                </a:r>
                <a:r>
                  <a:rPr lang="cs-CZ" sz="2400" dirty="0" err="1" smtClean="0"/>
                  <a:t>max</a:t>
                </a:r>
                <a:r>
                  <a:rPr lang="cs-CZ" sz="2400" dirty="0" smtClean="0"/>
                  <a:t> </a:t>
                </a:r>
                <a:r>
                  <a:rPr lang="cs-CZ" sz="2400" dirty="0" smtClean="0"/>
                  <a:t>– </a:t>
                </a:r>
                <a:r>
                  <a:rPr lang="cs-CZ" sz="2400" smtClean="0"/>
                  <a:t>min </a:t>
                </a:r>
                <a:endParaRPr lang="cs-CZ" sz="2400" dirty="0" smtClean="0"/>
              </a:p>
              <a:p>
                <a:r>
                  <a:rPr lang="cs-CZ" sz="2400" dirty="0" smtClean="0"/>
                  <a:t>Populační variační koeficient: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</m:den>
                    </m:f>
                  </m:oMath>
                </a14:m>
                <a:endParaRPr lang="cs-CZ" sz="2400" dirty="0" smtClean="0"/>
              </a:p>
              <a:p>
                <a:r>
                  <a:rPr lang="cs-CZ" sz="2400" dirty="0" smtClean="0"/>
                  <a:t>Výběrový variační koeficient: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cs-CZ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r>
                  <a:rPr lang="cs-CZ" sz="2400" dirty="0" smtClean="0"/>
                  <a:t>.</a:t>
                </a:r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39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charakteristiky variability dat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000" dirty="0" smtClean="0"/>
                  <a:t>Prodejce aut Bourák s.r.o. prodal každý den v únoru následující počet automobilů:</a:t>
                </a:r>
              </a:p>
              <a:p>
                <a:r>
                  <a:rPr lang="cs-CZ" sz="2000" dirty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Tento soubor budeme považovat za populační</a:t>
                </a:r>
                <a:r>
                  <a:rPr lang="cs-CZ" sz="2000" dirty="0" smtClean="0"/>
                  <a:t>.</a:t>
                </a:r>
              </a:p>
              <a:p>
                <a:endParaRPr lang="cs-CZ" sz="2000" dirty="0"/>
              </a:p>
              <a:p>
                <a:r>
                  <a:rPr lang="cs-CZ" sz="2000" dirty="0" smtClean="0"/>
                  <a:t>Populační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 smtClean="0"/>
                  <a:t>2,597</a:t>
                </a:r>
              </a:p>
              <a:p>
                <a:r>
                  <a:rPr lang="cs-CZ" sz="2000" dirty="0" smtClean="0"/>
                  <a:t>Populační směrodatná odchylka: 1,612</a:t>
                </a:r>
              </a:p>
              <a:p>
                <a:r>
                  <a:rPr lang="cs-CZ" sz="2000" dirty="0" smtClean="0"/>
                  <a:t>Variační rozpětí: R = 7</a:t>
                </a:r>
              </a:p>
              <a:p>
                <a:r>
                  <a:rPr lang="cs-CZ" sz="2000" dirty="0" smtClean="0"/>
                  <a:t>Variační koeficient: V = 0,382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  <a:blipFill>
                <a:blip r:embed="rId2"/>
                <a:stretch>
                  <a:fillRect l="-980" t="-10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51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KONCENTRACE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Ukazatele, které v jistém slova smyslu odrážejí míru seskupení hodnot tvořících analyzovaný datový soubor</a:t>
            </a:r>
          </a:p>
          <a:p>
            <a:r>
              <a:rPr lang="cs-CZ" dirty="0" smtClean="0"/>
              <a:t>Charakteristika šikmosti </a:t>
            </a:r>
            <a:r>
              <a:rPr lang="cs-CZ" i="1" dirty="0" smtClean="0"/>
              <a:t>Sk </a:t>
            </a:r>
            <a:r>
              <a:rPr lang="cs-CZ" dirty="0" smtClean="0"/>
              <a:t>(anglicky </a:t>
            </a:r>
            <a:r>
              <a:rPr lang="cs-CZ" dirty="0" err="1" smtClean="0"/>
              <a:t>skewness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Charakteristika špičatosti </a:t>
            </a:r>
            <a:r>
              <a:rPr lang="cs-CZ" i="1" dirty="0" smtClean="0"/>
              <a:t>Ku </a:t>
            </a:r>
            <a:r>
              <a:rPr lang="cs-CZ" dirty="0" smtClean="0"/>
              <a:t>(z anglického </a:t>
            </a:r>
            <a:r>
              <a:rPr lang="cs-CZ" dirty="0" err="1" smtClean="0"/>
              <a:t>kurtosis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297" y="4077072"/>
            <a:ext cx="2105775" cy="8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281" y="2838450"/>
            <a:ext cx="2094491" cy="80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6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Šikmost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Jak vyplývá z definičních vzorců, šikmost může nabývat libovolné reálné hodnoty. </a:t>
            </a:r>
          </a:p>
          <a:p>
            <a:r>
              <a:rPr lang="cs-CZ" dirty="0" smtClean="0"/>
              <a:t>V případě, že ukazatel vychází nula, poukazuje tento výsledek na symetrické rozdělení četností hodnot v daném datovém souboru. Koncentrace malých hodnot je stejná jako koncentrace velkých hodnot v daném souboru. </a:t>
            </a:r>
          </a:p>
          <a:p>
            <a:r>
              <a:rPr lang="cs-CZ" dirty="0" smtClean="0"/>
              <a:t>Pokud vychází šikmost kladně,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doprava) a koncentrace malých hodnot je v takovém souboru vyšší než koncentrace velkých hodnot. </a:t>
            </a:r>
          </a:p>
          <a:p>
            <a:r>
              <a:rPr lang="cs-CZ" dirty="0" smtClean="0"/>
              <a:t>Pokud vychází šikmost záporně, má rozdělení četností hodnot z daného souboru kladné </a:t>
            </a:r>
            <a:r>
              <a:rPr lang="cs-CZ" dirty="0"/>
              <a:t>z</a:t>
            </a:r>
            <a:r>
              <a:rPr lang="cs-CZ" dirty="0" smtClean="0"/>
              <a:t>ešikmení (zešikmení doleva) a koncentrace malých hodnot je v takovém souboru naopak menší než koncentrace velkých hodnot. </a:t>
            </a:r>
          </a:p>
          <a:p>
            <a:r>
              <a:rPr lang="cs-CZ" dirty="0" smtClean="0"/>
              <a:t>V případě nenulové šikmosti hovoříme také o asymetrickém rozdělení četností.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170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1484784"/>
            <a:ext cx="8333432" cy="416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75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Špičatost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40585"/>
            <a:ext cx="7620000" cy="5661248"/>
          </a:xfrm>
        </p:spPr>
        <p:txBody>
          <a:bodyPr/>
          <a:lstStyle/>
          <a:p>
            <a:r>
              <a:rPr lang="cs-CZ" dirty="0" smtClean="0"/>
              <a:t>Vyšší hodnota tohoto ukazatele vyjadřuje vyšší špičatost, tj. vyšší koncentraci hodnot blízkých prostřední hodnotě ve srovnání s ostatními hodnotami daného statistického znaku. </a:t>
            </a:r>
          </a:p>
          <a:p>
            <a:r>
              <a:rPr lang="cs-CZ" dirty="0" smtClean="0"/>
              <a:t>Pokud špičatost nabývá kladných hodnot, znamená to, že graf daných hodnot je špičatější než normální (Gaussovo) rozdělení. </a:t>
            </a:r>
          </a:p>
          <a:p>
            <a:r>
              <a:rPr lang="cs-CZ" dirty="0" smtClean="0"/>
              <a:t>Naopak, pokud je špičatost záporná, znamená to, že graf vytvořený ze zadaných hodnot je plošší než normální rozdělení, viz následující obrázek.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689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7632848" cy="460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266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na koncentraci dat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39552" y="1772816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Prodejce aut Bourák s.r.o. prodal každý den v únoru následující počet automobilů:</a:t>
            </a:r>
          </a:p>
          <a:p>
            <a:r>
              <a:rPr lang="cs-CZ" dirty="0"/>
              <a:t>4,5,2,5,3,5,6,3,1,2,5,4,6,8,5,4,4,3,4,5,6,3,2,5,2,5,4,7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Šikmost: Sk = 0,111</a:t>
            </a:r>
          </a:p>
          <a:p>
            <a:r>
              <a:rPr lang="cs-CZ" dirty="0" smtClean="0"/>
              <a:t>Špičatost: -0,106</a:t>
            </a:r>
            <a:endParaRPr lang="cs-CZ" dirty="0"/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645797"/>
              </p:ext>
            </p:extLst>
          </p:nvPr>
        </p:nvGraphicFramePr>
        <p:xfrm>
          <a:off x="2555776" y="3212976"/>
          <a:ext cx="489654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3454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2800" dirty="0" smtClean="0"/>
              <a:t>Cíle předmětu:</a:t>
            </a:r>
          </a:p>
          <a:p>
            <a:pPr marL="114300" indent="0">
              <a:buNone/>
            </a:pPr>
            <a:r>
              <a:rPr lang="cs-CZ" sz="2800" dirty="0" smtClean="0"/>
              <a:t>Poskytnout hlubší pohled na statistické metody vhodné ke zpracování vícerozměrných dat, ovládnout teoretický aparát vybraných metod a naučit se je aplikovat pomocí statistických programů na počítači. </a:t>
            </a:r>
            <a:endParaRPr lang="cs-CZ" sz="2800" dirty="0"/>
          </a:p>
          <a:p>
            <a:r>
              <a:rPr lang="cs-CZ" sz="2800" dirty="0" smtClean="0"/>
              <a:t>Materiály – e-</a:t>
            </a:r>
            <a:r>
              <a:rPr lang="cs-CZ" sz="2800" dirty="0" err="1" smtClean="0"/>
              <a:t>learning</a:t>
            </a:r>
            <a:r>
              <a:rPr lang="cs-CZ" sz="2800" dirty="0" smtClean="0"/>
              <a:t>, IS</a:t>
            </a:r>
          </a:p>
          <a:p>
            <a:r>
              <a:rPr lang="cs-CZ" sz="2800" dirty="0" smtClean="0"/>
              <a:t>Opora – e-</a:t>
            </a:r>
            <a:r>
              <a:rPr lang="cs-CZ" sz="2800" dirty="0" err="1" smtClean="0"/>
              <a:t>learning</a:t>
            </a:r>
            <a:r>
              <a:rPr lang="cs-CZ" sz="2800" dirty="0" smtClean="0"/>
              <a:t>, 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3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OBECNÉ MOMENTY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Obecné momenty jsou charakteristiky, které nahlížejí na strukturu dat z trochu jiného úhlu pohledu. </a:t>
            </a:r>
          </a:p>
          <a:p>
            <a:r>
              <a:rPr lang="cs-CZ" dirty="0" smtClean="0"/>
              <a:t>Existuje několik důvodů, proč se s nimi pracuje. </a:t>
            </a:r>
          </a:p>
          <a:p>
            <a:r>
              <a:rPr lang="cs-CZ" dirty="0" smtClean="0"/>
              <a:t>Jedním z těchto důvodů je skutečnost, že za jistých podmínek si rozdělení četností a momenty vzájemně jednoznačně odpovídají: datové soubory se stejnými momenty budou mít stejné rozdělení četností a naopak. </a:t>
            </a:r>
          </a:p>
          <a:p>
            <a:r>
              <a:rPr lang="cs-CZ" dirty="0" smtClean="0"/>
              <a:t>Nás nicméně zajímá zejména druhý důvod práce s momenty, a tím je jejich vhodnost pro systematičtější výpočet některých charakteristik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26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Obecný moment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základní soubor dat definujeme </a:t>
            </a:r>
            <a:r>
              <a:rPr lang="cs-CZ" i="1" dirty="0" smtClean="0"/>
              <a:t>k-</a:t>
            </a:r>
            <a:r>
              <a:rPr lang="cs-CZ" i="1" dirty="0" err="1" smtClean="0"/>
              <a:t>tý</a:t>
            </a:r>
            <a:r>
              <a:rPr lang="cs-CZ" i="1" dirty="0" smtClean="0"/>
              <a:t> obecný moment </a:t>
            </a:r>
            <a:r>
              <a:rPr lang="cs-CZ" i="1" dirty="0" err="1" smtClean="0"/>
              <a:t>Mk</a:t>
            </a:r>
            <a:r>
              <a:rPr lang="cs-CZ" i="1" dirty="0" smtClean="0"/>
              <a:t> </a:t>
            </a:r>
            <a:r>
              <a:rPr lang="cs-CZ" dirty="0" smtClean="0"/>
              <a:t>předpisem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tedy o průměr k-</a:t>
            </a:r>
            <a:r>
              <a:rPr lang="cs-CZ" dirty="0" err="1" smtClean="0"/>
              <a:t>tých</a:t>
            </a:r>
            <a:r>
              <a:rPr lang="cs-CZ" dirty="0" smtClean="0"/>
              <a:t> mocnin původních hodnot.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2443163"/>
            <a:ext cx="4200523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243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Užitečné vztahy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6155223" cy="1700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92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SE DVĚMA ZNAKY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72816"/>
                <a:ext cx="76200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 smtClean="0"/>
                  <a:t>Máme</a:t>
                </a:r>
                <a:r>
                  <a:rPr lang="en-US" sz="2400" dirty="0"/>
                  <a:t>-li </a:t>
                </a:r>
                <a:r>
                  <a:rPr lang="en-US" sz="2400" dirty="0" err="1"/>
                  <a:t>statistický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soubor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takový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že</a:t>
                </a:r>
                <a:r>
                  <a:rPr lang="en-US" sz="2400" dirty="0"/>
                  <a:t> pro </a:t>
                </a:r>
                <a:r>
                  <a:rPr lang="en-US" sz="2400" dirty="0" err="1"/>
                  <a:t>každé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přirozené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číslo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</a:t>
                </a:r>
                <a:r>
                  <a:rPr lang="en-US" sz="2400" dirty="0"/>
                  <a:t> = 1, 2, …, </a:t>
                </a:r>
                <a:r>
                  <a:rPr lang="en-US" sz="2400" i="1" dirty="0"/>
                  <a:t>m </a:t>
                </a:r>
                <a:r>
                  <a:rPr lang="en-US" sz="2400" dirty="0"/>
                  <a:t>a </a:t>
                </a:r>
                <a:r>
                  <a:rPr lang="en-US" sz="2400" i="1" dirty="0"/>
                  <a:t>j </a:t>
                </a:r>
                <a:r>
                  <a:rPr lang="en-US" sz="2400" dirty="0"/>
                  <a:t>= 1, 2, …, </a:t>
                </a:r>
                <a:r>
                  <a:rPr lang="en-US" sz="2400" i="1" dirty="0"/>
                  <a:t>n </a:t>
                </a:r>
                <a:r>
                  <a:rPr lang="en-US" sz="2400" dirty="0" err="1"/>
                  <a:t>obsahuje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soubor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jistou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dvojici</a:t>
                </a:r>
                <a:r>
                  <a:rPr lang="en-US" sz="2400" dirty="0"/>
                  <a:t> </a:t>
                </a:r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cs-CZ" sz="2400" b="0" i="1" smtClean="0">
                            <a:latin typeface="Cambria Math"/>
                          </a:rPr>
                          <m:t>, </m:t>
                        </m:r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cs-CZ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err="1" smtClean="0"/>
                  <a:t>hodnot</a:t>
                </a:r>
                <a:r>
                  <a:rPr lang="en-US" sz="2400" dirty="0" smtClean="0"/>
                  <a:t> </a:t>
                </a:r>
                <a:r>
                  <a:rPr lang="en-US" sz="2400" dirty="0" err="1"/>
                  <a:t>nebo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více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</a:t>
                </a:r>
                <a:r>
                  <a:rPr lang="en-US" sz="2400" dirty="0"/>
                  <a:t> s </a:t>
                </a:r>
                <a:r>
                  <a:rPr lang="en-US" sz="2400" dirty="0" err="1"/>
                  <a:t>těmito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hodnotami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hovoříme</a:t>
                </a:r>
                <a:r>
                  <a:rPr lang="en-US" sz="2400" dirty="0"/>
                  <a:t> o </a:t>
                </a:r>
                <a:r>
                  <a:rPr lang="en-US" sz="2400" i="1" dirty="0" err="1"/>
                  <a:t>statistickém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souboru</a:t>
                </a:r>
                <a:r>
                  <a:rPr lang="en-US" sz="2400" i="1" dirty="0"/>
                  <a:t> se </a:t>
                </a:r>
                <a:r>
                  <a:rPr lang="en-US" sz="2400" i="1" dirty="0" err="1"/>
                  <a:t>dvěma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znaky</a:t>
                </a:r>
                <a:r>
                  <a:rPr lang="en-US" sz="2400" i="1" dirty="0"/>
                  <a:t> </a:t>
                </a:r>
                <a:r>
                  <a:rPr lang="en-US" sz="2400" dirty="0"/>
                  <a:t>(</a:t>
                </a:r>
                <a:r>
                  <a:rPr lang="en-US" sz="2400" dirty="0" err="1"/>
                  <a:t>též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argumenty</a:t>
                </a:r>
                <a:r>
                  <a:rPr lang="en-US" sz="2400" dirty="0"/>
                  <a:t>). </a:t>
                </a:r>
                <a:r>
                  <a:rPr lang="en-US" sz="2400" dirty="0" err="1"/>
                  <a:t>Počet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výskytů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dvojice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hodnot</a:t>
                </a:r>
                <a:r>
                  <a:rPr lang="en-US" sz="2400" dirty="0"/>
                  <a:t> se </a:t>
                </a:r>
                <a:r>
                  <a:rPr lang="en-US" sz="2400" dirty="0" err="1"/>
                  <a:t>nazývá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sdruženou</a:t>
                </a:r>
                <a:r>
                  <a:rPr lang="en-US" sz="2400" i="1" dirty="0"/>
                  <a:t> </a:t>
                </a:r>
                <a:r>
                  <a:rPr lang="en-US" sz="2400" i="1" dirty="0" err="1"/>
                  <a:t>četností</a:t>
                </a:r>
                <a:r>
                  <a:rPr lang="en-US" sz="2400" i="1" dirty="0"/>
                  <a:t> </a:t>
                </a:r>
                <a:r>
                  <a:rPr lang="en-US" sz="2400" dirty="0" err="1"/>
                  <a:t>dvojice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značí</a:t>
                </a:r>
                <a:r>
                  <a:rPr lang="en-US" sz="2400" dirty="0"/>
                  <a:t> 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sz="2400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400" dirty="0" smtClean="0"/>
                  <a:t>.</a:t>
                </a:r>
                <a:r>
                  <a:rPr lang="el-GR" sz="2400" dirty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72816"/>
                <a:ext cx="7620000" cy="4800600"/>
              </a:xfrm>
              <a:blipFill>
                <a:blip r:embed="rId2"/>
                <a:stretch>
                  <a:fillRect t="-1017" r="-1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106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Kontingenční tabulka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Rozdělení sdružených četností se zapisuje do dvourozměrné tabulky, která se nazývá </a:t>
            </a:r>
            <a:r>
              <a:rPr lang="cs-CZ" sz="2400" i="1" dirty="0" smtClean="0"/>
              <a:t>kontingenční tabulka </a:t>
            </a:r>
          </a:p>
          <a:p>
            <a:r>
              <a:rPr lang="cs-CZ" sz="2400" dirty="0" smtClean="0"/>
              <a:t>Do záhlaví tabulky se zapisují různé možné obměny obou sledovaných znaků, vnitřek tabulky obsahuje sdružené četnosti výskytu různých kombinací těchto znaků. </a:t>
            </a:r>
            <a:endParaRPr lang="cs-CZ" sz="24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136421"/>
              </p:ext>
            </p:extLst>
          </p:nvPr>
        </p:nvGraphicFramePr>
        <p:xfrm>
          <a:off x="2411760" y="4077074"/>
          <a:ext cx="3672408" cy="2088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8102">
                  <a:extLst>
                    <a:ext uri="{9D8B030D-6E8A-4147-A177-3AD203B41FA5}">
                      <a16:colId xmlns:a16="http://schemas.microsoft.com/office/drawing/2014/main" val="1161455564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892511004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247503143"/>
                    </a:ext>
                  </a:extLst>
                </a:gridCol>
                <a:gridCol w="918102">
                  <a:extLst>
                    <a:ext uri="{9D8B030D-6E8A-4147-A177-3AD203B41FA5}">
                      <a16:colId xmlns:a16="http://schemas.microsoft.com/office/drawing/2014/main" val="2945386743"/>
                    </a:ext>
                  </a:extLst>
                </a:gridCol>
              </a:tblGrid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y1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y3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65223306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x1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62936713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22380594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74340317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x4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2338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96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Populační charakteristiky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Předpokládáme-li, že uvedená tabulka představuje celou populaci, můžeme při zavedené symbolice vypočítat základní dvě charakteristiky znaků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– populační průměr, respektive střední hodnotu, a populační rozptyl, a to podle následujících vzorců </a:t>
            </a:r>
            <a:endParaRPr lang="cs-CZ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441679"/>
            <a:ext cx="5708269" cy="3108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96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Výběrové charakteristiky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by tabulka reprezentovala výsledek náhodného výběru, počítali bychom výběrové průměry a výběrové rozptyly podle vzorců </a:t>
            </a:r>
            <a:endParaRPr lang="cs-C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26" y="2866330"/>
            <a:ext cx="7105347" cy="371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9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Kovariance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Pracujeme-li se dvěma znaky jako v našem případě daném výše uvedenou kontingenční tabulkou, definujeme také další důležitou charakteristiku zvanou </a:t>
            </a:r>
            <a:r>
              <a:rPr lang="cs-CZ" i="1" dirty="0" smtClean="0"/>
              <a:t>kovariance</a:t>
            </a:r>
            <a:r>
              <a:rPr lang="cs-CZ" dirty="0" smtClean="0"/>
              <a:t>. Populační kovarianci znaků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definujeme vzorcem 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Pokud budeme pracovat s výběrovými daty o rozsahu větším než 2, definujeme výběrovou kovarianci vztahem </a:t>
            </a:r>
            <a:endParaRPr lang="cs-CZ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57" y="3050262"/>
            <a:ext cx="6281332" cy="86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445224"/>
            <a:ext cx="3219941" cy="953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16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" y="1700809"/>
            <a:ext cx="8482092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34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Kovariance – poznámky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Kovariance se využívá k vyjádření závislosti mezi znaky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ve tvaru přímky, tj. k vyjádření jejich lineární závislosti. </a:t>
            </a:r>
          </a:p>
          <a:p>
            <a:r>
              <a:rPr lang="cs-CZ" dirty="0" smtClean="0"/>
              <a:t>Lze říci, že pokud vychází kovariance kladně, existuje mezi oběma znaky do jisté míry závislost ve tvaru přímé úměry. Přímá úměra značí, že s růstem hodnoty jednoho znaku úměrně roste i hodnota druhého znaku. </a:t>
            </a:r>
          </a:p>
          <a:p>
            <a:r>
              <a:rPr lang="cs-CZ" dirty="0" smtClean="0"/>
              <a:t>Vychází-li kovariance naopak záporná, signalizuje to existenci jisté míry nepřímé úměry: stoupne-li hodnota jednoho znaku, úměrně tomu klesne hodnota druhého znaku. </a:t>
            </a:r>
          </a:p>
          <a:p>
            <a:r>
              <a:rPr lang="cs-CZ" dirty="0" smtClean="0"/>
              <a:t>Nulová kovariance naznačuje, že lineární závislost mezi oběma znaky neexistuje. Jak je vidět, u kovariance nás zajímá především její znaménko. </a:t>
            </a:r>
          </a:p>
          <a:p>
            <a:r>
              <a:rPr lang="cs-CZ" dirty="0" smtClean="0"/>
              <a:t>Aby však tato charakteristika mohla posloužit lépe jako ukazatel lineární závislosti, převádí se její hodnota na škálu, resp. interval [-1,1], který je vhodnější referencí pro měření intenzity lineární závislosti. Výsledkem tohoto převodu je koeficient párové korelace, a to buď populační, pracujeme-li s populací, nebo výběrový, je-li k dispozici pouze výběrový soubor.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28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Zkouška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Písemná</a:t>
            </a:r>
            <a:r>
              <a:rPr lang="cs-CZ" sz="2800" dirty="0"/>
              <a:t>, částečně za pomoci počítače.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Pro </a:t>
            </a:r>
            <a:r>
              <a:rPr lang="cs-CZ" sz="2800" dirty="0"/>
              <a:t>úspěšné zvládnutí předmětu musíte mít </a:t>
            </a:r>
            <a:r>
              <a:rPr lang="cs-CZ" sz="2800" dirty="0" smtClean="0"/>
              <a:t>alespoň </a:t>
            </a:r>
            <a:r>
              <a:rPr lang="cs-CZ" sz="2800" dirty="0"/>
              <a:t>60 bodů ze 100.</a:t>
            </a:r>
            <a:endParaRPr lang="en-US" sz="2800" dirty="0"/>
          </a:p>
          <a:p>
            <a:r>
              <a:rPr lang="cs-CZ" sz="2800" dirty="0"/>
              <a:t>Ke zkoušce si můžete přinést jakékoliv studijní materiály v papírové formě.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195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Korelační koeficient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589240"/>
          </a:xfrm>
        </p:spPr>
        <p:txBody>
          <a:bodyPr>
            <a:normAutofit/>
          </a:bodyPr>
          <a:lstStyle/>
          <a:p>
            <a:r>
              <a:rPr lang="cs-CZ" dirty="0" smtClean="0"/>
              <a:t>Populační koeficient párové korelace </a:t>
            </a:r>
          </a:p>
          <a:p>
            <a:endParaRPr lang="cs-CZ" dirty="0" smtClean="0"/>
          </a:p>
          <a:p>
            <a:r>
              <a:rPr lang="cs-CZ" dirty="0" smtClean="0"/>
              <a:t>Výběrový koeficient párové korelace</a:t>
            </a:r>
          </a:p>
          <a:p>
            <a:endParaRPr lang="cs-CZ" dirty="0" smtClean="0"/>
          </a:p>
          <a:p>
            <a:r>
              <a:rPr lang="cs-CZ" dirty="0" smtClean="0"/>
              <a:t>Populační i výběrový koeficient korelace mohou nabývat pouze hodnot z intervalu  [-1,1]. </a:t>
            </a:r>
          </a:p>
          <a:p>
            <a:r>
              <a:rPr lang="cs-CZ" dirty="0" smtClean="0"/>
              <a:t>Vyjde-li populační párová korelace jedna, znamená to, že mezi oběma znaky existuje přesná funkční závislost v podobě přímé úměry (rostoucí přímky). </a:t>
            </a:r>
          </a:p>
          <a:p>
            <a:r>
              <a:rPr lang="cs-CZ" dirty="0" smtClean="0"/>
              <a:t>Vyjde-li populační korelace naopak minus jedna, existuje mezi oběma znaky přesná funkční závislost v podobě nepřímé úměry (klesající přímky). </a:t>
            </a:r>
          </a:p>
          <a:p>
            <a:r>
              <a:rPr lang="cs-CZ" dirty="0" smtClean="0"/>
              <a:t>Pokud je populační korelace nulová, říkáme, že znaky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 </a:t>
            </a:r>
            <a:r>
              <a:rPr lang="cs-CZ" dirty="0" smtClean="0"/>
              <a:t>jsou </a:t>
            </a:r>
            <a:r>
              <a:rPr lang="cs-CZ" dirty="0" err="1" smtClean="0"/>
              <a:t>nezkorelované</a:t>
            </a:r>
            <a:r>
              <a:rPr lang="cs-CZ" dirty="0" smtClean="0"/>
              <a:t> (nikoliv nezávislé!!).  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25636"/>
            <a:ext cx="1656184" cy="86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440" y="1949088"/>
            <a:ext cx="1368152" cy="820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75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7620000" cy="1143000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40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Účast na seminářích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Aktivní účast na seminářích je hodnocena body navíc (nezapočítávají se semináře, kde se píše test). </a:t>
            </a:r>
          </a:p>
          <a:p>
            <a:r>
              <a:rPr lang="cs-CZ" sz="2800" dirty="0" smtClean="0"/>
              <a:t>1 bod = 1x účast</a:t>
            </a:r>
          </a:p>
          <a:p>
            <a:r>
              <a:rPr lang="cs-CZ" sz="2800" dirty="0" smtClean="0"/>
              <a:t>Maximum 10 bodů </a:t>
            </a:r>
            <a:r>
              <a:rPr lang="cs-CZ" sz="2800" dirty="0"/>
              <a:t>z</a:t>
            </a:r>
            <a:r>
              <a:rPr lang="cs-CZ" sz="2800" dirty="0" smtClean="0"/>
              <a:t>a účast.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1548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Celkem </a:t>
            </a:r>
            <a:r>
              <a:rPr lang="cs-CZ" sz="3200" b="1" dirty="0" smtClean="0"/>
              <a:t>110 </a:t>
            </a:r>
            <a:r>
              <a:rPr lang="cs-CZ" sz="3200" b="1" dirty="0"/>
              <a:t>bodů</a:t>
            </a:r>
            <a:endParaRPr lang="en-US" sz="3200" dirty="0"/>
          </a:p>
          <a:p>
            <a:r>
              <a:rPr lang="cs-CZ" sz="3200" dirty="0"/>
              <a:t>0 až 59: nedostatečně (F), 4</a:t>
            </a:r>
            <a:endParaRPr lang="en-US" sz="3200" dirty="0"/>
          </a:p>
          <a:p>
            <a:r>
              <a:rPr lang="cs-CZ" sz="3200" dirty="0"/>
              <a:t>60 až 64: dostatečně (E), 3</a:t>
            </a:r>
            <a:endParaRPr lang="en-US" sz="3200" dirty="0"/>
          </a:p>
          <a:p>
            <a:r>
              <a:rPr lang="cs-CZ" sz="3200" dirty="0"/>
              <a:t>65 až 69: uspokojivě (D), 2,5</a:t>
            </a:r>
            <a:endParaRPr lang="en-US" sz="3200" dirty="0"/>
          </a:p>
          <a:p>
            <a:r>
              <a:rPr lang="cs-CZ" sz="3200" dirty="0"/>
              <a:t>70 až 79: dobře (C), 2</a:t>
            </a:r>
            <a:endParaRPr lang="en-US" sz="3200" dirty="0"/>
          </a:p>
          <a:p>
            <a:r>
              <a:rPr lang="cs-CZ" sz="3200" dirty="0"/>
              <a:t>80 až 89: velmi dobře (B), 1,5</a:t>
            </a:r>
            <a:endParaRPr lang="en-US" sz="3200" dirty="0"/>
          </a:p>
          <a:p>
            <a:r>
              <a:rPr lang="cs-CZ" sz="3200" dirty="0"/>
              <a:t>90 až </a:t>
            </a:r>
            <a:r>
              <a:rPr lang="cs-CZ" sz="3200" dirty="0" smtClean="0"/>
              <a:t>110: </a:t>
            </a:r>
            <a:r>
              <a:rPr lang="cs-CZ" sz="3200" dirty="0"/>
              <a:t>výborně (A), </a:t>
            </a:r>
            <a:r>
              <a:rPr lang="cs-CZ" sz="3200" dirty="0" smtClean="0"/>
              <a:t>1.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 semestru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1: </a:t>
            </a:r>
            <a:r>
              <a:rPr lang="cs-CZ" b="1" dirty="0" smtClean="0"/>
              <a:t> 22. </a:t>
            </a:r>
            <a:r>
              <a:rPr lang="cs-CZ" b="1" dirty="0"/>
              <a:t>9.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Informace o podmínkách absolvování. Základní pojmy </a:t>
            </a:r>
            <a:br>
              <a:rPr lang="cs-CZ" dirty="0" smtClean="0"/>
            </a:br>
            <a:r>
              <a:rPr lang="cs-CZ" dirty="0" smtClean="0"/>
              <a:t>a metody ze statistiky.</a:t>
            </a:r>
            <a:br>
              <a:rPr lang="cs-CZ" dirty="0" smtClean="0"/>
            </a:br>
            <a:r>
              <a:rPr lang="cs-CZ" dirty="0" smtClean="0"/>
              <a:t>(Charakteristiky polohy, charakteristiky variability, šikmost, špičatost, statistický soubor se dvěma znaky, testy statistických hypotéz.)</a:t>
            </a:r>
            <a:endParaRPr lang="en-US" dirty="0" smtClean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Charakteristiky polohy, charakteristiky variability, šikmost, špičatost.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2:  </a:t>
            </a:r>
            <a:r>
              <a:rPr lang="cs-CZ" b="1" dirty="0" smtClean="0"/>
              <a:t>29.9.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Testování hypotéz </a:t>
            </a:r>
            <a:r>
              <a:rPr lang="cs-CZ" dirty="0" smtClean="0"/>
              <a:t>– parametrické </a:t>
            </a:r>
            <a:r>
              <a:rPr lang="cs-CZ" dirty="0"/>
              <a:t>testy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/>
              <a:t>Marketingová případová studie, co přináší parametrické testování statistických hypotéz v marketingu,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- nepárový a párový.)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Testy statistických hypotéz,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</a:t>
            </a:r>
            <a:r>
              <a:rPr lang="cs-CZ" dirty="0" smtClean="0"/>
              <a:t>– nepárový </a:t>
            </a:r>
            <a:r>
              <a:rPr lang="cs-CZ" dirty="0"/>
              <a:t>a párový.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3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Týden </a:t>
            </a:r>
            <a:r>
              <a:rPr lang="cs-CZ" b="1" dirty="0" smtClean="0"/>
              <a:t>3:  6. </a:t>
            </a:r>
            <a:r>
              <a:rPr lang="cs-CZ" b="1" dirty="0"/>
              <a:t>10.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Testování hypotéz - </a:t>
            </a:r>
            <a:r>
              <a:rPr lang="cs-CZ" dirty="0" err="1" smtClean="0"/>
              <a:t>neparametrické</a:t>
            </a:r>
            <a:r>
              <a:rPr lang="cs-CZ" dirty="0" smtClean="0"/>
              <a:t> testy.</a:t>
            </a:r>
            <a:br>
              <a:rPr lang="cs-CZ" dirty="0" smtClean="0"/>
            </a:br>
            <a:r>
              <a:rPr lang="cs-CZ" dirty="0" smtClean="0"/>
              <a:t>(Mediánový test (pro 1 výběr), </a:t>
            </a:r>
            <a:r>
              <a:rPr lang="cs-CZ" dirty="0" err="1" smtClean="0"/>
              <a:t>chi</a:t>
            </a:r>
            <a:r>
              <a:rPr lang="cs-CZ" dirty="0" smtClean="0"/>
              <a:t>-kvadrát test pro 1 výběr, </a:t>
            </a:r>
            <a:r>
              <a:rPr lang="cs-CZ" dirty="0" err="1" smtClean="0"/>
              <a:t>dvouvýběrové</a:t>
            </a:r>
            <a:r>
              <a:rPr lang="cs-CZ" dirty="0" smtClean="0"/>
              <a:t> testy, </a:t>
            </a:r>
            <a:r>
              <a:rPr lang="cs-CZ" dirty="0" err="1" smtClean="0"/>
              <a:t>chi</a:t>
            </a:r>
            <a:r>
              <a:rPr lang="cs-CZ" dirty="0" smtClean="0"/>
              <a:t>-kvadrát test pro 2 výběry, Mann-</a:t>
            </a:r>
            <a:r>
              <a:rPr lang="cs-CZ" dirty="0" err="1" smtClean="0"/>
              <a:t>Whitneyův</a:t>
            </a:r>
            <a:r>
              <a:rPr lang="cs-CZ" dirty="0" smtClean="0"/>
              <a:t> test, </a:t>
            </a:r>
            <a:r>
              <a:rPr lang="cs-CZ" dirty="0" err="1" smtClean="0"/>
              <a:t>Wilcoxonův</a:t>
            </a:r>
            <a:r>
              <a:rPr lang="cs-CZ" dirty="0" smtClean="0"/>
              <a:t> párový test.)</a:t>
            </a:r>
            <a:endParaRPr lang="en-US" dirty="0" smtClean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</a:t>
            </a:r>
            <a:r>
              <a:rPr lang="cs-CZ" dirty="0" err="1"/>
              <a:t>Chi</a:t>
            </a:r>
            <a:r>
              <a:rPr lang="cs-CZ" dirty="0"/>
              <a:t>-kvadrát test pro 1 výběr, </a:t>
            </a:r>
            <a:r>
              <a:rPr lang="cs-CZ" dirty="0" err="1"/>
              <a:t>chi</a:t>
            </a:r>
            <a:r>
              <a:rPr lang="cs-CZ" dirty="0"/>
              <a:t>-kvadrát test pro 2 výběry.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4: </a:t>
            </a:r>
            <a:r>
              <a:rPr lang="cs-CZ" b="1" dirty="0" smtClean="0"/>
              <a:t> 13. </a:t>
            </a:r>
            <a:r>
              <a:rPr lang="cs-CZ" b="1" dirty="0"/>
              <a:t>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Regresní </a:t>
            </a:r>
            <a:r>
              <a:rPr lang="cs-CZ" dirty="0" smtClean="0"/>
              <a:t>analýza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(Podstata </a:t>
            </a:r>
            <a:r>
              <a:rPr lang="cs-CZ" dirty="0"/>
              <a:t>regresní analýzy, odhad regresních koeficientů, test významnosti regresních koeficientů, intervaly spolehlivosti regresních koeficientů, test vhodnosti regresního modelu</a:t>
            </a:r>
            <a:r>
              <a:rPr lang="cs-CZ" dirty="0" smtClean="0"/>
              <a:t>.)</a:t>
            </a:r>
            <a:endParaRPr lang="en-US" dirty="0"/>
          </a:p>
          <a:p>
            <a:r>
              <a:rPr lang="cs-CZ" b="1" dirty="0"/>
              <a:t>Seminář:</a:t>
            </a:r>
            <a:r>
              <a:rPr lang="cs-CZ" dirty="0"/>
              <a:t> Odhad regresních koeficientů, test významnosti regresních koeficientů, intervaly spolehlivosti regresních koeficientů, test vhodnosti regresního modelu.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5: </a:t>
            </a:r>
            <a:r>
              <a:rPr lang="cs-CZ" b="1" dirty="0" smtClean="0"/>
              <a:t> 20. </a:t>
            </a:r>
            <a:r>
              <a:rPr lang="cs-CZ" b="1" dirty="0"/>
              <a:t>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Metody </a:t>
            </a:r>
            <a:r>
              <a:rPr lang="cs-CZ" dirty="0" smtClean="0"/>
              <a:t>prognózování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(Analýza </a:t>
            </a:r>
            <a:r>
              <a:rPr lang="cs-CZ" dirty="0"/>
              <a:t>trendové složky, analýza sezónní složky, model konstantní sezónnosti, analýza náhodné složky, testování vlastností náhodné složky, prognózování, kauzální prognostické metody</a:t>
            </a:r>
            <a:r>
              <a:rPr lang="cs-CZ" dirty="0" smtClean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4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4807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6</a:t>
            </a:r>
            <a:r>
              <a:rPr lang="cs-CZ" b="1" dirty="0" smtClean="0"/>
              <a:t>:  27. </a:t>
            </a:r>
            <a:r>
              <a:rPr lang="cs-CZ" b="1" dirty="0"/>
              <a:t>10. </a:t>
            </a:r>
            <a:endParaRPr lang="en-US" dirty="0" smtClean="0"/>
          </a:p>
          <a:p>
            <a:r>
              <a:rPr lang="cs-CZ" b="1" dirty="0" smtClean="0"/>
              <a:t>Přednáška: </a:t>
            </a:r>
            <a:r>
              <a:rPr lang="cs-CZ" dirty="0" smtClean="0"/>
              <a:t>Korelační analýza</a:t>
            </a:r>
            <a:br>
              <a:rPr lang="cs-CZ" dirty="0" smtClean="0"/>
            </a:br>
            <a:r>
              <a:rPr lang="cs-CZ" dirty="0" smtClean="0"/>
              <a:t>(Koeficient </a:t>
            </a:r>
            <a:r>
              <a:rPr lang="cs-CZ" dirty="0"/>
              <a:t>korelace, index korelace, </a:t>
            </a:r>
            <a:r>
              <a:rPr lang="cs-CZ" dirty="0" err="1"/>
              <a:t>Spearmanův</a:t>
            </a:r>
            <a:r>
              <a:rPr lang="cs-CZ" dirty="0"/>
              <a:t> koeficient (pořadové) korelace, vícenásobná lineární závislost - vztahy pro dvě vysvětlující proměnné.)</a:t>
            </a:r>
            <a:endParaRPr lang="en-US" dirty="0"/>
          </a:p>
          <a:p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Analýza trendové složky, analýza sezónní složky, model konstantní sezónnosti, analýza náhodné složky, testování vlastností náhodné složky, prognózování, kauzální prognostické </a:t>
            </a:r>
            <a:r>
              <a:rPr lang="cs-CZ" dirty="0" smtClean="0"/>
              <a:t>metody.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7</a:t>
            </a:r>
            <a:r>
              <a:rPr lang="cs-CZ" b="1" dirty="0" smtClean="0"/>
              <a:t>:  3.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 smtClean="0"/>
              <a:t>Přednáška</a:t>
            </a:r>
            <a:r>
              <a:rPr lang="cs-CZ" b="1" dirty="0"/>
              <a:t>: </a:t>
            </a:r>
            <a:r>
              <a:rPr lang="cs-CZ" dirty="0"/>
              <a:t>Analýza rozptylu (ANOVA</a:t>
            </a:r>
            <a:r>
              <a:rPr lang="cs-CZ" dirty="0" smtClean="0"/>
              <a:t>)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</a:t>
            </a:r>
            <a:r>
              <a:rPr lang="cs-CZ" dirty="0" err="1"/>
              <a:t>Jednofaktorová</a:t>
            </a:r>
            <a:r>
              <a:rPr lang="cs-CZ" dirty="0"/>
              <a:t> ANOVA, postup při analýze rozptylu s jedním faktorem, míra těsnosti závislosti.)</a:t>
            </a:r>
            <a:endParaRPr lang="en-US" dirty="0"/>
          </a:p>
          <a:p>
            <a:r>
              <a:rPr lang="cs-CZ" b="1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Výpočet koeficient korelace, </a:t>
            </a:r>
            <a:r>
              <a:rPr lang="cs-CZ" dirty="0" err="1"/>
              <a:t>Spearmanova</a:t>
            </a:r>
            <a:r>
              <a:rPr lang="cs-CZ" dirty="0"/>
              <a:t> koeficientu korelace, test statistické významnosti korelačního koeficientu.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 smtClean="0"/>
              <a:t>Týden </a:t>
            </a:r>
            <a:r>
              <a:rPr lang="cs-CZ" b="1" dirty="0"/>
              <a:t>8</a:t>
            </a:r>
            <a:r>
              <a:rPr lang="cs-CZ" b="1" dirty="0" smtClean="0"/>
              <a:t>:  10. </a:t>
            </a:r>
            <a:r>
              <a:rPr lang="cs-CZ" b="1" dirty="0"/>
              <a:t>11.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Analýza rozptylu (ANOVA) : Dvojné třídění a Latinské </a:t>
            </a:r>
            <a:r>
              <a:rPr lang="cs-CZ" dirty="0" smtClean="0"/>
              <a:t>čtverce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(Dvojné </a:t>
            </a:r>
            <a:r>
              <a:rPr lang="cs-CZ" dirty="0"/>
              <a:t>třídění, trojné třídění (Latinské čtverce).)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 smtClean="0"/>
              <a:t>Seminář</a:t>
            </a:r>
            <a:r>
              <a:rPr lang="cs-CZ" b="1" dirty="0"/>
              <a:t>:</a:t>
            </a:r>
            <a:r>
              <a:rPr lang="cs-CZ" dirty="0"/>
              <a:t> Postup výpočtu při analýze rozptylu s jedním faktorem</a:t>
            </a:r>
            <a:r>
              <a:rPr lang="cs-CZ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5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295</TotalTime>
  <Words>1510</Words>
  <Application>Microsoft Office PowerPoint</Application>
  <PresentationFormat>Předvádění na obrazovce (4:3)</PresentationFormat>
  <Paragraphs>252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6" baseType="lpstr">
      <vt:lpstr>Arial</vt:lpstr>
      <vt:lpstr>Calibri</vt:lpstr>
      <vt:lpstr>Cambria</vt:lpstr>
      <vt:lpstr>Cambria Math</vt:lpstr>
      <vt:lpstr>Sousedství</vt:lpstr>
      <vt:lpstr>Přednáška 1: ZÁKLADNÍ STATISTICKÉ POJMY, CHARAKTERISTIKY DAT</vt:lpstr>
      <vt:lpstr>Informace o předmětu</vt:lpstr>
      <vt:lpstr>Informace o předmětu</vt:lpstr>
      <vt:lpstr>Zkouška</vt:lpstr>
      <vt:lpstr>Účast na seminářích</vt:lpstr>
      <vt:lpstr>Hodnocení</vt:lpstr>
      <vt:lpstr>Plán semestru</vt:lpstr>
      <vt:lpstr>Prezentace aplikace PowerPoint</vt:lpstr>
      <vt:lpstr>Prezentace aplikace PowerPoint</vt:lpstr>
      <vt:lpstr>Prezentace aplikace PowerPoint</vt:lpstr>
      <vt:lpstr>Prezentace aplikace PowerPoint</vt:lpstr>
      <vt:lpstr>Kontakt</vt:lpstr>
      <vt:lpstr>Základní statistické pojmy, charakteristiky dat</vt:lpstr>
      <vt:lpstr>Populace versus výběr</vt:lpstr>
      <vt:lpstr>Deskriptivní statistika</vt:lpstr>
      <vt:lpstr>STATISTICKÝ SOUBOR  S JEDNÍM ZNAKEM</vt:lpstr>
      <vt:lpstr>Četnosti výskytu</vt:lpstr>
      <vt:lpstr>Typy četností</vt:lpstr>
      <vt:lpstr>Příklad četností</vt:lpstr>
      <vt:lpstr>CHARAKTERISTIKY POLOHY</vt:lpstr>
      <vt:lpstr>Příklad na charakteristiky polohy</vt:lpstr>
      <vt:lpstr>CHARAKTERISTIKY VARIABILITY</vt:lpstr>
      <vt:lpstr>Příklad na charakteristiky variability dat</vt:lpstr>
      <vt:lpstr>CHARAKTERISTIKY KONCENTRACE DAT</vt:lpstr>
      <vt:lpstr>Šikmost</vt:lpstr>
      <vt:lpstr>Prezentace aplikace PowerPoint</vt:lpstr>
      <vt:lpstr>Špičatost</vt:lpstr>
      <vt:lpstr>Prezentace aplikace PowerPoint</vt:lpstr>
      <vt:lpstr>Příklad na koncentraci dat</vt:lpstr>
      <vt:lpstr>OBECNÉ MOMENTY </vt:lpstr>
      <vt:lpstr>Obecný moment</vt:lpstr>
      <vt:lpstr>Užitečné vztahy</vt:lpstr>
      <vt:lpstr>STATISTICKÝ SOUBOR SE DVĚMA ZNAKY </vt:lpstr>
      <vt:lpstr>Kontingenční tabulka</vt:lpstr>
      <vt:lpstr>Populační charakteristiky</vt:lpstr>
      <vt:lpstr>Výběrové charakteristiky</vt:lpstr>
      <vt:lpstr>Kovariance</vt:lpstr>
      <vt:lpstr>Příklad</vt:lpstr>
      <vt:lpstr>Kovariance – poznámky</vt:lpstr>
      <vt:lpstr>Korelační koeficient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1: ZÁKLADNÍ STATISTICKÉ POJMY, CHARAKTERISTIKY DAT</dc:title>
  <dc:creator>mielcova</dc:creator>
  <cp:lastModifiedBy>Jirka</cp:lastModifiedBy>
  <cp:revision>72</cp:revision>
  <dcterms:created xsi:type="dcterms:W3CDTF">2015-09-23T19:23:56Z</dcterms:created>
  <dcterms:modified xsi:type="dcterms:W3CDTF">2022-09-25T10:45:21Z</dcterms:modified>
</cp:coreProperties>
</file>