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65" r:id="rId4"/>
    <p:sldId id="266" r:id="rId5"/>
    <p:sldId id="267" r:id="rId6"/>
    <p:sldId id="268" r:id="rId7"/>
    <p:sldId id="269" r:id="rId8"/>
    <p:sldId id="270" r:id="rId9"/>
    <p:sldId id="271" r:id="rId10"/>
    <p:sldId id="272" r:id="rId11"/>
    <p:sldId id="273" r:id="rId12"/>
    <p:sldId id="274" r:id="rId13"/>
    <p:sldId id="275" r:id="rId14"/>
    <p:sldId id="276" r:id="rId15"/>
    <p:sldId id="277" r:id="rId16"/>
    <p:sldId id="278" r:id="rId17"/>
    <p:sldId id="279" r:id="rId18"/>
    <p:sldId id="280" r:id="rId19"/>
    <p:sldId id="281" r:id="rId20"/>
    <p:sldId id="282" r:id="rId21"/>
    <p:sldId id="283" r:id="rId22"/>
    <p:sldId id="284" r:id="rId23"/>
    <p:sldId id="285" r:id="rId24"/>
    <p:sldId id="286" r:id="rId25"/>
    <p:sldId id="287" r:id="rId26"/>
    <p:sldId id="288" r:id="rId27"/>
    <p:sldId id="289" r:id="rId28"/>
    <p:sldId id="290" r:id="rId29"/>
    <p:sldId id="291" r:id="rId30"/>
    <p:sldId id="292" r:id="rId31"/>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2" d="100"/>
          <a:sy n="112" d="100"/>
        </p:scale>
        <p:origin x="46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smtClean="0"/>
              <a:t>Kliknutím lze upravit styl.</a:t>
            </a:r>
            <a:endParaRPr lang="cs-CZ"/>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smtClean="0"/>
              <a:t>Kliknutím můžete upravit styl předlohy.</a:t>
            </a:r>
            <a:endParaRPr lang="cs-CZ"/>
          </a:p>
        </p:txBody>
      </p:sp>
      <p:sp>
        <p:nvSpPr>
          <p:cNvPr id="4" name="Zástupný symbol pro datum 3"/>
          <p:cNvSpPr>
            <a:spLocks noGrp="1"/>
          </p:cNvSpPr>
          <p:nvPr>
            <p:ph type="dt" sz="half" idx="10"/>
          </p:nvPr>
        </p:nvSpPr>
        <p:spPr/>
        <p:txBody>
          <a:bodyPr/>
          <a:lstStyle/>
          <a:p>
            <a:fld id="{3E9BAEC6-A37A-4403-B919-4854A6448652}" type="datetimeFigureOut">
              <a:rPr lang="cs-CZ" smtClean="0"/>
              <a:t>5. 9. 2017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5045050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3E9BAEC6-A37A-4403-B919-4854A6448652}" type="datetimeFigureOut">
              <a:rPr lang="cs-CZ" smtClean="0"/>
              <a:t>5. 9. 2017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31197299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3E9BAEC6-A37A-4403-B919-4854A6448652}" type="datetimeFigureOut">
              <a:rPr lang="cs-CZ" smtClean="0"/>
              <a:t>5. 9. 2017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6399736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ulní strana">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398609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3E9BAEC6-A37A-4403-B919-4854A6448652}" type="datetimeFigureOut">
              <a:rPr lang="cs-CZ" smtClean="0"/>
              <a:t>5. 9. 2017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42600217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smtClean="0"/>
              <a:t>Kliknutím lze upravit styl.</a:t>
            </a:r>
            <a:endParaRPr lang="cs-CZ"/>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smtClean="0"/>
              <a:t>Upravte styly předlohy textu.</a:t>
            </a:r>
          </a:p>
        </p:txBody>
      </p:sp>
      <p:sp>
        <p:nvSpPr>
          <p:cNvPr id="4" name="Zástupný symbol pro datum 3"/>
          <p:cNvSpPr>
            <a:spLocks noGrp="1"/>
          </p:cNvSpPr>
          <p:nvPr>
            <p:ph type="dt" sz="half" idx="10"/>
          </p:nvPr>
        </p:nvSpPr>
        <p:spPr/>
        <p:txBody>
          <a:bodyPr/>
          <a:lstStyle/>
          <a:p>
            <a:fld id="{3E9BAEC6-A37A-4403-B919-4854A6448652}" type="datetimeFigureOut">
              <a:rPr lang="cs-CZ" smtClean="0"/>
              <a:t>5. 9. 2017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7350053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838200" y="1825625"/>
            <a:ext cx="5181600" cy="435133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6172200" y="1825625"/>
            <a:ext cx="5181600" cy="435133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3E9BAEC6-A37A-4403-B919-4854A6448652}" type="datetimeFigureOut">
              <a:rPr lang="cs-CZ" smtClean="0"/>
              <a:t>5. 9. 2017</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5729387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smtClean="0"/>
              <a:t>Kliknutím lze upravit styl.</a:t>
            </a:r>
            <a:endParaRPr lang="cs-CZ"/>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3E9BAEC6-A37A-4403-B919-4854A6448652}" type="datetimeFigureOut">
              <a:rPr lang="cs-CZ" smtClean="0"/>
              <a:t>5. 9. 2017</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291546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3E9BAEC6-A37A-4403-B919-4854A6448652}" type="datetimeFigureOut">
              <a:rPr lang="cs-CZ" smtClean="0"/>
              <a:t>5. 9. 2017</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3522770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3E9BAEC6-A37A-4403-B919-4854A6448652}" type="datetimeFigureOut">
              <a:rPr lang="cs-CZ" smtClean="0"/>
              <a:t>5. 9. 2017</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37739994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cs-CZ"/>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Upravte styly předlohy textu.</a:t>
            </a:r>
          </a:p>
        </p:txBody>
      </p:sp>
      <p:sp>
        <p:nvSpPr>
          <p:cNvPr id="5" name="Zástupný symbol pro datum 4"/>
          <p:cNvSpPr>
            <a:spLocks noGrp="1"/>
          </p:cNvSpPr>
          <p:nvPr>
            <p:ph type="dt" sz="half" idx="10"/>
          </p:nvPr>
        </p:nvSpPr>
        <p:spPr/>
        <p:txBody>
          <a:bodyPr/>
          <a:lstStyle/>
          <a:p>
            <a:fld id="{3E9BAEC6-A37A-4403-B919-4854A6448652}" type="datetimeFigureOut">
              <a:rPr lang="cs-CZ" smtClean="0"/>
              <a:t>5. 9. 2017</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5365812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cs-CZ"/>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Upravte styly předlohy textu.</a:t>
            </a:r>
          </a:p>
        </p:txBody>
      </p:sp>
      <p:sp>
        <p:nvSpPr>
          <p:cNvPr id="5" name="Zástupný symbol pro datum 4"/>
          <p:cNvSpPr>
            <a:spLocks noGrp="1"/>
          </p:cNvSpPr>
          <p:nvPr>
            <p:ph type="dt" sz="half" idx="10"/>
          </p:nvPr>
        </p:nvSpPr>
        <p:spPr/>
        <p:txBody>
          <a:bodyPr/>
          <a:lstStyle/>
          <a:p>
            <a:fld id="{3E9BAEC6-A37A-4403-B919-4854A6448652}" type="datetimeFigureOut">
              <a:rPr lang="cs-CZ" smtClean="0"/>
              <a:t>5. 9. 2017</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96887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9BAEC6-A37A-4403-B919-4854A6448652}" type="datetimeFigureOut">
              <a:rPr lang="cs-CZ" smtClean="0"/>
              <a:t>5. 9. 2017</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A23C2D-3845-4F8C-9F64-DBE4B5B8108A}" type="slidenum">
              <a:rPr lang="cs-CZ" smtClean="0"/>
              <a:t>‹#›</a:t>
            </a:fld>
            <a:endParaRPr lang="cs-CZ"/>
          </a:p>
        </p:txBody>
      </p:sp>
    </p:spTree>
    <p:extLst>
      <p:ext uri="{BB962C8B-B14F-4D97-AF65-F5344CB8AC3E}">
        <p14:creationId xmlns:p14="http://schemas.microsoft.com/office/powerpoint/2010/main" val="4203542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8" Type="http://schemas.openxmlformats.org/officeDocument/2006/relationships/hyperlink" Target="https://www.researchgate.net/publication/272491031_Impact_of_supply_chain_management_practices_on_sustainability" TargetMode="External"/><Relationship Id="rId3" Type="http://schemas.openxmlformats.org/officeDocument/2006/relationships/hyperlink" Target="https://www.ready.gov/business/implementation/continuity" TargetMode="External"/><Relationship Id="rId7" Type="http://schemas.openxmlformats.org/officeDocument/2006/relationships/hyperlink" Target="http://www.supplychainquarterly.com/topics/Procurement/scq201101bestpractices/"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www.sciencedirect.com/science/article/pii/S0305048304001343" TargetMode="External"/><Relationship Id="rId5" Type="http://schemas.openxmlformats.org/officeDocument/2006/relationships/hyperlink" Target="https://scm.ncsu.edu/scm-articles/article/what-is-supply-chain-management" TargetMode="External"/><Relationship Id="rId4" Type="http://schemas.openxmlformats.org/officeDocument/2006/relationships/hyperlink" Target="http://searchdisasterrecovery.techtarget.com/definition/business-continuity-action-plan"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64351" y="752054"/>
            <a:ext cx="2266000" cy="1744775"/>
          </a:xfrm>
          <a:prstGeom prst="rect">
            <a:avLst/>
          </a:prstGeom>
        </p:spPr>
      </p:pic>
      <p:sp>
        <p:nvSpPr>
          <p:cNvPr id="7" name="Obdélník 6"/>
          <p:cNvSpPr/>
          <p:nvPr/>
        </p:nvSpPr>
        <p:spPr>
          <a:xfrm>
            <a:off x="335360" y="356659"/>
            <a:ext cx="7488832" cy="6144683"/>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24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 name="Nadpis 1"/>
          <p:cNvSpPr>
            <a:spLocks noGrp="1"/>
          </p:cNvSpPr>
          <p:nvPr>
            <p:ph type="ctrTitle" idx="4294967295"/>
          </p:nvPr>
        </p:nvSpPr>
        <p:spPr>
          <a:xfrm>
            <a:off x="623392" y="932723"/>
            <a:ext cx="6816757" cy="2880320"/>
          </a:xfrm>
          <a:prstGeom prst="rect">
            <a:avLst/>
          </a:prstGeom>
        </p:spPr>
        <p:txBody>
          <a:bodyPr anchor="t">
            <a:normAutofit/>
          </a:bodyPr>
          <a:lstStyle/>
          <a:p>
            <a:pPr algn="l"/>
            <a:r>
              <a:rPr lang="cs-CZ" sz="5333" b="1" dirty="0" smtClean="0">
                <a:solidFill>
                  <a:schemeClr val="bg1"/>
                </a:solidFill>
                <a:latin typeface="Times New Roman" panose="02020603050405020304" pitchFamily="18" charset="0"/>
                <a:cs typeface="Times New Roman" panose="02020603050405020304" pitchFamily="18" charset="0"/>
              </a:rPr>
              <a:t>Management i</a:t>
            </a:r>
            <a:r>
              <a:rPr lang="en-GB" sz="5333" b="1" dirty="0" err="1" smtClean="0">
                <a:solidFill>
                  <a:schemeClr val="bg1"/>
                </a:solidFill>
                <a:latin typeface="Times New Roman" panose="02020603050405020304" pitchFamily="18" charset="0"/>
                <a:cs typeface="Times New Roman" panose="02020603050405020304" pitchFamily="18" charset="0"/>
              </a:rPr>
              <a:t>nformation</a:t>
            </a:r>
            <a:r>
              <a:rPr lang="en-GB" sz="5333" b="1" dirty="0" smtClean="0">
                <a:solidFill>
                  <a:schemeClr val="bg1"/>
                </a:solidFill>
                <a:latin typeface="Times New Roman" panose="02020603050405020304" pitchFamily="18" charset="0"/>
                <a:cs typeface="Times New Roman" panose="02020603050405020304" pitchFamily="18" charset="0"/>
              </a:rPr>
              <a:t> systems</a:t>
            </a:r>
            <a:endParaRPr lang="en-GB" sz="5333" b="1" dirty="0">
              <a:solidFill>
                <a:schemeClr val="bg1"/>
              </a:solidFill>
              <a:latin typeface="Times New Roman" panose="02020603050405020304" pitchFamily="18" charset="0"/>
              <a:cs typeface="Times New Roman" panose="02020603050405020304" pitchFamily="18" charset="0"/>
            </a:endParaRPr>
          </a:p>
        </p:txBody>
      </p:sp>
      <p:sp>
        <p:nvSpPr>
          <p:cNvPr id="3" name="Podnadpis 2"/>
          <p:cNvSpPr>
            <a:spLocks noGrp="1"/>
          </p:cNvSpPr>
          <p:nvPr>
            <p:ph type="subTitle" idx="4294967295"/>
          </p:nvPr>
        </p:nvSpPr>
        <p:spPr>
          <a:xfrm>
            <a:off x="2351584" y="4101075"/>
            <a:ext cx="5184576" cy="1056117"/>
          </a:xfrm>
          <a:prstGeom prst="rect">
            <a:avLst/>
          </a:prstGeom>
        </p:spPr>
        <p:txBody>
          <a:bodyPr>
            <a:normAutofit/>
          </a:bodyPr>
          <a:lstStyle/>
          <a:p>
            <a:pPr marL="0" indent="0" algn="r">
              <a:buNone/>
            </a:pPr>
            <a:r>
              <a:rPr lang="cs-CZ" sz="1867" dirty="0" smtClean="0">
                <a:solidFill>
                  <a:schemeClr val="bg1"/>
                </a:solidFill>
                <a:latin typeface="Times New Roman" panose="02020603050405020304" pitchFamily="18" charset="0"/>
                <a:cs typeface="Times New Roman" panose="02020603050405020304" pitchFamily="18" charset="0"/>
              </a:rPr>
              <a:t>BCP and SCM</a:t>
            </a:r>
            <a:endParaRPr lang="en-GB" sz="1867" dirty="0">
              <a:solidFill>
                <a:schemeClr val="bg1"/>
              </a:solidFill>
              <a:latin typeface="Times New Roman" panose="02020603050405020304" pitchFamily="18" charset="0"/>
              <a:cs typeface="Times New Roman" panose="02020603050405020304" pitchFamily="18" charset="0"/>
            </a:endParaRPr>
          </a:p>
        </p:txBody>
      </p:sp>
      <p:sp>
        <p:nvSpPr>
          <p:cNvPr id="9" name="Podnadpis 2"/>
          <p:cNvSpPr txBox="1">
            <a:spLocks/>
          </p:cNvSpPr>
          <p:nvPr/>
        </p:nvSpPr>
        <p:spPr>
          <a:xfrm>
            <a:off x="9274729" y="4965171"/>
            <a:ext cx="2688299" cy="1536171"/>
          </a:xfrm>
          <a:prstGeom prst="rect">
            <a:avLst/>
          </a:prstGeom>
        </p:spPr>
        <p:txBody>
          <a:bodyPr vert="horz" lIns="121920" tIns="60960" rIns="121920" bIns="6096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cs-CZ" altLang="cs-CZ" sz="1200" b="1" dirty="0" smtClean="0">
                <a:solidFill>
                  <a:srgbClr val="307871"/>
                </a:solidFill>
                <a:latin typeface="Times New Roman" panose="02020603050405020304" pitchFamily="18" charset="0"/>
                <a:cs typeface="Times New Roman" panose="02020603050405020304" pitchFamily="18" charset="0"/>
              </a:rPr>
              <a:t>Petr Suchánek</a:t>
            </a:r>
            <a:endParaRPr lang="en-GB" altLang="cs-CZ" sz="1200" b="1" dirty="0" smtClean="0">
              <a:solidFill>
                <a:srgbClr val="307871"/>
              </a:solidFill>
              <a:latin typeface="Times New Roman" panose="02020603050405020304" pitchFamily="18" charset="0"/>
              <a:cs typeface="Times New Roman" panose="02020603050405020304" pitchFamily="18" charset="0"/>
            </a:endParaRPr>
          </a:p>
          <a:p>
            <a:pPr algn="r"/>
            <a:r>
              <a:rPr lang="cs-CZ" altLang="cs-CZ" sz="1200" dirty="0" smtClean="0">
                <a:solidFill>
                  <a:srgbClr val="307871"/>
                </a:solidFill>
                <a:latin typeface="Times New Roman" panose="02020603050405020304" pitchFamily="18" charset="0"/>
                <a:cs typeface="Times New Roman" panose="02020603050405020304" pitchFamily="18" charset="0"/>
              </a:rPr>
              <a:t>Management </a:t>
            </a:r>
            <a:r>
              <a:rPr lang="cs-CZ" altLang="cs-CZ" sz="1200" dirty="0" err="1" smtClean="0">
                <a:solidFill>
                  <a:srgbClr val="307871"/>
                </a:solidFill>
                <a:latin typeface="Times New Roman" panose="02020603050405020304" pitchFamily="18" charset="0"/>
                <a:cs typeface="Times New Roman" panose="02020603050405020304" pitchFamily="18" charset="0"/>
              </a:rPr>
              <a:t>information</a:t>
            </a:r>
            <a:r>
              <a:rPr lang="cs-CZ" altLang="cs-CZ" sz="1200" dirty="0" smtClean="0">
                <a:solidFill>
                  <a:srgbClr val="307871"/>
                </a:solidFill>
                <a:latin typeface="Times New Roman" panose="02020603050405020304" pitchFamily="18" charset="0"/>
                <a:cs typeface="Times New Roman" panose="02020603050405020304" pitchFamily="18" charset="0"/>
              </a:rPr>
              <a:t> </a:t>
            </a:r>
            <a:r>
              <a:rPr lang="cs-CZ" altLang="cs-CZ" sz="1200" dirty="0" err="1" smtClean="0">
                <a:solidFill>
                  <a:srgbClr val="307871"/>
                </a:solidFill>
                <a:latin typeface="Times New Roman" panose="02020603050405020304" pitchFamily="18" charset="0"/>
                <a:cs typeface="Times New Roman" panose="02020603050405020304" pitchFamily="18" charset="0"/>
              </a:rPr>
              <a:t>systems</a:t>
            </a:r>
            <a:endParaRPr lang="en-GB" altLang="cs-CZ" sz="1200" dirty="0" smtClean="0">
              <a:solidFill>
                <a:srgbClr val="307871"/>
              </a:solidFill>
              <a:latin typeface="Times New Roman" panose="02020603050405020304" pitchFamily="18" charset="0"/>
              <a:cs typeface="Times New Roman" panose="02020603050405020304" pitchFamily="18" charset="0"/>
            </a:endParaRPr>
          </a:p>
          <a:p>
            <a:pPr algn="r"/>
            <a:r>
              <a:rPr lang="cs-CZ" altLang="cs-CZ" sz="1200" dirty="0" smtClean="0">
                <a:solidFill>
                  <a:srgbClr val="307871"/>
                </a:solidFill>
                <a:latin typeface="Times New Roman" panose="02020603050405020304" pitchFamily="18" charset="0"/>
                <a:cs typeface="Times New Roman" panose="02020603050405020304" pitchFamily="18" charset="0"/>
              </a:rPr>
              <a:t>DAMIA</a:t>
            </a:r>
            <a:endParaRPr lang="en-GB" altLang="cs-CZ" sz="1200"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338329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9969249" cy="1231106"/>
          </a:xfrm>
          <a:prstGeom prst="rect">
            <a:avLst/>
          </a:prstGeom>
        </p:spPr>
        <p:txBody>
          <a:bodyPr wrap="square">
            <a:spAutoFit/>
          </a:bodyPr>
          <a:lstStyle/>
          <a:p>
            <a:pPr lvl="0">
              <a:defRPr/>
            </a:pPr>
            <a:r>
              <a:rPr lang="cs-CZ" sz="2800" b="1" kern="0" dirty="0" smtClean="0">
                <a:latin typeface="Times New Roman"/>
                <a:ea typeface="+mj-ea"/>
                <a:cs typeface="+mj-cs"/>
              </a:rPr>
              <a:t>Business </a:t>
            </a:r>
            <a:r>
              <a:rPr lang="cs-CZ" sz="2800" b="1" kern="0" dirty="0" err="1" smtClean="0">
                <a:latin typeface="Times New Roman"/>
                <a:ea typeface="+mj-ea"/>
                <a:cs typeface="+mj-cs"/>
              </a:rPr>
              <a:t>continuity</a:t>
            </a:r>
            <a:r>
              <a:rPr lang="cs-CZ" sz="2800" b="1" kern="0" dirty="0" smtClean="0">
                <a:latin typeface="Times New Roman"/>
                <a:ea typeface="+mj-ea"/>
                <a:cs typeface="+mj-cs"/>
              </a:rPr>
              <a:t> </a:t>
            </a:r>
            <a:r>
              <a:rPr lang="cs-CZ" sz="2800" b="1" kern="0" dirty="0" err="1" smtClean="0">
                <a:latin typeface="Times New Roman"/>
                <a:ea typeface="+mj-ea"/>
                <a:cs typeface="+mj-cs"/>
              </a:rPr>
              <a:t>planning</a:t>
            </a:r>
            <a:r>
              <a:rPr lang="cs-CZ" sz="2800" b="1" kern="0" dirty="0" smtClean="0">
                <a:latin typeface="Times New Roman"/>
                <a:ea typeface="+mj-ea"/>
                <a:cs typeface="+mj-cs"/>
              </a:rPr>
              <a:t> </a:t>
            </a:r>
            <a:endParaRPr lang="cs-CZ" sz="2800" b="1" kern="0" dirty="0">
              <a:latin typeface="Times New Roman"/>
              <a:ea typeface="+mj-ea"/>
              <a:cs typeface="+mj-cs"/>
            </a:endParaRPr>
          </a:p>
          <a:p>
            <a:pPr lvl="0">
              <a:defRPr/>
            </a:pPr>
            <a:endParaRPr lang="cs-CZ" sz="2800" b="1" kern="0" dirty="0">
              <a:latin typeface="Times New Roman"/>
              <a:ea typeface="+mj-ea"/>
              <a:cs typeface="+mj-cs"/>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cs-CZ" sz="1800" b="1" i="0" u="none" strike="noStrike" kern="0" cap="none" spc="0" normalizeH="0" baseline="0" dirty="0" smtClean="0">
              <a:ln>
                <a:noFill/>
              </a:ln>
              <a:effectLst/>
              <a:uLnTx/>
              <a:uFillTx/>
            </a:endParaRPr>
          </a:p>
        </p:txBody>
      </p:sp>
      <p:sp>
        <p:nvSpPr>
          <p:cNvPr id="8" name="Zástupný symbol pro obsah 2"/>
          <p:cNvSpPr txBox="1">
            <a:spLocks/>
          </p:cNvSpPr>
          <p:nvPr/>
        </p:nvSpPr>
        <p:spPr>
          <a:xfrm>
            <a:off x="340356" y="1242940"/>
            <a:ext cx="9880413"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GB" sz="2400" b="1" dirty="0" smtClean="0">
                <a:latin typeface="Times New Roman" panose="02020603050405020304" pitchFamily="18" charset="0"/>
                <a:cs typeface="Times New Roman" panose="02020603050405020304" pitchFamily="18" charset="0"/>
              </a:rPr>
              <a:t>BCP development phase*</a:t>
            </a:r>
            <a:endParaRPr lang="cs-CZ" sz="2400" b="1" dirty="0" smtClean="0">
              <a:latin typeface="Times New Roman" panose="02020603050405020304" pitchFamily="18" charset="0"/>
              <a:cs typeface="Times New Roman" panose="02020603050405020304" pitchFamily="18" charset="0"/>
            </a:endParaRPr>
          </a:p>
          <a:p>
            <a:pPr algn="just"/>
            <a:r>
              <a:rPr lang="en-US" sz="2400" dirty="0" smtClean="0">
                <a:latin typeface="Times New Roman" panose="02020603050405020304" pitchFamily="18" charset="0"/>
                <a:cs typeface="Times New Roman" panose="02020603050405020304" pitchFamily="18" charset="0"/>
              </a:rPr>
              <a:t>This </a:t>
            </a:r>
            <a:r>
              <a:rPr lang="en-US" sz="2400" dirty="0">
                <a:latin typeface="Times New Roman" panose="02020603050405020304" pitchFamily="18" charset="0"/>
                <a:cs typeface="Times New Roman" panose="02020603050405020304" pitchFamily="18" charset="0"/>
              </a:rPr>
              <a:t>phase involves creating detailed recovery plan that includes:</a:t>
            </a:r>
          </a:p>
          <a:p>
            <a:pPr lvl="1" algn="just"/>
            <a:r>
              <a:rPr lang="en-US" sz="2200" dirty="0" smtClean="0">
                <a:latin typeface="Times New Roman" panose="02020603050405020304" pitchFamily="18" charset="0"/>
                <a:cs typeface="Times New Roman" panose="02020603050405020304" pitchFamily="18" charset="0"/>
              </a:rPr>
              <a:t>Business </a:t>
            </a:r>
            <a:r>
              <a:rPr lang="en-US" sz="2200" dirty="0">
                <a:latin typeface="Times New Roman" panose="02020603050405020304" pitchFamily="18" charset="0"/>
                <a:cs typeface="Times New Roman" panose="02020603050405020304" pitchFamily="18" charset="0"/>
              </a:rPr>
              <a:t>&amp; service recovery </a:t>
            </a:r>
            <a:r>
              <a:rPr lang="en-US" sz="2200" dirty="0" smtClean="0">
                <a:latin typeface="Times New Roman" panose="02020603050405020304" pitchFamily="18" charset="0"/>
                <a:cs typeface="Times New Roman" panose="02020603050405020304" pitchFamily="18" charset="0"/>
              </a:rPr>
              <a:t>plans;</a:t>
            </a:r>
            <a:endParaRPr lang="en-US" sz="2200" dirty="0">
              <a:latin typeface="Times New Roman" panose="02020603050405020304" pitchFamily="18" charset="0"/>
              <a:cs typeface="Times New Roman" panose="02020603050405020304" pitchFamily="18" charset="0"/>
            </a:endParaRPr>
          </a:p>
          <a:p>
            <a:pPr lvl="1" algn="just"/>
            <a:r>
              <a:rPr lang="en-US" sz="2200" dirty="0" smtClean="0">
                <a:latin typeface="Times New Roman" panose="02020603050405020304" pitchFamily="18" charset="0"/>
                <a:cs typeface="Times New Roman" panose="02020603050405020304" pitchFamily="18" charset="0"/>
              </a:rPr>
              <a:t>Maintenance plan;</a:t>
            </a:r>
            <a:endParaRPr lang="en-US" sz="2200" dirty="0">
              <a:latin typeface="Times New Roman" panose="02020603050405020304" pitchFamily="18" charset="0"/>
              <a:cs typeface="Times New Roman" panose="02020603050405020304" pitchFamily="18" charset="0"/>
            </a:endParaRPr>
          </a:p>
          <a:p>
            <a:pPr lvl="1" algn="just"/>
            <a:r>
              <a:rPr lang="en-US" sz="2200" dirty="0" smtClean="0">
                <a:latin typeface="Times New Roman" panose="02020603050405020304" pitchFamily="18" charset="0"/>
                <a:cs typeface="Times New Roman" panose="02020603050405020304" pitchFamily="18" charset="0"/>
              </a:rPr>
              <a:t>Awareness </a:t>
            </a:r>
            <a:r>
              <a:rPr lang="en-US" sz="2200" dirty="0">
                <a:latin typeface="Times New Roman" panose="02020603050405020304" pitchFamily="18" charset="0"/>
                <a:cs typeface="Times New Roman" panose="02020603050405020304" pitchFamily="18" charset="0"/>
              </a:rPr>
              <a:t>&amp; training </a:t>
            </a:r>
            <a:r>
              <a:rPr lang="en-US" sz="2200" dirty="0" smtClean="0">
                <a:latin typeface="Times New Roman" panose="02020603050405020304" pitchFamily="18" charset="0"/>
                <a:cs typeface="Times New Roman" panose="02020603050405020304" pitchFamily="18" charset="0"/>
              </a:rPr>
              <a:t>plan;</a:t>
            </a:r>
            <a:endParaRPr lang="en-US" sz="2200" dirty="0">
              <a:latin typeface="Times New Roman" panose="02020603050405020304" pitchFamily="18" charset="0"/>
              <a:cs typeface="Times New Roman" panose="02020603050405020304" pitchFamily="18" charset="0"/>
            </a:endParaRPr>
          </a:p>
          <a:p>
            <a:pPr lvl="1" algn="just"/>
            <a:r>
              <a:rPr lang="en-US" sz="2200" dirty="0" smtClean="0">
                <a:latin typeface="Times New Roman" panose="02020603050405020304" pitchFamily="18" charset="0"/>
                <a:cs typeface="Times New Roman" panose="02020603050405020304" pitchFamily="18" charset="0"/>
              </a:rPr>
              <a:t>Testing plan.</a:t>
            </a:r>
            <a:endParaRPr lang="en-US" sz="2200" dirty="0">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The Sample Plan is divided into the following phases:</a:t>
            </a:r>
          </a:p>
          <a:p>
            <a:pPr lvl="1" algn="just"/>
            <a:r>
              <a:rPr lang="en-US" sz="2200" dirty="0" smtClean="0">
                <a:latin typeface="Times New Roman" panose="02020603050405020304" pitchFamily="18" charset="0"/>
                <a:cs typeface="Times New Roman" panose="02020603050405020304" pitchFamily="18" charset="0"/>
              </a:rPr>
              <a:t>Initial </a:t>
            </a:r>
            <a:r>
              <a:rPr lang="en-US" sz="2200" dirty="0">
                <a:latin typeface="Times New Roman" panose="02020603050405020304" pitchFamily="18" charset="0"/>
                <a:cs typeface="Times New Roman" panose="02020603050405020304" pitchFamily="18" charset="0"/>
              </a:rPr>
              <a:t>disaster </a:t>
            </a:r>
            <a:r>
              <a:rPr lang="en-US" sz="2200" dirty="0" smtClean="0">
                <a:latin typeface="Times New Roman" panose="02020603050405020304" pitchFamily="18" charset="0"/>
                <a:cs typeface="Times New Roman" panose="02020603050405020304" pitchFamily="18" charset="0"/>
              </a:rPr>
              <a:t>response;</a:t>
            </a:r>
            <a:endParaRPr lang="en-US" sz="2200" dirty="0">
              <a:latin typeface="Times New Roman" panose="02020603050405020304" pitchFamily="18" charset="0"/>
              <a:cs typeface="Times New Roman" panose="02020603050405020304" pitchFamily="18" charset="0"/>
            </a:endParaRPr>
          </a:p>
          <a:p>
            <a:pPr lvl="1" algn="just"/>
            <a:r>
              <a:rPr lang="en-US" sz="2200" dirty="0" smtClean="0">
                <a:latin typeface="Times New Roman" panose="02020603050405020304" pitchFamily="18" charset="0"/>
                <a:cs typeface="Times New Roman" panose="02020603050405020304" pitchFamily="18" charset="0"/>
              </a:rPr>
              <a:t>Resume </a:t>
            </a:r>
            <a:r>
              <a:rPr lang="en-US" sz="2200" dirty="0">
                <a:latin typeface="Times New Roman" panose="02020603050405020304" pitchFamily="18" charset="0"/>
                <a:cs typeface="Times New Roman" panose="02020603050405020304" pitchFamily="18" charset="0"/>
              </a:rPr>
              <a:t>critical business </a:t>
            </a:r>
            <a:r>
              <a:rPr lang="en-US" sz="2200" dirty="0" smtClean="0">
                <a:latin typeface="Times New Roman" panose="02020603050405020304" pitchFamily="18" charset="0"/>
                <a:cs typeface="Times New Roman" panose="02020603050405020304" pitchFamily="18" charset="0"/>
              </a:rPr>
              <a:t>ops;</a:t>
            </a:r>
            <a:endParaRPr lang="en-US" sz="2200" dirty="0">
              <a:latin typeface="Times New Roman" panose="02020603050405020304" pitchFamily="18" charset="0"/>
              <a:cs typeface="Times New Roman" panose="02020603050405020304" pitchFamily="18" charset="0"/>
            </a:endParaRPr>
          </a:p>
          <a:p>
            <a:pPr lvl="1" algn="just"/>
            <a:r>
              <a:rPr lang="en-US" sz="2200" dirty="0" smtClean="0">
                <a:latin typeface="Times New Roman" panose="02020603050405020304" pitchFamily="18" charset="0"/>
                <a:cs typeface="Times New Roman" panose="02020603050405020304" pitchFamily="18" charset="0"/>
              </a:rPr>
              <a:t>Resume </a:t>
            </a:r>
            <a:r>
              <a:rPr lang="en-US" sz="2200" dirty="0">
                <a:latin typeface="Times New Roman" panose="02020603050405020304" pitchFamily="18" charset="0"/>
                <a:cs typeface="Times New Roman" panose="02020603050405020304" pitchFamily="18" charset="0"/>
              </a:rPr>
              <a:t>non-critical business </a:t>
            </a:r>
            <a:r>
              <a:rPr lang="en-US" sz="2200" dirty="0" smtClean="0">
                <a:latin typeface="Times New Roman" panose="02020603050405020304" pitchFamily="18" charset="0"/>
                <a:cs typeface="Times New Roman" panose="02020603050405020304" pitchFamily="18" charset="0"/>
              </a:rPr>
              <a:t>ops;</a:t>
            </a:r>
            <a:endParaRPr lang="en-US" sz="2200" dirty="0">
              <a:latin typeface="Times New Roman" panose="02020603050405020304" pitchFamily="18" charset="0"/>
              <a:cs typeface="Times New Roman" panose="02020603050405020304" pitchFamily="18" charset="0"/>
            </a:endParaRPr>
          </a:p>
          <a:p>
            <a:pPr lvl="1" algn="just"/>
            <a:r>
              <a:rPr lang="en-US" sz="2200" dirty="0" smtClean="0">
                <a:latin typeface="Times New Roman" panose="02020603050405020304" pitchFamily="18" charset="0"/>
                <a:cs typeface="Times New Roman" panose="02020603050405020304" pitchFamily="18" charset="0"/>
              </a:rPr>
              <a:t>Restoration </a:t>
            </a:r>
            <a:r>
              <a:rPr lang="en-US" sz="2200" dirty="0">
                <a:latin typeface="Times New Roman" panose="02020603050405020304" pitchFamily="18" charset="0"/>
                <a:cs typeface="Times New Roman" panose="02020603050405020304" pitchFamily="18" charset="0"/>
              </a:rPr>
              <a:t>(return to primary site</a:t>
            </a:r>
            <a:r>
              <a:rPr lang="en-US" sz="2200" dirty="0" smtClean="0">
                <a:latin typeface="Times New Roman" panose="02020603050405020304" pitchFamily="18" charset="0"/>
                <a:cs typeface="Times New Roman" panose="02020603050405020304" pitchFamily="18" charset="0"/>
              </a:rPr>
              <a:t>);</a:t>
            </a:r>
            <a:endParaRPr lang="en-US" sz="2200" dirty="0">
              <a:latin typeface="Times New Roman" panose="02020603050405020304" pitchFamily="18" charset="0"/>
              <a:cs typeface="Times New Roman" panose="02020603050405020304" pitchFamily="18" charset="0"/>
            </a:endParaRPr>
          </a:p>
          <a:p>
            <a:pPr lvl="1" algn="just"/>
            <a:r>
              <a:rPr lang="en-US" sz="2200" dirty="0" smtClean="0">
                <a:latin typeface="Times New Roman" panose="02020603050405020304" pitchFamily="18" charset="0"/>
                <a:cs typeface="Times New Roman" panose="02020603050405020304" pitchFamily="18" charset="0"/>
              </a:rPr>
              <a:t>Interacting </a:t>
            </a:r>
            <a:r>
              <a:rPr lang="en-US" sz="2200" dirty="0">
                <a:latin typeface="Times New Roman" panose="02020603050405020304" pitchFamily="18" charset="0"/>
                <a:cs typeface="Times New Roman" panose="02020603050405020304" pitchFamily="18" charset="0"/>
              </a:rPr>
              <a:t>with external groups (customers, media, emergency responders</a:t>
            </a:r>
            <a:r>
              <a:rPr lang="en-US" sz="2200" dirty="0" smtClean="0">
                <a:latin typeface="Times New Roman" panose="02020603050405020304" pitchFamily="18" charset="0"/>
                <a:cs typeface="Times New Roman" panose="02020603050405020304" pitchFamily="18" charset="0"/>
              </a:rPr>
              <a:t>).</a:t>
            </a:r>
            <a:endParaRPr lang="cs-CZ" sz="2200" dirty="0" smtClean="0">
              <a:latin typeface="Times New Roman" panose="02020603050405020304" pitchFamily="18" charset="0"/>
              <a:cs typeface="Times New Roman" panose="02020603050405020304" pitchFamily="18" charset="0"/>
            </a:endParaRPr>
          </a:p>
        </p:txBody>
      </p:sp>
      <p:sp>
        <p:nvSpPr>
          <p:cNvPr id="2" name="TextovéPole 1"/>
          <p:cNvSpPr txBox="1"/>
          <p:nvPr/>
        </p:nvSpPr>
        <p:spPr>
          <a:xfrm>
            <a:off x="340356" y="6366617"/>
            <a:ext cx="10803360" cy="276999"/>
          </a:xfrm>
          <a:prstGeom prst="rect">
            <a:avLst/>
          </a:prstGeom>
          <a:noFill/>
        </p:spPr>
        <p:txBody>
          <a:bodyPr wrap="square" rtlCol="0">
            <a:spAutoFit/>
          </a:bodyPr>
          <a:lstStyle/>
          <a:p>
            <a:r>
              <a:rPr lang="cs-CZ" sz="1200" dirty="0"/>
              <a:t>* https://www.tutorialspoint.com/management_information_system/mis_tutorial.pdf</a:t>
            </a:r>
            <a:endParaRPr lang="cs-CZ" sz="1200" dirty="0" smtClean="0"/>
          </a:p>
        </p:txBody>
      </p:sp>
    </p:spTree>
    <p:extLst>
      <p:ext uri="{BB962C8B-B14F-4D97-AF65-F5344CB8AC3E}">
        <p14:creationId xmlns:p14="http://schemas.microsoft.com/office/powerpoint/2010/main" val="6847491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9969249" cy="1231106"/>
          </a:xfrm>
          <a:prstGeom prst="rect">
            <a:avLst/>
          </a:prstGeom>
        </p:spPr>
        <p:txBody>
          <a:bodyPr wrap="square">
            <a:spAutoFit/>
          </a:bodyPr>
          <a:lstStyle/>
          <a:p>
            <a:pPr lvl="0">
              <a:defRPr/>
            </a:pPr>
            <a:r>
              <a:rPr lang="cs-CZ" sz="2800" b="1" kern="0" dirty="0" smtClean="0">
                <a:latin typeface="Times New Roman"/>
                <a:ea typeface="+mj-ea"/>
                <a:cs typeface="+mj-cs"/>
              </a:rPr>
              <a:t>Business </a:t>
            </a:r>
            <a:r>
              <a:rPr lang="cs-CZ" sz="2800" b="1" kern="0" dirty="0" err="1" smtClean="0">
                <a:latin typeface="Times New Roman"/>
                <a:ea typeface="+mj-ea"/>
                <a:cs typeface="+mj-cs"/>
              </a:rPr>
              <a:t>continuity</a:t>
            </a:r>
            <a:r>
              <a:rPr lang="cs-CZ" sz="2800" b="1" kern="0" dirty="0" smtClean="0">
                <a:latin typeface="Times New Roman"/>
                <a:ea typeface="+mj-ea"/>
                <a:cs typeface="+mj-cs"/>
              </a:rPr>
              <a:t> </a:t>
            </a:r>
            <a:r>
              <a:rPr lang="cs-CZ" sz="2800" b="1" kern="0" dirty="0" err="1" smtClean="0">
                <a:latin typeface="Times New Roman"/>
                <a:ea typeface="+mj-ea"/>
                <a:cs typeface="+mj-cs"/>
              </a:rPr>
              <a:t>planning</a:t>
            </a:r>
            <a:r>
              <a:rPr lang="cs-CZ" sz="2800" b="1" kern="0" dirty="0" smtClean="0">
                <a:latin typeface="Times New Roman"/>
                <a:ea typeface="+mj-ea"/>
                <a:cs typeface="+mj-cs"/>
              </a:rPr>
              <a:t> </a:t>
            </a:r>
            <a:endParaRPr lang="cs-CZ" sz="2800" b="1" kern="0" dirty="0">
              <a:latin typeface="Times New Roman"/>
              <a:ea typeface="+mj-ea"/>
              <a:cs typeface="+mj-cs"/>
            </a:endParaRPr>
          </a:p>
          <a:p>
            <a:pPr lvl="0">
              <a:defRPr/>
            </a:pPr>
            <a:endParaRPr lang="cs-CZ" sz="2800" b="1" kern="0" dirty="0">
              <a:latin typeface="Times New Roman"/>
              <a:ea typeface="+mj-ea"/>
              <a:cs typeface="+mj-cs"/>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cs-CZ" sz="1800" b="1" i="0" u="none" strike="noStrike" kern="0" cap="none" spc="0" normalizeH="0" baseline="0" dirty="0" smtClean="0">
              <a:ln>
                <a:noFill/>
              </a:ln>
              <a:effectLst/>
              <a:uLnTx/>
              <a:uFillTx/>
            </a:endParaRPr>
          </a:p>
        </p:txBody>
      </p:sp>
      <p:sp>
        <p:nvSpPr>
          <p:cNvPr id="8" name="Zástupný symbol pro obsah 2"/>
          <p:cNvSpPr txBox="1">
            <a:spLocks/>
          </p:cNvSpPr>
          <p:nvPr/>
        </p:nvSpPr>
        <p:spPr>
          <a:xfrm>
            <a:off x="340356" y="1242940"/>
            <a:ext cx="9880413"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GB" sz="2400" b="1" dirty="0" smtClean="0">
                <a:latin typeface="Times New Roman" panose="02020603050405020304" pitchFamily="18" charset="0"/>
                <a:cs typeface="Times New Roman" panose="02020603050405020304" pitchFamily="18" charset="0"/>
              </a:rPr>
              <a:t>Final phase*</a:t>
            </a:r>
            <a:endParaRPr lang="cs-CZ" sz="2400" b="1" dirty="0" smtClean="0">
              <a:latin typeface="Times New Roman" panose="02020603050405020304" pitchFamily="18" charset="0"/>
              <a:cs typeface="Times New Roman" panose="02020603050405020304" pitchFamily="18" charset="0"/>
            </a:endParaRPr>
          </a:p>
          <a:p>
            <a:pPr algn="just"/>
            <a:r>
              <a:rPr lang="en-US" sz="2400" dirty="0" smtClean="0">
                <a:latin typeface="Times New Roman" panose="02020603050405020304" pitchFamily="18" charset="0"/>
                <a:cs typeface="Times New Roman" panose="02020603050405020304" pitchFamily="18" charset="0"/>
              </a:rPr>
              <a:t>The </a:t>
            </a:r>
            <a:r>
              <a:rPr lang="en-US" sz="2400" dirty="0">
                <a:latin typeface="Times New Roman" panose="02020603050405020304" pitchFamily="18" charset="0"/>
                <a:cs typeface="Times New Roman" panose="02020603050405020304" pitchFamily="18" charset="0"/>
              </a:rPr>
              <a:t>final phase is a continuously evolving process containing testing, maintenance, and training.</a:t>
            </a:r>
          </a:p>
          <a:p>
            <a:pPr algn="just"/>
            <a:r>
              <a:rPr lang="en-US" sz="2400" dirty="0">
                <a:latin typeface="Times New Roman" panose="02020603050405020304" pitchFamily="18" charset="0"/>
                <a:cs typeface="Times New Roman" panose="02020603050405020304" pitchFamily="18" charset="0"/>
              </a:rPr>
              <a:t>The testing process generally follows procedures like structured walk-through, creating checklist, simulation, parallel and full interruptions.</a:t>
            </a:r>
          </a:p>
          <a:p>
            <a:pPr lvl="1" algn="just"/>
            <a:r>
              <a:rPr lang="en-US" sz="2200" dirty="0">
                <a:latin typeface="Times New Roman" panose="02020603050405020304" pitchFamily="18" charset="0"/>
                <a:cs typeface="Times New Roman" panose="02020603050405020304" pitchFamily="18" charset="0"/>
              </a:rPr>
              <a:t>Maintenance involves:</a:t>
            </a:r>
          </a:p>
          <a:p>
            <a:pPr lvl="1" algn="just"/>
            <a:r>
              <a:rPr lang="en-US" sz="2200" dirty="0" smtClean="0">
                <a:latin typeface="Times New Roman" panose="02020603050405020304" pitchFamily="18" charset="0"/>
                <a:cs typeface="Times New Roman" panose="02020603050405020304" pitchFamily="18" charset="0"/>
              </a:rPr>
              <a:t>Fixing </a:t>
            </a:r>
            <a:r>
              <a:rPr lang="en-US" sz="2200" dirty="0">
                <a:latin typeface="Times New Roman" panose="02020603050405020304" pitchFamily="18" charset="0"/>
                <a:cs typeface="Times New Roman" panose="02020603050405020304" pitchFamily="18" charset="0"/>
              </a:rPr>
              <a:t>problems found in testing</a:t>
            </a:r>
          </a:p>
          <a:p>
            <a:pPr lvl="1" algn="just"/>
            <a:r>
              <a:rPr lang="en-US" sz="2200" dirty="0" smtClean="0">
                <a:latin typeface="Times New Roman" panose="02020603050405020304" pitchFamily="18" charset="0"/>
                <a:cs typeface="Times New Roman" panose="02020603050405020304" pitchFamily="18" charset="0"/>
              </a:rPr>
              <a:t>Implementing </a:t>
            </a:r>
            <a:r>
              <a:rPr lang="en-US" sz="2200" dirty="0">
                <a:latin typeface="Times New Roman" panose="02020603050405020304" pitchFamily="18" charset="0"/>
                <a:cs typeface="Times New Roman" panose="02020603050405020304" pitchFamily="18" charset="0"/>
              </a:rPr>
              <a:t>change management</a:t>
            </a:r>
          </a:p>
          <a:p>
            <a:pPr lvl="1" algn="just"/>
            <a:r>
              <a:rPr lang="en-US" sz="2200" dirty="0" smtClean="0">
                <a:latin typeface="Times New Roman" panose="02020603050405020304" pitchFamily="18" charset="0"/>
                <a:cs typeface="Times New Roman" panose="02020603050405020304" pitchFamily="18" charset="0"/>
              </a:rPr>
              <a:t>Auditing </a:t>
            </a:r>
            <a:r>
              <a:rPr lang="en-US" sz="2200" dirty="0">
                <a:latin typeface="Times New Roman" panose="02020603050405020304" pitchFamily="18" charset="0"/>
                <a:cs typeface="Times New Roman" panose="02020603050405020304" pitchFamily="18" charset="0"/>
              </a:rPr>
              <a:t>and addressing audit findings</a:t>
            </a:r>
          </a:p>
          <a:p>
            <a:pPr lvl="1" algn="just"/>
            <a:r>
              <a:rPr lang="en-US" sz="2200" dirty="0" smtClean="0">
                <a:latin typeface="Times New Roman" panose="02020603050405020304" pitchFamily="18" charset="0"/>
                <a:cs typeface="Times New Roman" panose="02020603050405020304" pitchFamily="18" charset="0"/>
              </a:rPr>
              <a:t>Annual </a:t>
            </a:r>
            <a:r>
              <a:rPr lang="en-US" sz="2200" dirty="0">
                <a:latin typeface="Times New Roman" panose="02020603050405020304" pitchFamily="18" charset="0"/>
                <a:cs typeface="Times New Roman" panose="02020603050405020304" pitchFamily="18" charset="0"/>
              </a:rPr>
              <a:t>review of plan</a:t>
            </a:r>
          </a:p>
          <a:p>
            <a:pPr algn="just"/>
            <a:r>
              <a:rPr lang="en-US" sz="2400" dirty="0">
                <a:latin typeface="Times New Roman" panose="02020603050405020304" pitchFamily="18" charset="0"/>
                <a:cs typeface="Times New Roman" panose="02020603050405020304" pitchFamily="18" charset="0"/>
              </a:rPr>
              <a:t>Training is an ongoing process and it should be made a part of the corporate standards and the corporate culture.</a:t>
            </a:r>
          </a:p>
        </p:txBody>
      </p:sp>
      <p:sp>
        <p:nvSpPr>
          <p:cNvPr id="2" name="TextovéPole 1"/>
          <p:cNvSpPr txBox="1"/>
          <p:nvPr/>
        </p:nvSpPr>
        <p:spPr>
          <a:xfrm>
            <a:off x="340356" y="6366617"/>
            <a:ext cx="10803360" cy="276999"/>
          </a:xfrm>
          <a:prstGeom prst="rect">
            <a:avLst/>
          </a:prstGeom>
          <a:noFill/>
        </p:spPr>
        <p:txBody>
          <a:bodyPr wrap="square" rtlCol="0">
            <a:spAutoFit/>
          </a:bodyPr>
          <a:lstStyle/>
          <a:p>
            <a:r>
              <a:rPr lang="cs-CZ" sz="1200" dirty="0"/>
              <a:t>* https://www.tutorialspoint.com/management_information_system/mis_tutorial.pdf</a:t>
            </a:r>
            <a:endParaRPr lang="cs-CZ" sz="1200" dirty="0" smtClean="0"/>
          </a:p>
        </p:txBody>
      </p:sp>
    </p:spTree>
    <p:extLst>
      <p:ext uri="{BB962C8B-B14F-4D97-AF65-F5344CB8AC3E}">
        <p14:creationId xmlns:p14="http://schemas.microsoft.com/office/powerpoint/2010/main" val="686343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9969249" cy="1231106"/>
          </a:xfrm>
          <a:prstGeom prst="rect">
            <a:avLst/>
          </a:prstGeom>
        </p:spPr>
        <p:txBody>
          <a:bodyPr wrap="square">
            <a:spAutoFit/>
          </a:bodyPr>
          <a:lstStyle/>
          <a:p>
            <a:pPr lvl="0">
              <a:defRPr/>
            </a:pPr>
            <a:r>
              <a:rPr lang="cs-CZ" sz="2800" b="1" kern="0" dirty="0" smtClean="0">
                <a:latin typeface="Times New Roman"/>
                <a:ea typeface="+mj-ea"/>
                <a:cs typeface="+mj-cs"/>
              </a:rPr>
              <a:t>Supply </a:t>
            </a:r>
            <a:r>
              <a:rPr lang="cs-CZ" sz="2800" b="1" kern="0" dirty="0" err="1" smtClean="0">
                <a:latin typeface="Times New Roman"/>
                <a:ea typeface="+mj-ea"/>
                <a:cs typeface="+mj-cs"/>
              </a:rPr>
              <a:t>chain</a:t>
            </a:r>
            <a:r>
              <a:rPr lang="cs-CZ" sz="2800" b="1" kern="0" dirty="0" smtClean="0">
                <a:latin typeface="Times New Roman"/>
                <a:ea typeface="+mj-ea"/>
                <a:cs typeface="+mj-cs"/>
              </a:rPr>
              <a:t> management </a:t>
            </a:r>
            <a:endParaRPr lang="cs-CZ" sz="2800" b="1" kern="0" dirty="0">
              <a:latin typeface="Times New Roman"/>
              <a:ea typeface="+mj-ea"/>
              <a:cs typeface="+mj-cs"/>
            </a:endParaRPr>
          </a:p>
          <a:p>
            <a:pPr lvl="0">
              <a:defRPr/>
            </a:pPr>
            <a:endParaRPr lang="cs-CZ" sz="2800" b="1" kern="0" dirty="0">
              <a:latin typeface="Times New Roman"/>
              <a:ea typeface="+mj-ea"/>
              <a:cs typeface="+mj-cs"/>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cs-CZ" sz="1800" b="1" i="0" u="none" strike="noStrike" kern="0" cap="none" spc="0" normalizeH="0" baseline="0" dirty="0" smtClean="0">
              <a:ln>
                <a:noFill/>
              </a:ln>
              <a:effectLst/>
              <a:uLnTx/>
              <a:uFillTx/>
            </a:endParaRPr>
          </a:p>
        </p:txBody>
      </p:sp>
      <p:sp>
        <p:nvSpPr>
          <p:cNvPr id="8" name="Zástupný symbol pro obsah 2"/>
          <p:cNvSpPr txBox="1">
            <a:spLocks/>
          </p:cNvSpPr>
          <p:nvPr/>
        </p:nvSpPr>
        <p:spPr>
          <a:xfrm>
            <a:off x="340356" y="1242940"/>
            <a:ext cx="9880413"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2400" dirty="0">
                <a:latin typeface="Times New Roman" panose="02020603050405020304" pitchFamily="18" charset="0"/>
                <a:cs typeface="Times New Roman" panose="02020603050405020304" pitchFamily="18" charset="0"/>
              </a:rPr>
              <a:t>Supply chain management (SCM) is the active management of supply chain activities to maximize customer value and achieve a sustainable competitive advantage. It represents a conscious effort by the supply chain firms to develop and run supply chains in the most effective &amp; efficient ways possible. Supply chain activities cover everything from product development, sourcing, production, and logistics, as well as the information systems needed to coordinate these activities</a:t>
            </a:r>
            <a:r>
              <a:rPr lang="en-US" sz="2400" dirty="0" smtClean="0">
                <a:latin typeface="Times New Roman" panose="02020603050405020304" pitchFamily="18" charset="0"/>
                <a:cs typeface="Times New Roman" panose="02020603050405020304" pitchFamily="18" charset="0"/>
              </a:rPr>
              <a:t>.</a:t>
            </a:r>
            <a:r>
              <a:rPr lang="cs-CZ" sz="2400" dirty="0" smtClean="0">
                <a:latin typeface="Times New Roman" panose="02020603050405020304" pitchFamily="18" charset="0"/>
                <a:cs typeface="Times New Roman" panose="02020603050405020304" pitchFamily="18" charset="0"/>
              </a:rPr>
              <a:t>*</a:t>
            </a:r>
          </a:p>
          <a:p>
            <a:pPr algn="just"/>
            <a:r>
              <a:rPr lang="en-US" sz="2400" dirty="0">
                <a:latin typeface="Times New Roman" panose="02020603050405020304" pitchFamily="18" charset="0"/>
                <a:cs typeface="Times New Roman" panose="02020603050405020304" pitchFamily="18" charset="0"/>
              </a:rPr>
              <a:t>Management of material and information flow in a supply chain to provide the highest degree of customer satisfaction at the lowest possible </a:t>
            </a:r>
            <a:r>
              <a:rPr lang="en-US" sz="2400" dirty="0" smtClean="0">
                <a:latin typeface="Times New Roman" panose="02020603050405020304" pitchFamily="18" charset="0"/>
                <a:cs typeface="Times New Roman" panose="02020603050405020304" pitchFamily="18" charset="0"/>
              </a:rPr>
              <a:t>cost.</a:t>
            </a:r>
            <a:r>
              <a:rPr lang="cs-CZ" sz="2400" dirty="0" smtClean="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Supply </a:t>
            </a:r>
            <a:r>
              <a:rPr lang="en-US" sz="2400" dirty="0">
                <a:latin typeface="Times New Roman" panose="02020603050405020304" pitchFamily="18" charset="0"/>
                <a:cs typeface="Times New Roman" panose="02020603050405020304" pitchFamily="18" charset="0"/>
              </a:rPr>
              <a:t>chain management requires the commitment of supply chain partners to work closely to coordinate order generation, order taking, and order fulfillment. They thereby create an extended enterprise spreading far beyond the producer's location</a:t>
            </a:r>
            <a:r>
              <a:rPr lang="en-US" sz="2400" dirty="0" smtClean="0">
                <a:latin typeface="Times New Roman" panose="02020603050405020304" pitchFamily="18" charset="0"/>
                <a:cs typeface="Times New Roman" panose="02020603050405020304" pitchFamily="18" charset="0"/>
              </a:rPr>
              <a:t>.</a:t>
            </a:r>
            <a:r>
              <a:rPr lang="cs-CZ"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
        <p:nvSpPr>
          <p:cNvPr id="2" name="TextovéPole 1"/>
          <p:cNvSpPr txBox="1"/>
          <p:nvPr/>
        </p:nvSpPr>
        <p:spPr>
          <a:xfrm>
            <a:off x="340356" y="6366617"/>
            <a:ext cx="10803360" cy="461665"/>
          </a:xfrm>
          <a:prstGeom prst="rect">
            <a:avLst/>
          </a:prstGeom>
          <a:noFill/>
        </p:spPr>
        <p:txBody>
          <a:bodyPr wrap="square" rtlCol="0">
            <a:spAutoFit/>
          </a:bodyPr>
          <a:lstStyle/>
          <a:p>
            <a:r>
              <a:rPr lang="cs-CZ" sz="1200" dirty="0" smtClean="0"/>
              <a:t>*https</a:t>
            </a:r>
            <a:r>
              <a:rPr lang="cs-CZ" sz="1200" dirty="0"/>
              <a:t>://</a:t>
            </a:r>
            <a:r>
              <a:rPr lang="cs-CZ" sz="1200" dirty="0" smtClean="0"/>
              <a:t>scm.ncsu.edu/scm-articles/article/what-is-supply-chain-management</a:t>
            </a:r>
          </a:p>
          <a:p>
            <a:r>
              <a:rPr lang="cs-CZ" sz="1200" dirty="0"/>
              <a:t>**http://www.businessdictionary.com/definition/supply-chain-management-SCM.html</a:t>
            </a:r>
            <a:endParaRPr lang="cs-CZ" sz="1200" dirty="0" smtClean="0"/>
          </a:p>
        </p:txBody>
      </p:sp>
    </p:spTree>
    <p:extLst>
      <p:ext uri="{BB962C8B-B14F-4D97-AF65-F5344CB8AC3E}">
        <p14:creationId xmlns:p14="http://schemas.microsoft.com/office/powerpoint/2010/main" val="32322356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9969249" cy="1231106"/>
          </a:xfrm>
          <a:prstGeom prst="rect">
            <a:avLst/>
          </a:prstGeom>
        </p:spPr>
        <p:txBody>
          <a:bodyPr wrap="square">
            <a:spAutoFit/>
          </a:bodyPr>
          <a:lstStyle/>
          <a:p>
            <a:pPr lvl="0">
              <a:defRPr/>
            </a:pPr>
            <a:r>
              <a:rPr lang="cs-CZ" sz="2800" b="1" kern="0" dirty="0" smtClean="0">
                <a:latin typeface="Times New Roman"/>
                <a:ea typeface="+mj-ea"/>
                <a:cs typeface="+mj-cs"/>
              </a:rPr>
              <a:t>Supply </a:t>
            </a:r>
            <a:r>
              <a:rPr lang="cs-CZ" sz="2800" b="1" kern="0" dirty="0" err="1" smtClean="0">
                <a:latin typeface="Times New Roman"/>
                <a:ea typeface="+mj-ea"/>
                <a:cs typeface="+mj-cs"/>
              </a:rPr>
              <a:t>chain</a:t>
            </a:r>
            <a:r>
              <a:rPr lang="cs-CZ" sz="2800" b="1" kern="0" dirty="0" smtClean="0">
                <a:latin typeface="Times New Roman"/>
                <a:ea typeface="+mj-ea"/>
                <a:cs typeface="+mj-cs"/>
              </a:rPr>
              <a:t> management </a:t>
            </a:r>
            <a:endParaRPr lang="cs-CZ" sz="2800" b="1" kern="0" dirty="0">
              <a:latin typeface="Times New Roman"/>
              <a:ea typeface="+mj-ea"/>
              <a:cs typeface="+mj-cs"/>
            </a:endParaRPr>
          </a:p>
          <a:p>
            <a:pPr lvl="0">
              <a:defRPr/>
            </a:pPr>
            <a:endParaRPr lang="cs-CZ" sz="2800" b="1" kern="0" dirty="0">
              <a:latin typeface="Times New Roman"/>
              <a:ea typeface="+mj-ea"/>
              <a:cs typeface="+mj-cs"/>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cs-CZ" sz="1800" b="1" i="0" u="none" strike="noStrike" kern="0" cap="none" spc="0" normalizeH="0" baseline="0" dirty="0" smtClean="0">
              <a:ln>
                <a:noFill/>
              </a:ln>
              <a:effectLst/>
              <a:uLnTx/>
              <a:uFillTx/>
            </a:endParaRPr>
          </a:p>
        </p:txBody>
      </p:sp>
      <p:sp>
        <p:nvSpPr>
          <p:cNvPr id="8" name="Zástupný symbol pro obsah 2"/>
          <p:cNvSpPr txBox="1">
            <a:spLocks/>
          </p:cNvSpPr>
          <p:nvPr/>
        </p:nvSpPr>
        <p:spPr>
          <a:xfrm>
            <a:off x="340356" y="1242940"/>
            <a:ext cx="9880413"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2400" b="1" dirty="0" smtClean="0">
                <a:latin typeface="Times New Roman" panose="02020603050405020304" pitchFamily="18" charset="0"/>
                <a:cs typeface="Times New Roman" panose="02020603050405020304" pitchFamily="18" charset="0"/>
              </a:rPr>
              <a:t>Objectives of CSM*</a:t>
            </a:r>
            <a:endParaRPr lang="en-US" sz="2400" b="1" dirty="0">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To decrease inventory cost by more accurately predicting demand and scheduling production to match it.</a:t>
            </a:r>
          </a:p>
          <a:p>
            <a:pPr algn="just"/>
            <a:r>
              <a:rPr lang="en-US" sz="2400" dirty="0" smtClean="0">
                <a:latin typeface="Times New Roman" panose="02020603050405020304" pitchFamily="18" charset="0"/>
                <a:cs typeface="Times New Roman" panose="02020603050405020304" pitchFamily="18" charset="0"/>
              </a:rPr>
              <a:t>To </a:t>
            </a:r>
            <a:r>
              <a:rPr lang="en-US" sz="2400" dirty="0">
                <a:latin typeface="Times New Roman" panose="02020603050405020304" pitchFamily="18" charset="0"/>
                <a:cs typeface="Times New Roman" panose="02020603050405020304" pitchFamily="18" charset="0"/>
              </a:rPr>
              <a:t>reduce overall production cost by streamlining production and by improving information flow.</a:t>
            </a:r>
          </a:p>
          <a:p>
            <a:pPr algn="just"/>
            <a:r>
              <a:rPr lang="en-US" sz="2400" dirty="0" smtClean="0">
                <a:latin typeface="Times New Roman" panose="02020603050405020304" pitchFamily="18" charset="0"/>
                <a:cs typeface="Times New Roman" panose="02020603050405020304" pitchFamily="18" charset="0"/>
              </a:rPr>
              <a:t>To </a:t>
            </a:r>
            <a:r>
              <a:rPr lang="en-US" sz="2400" dirty="0">
                <a:latin typeface="Times New Roman" panose="02020603050405020304" pitchFamily="18" charset="0"/>
                <a:cs typeface="Times New Roman" panose="02020603050405020304" pitchFamily="18" charset="0"/>
              </a:rPr>
              <a:t>improve customer satisfaction.</a:t>
            </a:r>
          </a:p>
        </p:txBody>
      </p:sp>
      <p:sp>
        <p:nvSpPr>
          <p:cNvPr id="2" name="TextovéPole 1"/>
          <p:cNvSpPr txBox="1"/>
          <p:nvPr/>
        </p:nvSpPr>
        <p:spPr>
          <a:xfrm>
            <a:off x="340356" y="6366617"/>
            <a:ext cx="10803360" cy="276999"/>
          </a:xfrm>
          <a:prstGeom prst="rect">
            <a:avLst/>
          </a:prstGeom>
          <a:noFill/>
        </p:spPr>
        <p:txBody>
          <a:bodyPr wrap="square" rtlCol="0">
            <a:spAutoFit/>
          </a:bodyPr>
          <a:lstStyle/>
          <a:p>
            <a:r>
              <a:rPr lang="cs-CZ" sz="1200" dirty="0" smtClean="0"/>
              <a:t>*</a:t>
            </a:r>
            <a:r>
              <a:rPr lang="cs-CZ" sz="1200" dirty="0"/>
              <a:t> https://www.tutorialspoint.com/management_information_system/mis_tutorial.pdf</a:t>
            </a:r>
            <a:endParaRPr lang="cs-CZ" sz="1200" dirty="0" smtClean="0"/>
          </a:p>
        </p:txBody>
      </p:sp>
    </p:spTree>
    <p:extLst>
      <p:ext uri="{BB962C8B-B14F-4D97-AF65-F5344CB8AC3E}">
        <p14:creationId xmlns:p14="http://schemas.microsoft.com/office/powerpoint/2010/main" val="14303538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9969249" cy="1231106"/>
          </a:xfrm>
          <a:prstGeom prst="rect">
            <a:avLst/>
          </a:prstGeom>
        </p:spPr>
        <p:txBody>
          <a:bodyPr wrap="square">
            <a:spAutoFit/>
          </a:bodyPr>
          <a:lstStyle/>
          <a:p>
            <a:pPr lvl="0">
              <a:defRPr/>
            </a:pPr>
            <a:r>
              <a:rPr lang="cs-CZ" sz="2800" b="1" kern="0" dirty="0" smtClean="0">
                <a:latin typeface="Times New Roman"/>
                <a:ea typeface="+mj-ea"/>
                <a:cs typeface="+mj-cs"/>
              </a:rPr>
              <a:t>Supply </a:t>
            </a:r>
            <a:r>
              <a:rPr lang="cs-CZ" sz="2800" b="1" kern="0" dirty="0" err="1" smtClean="0">
                <a:latin typeface="Times New Roman"/>
                <a:ea typeface="+mj-ea"/>
                <a:cs typeface="+mj-cs"/>
              </a:rPr>
              <a:t>chain</a:t>
            </a:r>
            <a:r>
              <a:rPr lang="cs-CZ" sz="2800" b="1" kern="0" dirty="0" smtClean="0">
                <a:latin typeface="Times New Roman"/>
                <a:ea typeface="+mj-ea"/>
                <a:cs typeface="+mj-cs"/>
              </a:rPr>
              <a:t> management </a:t>
            </a:r>
            <a:endParaRPr lang="cs-CZ" sz="2800" b="1" kern="0" dirty="0">
              <a:latin typeface="Times New Roman"/>
              <a:ea typeface="+mj-ea"/>
              <a:cs typeface="+mj-cs"/>
            </a:endParaRPr>
          </a:p>
          <a:p>
            <a:pPr lvl="0">
              <a:defRPr/>
            </a:pPr>
            <a:endParaRPr lang="cs-CZ" sz="2800" b="1" kern="0" dirty="0">
              <a:latin typeface="Times New Roman"/>
              <a:ea typeface="+mj-ea"/>
              <a:cs typeface="+mj-cs"/>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cs-CZ" sz="1800" b="1" i="0" u="none" strike="noStrike" kern="0" cap="none" spc="0" normalizeH="0" baseline="0" dirty="0" smtClean="0">
              <a:ln>
                <a:noFill/>
              </a:ln>
              <a:effectLst/>
              <a:uLnTx/>
              <a:uFillTx/>
            </a:endParaRPr>
          </a:p>
        </p:txBody>
      </p:sp>
      <p:sp>
        <p:nvSpPr>
          <p:cNvPr id="8" name="Zástupný symbol pro obsah 2"/>
          <p:cNvSpPr txBox="1">
            <a:spLocks/>
          </p:cNvSpPr>
          <p:nvPr/>
        </p:nvSpPr>
        <p:spPr>
          <a:xfrm>
            <a:off x="340356" y="1242940"/>
            <a:ext cx="9880413"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2400" b="1" dirty="0" smtClean="0">
                <a:latin typeface="Times New Roman" panose="02020603050405020304" pitchFamily="18" charset="0"/>
                <a:cs typeface="Times New Roman" panose="02020603050405020304" pitchFamily="18" charset="0"/>
              </a:rPr>
              <a:t>Features of CSM*</a:t>
            </a:r>
            <a:endParaRPr lang="en-US" sz="2400" b="1" dirty="0">
              <a:latin typeface="Times New Roman" panose="02020603050405020304" pitchFamily="18" charset="0"/>
              <a:cs typeface="Times New Roman" panose="02020603050405020304" pitchFamily="18" charset="0"/>
            </a:endParaRPr>
          </a:p>
          <a:p>
            <a:pPr algn="just"/>
            <a:endParaRPr lang="en-US" sz="2400" dirty="0">
              <a:latin typeface="Times New Roman" panose="02020603050405020304" pitchFamily="18" charset="0"/>
              <a:cs typeface="Times New Roman" panose="02020603050405020304" pitchFamily="18" charset="0"/>
            </a:endParaRPr>
          </a:p>
        </p:txBody>
      </p:sp>
      <p:sp>
        <p:nvSpPr>
          <p:cNvPr id="2" name="TextovéPole 1"/>
          <p:cNvSpPr txBox="1"/>
          <p:nvPr/>
        </p:nvSpPr>
        <p:spPr>
          <a:xfrm>
            <a:off x="340356" y="6366617"/>
            <a:ext cx="10803360" cy="276999"/>
          </a:xfrm>
          <a:prstGeom prst="rect">
            <a:avLst/>
          </a:prstGeom>
          <a:noFill/>
        </p:spPr>
        <p:txBody>
          <a:bodyPr wrap="square" rtlCol="0">
            <a:spAutoFit/>
          </a:bodyPr>
          <a:lstStyle/>
          <a:p>
            <a:r>
              <a:rPr lang="cs-CZ" sz="1200" dirty="0" smtClean="0"/>
              <a:t>*</a:t>
            </a:r>
            <a:r>
              <a:rPr lang="cs-CZ" sz="1200" dirty="0"/>
              <a:t> https://www.tutorialspoint.com/management_information_system/mis_tutorial.pdf</a:t>
            </a:r>
            <a:endParaRPr lang="cs-CZ" sz="1200" dirty="0" smtClean="0"/>
          </a:p>
        </p:txBody>
      </p:sp>
      <p:pic>
        <p:nvPicPr>
          <p:cNvPr id="3" name="Obrázek 2"/>
          <p:cNvPicPr>
            <a:picLocks noChangeAspect="1"/>
          </p:cNvPicPr>
          <p:nvPr/>
        </p:nvPicPr>
        <p:blipFill>
          <a:blip r:embed="rId3"/>
          <a:stretch>
            <a:fillRect/>
          </a:stretch>
        </p:blipFill>
        <p:spPr>
          <a:xfrm>
            <a:off x="2374948" y="1680443"/>
            <a:ext cx="6734175" cy="4476750"/>
          </a:xfrm>
          <a:prstGeom prst="rect">
            <a:avLst/>
          </a:prstGeom>
        </p:spPr>
      </p:pic>
    </p:spTree>
    <p:extLst>
      <p:ext uri="{BB962C8B-B14F-4D97-AF65-F5344CB8AC3E}">
        <p14:creationId xmlns:p14="http://schemas.microsoft.com/office/powerpoint/2010/main" val="41696849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9969249" cy="1231106"/>
          </a:xfrm>
          <a:prstGeom prst="rect">
            <a:avLst/>
          </a:prstGeom>
        </p:spPr>
        <p:txBody>
          <a:bodyPr wrap="square">
            <a:spAutoFit/>
          </a:bodyPr>
          <a:lstStyle/>
          <a:p>
            <a:pPr lvl="0">
              <a:defRPr/>
            </a:pPr>
            <a:r>
              <a:rPr lang="cs-CZ" sz="2800" b="1" kern="0" dirty="0" smtClean="0">
                <a:latin typeface="Times New Roman"/>
                <a:ea typeface="+mj-ea"/>
                <a:cs typeface="+mj-cs"/>
              </a:rPr>
              <a:t>Supply </a:t>
            </a:r>
            <a:r>
              <a:rPr lang="cs-CZ" sz="2800" b="1" kern="0" dirty="0" err="1" smtClean="0">
                <a:latin typeface="Times New Roman"/>
                <a:ea typeface="+mj-ea"/>
                <a:cs typeface="+mj-cs"/>
              </a:rPr>
              <a:t>chain</a:t>
            </a:r>
            <a:r>
              <a:rPr lang="cs-CZ" sz="2800" b="1" kern="0" dirty="0" smtClean="0">
                <a:latin typeface="Times New Roman"/>
                <a:ea typeface="+mj-ea"/>
                <a:cs typeface="+mj-cs"/>
              </a:rPr>
              <a:t> management </a:t>
            </a:r>
            <a:endParaRPr lang="cs-CZ" sz="2800" b="1" kern="0" dirty="0">
              <a:latin typeface="Times New Roman"/>
              <a:ea typeface="+mj-ea"/>
              <a:cs typeface="+mj-cs"/>
            </a:endParaRPr>
          </a:p>
          <a:p>
            <a:pPr lvl="0">
              <a:defRPr/>
            </a:pPr>
            <a:endParaRPr lang="cs-CZ" sz="2800" b="1" kern="0" dirty="0">
              <a:latin typeface="Times New Roman"/>
              <a:ea typeface="+mj-ea"/>
              <a:cs typeface="+mj-cs"/>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cs-CZ" sz="1800" b="1" i="0" u="none" strike="noStrike" kern="0" cap="none" spc="0" normalizeH="0" baseline="0" dirty="0" smtClean="0">
              <a:ln>
                <a:noFill/>
              </a:ln>
              <a:effectLst/>
              <a:uLnTx/>
              <a:uFillTx/>
            </a:endParaRPr>
          </a:p>
        </p:txBody>
      </p:sp>
      <p:sp>
        <p:nvSpPr>
          <p:cNvPr id="8" name="Zástupný symbol pro obsah 2"/>
          <p:cNvSpPr txBox="1">
            <a:spLocks/>
          </p:cNvSpPr>
          <p:nvPr/>
        </p:nvSpPr>
        <p:spPr>
          <a:xfrm>
            <a:off x="340356" y="1242940"/>
            <a:ext cx="9880413"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2400" b="1" dirty="0">
                <a:latin typeface="Times New Roman" panose="02020603050405020304" pitchFamily="18" charset="0"/>
                <a:cs typeface="Times New Roman" panose="02020603050405020304" pitchFamily="18" charset="0"/>
              </a:rPr>
              <a:t>Features of Supply Chain Management </a:t>
            </a:r>
            <a:r>
              <a:rPr lang="en-US" sz="2400" b="1" dirty="0" smtClean="0">
                <a:latin typeface="Times New Roman" panose="02020603050405020304" pitchFamily="18" charset="0"/>
                <a:cs typeface="Times New Roman" panose="02020603050405020304" pitchFamily="18" charset="0"/>
              </a:rPr>
              <a:t>Software*</a:t>
            </a:r>
          </a:p>
          <a:p>
            <a:pPr algn="just"/>
            <a:r>
              <a:rPr lang="en-US" sz="2400" dirty="0">
                <a:latin typeface="Times New Roman" panose="02020603050405020304" pitchFamily="18" charset="0"/>
                <a:cs typeface="Times New Roman" panose="02020603050405020304" pitchFamily="18" charset="0"/>
              </a:rPr>
              <a:t>Supply Chain Management (SCM) is an integral process in a variety of industrial sectors. The growth of Information technology (IT) has led to the development of various software programs that can support the SCM process. One such product is supply chain management software.</a:t>
            </a:r>
            <a:endParaRPr lang="en-US" sz="2400" dirty="0" smtClean="0">
              <a:latin typeface="Times New Roman" panose="02020603050405020304" pitchFamily="18" charset="0"/>
              <a:cs typeface="Times New Roman" panose="02020603050405020304" pitchFamily="18" charset="0"/>
            </a:endParaRPr>
          </a:p>
          <a:p>
            <a:pPr algn="just"/>
            <a:endParaRPr lang="en-US" sz="2400" b="1" dirty="0">
              <a:latin typeface="Times New Roman" panose="02020603050405020304" pitchFamily="18" charset="0"/>
              <a:cs typeface="Times New Roman" panose="02020603050405020304" pitchFamily="18" charset="0"/>
            </a:endParaRPr>
          </a:p>
        </p:txBody>
      </p:sp>
      <p:sp>
        <p:nvSpPr>
          <p:cNvPr id="2" name="TextovéPole 1"/>
          <p:cNvSpPr txBox="1"/>
          <p:nvPr/>
        </p:nvSpPr>
        <p:spPr>
          <a:xfrm>
            <a:off x="340356" y="6366617"/>
            <a:ext cx="10803360" cy="276999"/>
          </a:xfrm>
          <a:prstGeom prst="rect">
            <a:avLst/>
          </a:prstGeom>
          <a:noFill/>
        </p:spPr>
        <p:txBody>
          <a:bodyPr wrap="square" rtlCol="0">
            <a:spAutoFit/>
          </a:bodyPr>
          <a:lstStyle/>
          <a:p>
            <a:r>
              <a:rPr lang="cs-CZ" sz="1200" dirty="0" smtClean="0"/>
              <a:t>*</a:t>
            </a:r>
            <a:r>
              <a:rPr lang="cs-CZ" sz="1200" dirty="0"/>
              <a:t> https://www.futurismtechnologies.com/blog/5-features-of-supply-chain-management-software/</a:t>
            </a:r>
            <a:endParaRPr lang="cs-CZ" sz="1200" dirty="0" smtClean="0"/>
          </a:p>
        </p:txBody>
      </p:sp>
      <p:pic>
        <p:nvPicPr>
          <p:cNvPr id="3" name="Obrázek 2"/>
          <p:cNvPicPr>
            <a:picLocks noChangeAspect="1"/>
          </p:cNvPicPr>
          <p:nvPr/>
        </p:nvPicPr>
        <p:blipFill>
          <a:blip r:embed="rId3"/>
          <a:stretch>
            <a:fillRect/>
          </a:stretch>
        </p:blipFill>
        <p:spPr>
          <a:xfrm>
            <a:off x="3145221" y="3094046"/>
            <a:ext cx="5079288" cy="3187691"/>
          </a:xfrm>
          <a:prstGeom prst="rect">
            <a:avLst/>
          </a:prstGeom>
        </p:spPr>
      </p:pic>
    </p:spTree>
    <p:extLst>
      <p:ext uri="{BB962C8B-B14F-4D97-AF65-F5344CB8AC3E}">
        <p14:creationId xmlns:p14="http://schemas.microsoft.com/office/powerpoint/2010/main" val="2677482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9969249" cy="1231106"/>
          </a:xfrm>
          <a:prstGeom prst="rect">
            <a:avLst/>
          </a:prstGeom>
        </p:spPr>
        <p:txBody>
          <a:bodyPr wrap="square">
            <a:spAutoFit/>
          </a:bodyPr>
          <a:lstStyle/>
          <a:p>
            <a:pPr lvl="0">
              <a:defRPr/>
            </a:pPr>
            <a:r>
              <a:rPr lang="cs-CZ" sz="2800" b="1" kern="0" dirty="0" smtClean="0">
                <a:latin typeface="Times New Roman"/>
                <a:ea typeface="+mj-ea"/>
                <a:cs typeface="+mj-cs"/>
              </a:rPr>
              <a:t>Supply </a:t>
            </a:r>
            <a:r>
              <a:rPr lang="cs-CZ" sz="2800" b="1" kern="0" dirty="0" err="1" smtClean="0">
                <a:latin typeface="Times New Roman"/>
                <a:ea typeface="+mj-ea"/>
                <a:cs typeface="+mj-cs"/>
              </a:rPr>
              <a:t>chain</a:t>
            </a:r>
            <a:r>
              <a:rPr lang="cs-CZ" sz="2800" b="1" kern="0" dirty="0" smtClean="0">
                <a:latin typeface="Times New Roman"/>
                <a:ea typeface="+mj-ea"/>
                <a:cs typeface="+mj-cs"/>
              </a:rPr>
              <a:t> management </a:t>
            </a:r>
            <a:endParaRPr lang="cs-CZ" sz="2800" b="1" kern="0" dirty="0">
              <a:latin typeface="Times New Roman"/>
              <a:ea typeface="+mj-ea"/>
              <a:cs typeface="+mj-cs"/>
            </a:endParaRPr>
          </a:p>
          <a:p>
            <a:pPr lvl="0">
              <a:defRPr/>
            </a:pPr>
            <a:endParaRPr lang="cs-CZ" sz="2800" b="1" kern="0" dirty="0">
              <a:latin typeface="Times New Roman"/>
              <a:ea typeface="+mj-ea"/>
              <a:cs typeface="+mj-cs"/>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cs-CZ" sz="1800" b="1" i="0" u="none" strike="noStrike" kern="0" cap="none" spc="0" normalizeH="0" baseline="0" dirty="0" smtClean="0">
              <a:ln>
                <a:noFill/>
              </a:ln>
              <a:effectLst/>
              <a:uLnTx/>
              <a:uFillTx/>
            </a:endParaRPr>
          </a:p>
        </p:txBody>
      </p:sp>
      <p:sp>
        <p:nvSpPr>
          <p:cNvPr id="8" name="Zástupný symbol pro obsah 2"/>
          <p:cNvSpPr txBox="1">
            <a:spLocks/>
          </p:cNvSpPr>
          <p:nvPr/>
        </p:nvSpPr>
        <p:spPr>
          <a:xfrm>
            <a:off x="340356" y="1037982"/>
            <a:ext cx="9880413"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2400" b="1" dirty="0" err="1" smtClean="0">
                <a:latin typeface="Times New Roman" panose="02020603050405020304" pitchFamily="18" charset="0"/>
                <a:cs typeface="Times New Roman" panose="02020603050405020304" pitchFamily="18" charset="0"/>
              </a:rPr>
              <a:t>Ke</a:t>
            </a:r>
            <a:r>
              <a:rPr lang="cs-CZ" sz="2400" b="1" dirty="0" smtClean="0">
                <a:latin typeface="Times New Roman" panose="02020603050405020304" pitchFamily="18" charset="0"/>
                <a:cs typeface="Times New Roman" panose="02020603050405020304" pitchFamily="18" charset="0"/>
              </a:rPr>
              <a:t>y f</a:t>
            </a:r>
            <a:r>
              <a:rPr lang="en-US" sz="2400" b="1" dirty="0" err="1" smtClean="0">
                <a:latin typeface="Times New Roman" panose="02020603050405020304" pitchFamily="18" charset="0"/>
                <a:cs typeface="Times New Roman" panose="02020603050405020304" pitchFamily="18" charset="0"/>
              </a:rPr>
              <a:t>eatures</a:t>
            </a:r>
            <a:r>
              <a:rPr lang="en-US" sz="2400" b="1" dirty="0" smtClean="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of Supply Chain </a:t>
            </a:r>
            <a:r>
              <a:rPr lang="en-US" sz="2400" b="1" dirty="0" smtClean="0">
                <a:latin typeface="Times New Roman" panose="02020603050405020304" pitchFamily="18" charset="0"/>
                <a:cs typeface="Times New Roman" panose="02020603050405020304" pitchFamily="18" charset="0"/>
              </a:rPr>
              <a:t>Management*</a:t>
            </a:r>
          </a:p>
          <a:p>
            <a:pPr algn="just"/>
            <a:r>
              <a:rPr lang="en-US" sz="2400" dirty="0">
                <a:latin typeface="Times New Roman" panose="02020603050405020304" pitchFamily="18" charset="0"/>
                <a:cs typeface="Times New Roman" panose="02020603050405020304" pitchFamily="18" charset="0"/>
              </a:rPr>
              <a:t>Supply chain management software is designed to perform the following functions:</a:t>
            </a:r>
          </a:p>
          <a:p>
            <a:pPr lvl="1" algn="just"/>
            <a:r>
              <a:rPr lang="en-US" sz="2200" b="1" dirty="0" smtClean="0">
                <a:latin typeface="Times New Roman" panose="02020603050405020304" pitchFamily="18" charset="0"/>
                <a:cs typeface="Times New Roman" panose="02020603050405020304" pitchFamily="18" charset="0"/>
              </a:rPr>
              <a:t>Processing </a:t>
            </a:r>
            <a:r>
              <a:rPr lang="en-US" sz="2200" b="1" dirty="0">
                <a:latin typeface="Times New Roman" panose="02020603050405020304" pitchFamily="18" charset="0"/>
                <a:cs typeface="Times New Roman" panose="02020603050405020304" pitchFamily="18" charset="0"/>
              </a:rPr>
              <a:t>Customer </a:t>
            </a:r>
            <a:r>
              <a:rPr lang="en-US" sz="2200" b="1" dirty="0" smtClean="0">
                <a:latin typeface="Times New Roman" panose="02020603050405020304" pitchFamily="18" charset="0"/>
                <a:cs typeface="Times New Roman" panose="02020603050405020304" pitchFamily="18" charset="0"/>
              </a:rPr>
              <a:t>Requirements</a:t>
            </a:r>
            <a:r>
              <a:rPr lang="cs-CZ" sz="2200" b="1" dirty="0" smtClean="0">
                <a:latin typeface="Times New Roman" panose="02020603050405020304" pitchFamily="18" charset="0"/>
                <a:cs typeface="Times New Roman" panose="02020603050405020304" pitchFamily="18" charset="0"/>
              </a:rPr>
              <a:t> </a:t>
            </a:r>
            <a:r>
              <a:rPr lang="cs-CZ" sz="2200" dirty="0" smtClean="0">
                <a:latin typeface="Times New Roman" panose="02020603050405020304" pitchFamily="18" charset="0"/>
                <a:cs typeface="Times New Roman" panose="02020603050405020304" pitchFamily="18" charset="0"/>
              </a:rPr>
              <a:t>-</a:t>
            </a:r>
            <a:r>
              <a:rPr lang="en-US" sz="2200" dirty="0" smtClean="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SCMS can help enhance the speed of customer requirement processing. This includes checking for raw material availability, product manufacturing, and passing the product to the logistics team. The software can track the entire process, and ensure that the product is delivered on time.</a:t>
            </a:r>
          </a:p>
          <a:p>
            <a:pPr lvl="1" algn="just"/>
            <a:r>
              <a:rPr lang="en-US" sz="2200" b="1" dirty="0" smtClean="0">
                <a:latin typeface="Times New Roman" panose="02020603050405020304" pitchFamily="18" charset="0"/>
                <a:cs typeface="Times New Roman" panose="02020603050405020304" pitchFamily="18" charset="0"/>
              </a:rPr>
              <a:t>Inventory Management</a:t>
            </a:r>
            <a:r>
              <a:rPr lang="cs-CZ" sz="2200" b="1" dirty="0" smtClean="0">
                <a:latin typeface="Times New Roman" panose="02020603050405020304" pitchFamily="18" charset="0"/>
                <a:cs typeface="Times New Roman" panose="02020603050405020304" pitchFamily="18" charset="0"/>
              </a:rPr>
              <a:t> </a:t>
            </a:r>
            <a:r>
              <a:rPr lang="cs-CZ" sz="2200" dirty="0" smtClean="0">
                <a:latin typeface="Times New Roman" panose="02020603050405020304" pitchFamily="18" charset="0"/>
                <a:cs typeface="Times New Roman" panose="02020603050405020304" pitchFamily="18" charset="0"/>
              </a:rPr>
              <a:t>-</a:t>
            </a:r>
            <a:r>
              <a:rPr lang="en-US" sz="2200" dirty="0" smtClean="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In warehouses, managers can use SCMS to effectively manage the quantity of stocked goods. The software can also help support inventory concerns such as asset management, replenishment lead time, and future inventory and price forecasting.</a:t>
            </a:r>
          </a:p>
          <a:p>
            <a:pPr lvl="1" algn="just"/>
            <a:r>
              <a:rPr lang="en-US" sz="2200" b="1" dirty="0" smtClean="0">
                <a:latin typeface="Times New Roman" panose="02020603050405020304" pitchFamily="18" charset="0"/>
                <a:cs typeface="Times New Roman" panose="02020603050405020304" pitchFamily="18" charset="0"/>
              </a:rPr>
              <a:t>Purchase </a:t>
            </a:r>
            <a:r>
              <a:rPr lang="en-US" sz="2200" b="1" dirty="0">
                <a:latin typeface="Times New Roman" panose="02020603050405020304" pitchFamily="18" charset="0"/>
                <a:cs typeface="Times New Roman" panose="02020603050405020304" pitchFamily="18" charset="0"/>
              </a:rPr>
              <a:t>Order </a:t>
            </a:r>
            <a:r>
              <a:rPr lang="en-US" sz="2200" b="1" dirty="0" smtClean="0">
                <a:latin typeface="Times New Roman" panose="02020603050405020304" pitchFamily="18" charset="0"/>
                <a:cs typeface="Times New Roman" panose="02020603050405020304" pitchFamily="18" charset="0"/>
              </a:rPr>
              <a:t>Processing</a:t>
            </a:r>
            <a:r>
              <a:rPr lang="cs-CZ" sz="2200" b="1" dirty="0" smtClean="0">
                <a:latin typeface="Times New Roman" panose="02020603050405020304" pitchFamily="18" charset="0"/>
                <a:cs typeface="Times New Roman" panose="02020603050405020304" pitchFamily="18" charset="0"/>
              </a:rPr>
              <a:t> </a:t>
            </a:r>
            <a:r>
              <a:rPr lang="cs-CZ" sz="2200" dirty="0" smtClean="0">
                <a:latin typeface="Times New Roman" panose="02020603050405020304" pitchFamily="18" charset="0"/>
                <a:cs typeface="Times New Roman" panose="02020603050405020304" pitchFamily="18" charset="0"/>
              </a:rPr>
              <a:t>-</a:t>
            </a:r>
            <a:r>
              <a:rPr lang="en-US" sz="2200" dirty="0" smtClean="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With SCMS, the purchase order processes are usually automated. It reduces time and effort needed to generate and manage purchase orders. Pre-defined parameters can be set up to replenish inventories, generate serial numbers for product shipments, and track inventory costs.</a:t>
            </a:r>
          </a:p>
        </p:txBody>
      </p:sp>
      <p:sp>
        <p:nvSpPr>
          <p:cNvPr id="2" name="TextovéPole 1"/>
          <p:cNvSpPr txBox="1"/>
          <p:nvPr/>
        </p:nvSpPr>
        <p:spPr>
          <a:xfrm>
            <a:off x="340356" y="6366617"/>
            <a:ext cx="10803360" cy="276999"/>
          </a:xfrm>
          <a:prstGeom prst="rect">
            <a:avLst/>
          </a:prstGeom>
          <a:noFill/>
        </p:spPr>
        <p:txBody>
          <a:bodyPr wrap="square" rtlCol="0">
            <a:spAutoFit/>
          </a:bodyPr>
          <a:lstStyle/>
          <a:p>
            <a:r>
              <a:rPr lang="cs-CZ" sz="1200" dirty="0" smtClean="0"/>
              <a:t>*</a:t>
            </a:r>
            <a:r>
              <a:rPr lang="cs-CZ" sz="1200" dirty="0"/>
              <a:t> https://www.futurismtechnologies.com/blog/5-features-of-supply-chain-management-software/</a:t>
            </a:r>
            <a:endParaRPr lang="cs-CZ" sz="1200" dirty="0" smtClean="0"/>
          </a:p>
        </p:txBody>
      </p:sp>
    </p:spTree>
    <p:extLst>
      <p:ext uri="{BB962C8B-B14F-4D97-AF65-F5344CB8AC3E}">
        <p14:creationId xmlns:p14="http://schemas.microsoft.com/office/powerpoint/2010/main" val="17299741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9969249" cy="1231106"/>
          </a:xfrm>
          <a:prstGeom prst="rect">
            <a:avLst/>
          </a:prstGeom>
        </p:spPr>
        <p:txBody>
          <a:bodyPr wrap="square">
            <a:spAutoFit/>
          </a:bodyPr>
          <a:lstStyle/>
          <a:p>
            <a:pPr lvl="0">
              <a:defRPr/>
            </a:pPr>
            <a:r>
              <a:rPr lang="cs-CZ" sz="2800" b="1" kern="0" dirty="0" smtClean="0">
                <a:latin typeface="Times New Roman"/>
                <a:ea typeface="+mj-ea"/>
                <a:cs typeface="+mj-cs"/>
              </a:rPr>
              <a:t>Supply </a:t>
            </a:r>
            <a:r>
              <a:rPr lang="cs-CZ" sz="2800" b="1" kern="0" dirty="0" err="1" smtClean="0">
                <a:latin typeface="Times New Roman"/>
                <a:ea typeface="+mj-ea"/>
                <a:cs typeface="+mj-cs"/>
              </a:rPr>
              <a:t>chain</a:t>
            </a:r>
            <a:r>
              <a:rPr lang="cs-CZ" sz="2800" b="1" kern="0" dirty="0" smtClean="0">
                <a:latin typeface="Times New Roman"/>
                <a:ea typeface="+mj-ea"/>
                <a:cs typeface="+mj-cs"/>
              </a:rPr>
              <a:t> management </a:t>
            </a:r>
            <a:endParaRPr lang="cs-CZ" sz="2800" b="1" kern="0" dirty="0">
              <a:latin typeface="Times New Roman"/>
              <a:ea typeface="+mj-ea"/>
              <a:cs typeface="+mj-cs"/>
            </a:endParaRPr>
          </a:p>
          <a:p>
            <a:pPr lvl="0">
              <a:defRPr/>
            </a:pPr>
            <a:endParaRPr lang="cs-CZ" sz="2800" b="1" kern="0" dirty="0">
              <a:latin typeface="Times New Roman"/>
              <a:ea typeface="+mj-ea"/>
              <a:cs typeface="+mj-cs"/>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cs-CZ" sz="1800" b="1" i="0" u="none" strike="noStrike" kern="0" cap="none" spc="0" normalizeH="0" baseline="0" dirty="0" smtClean="0">
              <a:ln>
                <a:noFill/>
              </a:ln>
              <a:effectLst/>
              <a:uLnTx/>
              <a:uFillTx/>
            </a:endParaRPr>
          </a:p>
        </p:txBody>
      </p:sp>
      <p:sp>
        <p:nvSpPr>
          <p:cNvPr id="8" name="Zástupný symbol pro obsah 2"/>
          <p:cNvSpPr txBox="1">
            <a:spLocks/>
          </p:cNvSpPr>
          <p:nvPr/>
        </p:nvSpPr>
        <p:spPr>
          <a:xfrm>
            <a:off x="340356" y="1037982"/>
            <a:ext cx="9880413"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2400" b="1" dirty="0" err="1" smtClean="0">
                <a:latin typeface="Times New Roman" panose="02020603050405020304" pitchFamily="18" charset="0"/>
                <a:cs typeface="Times New Roman" panose="02020603050405020304" pitchFamily="18" charset="0"/>
              </a:rPr>
              <a:t>Ke</a:t>
            </a:r>
            <a:r>
              <a:rPr lang="cs-CZ" sz="2400" b="1" dirty="0" smtClean="0">
                <a:latin typeface="Times New Roman" panose="02020603050405020304" pitchFamily="18" charset="0"/>
                <a:cs typeface="Times New Roman" panose="02020603050405020304" pitchFamily="18" charset="0"/>
              </a:rPr>
              <a:t>y f</a:t>
            </a:r>
            <a:r>
              <a:rPr lang="en-US" sz="2400" b="1" dirty="0" err="1" smtClean="0">
                <a:latin typeface="Times New Roman" panose="02020603050405020304" pitchFamily="18" charset="0"/>
                <a:cs typeface="Times New Roman" panose="02020603050405020304" pitchFamily="18" charset="0"/>
              </a:rPr>
              <a:t>eatures</a:t>
            </a:r>
            <a:r>
              <a:rPr lang="en-US" sz="2400" b="1" dirty="0" smtClean="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of Supply Chain </a:t>
            </a:r>
            <a:r>
              <a:rPr lang="en-US" sz="2400" b="1" dirty="0" smtClean="0">
                <a:latin typeface="Times New Roman" panose="02020603050405020304" pitchFamily="18" charset="0"/>
                <a:cs typeface="Times New Roman" panose="02020603050405020304" pitchFamily="18" charset="0"/>
              </a:rPr>
              <a:t>Management*</a:t>
            </a:r>
          </a:p>
          <a:p>
            <a:pPr algn="just"/>
            <a:r>
              <a:rPr lang="en-US" sz="2400" dirty="0">
                <a:latin typeface="Times New Roman" panose="02020603050405020304" pitchFamily="18" charset="0"/>
                <a:cs typeface="Times New Roman" panose="02020603050405020304" pitchFamily="18" charset="0"/>
              </a:rPr>
              <a:t>Supply chain management software is designed to perform the following functions</a:t>
            </a:r>
            <a:r>
              <a:rPr lang="en-US" sz="2400" dirty="0" smtClean="0">
                <a:latin typeface="Times New Roman" panose="02020603050405020304" pitchFamily="18" charset="0"/>
                <a:cs typeface="Times New Roman" panose="02020603050405020304" pitchFamily="18" charset="0"/>
              </a:rPr>
              <a:t>:</a:t>
            </a:r>
            <a:endParaRPr lang="cs-CZ" sz="2400" dirty="0" smtClean="0">
              <a:latin typeface="Times New Roman" panose="02020603050405020304" pitchFamily="18" charset="0"/>
              <a:cs typeface="Times New Roman" panose="02020603050405020304" pitchFamily="18" charset="0"/>
            </a:endParaRPr>
          </a:p>
          <a:p>
            <a:pPr lvl="1" algn="just"/>
            <a:r>
              <a:rPr lang="en-US" sz="2200" b="1" dirty="0" smtClean="0">
                <a:latin typeface="Times New Roman" panose="02020603050405020304" pitchFamily="18" charset="0"/>
                <a:cs typeface="Times New Roman" panose="02020603050405020304" pitchFamily="18" charset="0"/>
              </a:rPr>
              <a:t>Supplier </a:t>
            </a:r>
            <a:r>
              <a:rPr lang="en-US" sz="2200" b="1" dirty="0">
                <a:latin typeface="Times New Roman" panose="02020603050405020304" pitchFamily="18" charset="0"/>
                <a:cs typeface="Times New Roman" panose="02020603050405020304" pitchFamily="18" charset="0"/>
              </a:rPr>
              <a:t>Relationship </a:t>
            </a:r>
            <a:r>
              <a:rPr lang="en-US" sz="2200" b="1" dirty="0" smtClean="0">
                <a:latin typeface="Times New Roman" panose="02020603050405020304" pitchFamily="18" charset="0"/>
                <a:cs typeface="Times New Roman" panose="02020603050405020304" pitchFamily="18" charset="0"/>
              </a:rPr>
              <a:t>Management</a:t>
            </a:r>
            <a:r>
              <a:rPr lang="cs-CZ" sz="2200" dirty="0" smtClean="0">
                <a:latin typeface="Times New Roman" panose="02020603050405020304" pitchFamily="18" charset="0"/>
                <a:cs typeface="Times New Roman" panose="02020603050405020304" pitchFamily="18" charset="0"/>
              </a:rPr>
              <a:t> -</a:t>
            </a:r>
            <a:r>
              <a:rPr lang="en-US" sz="2200" dirty="0" smtClean="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The strategic planning and managing of all supplier interactions can be accomplished with SCMS. The software can be used to assess the </a:t>
            </a:r>
            <a:r>
              <a:rPr lang="en-US" sz="2200" dirty="0" smtClean="0">
                <a:latin typeface="Times New Roman" panose="02020603050405020304" pitchFamily="18" charset="0"/>
                <a:cs typeface="Times New Roman" panose="02020603050405020304" pitchFamily="18" charset="0"/>
              </a:rPr>
              <a:t>suppliers </a:t>
            </a:r>
            <a:r>
              <a:rPr lang="en-US" sz="2200" dirty="0">
                <a:latin typeface="Times New Roman" panose="02020603050405020304" pitchFamily="18" charset="0"/>
                <a:cs typeface="Times New Roman" panose="02020603050405020304" pitchFamily="18" charset="0"/>
              </a:rPr>
              <a:t>assets and capabilities and compare them with the </a:t>
            </a:r>
            <a:r>
              <a:rPr lang="en-US" sz="2200" dirty="0" smtClean="0">
                <a:latin typeface="Times New Roman" panose="02020603050405020304" pitchFamily="18" charset="0"/>
                <a:cs typeface="Times New Roman" panose="02020603050405020304" pitchFamily="18" charset="0"/>
              </a:rPr>
              <a:t>organization </a:t>
            </a:r>
            <a:r>
              <a:rPr lang="en-US" sz="2200" dirty="0">
                <a:latin typeface="Times New Roman" panose="02020603050405020304" pitchFamily="18" charset="0"/>
                <a:cs typeface="Times New Roman" panose="02020603050405020304" pitchFamily="18" charset="0"/>
              </a:rPr>
              <a:t>business strategy.</a:t>
            </a:r>
          </a:p>
          <a:p>
            <a:pPr lvl="1" algn="just"/>
            <a:r>
              <a:rPr lang="en-US" sz="2200" b="1" dirty="0" smtClean="0">
                <a:latin typeface="Times New Roman" panose="02020603050405020304" pitchFamily="18" charset="0"/>
                <a:cs typeface="Times New Roman" panose="02020603050405020304" pitchFamily="18" charset="0"/>
              </a:rPr>
              <a:t>Warehouse Management</a:t>
            </a:r>
            <a:r>
              <a:rPr lang="cs-CZ" sz="2200" dirty="0" smtClean="0">
                <a:latin typeface="Times New Roman" panose="02020603050405020304" pitchFamily="18" charset="0"/>
                <a:cs typeface="Times New Roman" panose="02020603050405020304" pitchFamily="18" charset="0"/>
              </a:rPr>
              <a:t> -</a:t>
            </a:r>
            <a:r>
              <a:rPr lang="en-US" sz="2200" dirty="0" smtClean="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SCMS can effectively support a warehouse management system in the movement and storage of products. SCMS can quickly process transactions such a picking, placing, receiving, and shipping.</a:t>
            </a:r>
          </a:p>
          <a:p>
            <a:pPr algn="just"/>
            <a:r>
              <a:rPr lang="en-US" sz="2400" dirty="0" smtClean="0">
                <a:latin typeface="Times New Roman" panose="02020603050405020304" pitchFamily="18" charset="0"/>
                <a:cs typeface="Times New Roman" panose="02020603050405020304" pitchFamily="18" charset="0"/>
              </a:rPr>
              <a:t>As </a:t>
            </a:r>
            <a:r>
              <a:rPr lang="en-US" sz="2400" dirty="0">
                <a:latin typeface="Times New Roman" panose="02020603050405020304" pitchFamily="18" charset="0"/>
                <a:cs typeface="Times New Roman" panose="02020603050405020304" pitchFamily="18" charset="0"/>
              </a:rPr>
              <a:t>one can see, the SCM software can be an immensely supportive tool in supply chain management processes.</a:t>
            </a:r>
          </a:p>
        </p:txBody>
      </p:sp>
      <p:sp>
        <p:nvSpPr>
          <p:cNvPr id="2" name="TextovéPole 1"/>
          <p:cNvSpPr txBox="1"/>
          <p:nvPr/>
        </p:nvSpPr>
        <p:spPr>
          <a:xfrm>
            <a:off x="340356" y="6366617"/>
            <a:ext cx="10803360" cy="276999"/>
          </a:xfrm>
          <a:prstGeom prst="rect">
            <a:avLst/>
          </a:prstGeom>
          <a:noFill/>
        </p:spPr>
        <p:txBody>
          <a:bodyPr wrap="square" rtlCol="0">
            <a:spAutoFit/>
          </a:bodyPr>
          <a:lstStyle/>
          <a:p>
            <a:r>
              <a:rPr lang="cs-CZ" sz="1200" dirty="0" smtClean="0"/>
              <a:t>*</a:t>
            </a:r>
            <a:r>
              <a:rPr lang="cs-CZ" sz="1200" dirty="0"/>
              <a:t> https://www.futurismtechnologies.com/blog/5-features-of-supply-chain-management-software/</a:t>
            </a:r>
            <a:endParaRPr lang="cs-CZ" sz="1200" dirty="0" smtClean="0"/>
          </a:p>
        </p:txBody>
      </p:sp>
    </p:spTree>
    <p:extLst>
      <p:ext uri="{BB962C8B-B14F-4D97-AF65-F5344CB8AC3E}">
        <p14:creationId xmlns:p14="http://schemas.microsoft.com/office/powerpoint/2010/main" val="3825348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9969249" cy="1231106"/>
          </a:xfrm>
          <a:prstGeom prst="rect">
            <a:avLst/>
          </a:prstGeom>
        </p:spPr>
        <p:txBody>
          <a:bodyPr wrap="square">
            <a:spAutoFit/>
          </a:bodyPr>
          <a:lstStyle/>
          <a:p>
            <a:pPr lvl="0">
              <a:defRPr/>
            </a:pPr>
            <a:r>
              <a:rPr lang="cs-CZ" sz="2800" b="1" kern="0" dirty="0" smtClean="0">
                <a:latin typeface="Times New Roman"/>
                <a:ea typeface="+mj-ea"/>
                <a:cs typeface="+mj-cs"/>
              </a:rPr>
              <a:t>Supply </a:t>
            </a:r>
            <a:r>
              <a:rPr lang="cs-CZ" sz="2800" b="1" kern="0" dirty="0" err="1" smtClean="0">
                <a:latin typeface="Times New Roman"/>
                <a:ea typeface="+mj-ea"/>
                <a:cs typeface="+mj-cs"/>
              </a:rPr>
              <a:t>chain</a:t>
            </a:r>
            <a:r>
              <a:rPr lang="cs-CZ" sz="2800" b="1" kern="0" dirty="0" smtClean="0">
                <a:latin typeface="Times New Roman"/>
                <a:ea typeface="+mj-ea"/>
                <a:cs typeface="+mj-cs"/>
              </a:rPr>
              <a:t> management </a:t>
            </a:r>
            <a:endParaRPr lang="cs-CZ" sz="2800" b="1" kern="0" dirty="0">
              <a:latin typeface="Times New Roman"/>
              <a:ea typeface="+mj-ea"/>
              <a:cs typeface="+mj-cs"/>
            </a:endParaRPr>
          </a:p>
          <a:p>
            <a:pPr lvl="0">
              <a:defRPr/>
            </a:pPr>
            <a:endParaRPr lang="cs-CZ" sz="2800" b="1" kern="0" dirty="0">
              <a:latin typeface="Times New Roman"/>
              <a:ea typeface="+mj-ea"/>
              <a:cs typeface="+mj-cs"/>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cs-CZ" sz="1800" b="1" i="0" u="none" strike="noStrike" kern="0" cap="none" spc="0" normalizeH="0" baseline="0" dirty="0" smtClean="0">
              <a:ln>
                <a:noFill/>
              </a:ln>
              <a:effectLst/>
              <a:uLnTx/>
              <a:uFillTx/>
            </a:endParaRPr>
          </a:p>
        </p:txBody>
      </p:sp>
      <p:sp>
        <p:nvSpPr>
          <p:cNvPr id="8" name="Zástupný symbol pro obsah 2"/>
          <p:cNvSpPr txBox="1">
            <a:spLocks/>
          </p:cNvSpPr>
          <p:nvPr/>
        </p:nvSpPr>
        <p:spPr>
          <a:xfrm>
            <a:off x="340356" y="1108929"/>
            <a:ext cx="9880413"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cs-CZ" sz="2400" b="1" dirty="0" err="1" smtClean="0">
                <a:latin typeface="Times New Roman" panose="02020603050405020304" pitchFamily="18" charset="0"/>
                <a:cs typeface="Times New Roman" panose="02020603050405020304" pitchFamily="18" charset="0"/>
              </a:rPr>
              <a:t>Scope</a:t>
            </a:r>
            <a:r>
              <a:rPr lang="cs-CZ" sz="2400" b="1" dirty="0" smtClean="0">
                <a:latin typeface="Times New Roman" panose="02020603050405020304" pitchFamily="18" charset="0"/>
                <a:cs typeface="Times New Roman" panose="02020603050405020304" pitchFamily="18" charset="0"/>
              </a:rPr>
              <a:t> </a:t>
            </a:r>
            <a:r>
              <a:rPr lang="cs-CZ" sz="2400" b="1" dirty="0" err="1" smtClean="0">
                <a:latin typeface="Times New Roman" panose="02020603050405020304" pitchFamily="18" charset="0"/>
                <a:cs typeface="Times New Roman" panose="02020603050405020304" pitchFamily="18" charset="0"/>
              </a:rPr>
              <a:t>of</a:t>
            </a:r>
            <a:r>
              <a:rPr lang="cs-CZ" sz="2400" b="1" dirty="0" smtClean="0">
                <a:latin typeface="Times New Roman" panose="02020603050405020304" pitchFamily="18" charset="0"/>
                <a:cs typeface="Times New Roman" panose="02020603050405020304" pitchFamily="18" charset="0"/>
              </a:rPr>
              <a:t> SCM</a:t>
            </a:r>
            <a:r>
              <a:rPr lang="en-US" sz="2400" b="1" dirty="0" smtClean="0">
                <a:latin typeface="Times New Roman" panose="02020603050405020304" pitchFamily="18" charset="0"/>
                <a:cs typeface="Times New Roman" panose="02020603050405020304" pitchFamily="18" charset="0"/>
              </a:rPr>
              <a:t>*</a:t>
            </a:r>
          </a:p>
          <a:p>
            <a:pPr algn="just"/>
            <a:endParaRPr lang="cs-CZ" sz="2400" dirty="0" smtClean="0">
              <a:latin typeface="Times New Roman" panose="02020603050405020304" pitchFamily="18" charset="0"/>
              <a:cs typeface="Times New Roman" panose="02020603050405020304" pitchFamily="18" charset="0"/>
            </a:endParaRPr>
          </a:p>
        </p:txBody>
      </p:sp>
      <p:sp>
        <p:nvSpPr>
          <p:cNvPr id="2" name="TextovéPole 1"/>
          <p:cNvSpPr txBox="1"/>
          <p:nvPr/>
        </p:nvSpPr>
        <p:spPr>
          <a:xfrm>
            <a:off x="340356" y="6366617"/>
            <a:ext cx="10803360" cy="276999"/>
          </a:xfrm>
          <a:prstGeom prst="rect">
            <a:avLst/>
          </a:prstGeom>
          <a:noFill/>
        </p:spPr>
        <p:txBody>
          <a:bodyPr wrap="square" rtlCol="0">
            <a:spAutoFit/>
          </a:bodyPr>
          <a:lstStyle/>
          <a:p>
            <a:r>
              <a:rPr lang="cs-CZ" sz="1200" dirty="0" smtClean="0"/>
              <a:t>*</a:t>
            </a:r>
            <a:r>
              <a:rPr lang="cs-CZ" sz="1200" dirty="0"/>
              <a:t> https://www.tutorialspoint.com/management_information_system/mis_tutorial.pdf</a:t>
            </a:r>
            <a:endParaRPr lang="cs-CZ" sz="1200" dirty="0" smtClean="0"/>
          </a:p>
        </p:txBody>
      </p:sp>
      <p:pic>
        <p:nvPicPr>
          <p:cNvPr id="3" name="Obrázek 2"/>
          <p:cNvPicPr>
            <a:picLocks noChangeAspect="1"/>
          </p:cNvPicPr>
          <p:nvPr/>
        </p:nvPicPr>
        <p:blipFill>
          <a:blip r:embed="rId3"/>
          <a:stretch>
            <a:fillRect/>
          </a:stretch>
        </p:blipFill>
        <p:spPr>
          <a:xfrm>
            <a:off x="3210432" y="1064890"/>
            <a:ext cx="5838646" cy="5066594"/>
          </a:xfrm>
          <a:prstGeom prst="rect">
            <a:avLst/>
          </a:prstGeom>
        </p:spPr>
      </p:pic>
    </p:spTree>
    <p:extLst>
      <p:ext uri="{BB962C8B-B14F-4D97-AF65-F5344CB8AC3E}">
        <p14:creationId xmlns:p14="http://schemas.microsoft.com/office/powerpoint/2010/main" val="10179993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9969249" cy="1231106"/>
          </a:xfrm>
          <a:prstGeom prst="rect">
            <a:avLst/>
          </a:prstGeom>
        </p:spPr>
        <p:txBody>
          <a:bodyPr wrap="square">
            <a:spAutoFit/>
          </a:bodyPr>
          <a:lstStyle/>
          <a:p>
            <a:pPr lvl="0">
              <a:defRPr/>
            </a:pPr>
            <a:r>
              <a:rPr lang="cs-CZ" sz="2800" b="1" kern="0" dirty="0" smtClean="0">
                <a:latin typeface="Times New Roman"/>
                <a:ea typeface="+mj-ea"/>
                <a:cs typeface="+mj-cs"/>
              </a:rPr>
              <a:t>Supply </a:t>
            </a:r>
            <a:r>
              <a:rPr lang="cs-CZ" sz="2800" b="1" kern="0" dirty="0" err="1" smtClean="0">
                <a:latin typeface="Times New Roman"/>
                <a:ea typeface="+mj-ea"/>
                <a:cs typeface="+mj-cs"/>
              </a:rPr>
              <a:t>chain</a:t>
            </a:r>
            <a:r>
              <a:rPr lang="cs-CZ" sz="2800" b="1" kern="0" dirty="0" smtClean="0">
                <a:latin typeface="Times New Roman"/>
                <a:ea typeface="+mj-ea"/>
                <a:cs typeface="+mj-cs"/>
              </a:rPr>
              <a:t> management </a:t>
            </a:r>
            <a:endParaRPr lang="cs-CZ" sz="2800" b="1" kern="0" dirty="0">
              <a:latin typeface="Times New Roman"/>
              <a:ea typeface="+mj-ea"/>
              <a:cs typeface="+mj-cs"/>
            </a:endParaRPr>
          </a:p>
          <a:p>
            <a:pPr lvl="0">
              <a:defRPr/>
            </a:pPr>
            <a:endParaRPr lang="cs-CZ" sz="2800" b="1" kern="0" dirty="0">
              <a:latin typeface="Times New Roman"/>
              <a:ea typeface="+mj-ea"/>
              <a:cs typeface="+mj-cs"/>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cs-CZ" sz="1800" b="1" i="0" u="none" strike="noStrike" kern="0" cap="none" spc="0" normalizeH="0" baseline="0" dirty="0" smtClean="0">
              <a:ln>
                <a:noFill/>
              </a:ln>
              <a:effectLst/>
              <a:uLnTx/>
              <a:uFillTx/>
            </a:endParaRPr>
          </a:p>
        </p:txBody>
      </p:sp>
      <p:sp>
        <p:nvSpPr>
          <p:cNvPr id="8" name="Zástupný symbol pro obsah 2"/>
          <p:cNvSpPr txBox="1">
            <a:spLocks/>
          </p:cNvSpPr>
          <p:nvPr/>
        </p:nvSpPr>
        <p:spPr>
          <a:xfrm>
            <a:off x="340356" y="1037982"/>
            <a:ext cx="9880413"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cs-CZ" sz="2400" b="1" dirty="0" smtClean="0">
                <a:latin typeface="Times New Roman" panose="02020603050405020304" pitchFamily="18" charset="0"/>
                <a:cs typeface="Times New Roman" panose="02020603050405020304" pitchFamily="18" charset="0"/>
              </a:rPr>
              <a:t>SCM </a:t>
            </a:r>
            <a:r>
              <a:rPr lang="cs-CZ" sz="2400" b="1" dirty="0" err="1" smtClean="0">
                <a:latin typeface="Times New Roman" panose="02020603050405020304" pitchFamily="18" charset="0"/>
                <a:cs typeface="Times New Roman" panose="02020603050405020304" pitchFamily="18" charset="0"/>
              </a:rPr>
              <a:t>processes</a:t>
            </a:r>
            <a:r>
              <a:rPr lang="en-US" sz="2400" b="1" dirty="0" smtClean="0">
                <a:latin typeface="Times New Roman" panose="02020603050405020304" pitchFamily="18" charset="0"/>
                <a:cs typeface="Times New Roman" panose="02020603050405020304" pitchFamily="18" charset="0"/>
              </a:rPr>
              <a:t>*</a:t>
            </a:r>
          </a:p>
          <a:p>
            <a:pPr algn="just"/>
            <a:r>
              <a:rPr lang="cs-CZ" sz="2400" dirty="0" err="1">
                <a:latin typeface="Times New Roman" panose="02020603050405020304" pitchFamily="18" charset="0"/>
                <a:cs typeface="Times New Roman" panose="02020603050405020304" pitchFamily="18" charset="0"/>
              </a:rPr>
              <a:t>Customer</a:t>
            </a:r>
            <a:r>
              <a:rPr lang="cs-CZ" sz="2400" dirty="0">
                <a:latin typeface="Times New Roman" panose="02020603050405020304" pitchFamily="18" charset="0"/>
                <a:cs typeface="Times New Roman" panose="02020603050405020304" pitchFamily="18" charset="0"/>
              </a:rPr>
              <a:t> </a:t>
            </a:r>
            <a:r>
              <a:rPr lang="cs-CZ" sz="2400" dirty="0" err="1">
                <a:latin typeface="Times New Roman" panose="02020603050405020304" pitchFamily="18" charset="0"/>
                <a:cs typeface="Times New Roman" panose="02020603050405020304" pitchFamily="18" charset="0"/>
              </a:rPr>
              <a:t>Relationship</a:t>
            </a:r>
            <a:r>
              <a:rPr lang="cs-CZ" sz="2400" dirty="0">
                <a:latin typeface="Times New Roman" panose="02020603050405020304" pitchFamily="18" charset="0"/>
                <a:cs typeface="Times New Roman" panose="02020603050405020304" pitchFamily="18" charset="0"/>
              </a:rPr>
              <a:t> Management</a:t>
            </a:r>
          </a:p>
          <a:p>
            <a:pPr algn="just"/>
            <a:r>
              <a:rPr lang="cs-CZ" sz="2400" dirty="0" err="1" smtClean="0">
                <a:latin typeface="Times New Roman" panose="02020603050405020304" pitchFamily="18" charset="0"/>
                <a:cs typeface="Times New Roman" panose="02020603050405020304" pitchFamily="18" charset="0"/>
              </a:rPr>
              <a:t>Customer</a:t>
            </a:r>
            <a:r>
              <a:rPr lang="cs-CZ" sz="2400" dirty="0" smtClean="0">
                <a:latin typeface="Times New Roman" panose="02020603050405020304" pitchFamily="18" charset="0"/>
                <a:cs typeface="Times New Roman" panose="02020603050405020304" pitchFamily="18" charset="0"/>
              </a:rPr>
              <a:t> </a:t>
            </a:r>
            <a:r>
              <a:rPr lang="cs-CZ" sz="2400" dirty="0" err="1">
                <a:latin typeface="Times New Roman" panose="02020603050405020304" pitchFamily="18" charset="0"/>
                <a:cs typeface="Times New Roman" panose="02020603050405020304" pitchFamily="18" charset="0"/>
              </a:rPr>
              <a:t>Service</a:t>
            </a:r>
            <a:r>
              <a:rPr lang="cs-CZ" sz="2400" dirty="0">
                <a:latin typeface="Times New Roman" panose="02020603050405020304" pitchFamily="18" charset="0"/>
                <a:cs typeface="Times New Roman" panose="02020603050405020304" pitchFamily="18" charset="0"/>
              </a:rPr>
              <a:t> Management</a:t>
            </a:r>
          </a:p>
          <a:p>
            <a:pPr algn="just"/>
            <a:r>
              <a:rPr lang="cs-CZ" sz="2400" dirty="0" err="1" smtClean="0">
                <a:latin typeface="Times New Roman" panose="02020603050405020304" pitchFamily="18" charset="0"/>
                <a:cs typeface="Times New Roman" panose="02020603050405020304" pitchFamily="18" charset="0"/>
              </a:rPr>
              <a:t>Demand</a:t>
            </a:r>
            <a:r>
              <a:rPr lang="cs-CZ" sz="2400" dirty="0" smtClean="0">
                <a:latin typeface="Times New Roman" panose="02020603050405020304" pitchFamily="18" charset="0"/>
                <a:cs typeface="Times New Roman" panose="02020603050405020304" pitchFamily="18" charset="0"/>
              </a:rPr>
              <a:t> </a:t>
            </a:r>
            <a:r>
              <a:rPr lang="cs-CZ" sz="2400" dirty="0">
                <a:latin typeface="Times New Roman" panose="02020603050405020304" pitchFamily="18" charset="0"/>
                <a:cs typeface="Times New Roman" panose="02020603050405020304" pitchFamily="18" charset="0"/>
              </a:rPr>
              <a:t>Management</a:t>
            </a:r>
          </a:p>
          <a:p>
            <a:pPr algn="just"/>
            <a:r>
              <a:rPr lang="cs-CZ" sz="2400" dirty="0" err="1" smtClean="0">
                <a:latin typeface="Times New Roman" panose="02020603050405020304" pitchFamily="18" charset="0"/>
                <a:cs typeface="Times New Roman" panose="02020603050405020304" pitchFamily="18" charset="0"/>
              </a:rPr>
              <a:t>Customer</a:t>
            </a:r>
            <a:r>
              <a:rPr lang="cs-CZ" sz="2400" dirty="0" smtClean="0">
                <a:latin typeface="Times New Roman" panose="02020603050405020304" pitchFamily="18" charset="0"/>
                <a:cs typeface="Times New Roman" panose="02020603050405020304" pitchFamily="18" charset="0"/>
              </a:rPr>
              <a:t> </a:t>
            </a:r>
            <a:r>
              <a:rPr lang="cs-CZ" sz="2400" dirty="0" err="1">
                <a:latin typeface="Times New Roman" panose="02020603050405020304" pitchFamily="18" charset="0"/>
                <a:cs typeface="Times New Roman" panose="02020603050405020304" pitchFamily="18" charset="0"/>
              </a:rPr>
              <a:t>Order</a:t>
            </a:r>
            <a:r>
              <a:rPr lang="cs-CZ" sz="2400" dirty="0">
                <a:latin typeface="Times New Roman" panose="02020603050405020304" pitchFamily="18" charset="0"/>
                <a:cs typeface="Times New Roman" panose="02020603050405020304" pitchFamily="18" charset="0"/>
              </a:rPr>
              <a:t> </a:t>
            </a:r>
            <a:r>
              <a:rPr lang="cs-CZ" sz="2400" dirty="0" err="1">
                <a:latin typeface="Times New Roman" panose="02020603050405020304" pitchFamily="18" charset="0"/>
                <a:cs typeface="Times New Roman" panose="02020603050405020304" pitchFamily="18" charset="0"/>
              </a:rPr>
              <a:t>Fulfillment</a:t>
            </a:r>
            <a:endParaRPr lang="cs-CZ" sz="2400" dirty="0">
              <a:latin typeface="Times New Roman" panose="02020603050405020304" pitchFamily="18" charset="0"/>
              <a:cs typeface="Times New Roman" panose="02020603050405020304" pitchFamily="18" charset="0"/>
            </a:endParaRPr>
          </a:p>
          <a:p>
            <a:pPr algn="just"/>
            <a:r>
              <a:rPr lang="cs-CZ" sz="2400" dirty="0" err="1" smtClean="0">
                <a:latin typeface="Times New Roman" panose="02020603050405020304" pitchFamily="18" charset="0"/>
                <a:cs typeface="Times New Roman" panose="02020603050405020304" pitchFamily="18" charset="0"/>
              </a:rPr>
              <a:t>Manufacturing</a:t>
            </a:r>
            <a:r>
              <a:rPr lang="cs-CZ" sz="2400" dirty="0" smtClean="0">
                <a:latin typeface="Times New Roman" panose="02020603050405020304" pitchFamily="18" charset="0"/>
                <a:cs typeface="Times New Roman" panose="02020603050405020304" pitchFamily="18" charset="0"/>
              </a:rPr>
              <a:t> </a:t>
            </a:r>
            <a:r>
              <a:rPr lang="cs-CZ" sz="2400" dirty="0" err="1">
                <a:latin typeface="Times New Roman" panose="02020603050405020304" pitchFamily="18" charset="0"/>
                <a:cs typeface="Times New Roman" panose="02020603050405020304" pitchFamily="18" charset="0"/>
              </a:rPr>
              <a:t>Flow</a:t>
            </a:r>
            <a:r>
              <a:rPr lang="cs-CZ" sz="2400" dirty="0">
                <a:latin typeface="Times New Roman" panose="02020603050405020304" pitchFamily="18" charset="0"/>
                <a:cs typeface="Times New Roman" panose="02020603050405020304" pitchFamily="18" charset="0"/>
              </a:rPr>
              <a:t> Management</a:t>
            </a:r>
          </a:p>
          <a:p>
            <a:pPr algn="just"/>
            <a:r>
              <a:rPr lang="cs-CZ" sz="2400" dirty="0" err="1" smtClean="0">
                <a:latin typeface="Times New Roman" panose="02020603050405020304" pitchFamily="18" charset="0"/>
                <a:cs typeface="Times New Roman" panose="02020603050405020304" pitchFamily="18" charset="0"/>
              </a:rPr>
              <a:t>Procurement</a:t>
            </a:r>
            <a:r>
              <a:rPr lang="cs-CZ" sz="2400" dirty="0" smtClean="0">
                <a:latin typeface="Times New Roman" panose="02020603050405020304" pitchFamily="18" charset="0"/>
                <a:cs typeface="Times New Roman" panose="02020603050405020304" pitchFamily="18" charset="0"/>
              </a:rPr>
              <a:t> </a:t>
            </a:r>
            <a:r>
              <a:rPr lang="cs-CZ" sz="2400" dirty="0">
                <a:latin typeface="Times New Roman" panose="02020603050405020304" pitchFamily="18" charset="0"/>
                <a:cs typeface="Times New Roman" panose="02020603050405020304" pitchFamily="18" charset="0"/>
              </a:rPr>
              <a:t>Management</a:t>
            </a:r>
          </a:p>
          <a:p>
            <a:pPr algn="just"/>
            <a:r>
              <a:rPr lang="cs-CZ" sz="2400" dirty="0" err="1" smtClean="0">
                <a:latin typeface="Times New Roman" panose="02020603050405020304" pitchFamily="18" charset="0"/>
                <a:cs typeface="Times New Roman" panose="02020603050405020304" pitchFamily="18" charset="0"/>
              </a:rPr>
              <a:t>Product</a:t>
            </a:r>
            <a:r>
              <a:rPr lang="cs-CZ" sz="2400" dirty="0" smtClean="0">
                <a:latin typeface="Times New Roman" panose="02020603050405020304" pitchFamily="18" charset="0"/>
                <a:cs typeface="Times New Roman" panose="02020603050405020304" pitchFamily="18" charset="0"/>
              </a:rPr>
              <a:t> </a:t>
            </a:r>
            <a:r>
              <a:rPr lang="cs-CZ" sz="2400" dirty="0" err="1">
                <a:latin typeface="Times New Roman" panose="02020603050405020304" pitchFamily="18" charset="0"/>
                <a:cs typeface="Times New Roman" panose="02020603050405020304" pitchFamily="18" charset="0"/>
              </a:rPr>
              <a:t>Development</a:t>
            </a:r>
            <a:r>
              <a:rPr lang="cs-CZ" sz="2400" dirty="0">
                <a:latin typeface="Times New Roman" panose="02020603050405020304" pitchFamily="18" charset="0"/>
                <a:cs typeface="Times New Roman" panose="02020603050405020304" pitchFamily="18" charset="0"/>
              </a:rPr>
              <a:t> and </a:t>
            </a:r>
            <a:r>
              <a:rPr lang="cs-CZ" sz="2400" dirty="0" err="1">
                <a:latin typeface="Times New Roman" panose="02020603050405020304" pitchFamily="18" charset="0"/>
                <a:cs typeface="Times New Roman" panose="02020603050405020304" pitchFamily="18" charset="0"/>
              </a:rPr>
              <a:t>Commercialization</a:t>
            </a:r>
            <a:endParaRPr lang="cs-CZ" sz="2400" dirty="0">
              <a:latin typeface="Times New Roman" panose="02020603050405020304" pitchFamily="18" charset="0"/>
              <a:cs typeface="Times New Roman" panose="02020603050405020304" pitchFamily="18" charset="0"/>
            </a:endParaRPr>
          </a:p>
          <a:p>
            <a:pPr algn="just"/>
            <a:r>
              <a:rPr lang="cs-CZ" sz="2400" dirty="0" err="1" smtClean="0">
                <a:latin typeface="Times New Roman" panose="02020603050405020304" pitchFamily="18" charset="0"/>
                <a:cs typeface="Times New Roman" panose="02020603050405020304" pitchFamily="18" charset="0"/>
              </a:rPr>
              <a:t>Returns</a:t>
            </a:r>
            <a:r>
              <a:rPr lang="cs-CZ" sz="2400" dirty="0" smtClean="0">
                <a:latin typeface="Times New Roman" panose="02020603050405020304" pitchFamily="18" charset="0"/>
                <a:cs typeface="Times New Roman" panose="02020603050405020304" pitchFamily="18" charset="0"/>
              </a:rPr>
              <a:t> </a:t>
            </a:r>
            <a:r>
              <a:rPr lang="cs-CZ" sz="2400" dirty="0">
                <a:latin typeface="Times New Roman" panose="02020603050405020304" pitchFamily="18" charset="0"/>
                <a:cs typeface="Times New Roman" panose="02020603050405020304" pitchFamily="18" charset="0"/>
              </a:rPr>
              <a:t>Management</a:t>
            </a:r>
            <a:endParaRPr lang="cs-CZ" sz="2400" dirty="0" smtClean="0">
              <a:latin typeface="Times New Roman" panose="02020603050405020304" pitchFamily="18" charset="0"/>
              <a:cs typeface="Times New Roman" panose="02020603050405020304" pitchFamily="18" charset="0"/>
            </a:endParaRPr>
          </a:p>
        </p:txBody>
      </p:sp>
      <p:sp>
        <p:nvSpPr>
          <p:cNvPr id="2" name="TextovéPole 1"/>
          <p:cNvSpPr txBox="1"/>
          <p:nvPr/>
        </p:nvSpPr>
        <p:spPr>
          <a:xfrm>
            <a:off x="340356" y="6366617"/>
            <a:ext cx="10803360" cy="276999"/>
          </a:xfrm>
          <a:prstGeom prst="rect">
            <a:avLst/>
          </a:prstGeom>
          <a:noFill/>
        </p:spPr>
        <p:txBody>
          <a:bodyPr wrap="square" rtlCol="0">
            <a:spAutoFit/>
          </a:bodyPr>
          <a:lstStyle/>
          <a:p>
            <a:r>
              <a:rPr lang="cs-CZ" sz="1200" dirty="0" smtClean="0"/>
              <a:t>*</a:t>
            </a:r>
            <a:r>
              <a:rPr lang="cs-CZ" sz="1200" dirty="0"/>
              <a:t> https://www.tutorialspoint.com/management_information_system/mis_tutorial.pdf</a:t>
            </a:r>
            <a:endParaRPr lang="cs-CZ" sz="1200" dirty="0" smtClean="0"/>
          </a:p>
        </p:txBody>
      </p:sp>
    </p:spTree>
    <p:extLst>
      <p:ext uri="{BB962C8B-B14F-4D97-AF65-F5344CB8AC3E}">
        <p14:creationId xmlns:p14="http://schemas.microsoft.com/office/powerpoint/2010/main" val="1634855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3445174" cy="523220"/>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800" b="1" i="0" u="none" strike="noStrike" kern="0" cap="none" spc="0" normalizeH="0" baseline="0" dirty="0" smtClean="0">
                <a:ln>
                  <a:noFill/>
                </a:ln>
                <a:effectLst/>
                <a:uLnTx/>
                <a:uFillTx/>
                <a:latin typeface="Times New Roman"/>
                <a:ea typeface="+mj-ea"/>
                <a:cs typeface="+mj-cs"/>
              </a:rPr>
              <a:t>Outline of the lecture</a:t>
            </a:r>
            <a:endParaRPr kumimoji="0" lang="en-GB" sz="2800" b="1" i="0" u="none" strike="noStrike" kern="0" cap="none" spc="0" normalizeH="0" baseline="0" dirty="0" smtClean="0">
              <a:ln>
                <a:noFill/>
              </a:ln>
              <a:effectLst/>
              <a:uLnTx/>
              <a:uFillTx/>
            </a:endParaRPr>
          </a:p>
        </p:txBody>
      </p:sp>
      <p:sp>
        <p:nvSpPr>
          <p:cNvPr id="8" name="Zástupný symbol pro obsah 2"/>
          <p:cNvSpPr txBox="1">
            <a:spLocks/>
          </p:cNvSpPr>
          <p:nvPr/>
        </p:nvSpPr>
        <p:spPr>
          <a:xfrm>
            <a:off x="340357" y="1328399"/>
            <a:ext cx="8280920"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cs-CZ" dirty="0" smtClean="0">
                <a:latin typeface="Times New Roman" panose="02020603050405020304" pitchFamily="18" charset="0"/>
                <a:cs typeface="Times New Roman" panose="02020603050405020304" pitchFamily="18" charset="0"/>
              </a:rPr>
              <a:t>Business </a:t>
            </a:r>
            <a:r>
              <a:rPr lang="cs-CZ" dirty="0" err="1" smtClean="0">
                <a:latin typeface="Times New Roman" panose="02020603050405020304" pitchFamily="18" charset="0"/>
                <a:cs typeface="Times New Roman" panose="02020603050405020304" pitchFamily="18" charset="0"/>
              </a:rPr>
              <a:t>continuity</a:t>
            </a:r>
            <a:r>
              <a:rPr lang="cs-CZ" dirty="0" smtClean="0">
                <a:latin typeface="Times New Roman" panose="02020603050405020304" pitchFamily="18" charset="0"/>
                <a:cs typeface="Times New Roman" panose="02020603050405020304" pitchFamily="18" charset="0"/>
              </a:rPr>
              <a:t> </a:t>
            </a:r>
            <a:r>
              <a:rPr lang="cs-CZ" dirty="0" err="1" smtClean="0">
                <a:latin typeface="Times New Roman" panose="02020603050405020304" pitchFamily="18" charset="0"/>
                <a:cs typeface="Times New Roman" panose="02020603050405020304" pitchFamily="18" charset="0"/>
              </a:rPr>
              <a:t>planning</a:t>
            </a:r>
            <a:endParaRPr lang="en-GB" dirty="0" smtClean="0">
              <a:latin typeface="Times New Roman" panose="02020603050405020304" pitchFamily="18" charset="0"/>
              <a:cs typeface="Times New Roman" panose="02020603050405020304" pitchFamily="18" charset="0"/>
            </a:endParaRPr>
          </a:p>
          <a:p>
            <a:r>
              <a:rPr lang="en-GB" dirty="0" err="1" smtClean="0">
                <a:latin typeface="Times New Roman" panose="02020603050405020304" pitchFamily="18" charset="0"/>
                <a:cs typeface="Times New Roman" panose="02020603050405020304" pitchFamily="18" charset="0"/>
              </a:rPr>
              <a:t>Suppl</a:t>
            </a:r>
            <a:r>
              <a:rPr lang="cs-CZ" dirty="0" smtClean="0">
                <a:latin typeface="Times New Roman" panose="02020603050405020304" pitchFamily="18" charset="0"/>
                <a:cs typeface="Times New Roman" panose="02020603050405020304" pitchFamily="18" charset="0"/>
              </a:rPr>
              <a:t>y </a:t>
            </a:r>
            <a:r>
              <a:rPr lang="cs-CZ" dirty="0" err="1" smtClean="0">
                <a:latin typeface="Times New Roman" panose="02020603050405020304" pitchFamily="18" charset="0"/>
                <a:cs typeface="Times New Roman" panose="02020603050405020304" pitchFamily="18" charset="0"/>
              </a:rPr>
              <a:t>chain</a:t>
            </a:r>
            <a:r>
              <a:rPr lang="cs-CZ" dirty="0" smtClean="0">
                <a:latin typeface="Times New Roman" panose="02020603050405020304" pitchFamily="18" charset="0"/>
                <a:cs typeface="Times New Roman" panose="02020603050405020304" pitchFamily="18" charset="0"/>
              </a:rPr>
              <a:t> management </a:t>
            </a:r>
          </a:p>
          <a:p>
            <a:endParaRPr lang="cs-CZ" dirty="0" smtClean="0"/>
          </a:p>
        </p:txBody>
      </p:sp>
    </p:spTree>
    <p:extLst>
      <p:ext uri="{BB962C8B-B14F-4D97-AF65-F5344CB8AC3E}">
        <p14:creationId xmlns:p14="http://schemas.microsoft.com/office/powerpoint/2010/main" val="30080279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9969249" cy="1231106"/>
          </a:xfrm>
          <a:prstGeom prst="rect">
            <a:avLst/>
          </a:prstGeom>
        </p:spPr>
        <p:txBody>
          <a:bodyPr wrap="square">
            <a:spAutoFit/>
          </a:bodyPr>
          <a:lstStyle/>
          <a:p>
            <a:pPr lvl="0">
              <a:defRPr/>
            </a:pPr>
            <a:r>
              <a:rPr lang="cs-CZ" sz="2800" b="1" kern="0" dirty="0" smtClean="0">
                <a:latin typeface="Times New Roman"/>
                <a:ea typeface="+mj-ea"/>
                <a:cs typeface="+mj-cs"/>
              </a:rPr>
              <a:t>Supply </a:t>
            </a:r>
            <a:r>
              <a:rPr lang="cs-CZ" sz="2800" b="1" kern="0" dirty="0" err="1" smtClean="0">
                <a:latin typeface="Times New Roman"/>
                <a:ea typeface="+mj-ea"/>
                <a:cs typeface="+mj-cs"/>
              </a:rPr>
              <a:t>chain</a:t>
            </a:r>
            <a:r>
              <a:rPr lang="cs-CZ" sz="2800" b="1" kern="0" dirty="0" smtClean="0">
                <a:latin typeface="Times New Roman"/>
                <a:ea typeface="+mj-ea"/>
                <a:cs typeface="+mj-cs"/>
              </a:rPr>
              <a:t> management </a:t>
            </a:r>
            <a:endParaRPr lang="cs-CZ" sz="2800" b="1" kern="0" dirty="0">
              <a:latin typeface="Times New Roman"/>
              <a:ea typeface="+mj-ea"/>
              <a:cs typeface="+mj-cs"/>
            </a:endParaRPr>
          </a:p>
          <a:p>
            <a:pPr lvl="0">
              <a:defRPr/>
            </a:pPr>
            <a:endParaRPr lang="cs-CZ" sz="2800" b="1" kern="0" dirty="0">
              <a:latin typeface="Times New Roman"/>
              <a:ea typeface="+mj-ea"/>
              <a:cs typeface="+mj-cs"/>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cs-CZ" sz="1800" b="1" i="0" u="none" strike="noStrike" kern="0" cap="none" spc="0" normalizeH="0" baseline="0" dirty="0" smtClean="0">
              <a:ln>
                <a:noFill/>
              </a:ln>
              <a:effectLst/>
              <a:uLnTx/>
              <a:uFillTx/>
            </a:endParaRPr>
          </a:p>
        </p:txBody>
      </p:sp>
      <p:sp>
        <p:nvSpPr>
          <p:cNvPr id="8" name="Zástupný symbol pro obsah 2"/>
          <p:cNvSpPr txBox="1">
            <a:spLocks/>
          </p:cNvSpPr>
          <p:nvPr/>
        </p:nvSpPr>
        <p:spPr>
          <a:xfrm>
            <a:off x="340356" y="1037982"/>
            <a:ext cx="9880413"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cs-CZ" sz="2400" b="1" dirty="0" smtClean="0">
                <a:latin typeface="Times New Roman" panose="02020603050405020304" pitchFamily="18" charset="0"/>
                <a:cs typeface="Times New Roman" panose="02020603050405020304" pitchFamily="18" charset="0"/>
              </a:rPr>
              <a:t>SCM </a:t>
            </a:r>
            <a:r>
              <a:rPr lang="cs-CZ" sz="2400" b="1" dirty="0" err="1" smtClean="0">
                <a:latin typeface="Times New Roman" panose="02020603050405020304" pitchFamily="18" charset="0"/>
                <a:cs typeface="Times New Roman" panose="02020603050405020304" pitchFamily="18" charset="0"/>
              </a:rPr>
              <a:t>processes</a:t>
            </a:r>
            <a:r>
              <a:rPr lang="en-US" sz="2400" b="1" dirty="0" smtClean="0">
                <a:latin typeface="Times New Roman" panose="02020603050405020304" pitchFamily="18" charset="0"/>
                <a:cs typeface="Times New Roman" panose="02020603050405020304" pitchFamily="18" charset="0"/>
              </a:rPr>
              <a:t>*</a:t>
            </a:r>
          </a:p>
        </p:txBody>
      </p:sp>
      <p:sp>
        <p:nvSpPr>
          <p:cNvPr id="2" name="TextovéPole 1"/>
          <p:cNvSpPr txBox="1"/>
          <p:nvPr/>
        </p:nvSpPr>
        <p:spPr>
          <a:xfrm>
            <a:off x="340356" y="6366617"/>
            <a:ext cx="10803360" cy="276999"/>
          </a:xfrm>
          <a:prstGeom prst="rect">
            <a:avLst/>
          </a:prstGeom>
          <a:noFill/>
        </p:spPr>
        <p:txBody>
          <a:bodyPr wrap="square" rtlCol="0">
            <a:spAutoFit/>
          </a:bodyPr>
          <a:lstStyle/>
          <a:p>
            <a:r>
              <a:rPr lang="cs-CZ" sz="1200" dirty="0" smtClean="0"/>
              <a:t>*</a:t>
            </a:r>
            <a:r>
              <a:rPr lang="cs-CZ" sz="1200" dirty="0"/>
              <a:t> http://ecsocman.hse.ru/data/474/089/1217/article4.pdf</a:t>
            </a:r>
            <a:endParaRPr lang="cs-CZ" sz="1200" dirty="0" smtClean="0"/>
          </a:p>
        </p:txBody>
      </p:sp>
      <p:pic>
        <p:nvPicPr>
          <p:cNvPr id="3" name="Obrázek 2"/>
          <p:cNvPicPr>
            <a:picLocks noChangeAspect="1"/>
          </p:cNvPicPr>
          <p:nvPr/>
        </p:nvPicPr>
        <p:blipFill>
          <a:blip r:embed="rId3"/>
          <a:stretch>
            <a:fillRect/>
          </a:stretch>
        </p:blipFill>
        <p:spPr>
          <a:xfrm>
            <a:off x="2960637" y="957040"/>
            <a:ext cx="6661419" cy="5186690"/>
          </a:xfrm>
          <a:prstGeom prst="rect">
            <a:avLst/>
          </a:prstGeom>
        </p:spPr>
      </p:pic>
    </p:spTree>
    <p:extLst>
      <p:ext uri="{BB962C8B-B14F-4D97-AF65-F5344CB8AC3E}">
        <p14:creationId xmlns:p14="http://schemas.microsoft.com/office/powerpoint/2010/main" val="13699599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9969249" cy="1231106"/>
          </a:xfrm>
          <a:prstGeom prst="rect">
            <a:avLst/>
          </a:prstGeom>
        </p:spPr>
        <p:txBody>
          <a:bodyPr wrap="square">
            <a:spAutoFit/>
          </a:bodyPr>
          <a:lstStyle/>
          <a:p>
            <a:pPr lvl="0">
              <a:defRPr/>
            </a:pPr>
            <a:r>
              <a:rPr lang="cs-CZ" sz="2800" b="1" kern="0" dirty="0" smtClean="0">
                <a:latin typeface="Times New Roman"/>
                <a:ea typeface="+mj-ea"/>
                <a:cs typeface="+mj-cs"/>
              </a:rPr>
              <a:t>Supply </a:t>
            </a:r>
            <a:r>
              <a:rPr lang="cs-CZ" sz="2800" b="1" kern="0" dirty="0" err="1" smtClean="0">
                <a:latin typeface="Times New Roman"/>
                <a:ea typeface="+mj-ea"/>
                <a:cs typeface="+mj-cs"/>
              </a:rPr>
              <a:t>chain</a:t>
            </a:r>
            <a:r>
              <a:rPr lang="cs-CZ" sz="2800" b="1" kern="0" dirty="0" smtClean="0">
                <a:latin typeface="Times New Roman"/>
                <a:ea typeface="+mj-ea"/>
                <a:cs typeface="+mj-cs"/>
              </a:rPr>
              <a:t> management </a:t>
            </a:r>
            <a:endParaRPr lang="cs-CZ" sz="2800" b="1" kern="0" dirty="0">
              <a:latin typeface="Times New Roman"/>
              <a:ea typeface="+mj-ea"/>
              <a:cs typeface="+mj-cs"/>
            </a:endParaRPr>
          </a:p>
          <a:p>
            <a:pPr lvl="0">
              <a:defRPr/>
            </a:pPr>
            <a:endParaRPr lang="cs-CZ" sz="2800" b="1" kern="0" dirty="0">
              <a:latin typeface="Times New Roman"/>
              <a:ea typeface="+mj-ea"/>
              <a:cs typeface="+mj-cs"/>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cs-CZ" sz="1800" b="1" i="0" u="none" strike="noStrike" kern="0" cap="none" spc="0" normalizeH="0" baseline="0" dirty="0" smtClean="0">
              <a:ln>
                <a:noFill/>
              </a:ln>
              <a:effectLst/>
              <a:uLnTx/>
              <a:uFillTx/>
            </a:endParaRPr>
          </a:p>
        </p:txBody>
      </p:sp>
      <p:sp>
        <p:nvSpPr>
          <p:cNvPr id="8" name="Zástupný symbol pro obsah 2"/>
          <p:cNvSpPr txBox="1">
            <a:spLocks/>
          </p:cNvSpPr>
          <p:nvPr/>
        </p:nvSpPr>
        <p:spPr>
          <a:xfrm>
            <a:off x="340356" y="1037982"/>
            <a:ext cx="9880413"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cs-CZ" sz="2400" b="1" dirty="0" smtClean="0">
                <a:latin typeface="Times New Roman" panose="02020603050405020304" pitchFamily="18" charset="0"/>
                <a:cs typeface="Times New Roman" panose="02020603050405020304" pitchFamily="18" charset="0"/>
              </a:rPr>
              <a:t>SCM </a:t>
            </a:r>
            <a:r>
              <a:rPr lang="cs-CZ" sz="2400" b="1" dirty="0" err="1" smtClean="0">
                <a:latin typeface="Times New Roman" panose="02020603050405020304" pitchFamily="18" charset="0"/>
                <a:cs typeface="Times New Roman" panose="02020603050405020304" pitchFamily="18" charset="0"/>
              </a:rPr>
              <a:t>processes</a:t>
            </a:r>
            <a:r>
              <a:rPr lang="en-US" sz="2400" b="1" dirty="0" smtClean="0">
                <a:latin typeface="Times New Roman" panose="02020603050405020304" pitchFamily="18" charset="0"/>
                <a:cs typeface="Times New Roman" panose="02020603050405020304" pitchFamily="18" charset="0"/>
              </a:rPr>
              <a:t>*</a:t>
            </a:r>
          </a:p>
        </p:txBody>
      </p:sp>
      <p:sp>
        <p:nvSpPr>
          <p:cNvPr id="2" name="TextovéPole 1"/>
          <p:cNvSpPr txBox="1"/>
          <p:nvPr/>
        </p:nvSpPr>
        <p:spPr>
          <a:xfrm>
            <a:off x="340356" y="6366617"/>
            <a:ext cx="10803360" cy="276999"/>
          </a:xfrm>
          <a:prstGeom prst="rect">
            <a:avLst/>
          </a:prstGeom>
          <a:noFill/>
        </p:spPr>
        <p:txBody>
          <a:bodyPr wrap="square" rtlCol="0">
            <a:spAutoFit/>
          </a:bodyPr>
          <a:lstStyle/>
          <a:p>
            <a:r>
              <a:rPr lang="cs-CZ" sz="1200" dirty="0" smtClean="0"/>
              <a:t>*</a:t>
            </a:r>
            <a:r>
              <a:rPr lang="cs-CZ" sz="1200" dirty="0"/>
              <a:t> http://ecsocman.hse.ru/data/474/089/1217/article4.pdf</a:t>
            </a:r>
            <a:endParaRPr lang="cs-CZ" sz="1200" dirty="0" smtClean="0"/>
          </a:p>
        </p:txBody>
      </p:sp>
      <p:pic>
        <p:nvPicPr>
          <p:cNvPr id="6" name="Obrázek 5"/>
          <p:cNvPicPr>
            <a:picLocks noChangeAspect="1"/>
          </p:cNvPicPr>
          <p:nvPr/>
        </p:nvPicPr>
        <p:blipFill>
          <a:blip r:embed="rId3"/>
          <a:stretch>
            <a:fillRect/>
          </a:stretch>
        </p:blipFill>
        <p:spPr>
          <a:xfrm>
            <a:off x="3066393" y="1107961"/>
            <a:ext cx="6796744" cy="5207114"/>
          </a:xfrm>
          <a:prstGeom prst="rect">
            <a:avLst/>
          </a:prstGeom>
        </p:spPr>
      </p:pic>
    </p:spTree>
    <p:extLst>
      <p:ext uri="{BB962C8B-B14F-4D97-AF65-F5344CB8AC3E}">
        <p14:creationId xmlns:p14="http://schemas.microsoft.com/office/powerpoint/2010/main" val="36302699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9969249" cy="1231106"/>
          </a:xfrm>
          <a:prstGeom prst="rect">
            <a:avLst/>
          </a:prstGeom>
        </p:spPr>
        <p:txBody>
          <a:bodyPr wrap="square">
            <a:spAutoFit/>
          </a:bodyPr>
          <a:lstStyle/>
          <a:p>
            <a:pPr lvl="0">
              <a:defRPr/>
            </a:pPr>
            <a:r>
              <a:rPr lang="cs-CZ" sz="2800" b="1" kern="0" dirty="0" smtClean="0">
                <a:latin typeface="Times New Roman"/>
                <a:ea typeface="+mj-ea"/>
                <a:cs typeface="+mj-cs"/>
              </a:rPr>
              <a:t>Supply </a:t>
            </a:r>
            <a:r>
              <a:rPr lang="cs-CZ" sz="2800" b="1" kern="0" dirty="0" err="1" smtClean="0">
                <a:latin typeface="Times New Roman"/>
                <a:ea typeface="+mj-ea"/>
                <a:cs typeface="+mj-cs"/>
              </a:rPr>
              <a:t>chain</a:t>
            </a:r>
            <a:r>
              <a:rPr lang="cs-CZ" sz="2800" b="1" kern="0" dirty="0" smtClean="0">
                <a:latin typeface="Times New Roman"/>
                <a:ea typeface="+mj-ea"/>
                <a:cs typeface="+mj-cs"/>
              </a:rPr>
              <a:t> management </a:t>
            </a:r>
            <a:endParaRPr lang="cs-CZ" sz="2800" b="1" kern="0" dirty="0">
              <a:latin typeface="Times New Roman"/>
              <a:ea typeface="+mj-ea"/>
              <a:cs typeface="+mj-cs"/>
            </a:endParaRPr>
          </a:p>
          <a:p>
            <a:pPr lvl="0">
              <a:defRPr/>
            </a:pPr>
            <a:endParaRPr lang="cs-CZ" sz="2800" b="1" kern="0" dirty="0">
              <a:latin typeface="Times New Roman"/>
              <a:ea typeface="+mj-ea"/>
              <a:cs typeface="+mj-cs"/>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cs-CZ" sz="1800" b="1" i="0" u="none" strike="noStrike" kern="0" cap="none" spc="0" normalizeH="0" baseline="0" dirty="0" smtClean="0">
              <a:ln>
                <a:noFill/>
              </a:ln>
              <a:effectLst/>
              <a:uLnTx/>
              <a:uFillTx/>
            </a:endParaRPr>
          </a:p>
        </p:txBody>
      </p:sp>
      <p:sp>
        <p:nvSpPr>
          <p:cNvPr id="8" name="Zástupný symbol pro obsah 2"/>
          <p:cNvSpPr txBox="1">
            <a:spLocks/>
          </p:cNvSpPr>
          <p:nvPr/>
        </p:nvSpPr>
        <p:spPr>
          <a:xfrm>
            <a:off x="340356" y="1037982"/>
            <a:ext cx="9880413"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cs-CZ" sz="2400" b="1" dirty="0" smtClean="0">
                <a:latin typeface="Times New Roman" panose="02020603050405020304" pitchFamily="18" charset="0"/>
                <a:cs typeface="Times New Roman" panose="02020603050405020304" pitchFamily="18" charset="0"/>
              </a:rPr>
              <a:t>SCM </a:t>
            </a:r>
            <a:r>
              <a:rPr lang="cs-CZ" sz="2400" b="1" dirty="0" err="1" smtClean="0">
                <a:latin typeface="Times New Roman" panose="02020603050405020304" pitchFamily="18" charset="0"/>
                <a:cs typeface="Times New Roman" panose="02020603050405020304" pitchFamily="18" charset="0"/>
              </a:rPr>
              <a:t>processes</a:t>
            </a:r>
            <a:r>
              <a:rPr lang="en-US" sz="2400" b="1" dirty="0" smtClean="0">
                <a:latin typeface="Times New Roman" panose="02020603050405020304" pitchFamily="18" charset="0"/>
                <a:cs typeface="Times New Roman" panose="02020603050405020304" pitchFamily="18" charset="0"/>
              </a:rPr>
              <a:t>*</a:t>
            </a:r>
          </a:p>
        </p:txBody>
      </p:sp>
      <p:sp>
        <p:nvSpPr>
          <p:cNvPr id="2" name="TextovéPole 1"/>
          <p:cNvSpPr txBox="1"/>
          <p:nvPr/>
        </p:nvSpPr>
        <p:spPr>
          <a:xfrm>
            <a:off x="340356" y="6366617"/>
            <a:ext cx="10803360" cy="276999"/>
          </a:xfrm>
          <a:prstGeom prst="rect">
            <a:avLst/>
          </a:prstGeom>
          <a:noFill/>
        </p:spPr>
        <p:txBody>
          <a:bodyPr wrap="square" rtlCol="0">
            <a:spAutoFit/>
          </a:bodyPr>
          <a:lstStyle/>
          <a:p>
            <a:r>
              <a:rPr lang="cs-CZ" sz="1200" dirty="0" smtClean="0"/>
              <a:t>*</a:t>
            </a:r>
            <a:r>
              <a:rPr lang="cs-CZ" sz="1200" dirty="0"/>
              <a:t> http://ecsocman.hse.ru/data/474/089/1217/article4.pdf</a:t>
            </a:r>
            <a:endParaRPr lang="cs-CZ" sz="1200" dirty="0" smtClean="0"/>
          </a:p>
        </p:txBody>
      </p:sp>
      <p:pic>
        <p:nvPicPr>
          <p:cNvPr id="3" name="Obrázek 2"/>
          <p:cNvPicPr>
            <a:picLocks noChangeAspect="1"/>
          </p:cNvPicPr>
          <p:nvPr/>
        </p:nvPicPr>
        <p:blipFill>
          <a:blip r:embed="rId3"/>
          <a:stretch>
            <a:fillRect/>
          </a:stretch>
        </p:blipFill>
        <p:spPr>
          <a:xfrm>
            <a:off x="2841043" y="957040"/>
            <a:ext cx="6888087" cy="5277093"/>
          </a:xfrm>
          <a:prstGeom prst="rect">
            <a:avLst/>
          </a:prstGeom>
        </p:spPr>
      </p:pic>
    </p:spTree>
    <p:extLst>
      <p:ext uri="{BB962C8B-B14F-4D97-AF65-F5344CB8AC3E}">
        <p14:creationId xmlns:p14="http://schemas.microsoft.com/office/powerpoint/2010/main" val="16095006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9969249" cy="1231106"/>
          </a:xfrm>
          <a:prstGeom prst="rect">
            <a:avLst/>
          </a:prstGeom>
        </p:spPr>
        <p:txBody>
          <a:bodyPr wrap="square">
            <a:spAutoFit/>
          </a:bodyPr>
          <a:lstStyle/>
          <a:p>
            <a:pPr lvl="0">
              <a:defRPr/>
            </a:pPr>
            <a:r>
              <a:rPr lang="cs-CZ" sz="2800" b="1" kern="0" dirty="0" smtClean="0">
                <a:latin typeface="Times New Roman"/>
                <a:ea typeface="+mj-ea"/>
                <a:cs typeface="+mj-cs"/>
              </a:rPr>
              <a:t>Supply </a:t>
            </a:r>
            <a:r>
              <a:rPr lang="cs-CZ" sz="2800" b="1" kern="0" dirty="0" err="1" smtClean="0">
                <a:latin typeface="Times New Roman"/>
                <a:ea typeface="+mj-ea"/>
                <a:cs typeface="+mj-cs"/>
              </a:rPr>
              <a:t>chain</a:t>
            </a:r>
            <a:r>
              <a:rPr lang="cs-CZ" sz="2800" b="1" kern="0" dirty="0" smtClean="0">
                <a:latin typeface="Times New Roman"/>
                <a:ea typeface="+mj-ea"/>
                <a:cs typeface="+mj-cs"/>
              </a:rPr>
              <a:t> management </a:t>
            </a:r>
            <a:endParaRPr lang="cs-CZ" sz="2800" b="1" kern="0" dirty="0">
              <a:latin typeface="Times New Roman"/>
              <a:ea typeface="+mj-ea"/>
              <a:cs typeface="+mj-cs"/>
            </a:endParaRPr>
          </a:p>
          <a:p>
            <a:pPr lvl="0">
              <a:defRPr/>
            </a:pPr>
            <a:endParaRPr lang="cs-CZ" sz="2800" b="1" kern="0" dirty="0">
              <a:latin typeface="Times New Roman"/>
              <a:ea typeface="+mj-ea"/>
              <a:cs typeface="+mj-cs"/>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cs-CZ" sz="1800" b="1" i="0" u="none" strike="noStrike" kern="0" cap="none" spc="0" normalizeH="0" baseline="0" dirty="0" smtClean="0">
              <a:ln>
                <a:noFill/>
              </a:ln>
              <a:effectLst/>
              <a:uLnTx/>
              <a:uFillTx/>
            </a:endParaRPr>
          </a:p>
        </p:txBody>
      </p:sp>
      <p:sp>
        <p:nvSpPr>
          <p:cNvPr id="8" name="Zástupný symbol pro obsah 2"/>
          <p:cNvSpPr txBox="1">
            <a:spLocks/>
          </p:cNvSpPr>
          <p:nvPr/>
        </p:nvSpPr>
        <p:spPr>
          <a:xfrm>
            <a:off x="340356" y="1037982"/>
            <a:ext cx="9880413"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cs-CZ" sz="2400" b="1" dirty="0" smtClean="0">
                <a:latin typeface="Times New Roman" panose="02020603050405020304" pitchFamily="18" charset="0"/>
                <a:cs typeface="Times New Roman" panose="02020603050405020304" pitchFamily="18" charset="0"/>
              </a:rPr>
              <a:t>SCM </a:t>
            </a:r>
            <a:r>
              <a:rPr lang="cs-CZ" sz="2400" b="1" dirty="0" err="1" smtClean="0">
                <a:latin typeface="Times New Roman" panose="02020603050405020304" pitchFamily="18" charset="0"/>
                <a:cs typeface="Times New Roman" panose="02020603050405020304" pitchFamily="18" charset="0"/>
              </a:rPr>
              <a:t>processes</a:t>
            </a:r>
            <a:r>
              <a:rPr lang="en-US" sz="2400" b="1" dirty="0" smtClean="0">
                <a:latin typeface="Times New Roman" panose="02020603050405020304" pitchFamily="18" charset="0"/>
                <a:cs typeface="Times New Roman" panose="02020603050405020304" pitchFamily="18" charset="0"/>
              </a:rPr>
              <a:t>*</a:t>
            </a:r>
          </a:p>
        </p:txBody>
      </p:sp>
      <p:sp>
        <p:nvSpPr>
          <p:cNvPr id="2" name="TextovéPole 1"/>
          <p:cNvSpPr txBox="1"/>
          <p:nvPr/>
        </p:nvSpPr>
        <p:spPr>
          <a:xfrm>
            <a:off x="340356" y="6366617"/>
            <a:ext cx="10803360" cy="276999"/>
          </a:xfrm>
          <a:prstGeom prst="rect">
            <a:avLst/>
          </a:prstGeom>
          <a:noFill/>
        </p:spPr>
        <p:txBody>
          <a:bodyPr wrap="square" rtlCol="0">
            <a:spAutoFit/>
          </a:bodyPr>
          <a:lstStyle/>
          <a:p>
            <a:r>
              <a:rPr lang="cs-CZ" sz="1200" dirty="0" smtClean="0"/>
              <a:t>*</a:t>
            </a:r>
            <a:r>
              <a:rPr lang="cs-CZ" sz="1200" dirty="0"/>
              <a:t> http://ecsocman.hse.ru/data/474/089/1217/article4.pdf</a:t>
            </a:r>
            <a:endParaRPr lang="cs-CZ" sz="1200" dirty="0" smtClean="0"/>
          </a:p>
        </p:txBody>
      </p:sp>
      <p:pic>
        <p:nvPicPr>
          <p:cNvPr id="6" name="Obrázek 5"/>
          <p:cNvPicPr>
            <a:picLocks noChangeAspect="1"/>
          </p:cNvPicPr>
          <p:nvPr/>
        </p:nvPicPr>
        <p:blipFill>
          <a:blip r:embed="rId3"/>
          <a:stretch>
            <a:fillRect/>
          </a:stretch>
        </p:blipFill>
        <p:spPr>
          <a:xfrm>
            <a:off x="2916621" y="957040"/>
            <a:ext cx="6937156" cy="5285868"/>
          </a:xfrm>
          <a:prstGeom prst="rect">
            <a:avLst/>
          </a:prstGeom>
        </p:spPr>
      </p:pic>
    </p:spTree>
    <p:extLst>
      <p:ext uri="{BB962C8B-B14F-4D97-AF65-F5344CB8AC3E}">
        <p14:creationId xmlns:p14="http://schemas.microsoft.com/office/powerpoint/2010/main" val="16371248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9969249" cy="1231106"/>
          </a:xfrm>
          <a:prstGeom prst="rect">
            <a:avLst/>
          </a:prstGeom>
        </p:spPr>
        <p:txBody>
          <a:bodyPr wrap="square">
            <a:spAutoFit/>
          </a:bodyPr>
          <a:lstStyle/>
          <a:p>
            <a:pPr lvl="0">
              <a:defRPr/>
            </a:pPr>
            <a:r>
              <a:rPr lang="cs-CZ" sz="2800" b="1" kern="0" dirty="0" smtClean="0">
                <a:latin typeface="Times New Roman"/>
                <a:ea typeface="+mj-ea"/>
                <a:cs typeface="+mj-cs"/>
              </a:rPr>
              <a:t>Supply </a:t>
            </a:r>
            <a:r>
              <a:rPr lang="cs-CZ" sz="2800" b="1" kern="0" dirty="0" err="1" smtClean="0">
                <a:latin typeface="Times New Roman"/>
                <a:ea typeface="+mj-ea"/>
                <a:cs typeface="+mj-cs"/>
              </a:rPr>
              <a:t>chain</a:t>
            </a:r>
            <a:r>
              <a:rPr lang="cs-CZ" sz="2800" b="1" kern="0" dirty="0" smtClean="0">
                <a:latin typeface="Times New Roman"/>
                <a:ea typeface="+mj-ea"/>
                <a:cs typeface="+mj-cs"/>
              </a:rPr>
              <a:t> management </a:t>
            </a:r>
            <a:endParaRPr lang="cs-CZ" sz="2800" b="1" kern="0" dirty="0">
              <a:latin typeface="Times New Roman"/>
              <a:ea typeface="+mj-ea"/>
              <a:cs typeface="+mj-cs"/>
            </a:endParaRPr>
          </a:p>
          <a:p>
            <a:pPr lvl="0">
              <a:defRPr/>
            </a:pPr>
            <a:endParaRPr lang="cs-CZ" sz="2800" b="1" kern="0" dirty="0">
              <a:latin typeface="Times New Roman"/>
              <a:ea typeface="+mj-ea"/>
              <a:cs typeface="+mj-cs"/>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cs-CZ" sz="1800" b="1" i="0" u="none" strike="noStrike" kern="0" cap="none" spc="0" normalizeH="0" baseline="0" dirty="0" smtClean="0">
              <a:ln>
                <a:noFill/>
              </a:ln>
              <a:effectLst/>
              <a:uLnTx/>
              <a:uFillTx/>
            </a:endParaRPr>
          </a:p>
        </p:txBody>
      </p:sp>
      <p:sp>
        <p:nvSpPr>
          <p:cNvPr id="8" name="Zástupný symbol pro obsah 2"/>
          <p:cNvSpPr txBox="1">
            <a:spLocks/>
          </p:cNvSpPr>
          <p:nvPr/>
        </p:nvSpPr>
        <p:spPr>
          <a:xfrm>
            <a:off x="340356" y="1037982"/>
            <a:ext cx="9880413"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cs-CZ" sz="2400" b="1" dirty="0" smtClean="0">
                <a:latin typeface="Times New Roman" panose="02020603050405020304" pitchFamily="18" charset="0"/>
                <a:cs typeface="Times New Roman" panose="02020603050405020304" pitchFamily="18" charset="0"/>
              </a:rPr>
              <a:t>SCM </a:t>
            </a:r>
            <a:r>
              <a:rPr lang="cs-CZ" sz="2400" b="1" dirty="0" err="1" smtClean="0">
                <a:latin typeface="Times New Roman" panose="02020603050405020304" pitchFamily="18" charset="0"/>
                <a:cs typeface="Times New Roman" panose="02020603050405020304" pitchFamily="18" charset="0"/>
              </a:rPr>
              <a:t>processes</a:t>
            </a:r>
            <a:r>
              <a:rPr lang="en-US" sz="2400" b="1" dirty="0" smtClean="0">
                <a:latin typeface="Times New Roman" panose="02020603050405020304" pitchFamily="18" charset="0"/>
                <a:cs typeface="Times New Roman" panose="02020603050405020304" pitchFamily="18" charset="0"/>
              </a:rPr>
              <a:t>*</a:t>
            </a:r>
          </a:p>
        </p:txBody>
      </p:sp>
      <p:sp>
        <p:nvSpPr>
          <p:cNvPr id="2" name="TextovéPole 1"/>
          <p:cNvSpPr txBox="1"/>
          <p:nvPr/>
        </p:nvSpPr>
        <p:spPr>
          <a:xfrm>
            <a:off x="340356" y="6366617"/>
            <a:ext cx="10803360" cy="276999"/>
          </a:xfrm>
          <a:prstGeom prst="rect">
            <a:avLst/>
          </a:prstGeom>
          <a:noFill/>
        </p:spPr>
        <p:txBody>
          <a:bodyPr wrap="square" rtlCol="0">
            <a:spAutoFit/>
          </a:bodyPr>
          <a:lstStyle/>
          <a:p>
            <a:r>
              <a:rPr lang="cs-CZ" sz="1200" dirty="0" smtClean="0"/>
              <a:t>*</a:t>
            </a:r>
            <a:r>
              <a:rPr lang="cs-CZ" sz="1200" dirty="0"/>
              <a:t> http://ecsocman.hse.ru/data/474/089/1217/article4.pdf</a:t>
            </a:r>
            <a:endParaRPr lang="cs-CZ" sz="1200" dirty="0" smtClean="0"/>
          </a:p>
        </p:txBody>
      </p:sp>
      <p:pic>
        <p:nvPicPr>
          <p:cNvPr id="3" name="Obrázek 2"/>
          <p:cNvPicPr>
            <a:picLocks noChangeAspect="1"/>
          </p:cNvPicPr>
          <p:nvPr/>
        </p:nvPicPr>
        <p:blipFill>
          <a:blip r:embed="rId3"/>
          <a:stretch>
            <a:fillRect/>
          </a:stretch>
        </p:blipFill>
        <p:spPr>
          <a:xfrm>
            <a:off x="3026979" y="957040"/>
            <a:ext cx="6730397" cy="5191043"/>
          </a:xfrm>
          <a:prstGeom prst="rect">
            <a:avLst/>
          </a:prstGeom>
        </p:spPr>
      </p:pic>
    </p:spTree>
    <p:extLst>
      <p:ext uri="{BB962C8B-B14F-4D97-AF65-F5344CB8AC3E}">
        <p14:creationId xmlns:p14="http://schemas.microsoft.com/office/powerpoint/2010/main" val="11568974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9969249" cy="1231106"/>
          </a:xfrm>
          <a:prstGeom prst="rect">
            <a:avLst/>
          </a:prstGeom>
        </p:spPr>
        <p:txBody>
          <a:bodyPr wrap="square">
            <a:spAutoFit/>
          </a:bodyPr>
          <a:lstStyle/>
          <a:p>
            <a:pPr lvl="0">
              <a:defRPr/>
            </a:pPr>
            <a:r>
              <a:rPr lang="cs-CZ" sz="2800" b="1" kern="0" dirty="0" smtClean="0">
                <a:latin typeface="Times New Roman"/>
                <a:ea typeface="+mj-ea"/>
                <a:cs typeface="+mj-cs"/>
              </a:rPr>
              <a:t>Supply </a:t>
            </a:r>
            <a:r>
              <a:rPr lang="cs-CZ" sz="2800" b="1" kern="0" dirty="0" err="1" smtClean="0">
                <a:latin typeface="Times New Roman"/>
                <a:ea typeface="+mj-ea"/>
                <a:cs typeface="+mj-cs"/>
              </a:rPr>
              <a:t>chain</a:t>
            </a:r>
            <a:r>
              <a:rPr lang="cs-CZ" sz="2800" b="1" kern="0" dirty="0" smtClean="0">
                <a:latin typeface="Times New Roman"/>
                <a:ea typeface="+mj-ea"/>
                <a:cs typeface="+mj-cs"/>
              </a:rPr>
              <a:t> management </a:t>
            </a:r>
            <a:endParaRPr lang="cs-CZ" sz="2800" b="1" kern="0" dirty="0">
              <a:latin typeface="Times New Roman"/>
              <a:ea typeface="+mj-ea"/>
              <a:cs typeface="+mj-cs"/>
            </a:endParaRPr>
          </a:p>
          <a:p>
            <a:pPr lvl="0">
              <a:defRPr/>
            </a:pPr>
            <a:endParaRPr lang="cs-CZ" sz="2800" b="1" kern="0" dirty="0">
              <a:latin typeface="Times New Roman"/>
              <a:ea typeface="+mj-ea"/>
              <a:cs typeface="+mj-cs"/>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cs-CZ" sz="1800" b="1" i="0" u="none" strike="noStrike" kern="0" cap="none" spc="0" normalizeH="0" baseline="0" dirty="0" smtClean="0">
              <a:ln>
                <a:noFill/>
              </a:ln>
              <a:effectLst/>
              <a:uLnTx/>
              <a:uFillTx/>
            </a:endParaRPr>
          </a:p>
        </p:txBody>
      </p:sp>
      <p:sp>
        <p:nvSpPr>
          <p:cNvPr id="8" name="Zástupný symbol pro obsah 2"/>
          <p:cNvSpPr txBox="1">
            <a:spLocks/>
          </p:cNvSpPr>
          <p:nvPr/>
        </p:nvSpPr>
        <p:spPr>
          <a:xfrm>
            <a:off x="340356" y="1037982"/>
            <a:ext cx="9880413"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cs-CZ" sz="2400" b="1" dirty="0" smtClean="0">
                <a:latin typeface="Times New Roman" panose="02020603050405020304" pitchFamily="18" charset="0"/>
                <a:cs typeface="Times New Roman" panose="02020603050405020304" pitchFamily="18" charset="0"/>
              </a:rPr>
              <a:t>SCM </a:t>
            </a:r>
            <a:r>
              <a:rPr lang="cs-CZ" sz="2400" b="1" dirty="0" err="1" smtClean="0">
                <a:latin typeface="Times New Roman" panose="02020603050405020304" pitchFamily="18" charset="0"/>
                <a:cs typeface="Times New Roman" panose="02020603050405020304" pitchFamily="18" charset="0"/>
              </a:rPr>
              <a:t>processes</a:t>
            </a:r>
            <a:r>
              <a:rPr lang="en-US" sz="2400" b="1" dirty="0" smtClean="0">
                <a:latin typeface="Times New Roman" panose="02020603050405020304" pitchFamily="18" charset="0"/>
                <a:cs typeface="Times New Roman" panose="02020603050405020304" pitchFamily="18" charset="0"/>
              </a:rPr>
              <a:t>*</a:t>
            </a:r>
          </a:p>
        </p:txBody>
      </p:sp>
      <p:sp>
        <p:nvSpPr>
          <p:cNvPr id="2" name="TextovéPole 1"/>
          <p:cNvSpPr txBox="1"/>
          <p:nvPr/>
        </p:nvSpPr>
        <p:spPr>
          <a:xfrm>
            <a:off x="340356" y="6366617"/>
            <a:ext cx="10803360" cy="276999"/>
          </a:xfrm>
          <a:prstGeom prst="rect">
            <a:avLst/>
          </a:prstGeom>
          <a:noFill/>
        </p:spPr>
        <p:txBody>
          <a:bodyPr wrap="square" rtlCol="0">
            <a:spAutoFit/>
          </a:bodyPr>
          <a:lstStyle/>
          <a:p>
            <a:r>
              <a:rPr lang="cs-CZ" sz="1200" dirty="0" smtClean="0"/>
              <a:t>*</a:t>
            </a:r>
            <a:r>
              <a:rPr lang="cs-CZ" sz="1200" dirty="0"/>
              <a:t> http://ecsocman.hse.ru/data/474/089/1217/article4.pdf</a:t>
            </a:r>
            <a:endParaRPr lang="cs-CZ" sz="1200" dirty="0" smtClean="0"/>
          </a:p>
        </p:txBody>
      </p:sp>
      <p:pic>
        <p:nvPicPr>
          <p:cNvPr id="6" name="Obrázek 5"/>
          <p:cNvPicPr>
            <a:picLocks noChangeAspect="1"/>
          </p:cNvPicPr>
          <p:nvPr/>
        </p:nvPicPr>
        <p:blipFill>
          <a:blip r:embed="rId3"/>
          <a:stretch>
            <a:fillRect/>
          </a:stretch>
        </p:blipFill>
        <p:spPr>
          <a:xfrm>
            <a:off x="2989249" y="1037982"/>
            <a:ext cx="6869125" cy="5286618"/>
          </a:xfrm>
          <a:prstGeom prst="rect">
            <a:avLst/>
          </a:prstGeom>
        </p:spPr>
      </p:pic>
    </p:spTree>
    <p:extLst>
      <p:ext uri="{BB962C8B-B14F-4D97-AF65-F5344CB8AC3E}">
        <p14:creationId xmlns:p14="http://schemas.microsoft.com/office/powerpoint/2010/main" val="12756948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9969249" cy="1231106"/>
          </a:xfrm>
          <a:prstGeom prst="rect">
            <a:avLst/>
          </a:prstGeom>
        </p:spPr>
        <p:txBody>
          <a:bodyPr wrap="square">
            <a:spAutoFit/>
          </a:bodyPr>
          <a:lstStyle/>
          <a:p>
            <a:pPr lvl="0">
              <a:defRPr/>
            </a:pPr>
            <a:r>
              <a:rPr lang="cs-CZ" sz="2800" b="1" kern="0" dirty="0" smtClean="0">
                <a:latin typeface="Times New Roman"/>
                <a:ea typeface="+mj-ea"/>
                <a:cs typeface="+mj-cs"/>
              </a:rPr>
              <a:t>Supply </a:t>
            </a:r>
            <a:r>
              <a:rPr lang="cs-CZ" sz="2800" b="1" kern="0" dirty="0" err="1" smtClean="0">
                <a:latin typeface="Times New Roman"/>
                <a:ea typeface="+mj-ea"/>
                <a:cs typeface="+mj-cs"/>
              </a:rPr>
              <a:t>chain</a:t>
            </a:r>
            <a:r>
              <a:rPr lang="cs-CZ" sz="2800" b="1" kern="0" dirty="0" smtClean="0">
                <a:latin typeface="Times New Roman"/>
                <a:ea typeface="+mj-ea"/>
                <a:cs typeface="+mj-cs"/>
              </a:rPr>
              <a:t> management </a:t>
            </a:r>
            <a:endParaRPr lang="cs-CZ" sz="2800" b="1" kern="0" dirty="0">
              <a:latin typeface="Times New Roman"/>
              <a:ea typeface="+mj-ea"/>
              <a:cs typeface="+mj-cs"/>
            </a:endParaRPr>
          </a:p>
          <a:p>
            <a:pPr lvl="0">
              <a:defRPr/>
            </a:pPr>
            <a:endParaRPr lang="cs-CZ" sz="2800" b="1" kern="0" dirty="0">
              <a:latin typeface="Times New Roman"/>
              <a:ea typeface="+mj-ea"/>
              <a:cs typeface="+mj-cs"/>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cs-CZ" sz="1800" b="1" i="0" u="none" strike="noStrike" kern="0" cap="none" spc="0" normalizeH="0" baseline="0" dirty="0" smtClean="0">
              <a:ln>
                <a:noFill/>
              </a:ln>
              <a:effectLst/>
              <a:uLnTx/>
              <a:uFillTx/>
            </a:endParaRPr>
          </a:p>
        </p:txBody>
      </p:sp>
      <p:sp>
        <p:nvSpPr>
          <p:cNvPr id="8" name="Zástupný symbol pro obsah 2"/>
          <p:cNvSpPr txBox="1">
            <a:spLocks/>
          </p:cNvSpPr>
          <p:nvPr/>
        </p:nvSpPr>
        <p:spPr>
          <a:xfrm>
            <a:off x="340356" y="1037982"/>
            <a:ext cx="9880413"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cs-CZ" sz="2400" b="1" dirty="0" smtClean="0">
                <a:latin typeface="Times New Roman" panose="02020603050405020304" pitchFamily="18" charset="0"/>
                <a:cs typeface="Times New Roman" panose="02020603050405020304" pitchFamily="18" charset="0"/>
              </a:rPr>
              <a:t>SCM </a:t>
            </a:r>
            <a:r>
              <a:rPr lang="cs-CZ" sz="2400" b="1" dirty="0" err="1" smtClean="0">
                <a:latin typeface="Times New Roman" panose="02020603050405020304" pitchFamily="18" charset="0"/>
                <a:cs typeface="Times New Roman" panose="02020603050405020304" pitchFamily="18" charset="0"/>
              </a:rPr>
              <a:t>processes</a:t>
            </a:r>
            <a:r>
              <a:rPr lang="en-US" sz="2400" b="1" dirty="0" smtClean="0">
                <a:latin typeface="Times New Roman" panose="02020603050405020304" pitchFamily="18" charset="0"/>
                <a:cs typeface="Times New Roman" panose="02020603050405020304" pitchFamily="18" charset="0"/>
              </a:rPr>
              <a:t>*</a:t>
            </a:r>
          </a:p>
        </p:txBody>
      </p:sp>
      <p:sp>
        <p:nvSpPr>
          <p:cNvPr id="2" name="TextovéPole 1"/>
          <p:cNvSpPr txBox="1"/>
          <p:nvPr/>
        </p:nvSpPr>
        <p:spPr>
          <a:xfrm>
            <a:off x="340356" y="6366617"/>
            <a:ext cx="10803360" cy="276999"/>
          </a:xfrm>
          <a:prstGeom prst="rect">
            <a:avLst/>
          </a:prstGeom>
          <a:noFill/>
        </p:spPr>
        <p:txBody>
          <a:bodyPr wrap="square" rtlCol="0">
            <a:spAutoFit/>
          </a:bodyPr>
          <a:lstStyle/>
          <a:p>
            <a:r>
              <a:rPr lang="cs-CZ" sz="1200" dirty="0" smtClean="0"/>
              <a:t>*</a:t>
            </a:r>
            <a:r>
              <a:rPr lang="cs-CZ" sz="1200" dirty="0"/>
              <a:t> http://ecsocman.hse.ru/data/474/089/1217/article4.pdf</a:t>
            </a:r>
            <a:endParaRPr lang="cs-CZ" sz="1200" dirty="0" smtClean="0"/>
          </a:p>
        </p:txBody>
      </p:sp>
      <p:pic>
        <p:nvPicPr>
          <p:cNvPr id="3" name="Obrázek 2"/>
          <p:cNvPicPr>
            <a:picLocks noChangeAspect="1"/>
          </p:cNvPicPr>
          <p:nvPr/>
        </p:nvPicPr>
        <p:blipFill>
          <a:blip r:embed="rId3"/>
          <a:stretch>
            <a:fillRect/>
          </a:stretch>
        </p:blipFill>
        <p:spPr>
          <a:xfrm>
            <a:off x="2990425" y="1037982"/>
            <a:ext cx="6872712" cy="5291380"/>
          </a:xfrm>
          <a:prstGeom prst="rect">
            <a:avLst/>
          </a:prstGeom>
        </p:spPr>
      </p:pic>
    </p:spTree>
    <p:extLst>
      <p:ext uri="{BB962C8B-B14F-4D97-AF65-F5344CB8AC3E}">
        <p14:creationId xmlns:p14="http://schemas.microsoft.com/office/powerpoint/2010/main" val="13960213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9969249" cy="1231106"/>
          </a:xfrm>
          <a:prstGeom prst="rect">
            <a:avLst/>
          </a:prstGeom>
        </p:spPr>
        <p:txBody>
          <a:bodyPr wrap="square">
            <a:spAutoFit/>
          </a:bodyPr>
          <a:lstStyle/>
          <a:p>
            <a:pPr lvl="0">
              <a:defRPr/>
            </a:pPr>
            <a:r>
              <a:rPr lang="cs-CZ" sz="2800" b="1" kern="0" dirty="0" smtClean="0">
                <a:latin typeface="Times New Roman"/>
                <a:ea typeface="+mj-ea"/>
                <a:cs typeface="+mj-cs"/>
              </a:rPr>
              <a:t>Supply </a:t>
            </a:r>
            <a:r>
              <a:rPr lang="cs-CZ" sz="2800" b="1" kern="0" dirty="0" err="1" smtClean="0">
                <a:latin typeface="Times New Roman"/>
                <a:ea typeface="+mj-ea"/>
                <a:cs typeface="+mj-cs"/>
              </a:rPr>
              <a:t>chain</a:t>
            </a:r>
            <a:r>
              <a:rPr lang="cs-CZ" sz="2800" b="1" kern="0" dirty="0" smtClean="0">
                <a:latin typeface="Times New Roman"/>
                <a:ea typeface="+mj-ea"/>
                <a:cs typeface="+mj-cs"/>
              </a:rPr>
              <a:t> management </a:t>
            </a:r>
            <a:endParaRPr lang="cs-CZ" sz="2800" b="1" kern="0" dirty="0">
              <a:latin typeface="Times New Roman"/>
              <a:ea typeface="+mj-ea"/>
              <a:cs typeface="+mj-cs"/>
            </a:endParaRPr>
          </a:p>
          <a:p>
            <a:pPr lvl="0">
              <a:defRPr/>
            </a:pPr>
            <a:endParaRPr lang="cs-CZ" sz="2800" b="1" kern="0" dirty="0">
              <a:latin typeface="Times New Roman"/>
              <a:ea typeface="+mj-ea"/>
              <a:cs typeface="+mj-cs"/>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cs-CZ" sz="1800" b="1" i="0" u="none" strike="noStrike" kern="0" cap="none" spc="0" normalizeH="0" baseline="0" dirty="0" smtClean="0">
              <a:ln>
                <a:noFill/>
              </a:ln>
              <a:effectLst/>
              <a:uLnTx/>
              <a:uFillTx/>
            </a:endParaRPr>
          </a:p>
        </p:txBody>
      </p:sp>
      <p:sp>
        <p:nvSpPr>
          <p:cNvPr id="8" name="Zástupný symbol pro obsah 2"/>
          <p:cNvSpPr txBox="1">
            <a:spLocks/>
          </p:cNvSpPr>
          <p:nvPr/>
        </p:nvSpPr>
        <p:spPr>
          <a:xfrm>
            <a:off x="340356" y="1037982"/>
            <a:ext cx="9880413"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cs-CZ" sz="2400" b="1" dirty="0" smtClean="0">
                <a:latin typeface="Times New Roman" panose="02020603050405020304" pitchFamily="18" charset="0"/>
                <a:cs typeface="Times New Roman" panose="02020603050405020304" pitchFamily="18" charset="0"/>
              </a:rPr>
              <a:t>SCM </a:t>
            </a:r>
            <a:r>
              <a:rPr lang="cs-CZ" sz="2400" b="1" dirty="0" err="1" smtClean="0">
                <a:latin typeface="Times New Roman" panose="02020603050405020304" pitchFamily="18" charset="0"/>
                <a:cs typeface="Times New Roman" panose="02020603050405020304" pitchFamily="18" charset="0"/>
              </a:rPr>
              <a:t>processes</a:t>
            </a:r>
            <a:r>
              <a:rPr lang="en-US" sz="2400" b="1" dirty="0" smtClean="0">
                <a:latin typeface="Times New Roman" panose="02020603050405020304" pitchFamily="18" charset="0"/>
                <a:cs typeface="Times New Roman" panose="02020603050405020304" pitchFamily="18" charset="0"/>
              </a:rPr>
              <a:t>*</a:t>
            </a:r>
          </a:p>
        </p:txBody>
      </p:sp>
      <p:sp>
        <p:nvSpPr>
          <p:cNvPr id="2" name="TextovéPole 1"/>
          <p:cNvSpPr txBox="1"/>
          <p:nvPr/>
        </p:nvSpPr>
        <p:spPr>
          <a:xfrm>
            <a:off x="340356" y="6366617"/>
            <a:ext cx="10803360" cy="276999"/>
          </a:xfrm>
          <a:prstGeom prst="rect">
            <a:avLst/>
          </a:prstGeom>
          <a:noFill/>
        </p:spPr>
        <p:txBody>
          <a:bodyPr wrap="square" rtlCol="0">
            <a:spAutoFit/>
          </a:bodyPr>
          <a:lstStyle/>
          <a:p>
            <a:r>
              <a:rPr lang="cs-CZ" sz="1200" dirty="0" smtClean="0"/>
              <a:t>*</a:t>
            </a:r>
            <a:r>
              <a:rPr lang="cs-CZ" sz="1200" dirty="0"/>
              <a:t> http://ecsocman.hse.ru/data/474/089/1217/article4.pdf</a:t>
            </a:r>
            <a:endParaRPr lang="cs-CZ" sz="1200" dirty="0" smtClean="0"/>
          </a:p>
        </p:txBody>
      </p:sp>
      <p:pic>
        <p:nvPicPr>
          <p:cNvPr id="6" name="Obrázek 5"/>
          <p:cNvPicPr>
            <a:picLocks noChangeAspect="1"/>
          </p:cNvPicPr>
          <p:nvPr/>
        </p:nvPicPr>
        <p:blipFill>
          <a:blip r:embed="rId3"/>
          <a:stretch>
            <a:fillRect/>
          </a:stretch>
        </p:blipFill>
        <p:spPr>
          <a:xfrm>
            <a:off x="2980193" y="1037982"/>
            <a:ext cx="6882944" cy="5281855"/>
          </a:xfrm>
          <a:prstGeom prst="rect">
            <a:avLst/>
          </a:prstGeom>
        </p:spPr>
      </p:pic>
    </p:spTree>
    <p:extLst>
      <p:ext uri="{BB962C8B-B14F-4D97-AF65-F5344CB8AC3E}">
        <p14:creationId xmlns:p14="http://schemas.microsoft.com/office/powerpoint/2010/main" val="38936097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9969249" cy="1231106"/>
          </a:xfrm>
          <a:prstGeom prst="rect">
            <a:avLst/>
          </a:prstGeom>
        </p:spPr>
        <p:txBody>
          <a:bodyPr wrap="square">
            <a:spAutoFit/>
          </a:bodyPr>
          <a:lstStyle/>
          <a:p>
            <a:pPr lvl="0">
              <a:defRPr/>
            </a:pPr>
            <a:r>
              <a:rPr lang="cs-CZ" sz="2800" b="1" kern="0" dirty="0" smtClean="0">
                <a:latin typeface="Times New Roman"/>
                <a:ea typeface="+mj-ea"/>
                <a:cs typeface="+mj-cs"/>
              </a:rPr>
              <a:t>Supply </a:t>
            </a:r>
            <a:r>
              <a:rPr lang="cs-CZ" sz="2800" b="1" kern="0" dirty="0" err="1" smtClean="0">
                <a:latin typeface="Times New Roman"/>
                <a:ea typeface="+mj-ea"/>
                <a:cs typeface="+mj-cs"/>
              </a:rPr>
              <a:t>chain</a:t>
            </a:r>
            <a:r>
              <a:rPr lang="cs-CZ" sz="2800" b="1" kern="0" dirty="0" smtClean="0">
                <a:latin typeface="Times New Roman"/>
                <a:ea typeface="+mj-ea"/>
                <a:cs typeface="+mj-cs"/>
              </a:rPr>
              <a:t> management </a:t>
            </a:r>
            <a:endParaRPr lang="cs-CZ" sz="2800" b="1" kern="0" dirty="0">
              <a:latin typeface="Times New Roman"/>
              <a:ea typeface="+mj-ea"/>
              <a:cs typeface="+mj-cs"/>
            </a:endParaRPr>
          </a:p>
          <a:p>
            <a:pPr lvl="0">
              <a:defRPr/>
            </a:pPr>
            <a:endParaRPr lang="cs-CZ" sz="2800" b="1" kern="0" dirty="0">
              <a:latin typeface="Times New Roman"/>
              <a:ea typeface="+mj-ea"/>
              <a:cs typeface="+mj-cs"/>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cs-CZ" sz="1800" b="1" i="0" u="none" strike="noStrike" kern="0" cap="none" spc="0" normalizeH="0" baseline="0" dirty="0" smtClean="0">
              <a:ln>
                <a:noFill/>
              </a:ln>
              <a:effectLst/>
              <a:uLnTx/>
              <a:uFillTx/>
            </a:endParaRPr>
          </a:p>
        </p:txBody>
      </p:sp>
      <p:sp>
        <p:nvSpPr>
          <p:cNvPr id="8" name="Zástupný symbol pro obsah 2"/>
          <p:cNvSpPr txBox="1">
            <a:spLocks/>
          </p:cNvSpPr>
          <p:nvPr/>
        </p:nvSpPr>
        <p:spPr>
          <a:xfrm>
            <a:off x="340356" y="1037982"/>
            <a:ext cx="9880413"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cs-CZ" sz="2400" b="1" dirty="0" smtClean="0">
                <a:latin typeface="Times New Roman" panose="02020603050405020304" pitchFamily="18" charset="0"/>
                <a:cs typeface="Times New Roman" panose="02020603050405020304" pitchFamily="18" charset="0"/>
              </a:rPr>
              <a:t>SCM </a:t>
            </a:r>
            <a:r>
              <a:rPr lang="cs-CZ" sz="2400" b="1" dirty="0" err="1" smtClean="0">
                <a:latin typeface="Times New Roman" panose="02020603050405020304" pitchFamily="18" charset="0"/>
                <a:cs typeface="Times New Roman" panose="02020603050405020304" pitchFamily="18" charset="0"/>
              </a:rPr>
              <a:t>processes</a:t>
            </a:r>
            <a:r>
              <a:rPr lang="en-US" sz="2400" b="1" dirty="0" smtClean="0">
                <a:latin typeface="Times New Roman" panose="02020603050405020304" pitchFamily="18" charset="0"/>
                <a:cs typeface="Times New Roman" panose="02020603050405020304" pitchFamily="18" charset="0"/>
              </a:rPr>
              <a:t>*</a:t>
            </a:r>
          </a:p>
        </p:txBody>
      </p:sp>
      <p:sp>
        <p:nvSpPr>
          <p:cNvPr id="2" name="TextovéPole 1"/>
          <p:cNvSpPr txBox="1"/>
          <p:nvPr/>
        </p:nvSpPr>
        <p:spPr>
          <a:xfrm>
            <a:off x="340356" y="6366617"/>
            <a:ext cx="10803360" cy="276999"/>
          </a:xfrm>
          <a:prstGeom prst="rect">
            <a:avLst/>
          </a:prstGeom>
          <a:noFill/>
        </p:spPr>
        <p:txBody>
          <a:bodyPr wrap="square" rtlCol="0">
            <a:spAutoFit/>
          </a:bodyPr>
          <a:lstStyle/>
          <a:p>
            <a:r>
              <a:rPr lang="cs-CZ" sz="1200" dirty="0" smtClean="0"/>
              <a:t>*</a:t>
            </a:r>
            <a:r>
              <a:rPr lang="cs-CZ" sz="1200" dirty="0"/>
              <a:t> http://ecsocman.hse.ru/data/474/089/1217/article4.pdf</a:t>
            </a:r>
            <a:endParaRPr lang="cs-CZ" sz="1200" dirty="0" smtClean="0"/>
          </a:p>
        </p:txBody>
      </p:sp>
      <p:pic>
        <p:nvPicPr>
          <p:cNvPr id="3" name="Obrázek 2"/>
          <p:cNvPicPr>
            <a:picLocks noChangeAspect="1"/>
          </p:cNvPicPr>
          <p:nvPr/>
        </p:nvPicPr>
        <p:blipFill>
          <a:blip r:embed="rId3"/>
          <a:stretch>
            <a:fillRect/>
          </a:stretch>
        </p:blipFill>
        <p:spPr>
          <a:xfrm>
            <a:off x="2977451" y="1037982"/>
            <a:ext cx="6895211" cy="5286618"/>
          </a:xfrm>
          <a:prstGeom prst="rect">
            <a:avLst/>
          </a:prstGeom>
        </p:spPr>
      </p:pic>
    </p:spTree>
    <p:extLst>
      <p:ext uri="{BB962C8B-B14F-4D97-AF65-F5344CB8AC3E}">
        <p14:creationId xmlns:p14="http://schemas.microsoft.com/office/powerpoint/2010/main" val="27901238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9969249" cy="1231106"/>
          </a:xfrm>
          <a:prstGeom prst="rect">
            <a:avLst/>
          </a:prstGeom>
        </p:spPr>
        <p:txBody>
          <a:bodyPr wrap="square">
            <a:spAutoFit/>
          </a:bodyPr>
          <a:lstStyle/>
          <a:p>
            <a:pPr lvl="0">
              <a:defRPr/>
            </a:pPr>
            <a:r>
              <a:rPr lang="cs-CZ" sz="2800" b="1" kern="0" dirty="0" smtClean="0">
                <a:latin typeface="Times New Roman"/>
                <a:ea typeface="+mj-ea"/>
                <a:cs typeface="+mj-cs"/>
              </a:rPr>
              <a:t>Supply </a:t>
            </a:r>
            <a:r>
              <a:rPr lang="cs-CZ" sz="2800" b="1" kern="0" dirty="0" err="1" smtClean="0">
                <a:latin typeface="Times New Roman"/>
                <a:ea typeface="+mj-ea"/>
                <a:cs typeface="+mj-cs"/>
              </a:rPr>
              <a:t>chain</a:t>
            </a:r>
            <a:r>
              <a:rPr lang="cs-CZ" sz="2800" b="1" kern="0" dirty="0" smtClean="0">
                <a:latin typeface="Times New Roman"/>
                <a:ea typeface="+mj-ea"/>
                <a:cs typeface="+mj-cs"/>
              </a:rPr>
              <a:t> management </a:t>
            </a:r>
            <a:endParaRPr lang="cs-CZ" sz="2800" b="1" kern="0" dirty="0">
              <a:latin typeface="Times New Roman"/>
              <a:ea typeface="+mj-ea"/>
              <a:cs typeface="+mj-cs"/>
            </a:endParaRPr>
          </a:p>
          <a:p>
            <a:pPr lvl="0">
              <a:defRPr/>
            </a:pPr>
            <a:endParaRPr lang="cs-CZ" sz="2800" b="1" kern="0" dirty="0">
              <a:latin typeface="Times New Roman"/>
              <a:ea typeface="+mj-ea"/>
              <a:cs typeface="+mj-cs"/>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cs-CZ" sz="1800" b="1" i="0" u="none" strike="noStrike" kern="0" cap="none" spc="0" normalizeH="0" baseline="0" dirty="0" smtClean="0">
              <a:ln>
                <a:noFill/>
              </a:ln>
              <a:effectLst/>
              <a:uLnTx/>
              <a:uFillTx/>
            </a:endParaRPr>
          </a:p>
        </p:txBody>
      </p:sp>
      <p:sp>
        <p:nvSpPr>
          <p:cNvPr id="8" name="Zástupný symbol pro obsah 2"/>
          <p:cNvSpPr txBox="1">
            <a:spLocks/>
          </p:cNvSpPr>
          <p:nvPr/>
        </p:nvSpPr>
        <p:spPr>
          <a:xfrm>
            <a:off x="340356" y="1037982"/>
            <a:ext cx="9880413"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cs-CZ" sz="2400" b="1" dirty="0" smtClean="0">
                <a:latin typeface="Times New Roman" panose="02020603050405020304" pitchFamily="18" charset="0"/>
                <a:cs typeface="Times New Roman" panose="02020603050405020304" pitchFamily="18" charset="0"/>
              </a:rPr>
              <a:t>SCM </a:t>
            </a:r>
            <a:r>
              <a:rPr lang="cs-CZ" sz="2400" b="1" dirty="0" err="1" smtClean="0">
                <a:latin typeface="Times New Roman" panose="02020603050405020304" pitchFamily="18" charset="0"/>
                <a:cs typeface="Times New Roman" panose="02020603050405020304" pitchFamily="18" charset="0"/>
              </a:rPr>
              <a:t>processes</a:t>
            </a:r>
            <a:r>
              <a:rPr lang="en-US" sz="2400" b="1" dirty="0" smtClean="0">
                <a:latin typeface="Times New Roman" panose="02020603050405020304" pitchFamily="18" charset="0"/>
                <a:cs typeface="Times New Roman" panose="02020603050405020304" pitchFamily="18" charset="0"/>
              </a:rPr>
              <a:t>*</a:t>
            </a:r>
          </a:p>
        </p:txBody>
      </p:sp>
      <p:sp>
        <p:nvSpPr>
          <p:cNvPr id="2" name="TextovéPole 1"/>
          <p:cNvSpPr txBox="1"/>
          <p:nvPr/>
        </p:nvSpPr>
        <p:spPr>
          <a:xfrm>
            <a:off x="340356" y="6366617"/>
            <a:ext cx="10803360" cy="276999"/>
          </a:xfrm>
          <a:prstGeom prst="rect">
            <a:avLst/>
          </a:prstGeom>
          <a:noFill/>
        </p:spPr>
        <p:txBody>
          <a:bodyPr wrap="square" rtlCol="0">
            <a:spAutoFit/>
          </a:bodyPr>
          <a:lstStyle/>
          <a:p>
            <a:r>
              <a:rPr lang="cs-CZ" sz="1200" dirty="0" smtClean="0"/>
              <a:t>*</a:t>
            </a:r>
            <a:r>
              <a:rPr lang="cs-CZ" sz="1200" dirty="0"/>
              <a:t> http://ecsocman.hse.ru/data/474/089/1217/article4.pdf</a:t>
            </a:r>
            <a:endParaRPr lang="cs-CZ" sz="1200" dirty="0" smtClean="0"/>
          </a:p>
        </p:txBody>
      </p:sp>
      <p:pic>
        <p:nvPicPr>
          <p:cNvPr id="6" name="Obrázek 5"/>
          <p:cNvPicPr>
            <a:picLocks noChangeAspect="1"/>
          </p:cNvPicPr>
          <p:nvPr/>
        </p:nvPicPr>
        <p:blipFill>
          <a:blip r:embed="rId3"/>
          <a:stretch>
            <a:fillRect/>
          </a:stretch>
        </p:blipFill>
        <p:spPr>
          <a:xfrm>
            <a:off x="2862441" y="981602"/>
            <a:ext cx="7358328" cy="5237894"/>
          </a:xfrm>
          <a:prstGeom prst="rect">
            <a:avLst/>
          </a:prstGeom>
        </p:spPr>
      </p:pic>
    </p:spTree>
    <p:extLst>
      <p:ext uri="{BB962C8B-B14F-4D97-AF65-F5344CB8AC3E}">
        <p14:creationId xmlns:p14="http://schemas.microsoft.com/office/powerpoint/2010/main" val="19001682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5046574" cy="1231106"/>
          </a:xfrm>
          <a:prstGeom prst="rect">
            <a:avLst/>
          </a:prstGeom>
        </p:spPr>
        <p:txBody>
          <a:bodyPr wrap="none">
            <a:spAutoFit/>
          </a:bodyPr>
          <a:lstStyle/>
          <a:p>
            <a:pPr lvl="0">
              <a:defRPr/>
            </a:pPr>
            <a:r>
              <a:rPr lang="cs-CZ" sz="2800" b="1" kern="0" dirty="0" smtClean="0">
                <a:latin typeface="Times New Roman"/>
                <a:ea typeface="+mj-ea"/>
                <a:cs typeface="+mj-cs"/>
              </a:rPr>
              <a:t>Business </a:t>
            </a:r>
            <a:r>
              <a:rPr lang="cs-CZ" sz="2800" b="1" kern="0" dirty="0" err="1" smtClean="0">
                <a:latin typeface="Times New Roman"/>
                <a:ea typeface="+mj-ea"/>
                <a:cs typeface="+mj-cs"/>
              </a:rPr>
              <a:t>continuity</a:t>
            </a:r>
            <a:r>
              <a:rPr lang="cs-CZ" sz="2800" b="1" kern="0" dirty="0" smtClean="0">
                <a:latin typeface="Times New Roman"/>
                <a:ea typeface="+mj-ea"/>
                <a:cs typeface="+mj-cs"/>
              </a:rPr>
              <a:t> </a:t>
            </a:r>
            <a:r>
              <a:rPr lang="cs-CZ" sz="2800" b="1" kern="0" dirty="0" err="1" smtClean="0">
                <a:latin typeface="Times New Roman"/>
                <a:ea typeface="+mj-ea"/>
                <a:cs typeface="+mj-cs"/>
              </a:rPr>
              <a:t>planning</a:t>
            </a:r>
            <a:r>
              <a:rPr lang="en-GB" sz="2800" b="1" kern="0" dirty="0" smtClean="0">
                <a:latin typeface="Times New Roman"/>
                <a:ea typeface="+mj-ea"/>
                <a:cs typeface="+mj-cs"/>
              </a:rPr>
              <a:t>*</a:t>
            </a:r>
            <a:r>
              <a:rPr lang="cs-CZ" sz="2800" b="1" kern="0" dirty="0" smtClean="0">
                <a:latin typeface="Times New Roman"/>
                <a:ea typeface="+mj-ea"/>
                <a:cs typeface="+mj-cs"/>
              </a:rPr>
              <a:t> </a:t>
            </a:r>
            <a:endParaRPr lang="cs-CZ" sz="2800" b="1" kern="0" dirty="0">
              <a:latin typeface="Times New Roman"/>
              <a:ea typeface="+mj-ea"/>
              <a:cs typeface="+mj-cs"/>
            </a:endParaRPr>
          </a:p>
          <a:p>
            <a:pPr lvl="0">
              <a:defRPr/>
            </a:pPr>
            <a:endParaRPr lang="cs-CZ" sz="2800" b="1" kern="0" dirty="0">
              <a:latin typeface="Times New Roman"/>
              <a:ea typeface="+mj-ea"/>
              <a:cs typeface="+mj-cs"/>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1" i="0" u="none" strike="noStrike" kern="0" cap="none" spc="0" normalizeH="0" baseline="0" dirty="0" smtClean="0">
              <a:ln>
                <a:noFill/>
              </a:ln>
              <a:effectLst/>
              <a:uLnTx/>
              <a:uFillTx/>
            </a:endParaRPr>
          </a:p>
        </p:txBody>
      </p:sp>
      <p:sp>
        <p:nvSpPr>
          <p:cNvPr id="8" name="Zástupný symbol pro obsah 2"/>
          <p:cNvSpPr txBox="1">
            <a:spLocks/>
          </p:cNvSpPr>
          <p:nvPr/>
        </p:nvSpPr>
        <p:spPr>
          <a:xfrm>
            <a:off x="340356" y="1242940"/>
            <a:ext cx="9880413"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2200" dirty="0">
                <a:latin typeface="Times New Roman" panose="02020603050405020304" pitchFamily="18" charset="0"/>
                <a:cs typeface="Times New Roman" panose="02020603050405020304" pitchFamily="18" charset="0"/>
              </a:rPr>
              <a:t>Business Continuity Planning (BCP) or Business Continuity and Resiliency Planning (BCRP) creates a guideline for continuing business operations under adverse conditions such as a natural calamity, an interruption in regular business processes, loss or damage to critical infrastructure, or a crime done against the business.</a:t>
            </a:r>
          </a:p>
          <a:p>
            <a:pPr algn="just"/>
            <a:r>
              <a:rPr lang="en-US" sz="2200" dirty="0">
                <a:latin typeface="Times New Roman" panose="02020603050405020304" pitchFamily="18" charset="0"/>
                <a:cs typeface="Times New Roman" panose="02020603050405020304" pitchFamily="18" charset="0"/>
              </a:rPr>
              <a:t>It is defined as a plan that "identifies an organization's exposure to internal and external threats and synthesizes hard and soft assets to provide effective prevention and recovery for the organization, while maintaining competitive advantage and value system integrity."</a:t>
            </a:r>
          </a:p>
          <a:p>
            <a:pPr algn="just"/>
            <a:r>
              <a:rPr lang="en-US" sz="2200" dirty="0">
                <a:latin typeface="Times New Roman" panose="02020603050405020304" pitchFamily="18" charset="0"/>
                <a:cs typeface="Times New Roman" panose="02020603050405020304" pitchFamily="18" charset="0"/>
              </a:rPr>
              <a:t>Understandably, risk management and disaster management are major components in business continuity planning.</a:t>
            </a:r>
            <a:endParaRPr lang="cs-CZ" sz="2200" dirty="0">
              <a:latin typeface="Times New Roman" panose="02020603050405020304" pitchFamily="18" charset="0"/>
              <a:cs typeface="Times New Roman" panose="02020603050405020304" pitchFamily="18" charset="0"/>
            </a:endParaRPr>
          </a:p>
        </p:txBody>
      </p:sp>
      <p:sp>
        <p:nvSpPr>
          <p:cNvPr id="2" name="TextovéPole 1"/>
          <p:cNvSpPr txBox="1"/>
          <p:nvPr/>
        </p:nvSpPr>
        <p:spPr>
          <a:xfrm>
            <a:off x="340356" y="6366617"/>
            <a:ext cx="10803360" cy="276999"/>
          </a:xfrm>
          <a:prstGeom prst="rect">
            <a:avLst/>
          </a:prstGeom>
          <a:noFill/>
        </p:spPr>
        <p:txBody>
          <a:bodyPr wrap="square" rtlCol="0">
            <a:spAutoFit/>
          </a:bodyPr>
          <a:lstStyle/>
          <a:p>
            <a:r>
              <a:rPr lang="cs-CZ" sz="1200" dirty="0"/>
              <a:t>* https://www.tutorialspoint.com/management_information_system/mis_tutorial.pdf</a:t>
            </a:r>
            <a:endParaRPr lang="cs-CZ" sz="1200" dirty="0" smtClean="0"/>
          </a:p>
        </p:txBody>
      </p:sp>
    </p:spTree>
    <p:extLst>
      <p:ext uri="{BB962C8B-B14F-4D97-AF65-F5344CB8AC3E}">
        <p14:creationId xmlns:p14="http://schemas.microsoft.com/office/powerpoint/2010/main" val="33658897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9" name="Zástupný symbol pro obsah 2"/>
          <p:cNvSpPr txBox="1">
            <a:spLocks/>
          </p:cNvSpPr>
          <p:nvPr/>
        </p:nvSpPr>
        <p:spPr>
          <a:xfrm>
            <a:off x="414992" y="1070884"/>
            <a:ext cx="10055939" cy="125715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pPr>
            <a:r>
              <a:rPr lang="cs-CZ" sz="2400" dirty="0">
                <a:latin typeface="Times New Roman" panose="02020603050405020304" pitchFamily="18" charset="0"/>
                <a:cs typeface="Times New Roman" panose="02020603050405020304" pitchFamily="18" charset="0"/>
              </a:rPr>
              <a:t>LAUDON, K.C. and J.P LAUDON, 2015. </a:t>
            </a:r>
            <a:r>
              <a:rPr lang="en-US" sz="2400" i="1" dirty="0">
                <a:latin typeface="Times New Roman" panose="02020603050405020304" pitchFamily="18" charset="0"/>
                <a:cs typeface="Times New Roman" panose="02020603050405020304" pitchFamily="18" charset="0"/>
              </a:rPr>
              <a:t>Management Information Systems: Managing the Digital Firm (14th Edition)</a:t>
            </a:r>
            <a:r>
              <a:rPr lang="cs-CZ" sz="2400" dirty="0">
                <a:latin typeface="Times New Roman" panose="02020603050405020304" pitchFamily="18" charset="0"/>
                <a:cs typeface="Times New Roman" panose="02020603050405020304" pitchFamily="18" charset="0"/>
              </a:rPr>
              <a:t>. </a:t>
            </a:r>
            <a:r>
              <a:rPr lang="cs-CZ" sz="2400" dirty="0" smtClean="0">
                <a:latin typeface="Times New Roman" panose="02020603050405020304" pitchFamily="18" charset="0"/>
                <a:cs typeface="Times New Roman" panose="02020603050405020304" pitchFamily="18" charset="0"/>
              </a:rPr>
              <a:t>New York: </a:t>
            </a:r>
            <a:r>
              <a:rPr lang="cs-CZ" sz="2400" dirty="0" err="1">
                <a:latin typeface="Times New Roman" panose="02020603050405020304" pitchFamily="18" charset="0"/>
                <a:cs typeface="Times New Roman" panose="02020603050405020304" pitchFamily="18" charset="0"/>
              </a:rPr>
              <a:t>Pearson</a:t>
            </a:r>
            <a:r>
              <a:rPr lang="cs-CZ" sz="2400" dirty="0">
                <a:latin typeface="Times New Roman" panose="02020603050405020304" pitchFamily="18" charset="0"/>
                <a:cs typeface="Times New Roman" panose="02020603050405020304" pitchFamily="18" charset="0"/>
              </a:rPr>
              <a:t> </a:t>
            </a:r>
            <a:r>
              <a:rPr lang="cs-CZ" sz="2400" dirty="0" err="1">
                <a:latin typeface="Times New Roman" panose="02020603050405020304" pitchFamily="18" charset="0"/>
                <a:cs typeface="Times New Roman" panose="02020603050405020304" pitchFamily="18" charset="0"/>
              </a:rPr>
              <a:t>Publishing</a:t>
            </a:r>
            <a:r>
              <a:rPr lang="cs-CZ" sz="2400" dirty="0">
                <a:latin typeface="Times New Roman" panose="02020603050405020304" pitchFamily="18" charset="0"/>
                <a:cs typeface="Times New Roman" panose="02020603050405020304" pitchFamily="18" charset="0"/>
              </a:rPr>
              <a:t>. ISBN 978-0133898163</a:t>
            </a:r>
            <a:r>
              <a:rPr lang="cs-CZ" sz="2400" dirty="0" smtClean="0">
                <a:latin typeface="Times New Roman" panose="02020603050405020304" pitchFamily="18" charset="0"/>
                <a:cs typeface="Times New Roman" panose="02020603050405020304" pitchFamily="18" charset="0"/>
              </a:rPr>
              <a:t>.</a:t>
            </a:r>
          </a:p>
          <a:p>
            <a:pPr>
              <a:spcBef>
                <a:spcPts val="600"/>
              </a:spcBef>
            </a:pPr>
            <a:r>
              <a:rPr lang="cs-CZ" sz="2400" dirty="0">
                <a:latin typeface="Times New Roman" panose="02020603050405020304" pitchFamily="18" charset="0"/>
                <a:cs typeface="Times New Roman" panose="02020603050405020304" pitchFamily="18" charset="0"/>
                <a:hlinkClick r:id="rId3"/>
              </a:rPr>
              <a:t>https://</a:t>
            </a:r>
            <a:r>
              <a:rPr lang="cs-CZ" sz="2400" dirty="0" smtClean="0">
                <a:latin typeface="Times New Roman" panose="02020603050405020304" pitchFamily="18" charset="0"/>
                <a:cs typeface="Times New Roman" panose="02020603050405020304" pitchFamily="18" charset="0"/>
                <a:hlinkClick r:id="rId3"/>
              </a:rPr>
              <a:t>www.ready.gov/business/implementation/continuity</a:t>
            </a:r>
            <a:endParaRPr lang="cs-CZ" sz="2400" dirty="0" smtClean="0">
              <a:latin typeface="Times New Roman" panose="02020603050405020304" pitchFamily="18" charset="0"/>
              <a:cs typeface="Times New Roman" panose="02020603050405020304" pitchFamily="18" charset="0"/>
            </a:endParaRPr>
          </a:p>
          <a:p>
            <a:pPr>
              <a:spcBef>
                <a:spcPts val="600"/>
              </a:spcBef>
            </a:pPr>
            <a:r>
              <a:rPr lang="cs-CZ" sz="2400" dirty="0">
                <a:latin typeface="Times New Roman" panose="02020603050405020304" pitchFamily="18" charset="0"/>
                <a:cs typeface="Times New Roman" panose="02020603050405020304" pitchFamily="18" charset="0"/>
                <a:hlinkClick r:id="rId4"/>
              </a:rPr>
              <a:t>http://</a:t>
            </a:r>
            <a:r>
              <a:rPr lang="cs-CZ" sz="2400" dirty="0" smtClean="0">
                <a:latin typeface="Times New Roman" panose="02020603050405020304" pitchFamily="18" charset="0"/>
                <a:cs typeface="Times New Roman" panose="02020603050405020304" pitchFamily="18" charset="0"/>
                <a:hlinkClick r:id="rId4"/>
              </a:rPr>
              <a:t>searchdisasterrecovery.techtarget.com/definition/business-continuity-action-plan</a:t>
            </a:r>
            <a:endParaRPr lang="cs-CZ" sz="2400" dirty="0" smtClean="0">
              <a:latin typeface="Times New Roman" panose="02020603050405020304" pitchFamily="18" charset="0"/>
              <a:cs typeface="Times New Roman" panose="02020603050405020304" pitchFamily="18" charset="0"/>
            </a:endParaRPr>
          </a:p>
          <a:p>
            <a:pPr>
              <a:spcBef>
                <a:spcPts val="600"/>
              </a:spcBef>
            </a:pPr>
            <a:r>
              <a:rPr lang="cs-CZ" sz="2400" dirty="0">
                <a:latin typeface="Times New Roman" panose="02020603050405020304" pitchFamily="18" charset="0"/>
                <a:cs typeface="Times New Roman" panose="02020603050405020304" pitchFamily="18" charset="0"/>
                <a:hlinkClick r:id="rId5"/>
              </a:rPr>
              <a:t>https://</a:t>
            </a:r>
            <a:r>
              <a:rPr lang="cs-CZ" sz="2400" dirty="0" smtClean="0">
                <a:latin typeface="Times New Roman" panose="02020603050405020304" pitchFamily="18" charset="0"/>
                <a:cs typeface="Times New Roman" panose="02020603050405020304" pitchFamily="18" charset="0"/>
                <a:hlinkClick r:id="rId5"/>
              </a:rPr>
              <a:t>scm.ncsu.edu/scm-articles/article/what-is-supply-chain-management</a:t>
            </a:r>
            <a:endParaRPr lang="cs-CZ" sz="2400" dirty="0" smtClean="0">
              <a:latin typeface="Times New Roman" panose="02020603050405020304" pitchFamily="18" charset="0"/>
              <a:cs typeface="Times New Roman" panose="02020603050405020304" pitchFamily="18" charset="0"/>
            </a:endParaRPr>
          </a:p>
          <a:p>
            <a:pPr>
              <a:spcBef>
                <a:spcPts val="600"/>
              </a:spcBef>
            </a:pPr>
            <a:r>
              <a:rPr lang="cs-CZ" sz="2400" dirty="0">
                <a:latin typeface="Times New Roman" panose="02020603050405020304" pitchFamily="18" charset="0"/>
                <a:cs typeface="Times New Roman" panose="02020603050405020304" pitchFamily="18" charset="0"/>
                <a:hlinkClick r:id="rId6"/>
              </a:rPr>
              <a:t>http://</a:t>
            </a:r>
            <a:r>
              <a:rPr lang="cs-CZ" sz="2400" dirty="0" smtClean="0">
                <a:latin typeface="Times New Roman" panose="02020603050405020304" pitchFamily="18" charset="0"/>
                <a:cs typeface="Times New Roman" panose="02020603050405020304" pitchFamily="18" charset="0"/>
                <a:hlinkClick r:id="rId6"/>
              </a:rPr>
              <a:t>www.sciencedirect.com/science/article/pii/S0305048304001343</a:t>
            </a:r>
            <a:endParaRPr lang="cs-CZ" sz="2400" dirty="0" smtClean="0">
              <a:latin typeface="Times New Roman" panose="02020603050405020304" pitchFamily="18" charset="0"/>
              <a:cs typeface="Times New Roman" panose="02020603050405020304" pitchFamily="18" charset="0"/>
            </a:endParaRPr>
          </a:p>
          <a:p>
            <a:pPr>
              <a:spcBef>
                <a:spcPts val="600"/>
              </a:spcBef>
            </a:pPr>
            <a:r>
              <a:rPr lang="cs-CZ" sz="2400" dirty="0">
                <a:latin typeface="Times New Roman" panose="02020603050405020304" pitchFamily="18" charset="0"/>
                <a:cs typeface="Times New Roman" panose="02020603050405020304" pitchFamily="18" charset="0"/>
                <a:hlinkClick r:id="rId7"/>
              </a:rPr>
              <a:t>http://www.supplychainquarterly.com/topics/Procurement/scq201101bestpractices</a:t>
            </a:r>
            <a:r>
              <a:rPr lang="cs-CZ" sz="2400" dirty="0" smtClean="0">
                <a:latin typeface="Times New Roman" panose="02020603050405020304" pitchFamily="18" charset="0"/>
                <a:cs typeface="Times New Roman" panose="02020603050405020304" pitchFamily="18" charset="0"/>
                <a:hlinkClick r:id="rId7"/>
              </a:rPr>
              <a:t>/</a:t>
            </a:r>
            <a:endParaRPr lang="cs-CZ" sz="2400" dirty="0" smtClean="0">
              <a:latin typeface="Times New Roman" panose="02020603050405020304" pitchFamily="18" charset="0"/>
              <a:cs typeface="Times New Roman" panose="02020603050405020304" pitchFamily="18" charset="0"/>
            </a:endParaRPr>
          </a:p>
          <a:p>
            <a:pPr>
              <a:spcBef>
                <a:spcPts val="600"/>
              </a:spcBef>
            </a:pPr>
            <a:r>
              <a:rPr lang="cs-CZ" sz="2400" dirty="0">
                <a:latin typeface="Times New Roman" panose="02020603050405020304" pitchFamily="18" charset="0"/>
                <a:cs typeface="Times New Roman" panose="02020603050405020304" pitchFamily="18" charset="0"/>
                <a:hlinkClick r:id="rId8"/>
              </a:rPr>
              <a:t>https://</a:t>
            </a:r>
            <a:r>
              <a:rPr lang="cs-CZ" sz="2400" dirty="0" smtClean="0">
                <a:latin typeface="Times New Roman" panose="02020603050405020304" pitchFamily="18" charset="0"/>
                <a:cs typeface="Times New Roman" panose="02020603050405020304" pitchFamily="18" charset="0"/>
                <a:hlinkClick r:id="rId8"/>
              </a:rPr>
              <a:t>www.researchgate.net/publication/272491031_Impact_of_supply_chain_management_practices_on_sustainability</a:t>
            </a:r>
            <a:endParaRPr lang="cs-CZ" sz="2400" dirty="0" smtClean="0">
              <a:latin typeface="Times New Roman" panose="02020603050405020304" pitchFamily="18" charset="0"/>
              <a:cs typeface="Times New Roman" panose="02020603050405020304" pitchFamily="18" charset="0"/>
            </a:endParaRPr>
          </a:p>
          <a:p>
            <a:endParaRPr lang="en-GB" sz="2400" dirty="0" smtClean="0">
              <a:latin typeface="Times New Roman" panose="02020603050405020304" pitchFamily="18" charset="0"/>
              <a:cs typeface="Times New Roman" panose="02020603050405020304" pitchFamily="18" charset="0"/>
            </a:endParaRPr>
          </a:p>
          <a:p>
            <a:endParaRPr lang="cs-CZ" sz="2400" dirty="0" smtClean="0">
              <a:latin typeface="Times New Roman" panose="02020603050405020304" pitchFamily="18" charset="0"/>
              <a:cs typeface="Times New Roman" panose="02020603050405020304" pitchFamily="18" charset="0"/>
            </a:endParaRPr>
          </a:p>
          <a:p>
            <a:endParaRPr lang="cs-CZ" sz="2400" dirty="0" smtClean="0">
              <a:latin typeface="Times New Roman" panose="02020603050405020304" pitchFamily="18" charset="0"/>
              <a:cs typeface="Times New Roman" panose="02020603050405020304" pitchFamily="18" charset="0"/>
            </a:endParaRPr>
          </a:p>
          <a:p>
            <a:pPr lvl="1" algn="just"/>
            <a:endParaRPr lang="cs-CZ" sz="2000" dirty="0">
              <a:latin typeface="Times New Roman" panose="02020603050405020304" pitchFamily="18" charset="0"/>
              <a:cs typeface="Times New Roman" panose="02020603050405020304" pitchFamily="18" charset="0"/>
            </a:endParaRPr>
          </a:p>
        </p:txBody>
      </p:sp>
      <p:sp>
        <p:nvSpPr>
          <p:cNvPr id="5" name="Obdélník 4"/>
          <p:cNvSpPr/>
          <p:nvPr/>
        </p:nvSpPr>
        <p:spPr>
          <a:xfrm>
            <a:off x="251520" y="449337"/>
            <a:ext cx="6675225" cy="523220"/>
          </a:xfrm>
          <a:prstGeom prst="rect">
            <a:avLst/>
          </a:prstGeom>
        </p:spPr>
        <p:txBody>
          <a:bodyPr wrap="none">
            <a:spAutoFit/>
          </a:bodyPr>
          <a:lstStyle/>
          <a:p>
            <a:pPr lvl="0">
              <a:defRPr/>
            </a:pPr>
            <a:r>
              <a:rPr lang="cs-CZ" sz="2800" b="1" kern="0" dirty="0" err="1" smtClean="0">
                <a:latin typeface="Times New Roman"/>
                <a:ea typeface="+mj-ea"/>
                <a:cs typeface="+mj-cs"/>
              </a:rPr>
              <a:t>Compulsory</a:t>
            </a:r>
            <a:r>
              <a:rPr lang="cs-CZ" sz="2800" b="1" kern="0" dirty="0" smtClean="0">
                <a:latin typeface="Times New Roman"/>
                <a:ea typeface="+mj-ea"/>
                <a:cs typeface="+mj-cs"/>
              </a:rPr>
              <a:t> and </a:t>
            </a:r>
            <a:r>
              <a:rPr lang="cs-CZ" sz="2800" b="1" kern="0" dirty="0" err="1" smtClean="0">
                <a:latin typeface="Times New Roman"/>
                <a:ea typeface="+mj-ea"/>
                <a:cs typeface="+mj-cs"/>
              </a:rPr>
              <a:t>recommended</a:t>
            </a:r>
            <a:r>
              <a:rPr lang="cs-CZ" sz="2800" b="1" kern="0" dirty="0" smtClean="0">
                <a:latin typeface="Times New Roman"/>
                <a:ea typeface="+mj-ea"/>
                <a:cs typeface="+mj-cs"/>
              </a:rPr>
              <a:t> </a:t>
            </a:r>
            <a:r>
              <a:rPr lang="cs-CZ" sz="2800" b="1" kern="0" dirty="0" err="1" smtClean="0">
                <a:latin typeface="Times New Roman"/>
                <a:ea typeface="+mj-ea"/>
                <a:cs typeface="+mj-cs"/>
              </a:rPr>
              <a:t>references</a:t>
            </a:r>
            <a:endParaRPr kumimoji="0" lang="en-GB" sz="2800" b="1" i="0" u="none" strike="noStrike" kern="0" cap="none" spc="0" normalizeH="0" baseline="0" dirty="0" smtClean="0">
              <a:ln>
                <a:noFill/>
              </a:ln>
              <a:effectLst/>
              <a:uLnTx/>
              <a:uFillTx/>
            </a:endParaRPr>
          </a:p>
        </p:txBody>
      </p:sp>
    </p:spTree>
    <p:extLst>
      <p:ext uri="{BB962C8B-B14F-4D97-AF65-F5344CB8AC3E}">
        <p14:creationId xmlns:p14="http://schemas.microsoft.com/office/powerpoint/2010/main" val="20173979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9969249" cy="5970865"/>
          </a:xfrm>
          <a:prstGeom prst="rect">
            <a:avLst/>
          </a:prstGeom>
        </p:spPr>
        <p:txBody>
          <a:bodyPr wrap="square">
            <a:spAutoFit/>
          </a:bodyPr>
          <a:lstStyle/>
          <a:p>
            <a:pPr lvl="0">
              <a:defRPr/>
            </a:pPr>
            <a:r>
              <a:rPr lang="cs-CZ" sz="2800" b="1" kern="0" dirty="0" smtClean="0">
                <a:latin typeface="Times New Roman"/>
                <a:ea typeface="+mj-ea"/>
                <a:cs typeface="+mj-cs"/>
              </a:rPr>
              <a:t>Business </a:t>
            </a:r>
            <a:r>
              <a:rPr lang="cs-CZ" sz="2800" b="1" kern="0" dirty="0" err="1" smtClean="0">
                <a:latin typeface="Times New Roman"/>
                <a:ea typeface="+mj-ea"/>
                <a:cs typeface="+mj-cs"/>
              </a:rPr>
              <a:t>continuity</a:t>
            </a:r>
            <a:r>
              <a:rPr lang="cs-CZ" sz="2800" b="1" kern="0" dirty="0" smtClean="0">
                <a:latin typeface="Times New Roman"/>
                <a:ea typeface="+mj-ea"/>
                <a:cs typeface="+mj-cs"/>
              </a:rPr>
              <a:t> </a:t>
            </a:r>
            <a:r>
              <a:rPr lang="cs-CZ" sz="2800" b="1" kern="0" dirty="0" err="1" smtClean="0">
                <a:latin typeface="Times New Roman"/>
                <a:ea typeface="+mj-ea"/>
                <a:cs typeface="+mj-cs"/>
              </a:rPr>
              <a:t>planning</a:t>
            </a:r>
            <a:r>
              <a:rPr lang="cs-CZ" sz="2800" b="1" kern="0" dirty="0" smtClean="0">
                <a:latin typeface="Times New Roman"/>
                <a:ea typeface="+mj-ea"/>
                <a:cs typeface="+mj-cs"/>
              </a:rPr>
              <a:t> </a:t>
            </a:r>
            <a:endParaRPr lang="cs-CZ" sz="2800" b="1" kern="0" dirty="0">
              <a:latin typeface="Times New Roman"/>
              <a:ea typeface="+mj-ea"/>
              <a:cs typeface="+mj-cs"/>
            </a:endParaRPr>
          </a:p>
          <a:p>
            <a:pPr lvl="0">
              <a:defRPr/>
            </a:pPr>
            <a:endParaRPr lang="cs-CZ" sz="2800" b="1" kern="0" dirty="0">
              <a:latin typeface="Times New Roman"/>
              <a:ea typeface="+mj-ea"/>
              <a:cs typeface="+mj-cs"/>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cs-CZ" sz="1800" b="1" i="0" u="none" strike="noStrike" kern="0" cap="none" spc="0" normalizeH="0" baseline="0" dirty="0" smtClean="0">
              <a:ln>
                <a:noFill/>
              </a:ln>
              <a:effectLst/>
              <a:uLnTx/>
              <a:uFillTx/>
            </a:endParaRPr>
          </a:p>
          <a:p>
            <a:pPr marL="285750" lvl="0" indent="-285750">
              <a:buFont typeface="Arial" panose="020B0604020202020204" pitchFamily="34" charset="0"/>
              <a:buChar char="•"/>
              <a:defRPr/>
            </a:pPr>
            <a:r>
              <a:rPr lang="en-US" sz="2200" kern="0" dirty="0">
                <a:latin typeface="Times New Roman" panose="02020603050405020304" pitchFamily="18" charset="0"/>
                <a:cs typeface="Times New Roman" panose="02020603050405020304" pitchFamily="18" charset="0"/>
              </a:rPr>
              <a:t>Reducing the possibility of any interruption in regular business processes using proper risk management.</a:t>
            </a:r>
          </a:p>
          <a:p>
            <a:pPr marL="285750" lvl="0" indent="-285750">
              <a:buFont typeface="Arial" panose="020B0604020202020204" pitchFamily="34" charset="0"/>
              <a:buChar char="•"/>
              <a:defRPr/>
            </a:pPr>
            <a:r>
              <a:rPr lang="en-US" sz="2200" kern="0" dirty="0" smtClean="0">
                <a:latin typeface="Times New Roman" panose="02020603050405020304" pitchFamily="18" charset="0"/>
                <a:cs typeface="Times New Roman" panose="02020603050405020304" pitchFamily="18" charset="0"/>
              </a:rPr>
              <a:t>Minimizing </a:t>
            </a:r>
            <a:r>
              <a:rPr lang="en-US" sz="2200" kern="0" dirty="0">
                <a:latin typeface="Times New Roman" panose="02020603050405020304" pitchFamily="18" charset="0"/>
                <a:cs typeface="Times New Roman" panose="02020603050405020304" pitchFamily="18" charset="0"/>
              </a:rPr>
              <a:t>the impact of interruption, if any.</a:t>
            </a:r>
          </a:p>
          <a:p>
            <a:pPr marL="285750" lvl="0" indent="-285750">
              <a:buFont typeface="Arial" panose="020B0604020202020204" pitchFamily="34" charset="0"/>
              <a:buChar char="•"/>
              <a:defRPr/>
            </a:pPr>
            <a:r>
              <a:rPr lang="en-US" sz="2200" kern="0" dirty="0" smtClean="0">
                <a:latin typeface="Times New Roman" panose="02020603050405020304" pitchFamily="18" charset="0"/>
                <a:cs typeface="Times New Roman" panose="02020603050405020304" pitchFamily="18" charset="0"/>
              </a:rPr>
              <a:t>Teaching </a:t>
            </a:r>
            <a:r>
              <a:rPr lang="en-US" sz="2200" kern="0" dirty="0">
                <a:latin typeface="Times New Roman" panose="02020603050405020304" pitchFamily="18" charset="0"/>
                <a:cs typeface="Times New Roman" panose="02020603050405020304" pitchFamily="18" charset="0"/>
              </a:rPr>
              <a:t>the staff their roles and responsibilities in such a situation to safeguard their own security and other interests.</a:t>
            </a:r>
          </a:p>
          <a:p>
            <a:pPr marL="285750" lvl="0" indent="-285750">
              <a:buFont typeface="Arial" panose="020B0604020202020204" pitchFamily="34" charset="0"/>
              <a:buChar char="•"/>
              <a:defRPr/>
            </a:pPr>
            <a:r>
              <a:rPr lang="en-US" sz="2200" kern="0" dirty="0" smtClean="0">
                <a:latin typeface="Times New Roman" panose="02020603050405020304" pitchFamily="18" charset="0"/>
                <a:cs typeface="Times New Roman" panose="02020603050405020304" pitchFamily="18" charset="0"/>
              </a:rPr>
              <a:t>Handling </a:t>
            </a:r>
            <a:r>
              <a:rPr lang="en-US" sz="2200" kern="0" dirty="0">
                <a:latin typeface="Times New Roman" panose="02020603050405020304" pitchFamily="18" charset="0"/>
                <a:cs typeface="Times New Roman" panose="02020603050405020304" pitchFamily="18" charset="0"/>
              </a:rPr>
              <a:t>any potential failure in supply chain system, to maintain the natural flow of business.</a:t>
            </a:r>
          </a:p>
          <a:p>
            <a:pPr marL="285750" lvl="0" indent="-285750">
              <a:buFont typeface="Arial" panose="020B0604020202020204" pitchFamily="34" charset="0"/>
              <a:buChar char="•"/>
              <a:defRPr/>
            </a:pPr>
            <a:r>
              <a:rPr lang="en-US" sz="2200" kern="0" dirty="0" smtClean="0">
                <a:latin typeface="Times New Roman" panose="02020603050405020304" pitchFamily="18" charset="0"/>
                <a:cs typeface="Times New Roman" panose="02020603050405020304" pitchFamily="18" charset="0"/>
              </a:rPr>
              <a:t>Protecting </a:t>
            </a:r>
            <a:r>
              <a:rPr lang="en-US" sz="2200" kern="0" dirty="0">
                <a:latin typeface="Times New Roman" panose="02020603050405020304" pitchFamily="18" charset="0"/>
                <a:cs typeface="Times New Roman" panose="02020603050405020304" pitchFamily="18" charset="0"/>
              </a:rPr>
              <a:t>the business from failure and negative publicity.</a:t>
            </a:r>
          </a:p>
          <a:p>
            <a:pPr marL="285750" lvl="0" indent="-285750">
              <a:buFont typeface="Arial" panose="020B0604020202020204" pitchFamily="34" charset="0"/>
              <a:buChar char="•"/>
              <a:defRPr/>
            </a:pPr>
            <a:r>
              <a:rPr lang="en-US" sz="2200" kern="0" dirty="0" smtClean="0">
                <a:latin typeface="Times New Roman" panose="02020603050405020304" pitchFamily="18" charset="0"/>
                <a:cs typeface="Times New Roman" panose="02020603050405020304" pitchFamily="18" charset="0"/>
              </a:rPr>
              <a:t>Protecting </a:t>
            </a:r>
            <a:r>
              <a:rPr lang="en-US" sz="2200" kern="0" dirty="0">
                <a:latin typeface="Times New Roman" panose="02020603050405020304" pitchFamily="18" charset="0"/>
                <a:cs typeface="Times New Roman" panose="02020603050405020304" pitchFamily="18" charset="0"/>
              </a:rPr>
              <a:t>customers and maintaining customer relationships.</a:t>
            </a:r>
          </a:p>
          <a:p>
            <a:pPr marL="285750" lvl="0" indent="-285750">
              <a:buFont typeface="Arial" panose="020B0604020202020204" pitchFamily="34" charset="0"/>
              <a:buChar char="•"/>
              <a:defRPr/>
            </a:pPr>
            <a:r>
              <a:rPr lang="en-US" sz="2200" kern="0" dirty="0" smtClean="0">
                <a:latin typeface="Times New Roman" panose="02020603050405020304" pitchFamily="18" charset="0"/>
                <a:cs typeface="Times New Roman" panose="02020603050405020304" pitchFamily="18" charset="0"/>
              </a:rPr>
              <a:t>Protecting </a:t>
            </a:r>
            <a:r>
              <a:rPr lang="en-US" sz="2200" kern="0" dirty="0">
                <a:latin typeface="Times New Roman" panose="02020603050405020304" pitchFamily="18" charset="0"/>
                <a:cs typeface="Times New Roman" panose="02020603050405020304" pitchFamily="18" charset="0"/>
              </a:rPr>
              <a:t>the prevalent and prospective market and competitive advantage of the business.</a:t>
            </a:r>
          </a:p>
          <a:p>
            <a:pPr marL="285750" lvl="0" indent="-285750">
              <a:buFont typeface="Arial" panose="020B0604020202020204" pitchFamily="34" charset="0"/>
              <a:buChar char="•"/>
              <a:defRPr/>
            </a:pPr>
            <a:r>
              <a:rPr lang="en-US" sz="2200" kern="0" dirty="0" smtClean="0">
                <a:latin typeface="Times New Roman" panose="02020603050405020304" pitchFamily="18" charset="0"/>
                <a:cs typeface="Times New Roman" panose="02020603050405020304" pitchFamily="18" charset="0"/>
              </a:rPr>
              <a:t>Protecting </a:t>
            </a:r>
            <a:r>
              <a:rPr lang="en-US" sz="2200" kern="0" dirty="0">
                <a:latin typeface="Times New Roman" panose="02020603050405020304" pitchFamily="18" charset="0"/>
                <a:cs typeface="Times New Roman" panose="02020603050405020304" pitchFamily="18" charset="0"/>
              </a:rPr>
              <a:t>profits, revenue and goodwill.</a:t>
            </a:r>
          </a:p>
          <a:p>
            <a:pPr marL="285750" lvl="0" indent="-285750">
              <a:buFont typeface="Arial" panose="020B0604020202020204" pitchFamily="34" charset="0"/>
              <a:buChar char="•"/>
              <a:defRPr/>
            </a:pPr>
            <a:r>
              <a:rPr lang="en-US" sz="2200" kern="0" dirty="0" smtClean="0">
                <a:latin typeface="Times New Roman" panose="02020603050405020304" pitchFamily="18" charset="0"/>
                <a:cs typeface="Times New Roman" panose="02020603050405020304" pitchFamily="18" charset="0"/>
              </a:rPr>
              <a:t>Setting </a:t>
            </a:r>
            <a:r>
              <a:rPr lang="en-US" sz="2200" kern="0" dirty="0">
                <a:latin typeface="Times New Roman" panose="02020603050405020304" pitchFamily="18" charset="0"/>
                <a:cs typeface="Times New Roman" panose="02020603050405020304" pitchFamily="18" charset="0"/>
              </a:rPr>
              <a:t>a recovery plan following a disruption to normal operating conditions.</a:t>
            </a:r>
          </a:p>
          <a:p>
            <a:pPr marL="285750" lvl="0" indent="-285750">
              <a:buFont typeface="Arial" panose="020B0604020202020204" pitchFamily="34" charset="0"/>
              <a:buChar char="•"/>
              <a:defRPr/>
            </a:pPr>
            <a:r>
              <a:rPr lang="en-US" sz="2200" kern="0" dirty="0" smtClean="0">
                <a:latin typeface="Times New Roman" panose="02020603050405020304" pitchFamily="18" charset="0"/>
                <a:cs typeface="Times New Roman" panose="02020603050405020304" pitchFamily="18" charset="0"/>
              </a:rPr>
              <a:t>Fulfilling </a:t>
            </a:r>
            <a:r>
              <a:rPr lang="en-US" sz="2200" kern="0" dirty="0">
                <a:latin typeface="Times New Roman" panose="02020603050405020304" pitchFamily="18" charset="0"/>
                <a:cs typeface="Times New Roman" panose="02020603050405020304" pitchFamily="18" charset="0"/>
              </a:rPr>
              <a:t>legislative and regulatory requirements.</a:t>
            </a:r>
            <a:endParaRPr kumimoji="0" lang="en-GB" sz="2200" i="0" u="none" strike="noStrike" kern="0" cap="none" spc="0" normalizeH="0" baseline="0" dirty="0" smtClean="0">
              <a:ln>
                <a:noFill/>
              </a:ln>
              <a:effectLst/>
              <a:uLnTx/>
              <a:uFillTx/>
              <a:latin typeface="Times New Roman" panose="02020603050405020304" pitchFamily="18" charset="0"/>
              <a:cs typeface="Times New Roman" panose="02020603050405020304" pitchFamily="18" charset="0"/>
            </a:endParaRPr>
          </a:p>
        </p:txBody>
      </p:sp>
      <p:sp>
        <p:nvSpPr>
          <p:cNvPr id="8" name="Zástupný symbol pro obsah 2"/>
          <p:cNvSpPr txBox="1">
            <a:spLocks/>
          </p:cNvSpPr>
          <p:nvPr/>
        </p:nvSpPr>
        <p:spPr>
          <a:xfrm>
            <a:off x="340356" y="1242940"/>
            <a:ext cx="9880413"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cs-CZ" sz="2400" b="1" dirty="0" err="1" smtClean="0">
                <a:latin typeface="Times New Roman" panose="02020603050405020304" pitchFamily="18" charset="0"/>
                <a:cs typeface="Times New Roman" panose="02020603050405020304" pitchFamily="18" charset="0"/>
              </a:rPr>
              <a:t>Objectives</a:t>
            </a:r>
            <a:r>
              <a:rPr lang="cs-CZ" sz="2400" b="1" dirty="0" smtClean="0">
                <a:latin typeface="Times New Roman" panose="02020603050405020304" pitchFamily="18" charset="0"/>
                <a:cs typeface="Times New Roman" panose="02020603050405020304" pitchFamily="18" charset="0"/>
              </a:rPr>
              <a:t> </a:t>
            </a:r>
            <a:r>
              <a:rPr lang="cs-CZ" sz="2400" b="1" dirty="0" err="1" smtClean="0">
                <a:latin typeface="Times New Roman" panose="02020603050405020304" pitchFamily="18" charset="0"/>
                <a:cs typeface="Times New Roman" panose="02020603050405020304" pitchFamily="18" charset="0"/>
              </a:rPr>
              <a:t>of</a:t>
            </a:r>
            <a:r>
              <a:rPr lang="cs-CZ" sz="2400" b="1" dirty="0" smtClean="0">
                <a:latin typeface="Times New Roman" panose="02020603050405020304" pitchFamily="18" charset="0"/>
                <a:cs typeface="Times New Roman" panose="02020603050405020304" pitchFamily="18" charset="0"/>
              </a:rPr>
              <a:t> BCP</a:t>
            </a:r>
            <a:r>
              <a:rPr lang="en-GB" sz="2400" b="1" dirty="0" smtClean="0">
                <a:latin typeface="Times New Roman" panose="02020603050405020304" pitchFamily="18" charset="0"/>
                <a:cs typeface="Times New Roman" panose="02020603050405020304" pitchFamily="18" charset="0"/>
              </a:rPr>
              <a:t>*</a:t>
            </a:r>
            <a:endParaRPr lang="cs-CZ" sz="2400" b="1" dirty="0">
              <a:latin typeface="Times New Roman" panose="02020603050405020304" pitchFamily="18" charset="0"/>
              <a:cs typeface="Times New Roman" panose="02020603050405020304" pitchFamily="18" charset="0"/>
            </a:endParaRPr>
          </a:p>
        </p:txBody>
      </p:sp>
      <p:sp>
        <p:nvSpPr>
          <p:cNvPr id="2" name="TextovéPole 1"/>
          <p:cNvSpPr txBox="1"/>
          <p:nvPr/>
        </p:nvSpPr>
        <p:spPr>
          <a:xfrm>
            <a:off x="340356" y="6366617"/>
            <a:ext cx="10803360" cy="276999"/>
          </a:xfrm>
          <a:prstGeom prst="rect">
            <a:avLst/>
          </a:prstGeom>
          <a:noFill/>
        </p:spPr>
        <p:txBody>
          <a:bodyPr wrap="square" rtlCol="0">
            <a:spAutoFit/>
          </a:bodyPr>
          <a:lstStyle/>
          <a:p>
            <a:r>
              <a:rPr lang="cs-CZ" sz="1200" dirty="0"/>
              <a:t>* https://www.tutorialspoint.com/management_information_system/mis_tutorial.pdf</a:t>
            </a:r>
            <a:endParaRPr lang="cs-CZ" sz="1200" dirty="0" smtClean="0"/>
          </a:p>
        </p:txBody>
      </p:sp>
    </p:spTree>
    <p:extLst>
      <p:ext uri="{BB962C8B-B14F-4D97-AF65-F5344CB8AC3E}">
        <p14:creationId xmlns:p14="http://schemas.microsoft.com/office/powerpoint/2010/main" val="7049993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9969249" cy="5109091"/>
          </a:xfrm>
          <a:prstGeom prst="rect">
            <a:avLst/>
          </a:prstGeom>
        </p:spPr>
        <p:txBody>
          <a:bodyPr wrap="square">
            <a:spAutoFit/>
          </a:bodyPr>
          <a:lstStyle/>
          <a:p>
            <a:pPr lvl="0">
              <a:defRPr/>
            </a:pPr>
            <a:r>
              <a:rPr lang="cs-CZ" sz="2800" b="1" kern="0" dirty="0" smtClean="0">
                <a:latin typeface="Times New Roman"/>
                <a:ea typeface="+mj-ea"/>
                <a:cs typeface="+mj-cs"/>
              </a:rPr>
              <a:t>Business </a:t>
            </a:r>
            <a:r>
              <a:rPr lang="cs-CZ" sz="2800" b="1" kern="0" dirty="0" err="1" smtClean="0">
                <a:latin typeface="Times New Roman"/>
                <a:ea typeface="+mj-ea"/>
                <a:cs typeface="+mj-cs"/>
              </a:rPr>
              <a:t>continuity</a:t>
            </a:r>
            <a:r>
              <a:rPr lang="cs-CZ" sz="2800" b="1" kern="0" dirty="0" smtClean="0">
                <a:latin typeface="Times New Roman"/>
                <a:ea typeface="+mj-ea"/>
                <a:cs typeface="+mj-cs"/>
              </a:rPr>
              <a:t> </a:t>
            </a:r>
            <a:r>
              <a:rPr lang="cs-CZ" sz="2800" b="1" kern="0" dirty="0" err="1" smtClean="0">
                <a:latin typeface="Times New Roman"/>
                <a:ea typeface="+mj-ea"/>
                <a:cs typeface="+mj-cs"/>
              </a:rPr>
              <a:t>planning</a:t>
            </a:r>
            <a:r>
              <a:rPr lang="cs-CZ" sz="2800" b="1" kern="0" dirty="0" smtClean="0">
                <a:latin typeface="Times New Roman"/>
                <a:ea typeface="+mj-ea"/>
                <a:cs typeface="+mj-cs"/>
              </a:rPr>
              <a:t> </a:t>
            </a:r>
            <a:endParaRPr lang="cs-CZ" sz="2800" b="1" kern="0" dirty="0">
              <a:latin typeface="Times New Roman"/>
              <a:ea typeface="+mj-ea"/>
              <a:cs typeface="+mj-cs"/>
            </a:endParaRPr>
          </a:p>
          <a:p>
            <a:pPr lvl="0">
              <a:defRPr/>
            </a:pPr>
            <a:endParaRPr lang="cs-CZ" sz="2800" b="1" kern="0" dirty="0">
              <a:latin typeface="Times New Roman"/>
              <a:ea typeface="+mj-ea"/>
              <a:cs typeface="+mj-cs"/>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cs-CZ" sz="1800" b="1" i="0" u="none" strike="noStrike" kern="0" cap="none" spc="0" normalizeH="0" baseline="0" dirty="0" smtClean="0">
              <a:ln>
                <a:noFill/>
              </a:ln>
              <a:effectLst/>
              <a:uLnTx/>
              <a:uFillTx/>
            </a:endParaRPr>
          </a:p>
          <a:p>
            <a:pPr marL="285750" lvl="0" indent="-285750" algn="just">
              <a:buFont typeface="Arial" panose="020B0604020202020204" pitchFamily="34" charset="0"/>
              <a:buChar char="•"/>
              <a:defRPr/>
            </a:pPr>
            <a:r>
              <a:rPr lang="en-US" sz="2400" kern="0" dirty="0">
                <a:latin typeface="Times New Roman" panose="02020603050405020304" pitchFamily="18" charset="0"/>
                <a:cs typeface="Times New Roman" panose="02020603050405020304" pitchFamily="18" charset="0"/>
              </a:rPr>
              <a:t>The business continuity planning process involves recovery, continuation, and preservation of the entire business operation, not just its technology component. It should include contingency plans to protect all resources of the organization, e.g., human resource, financial resource and IT infrastructure, against any mishap.</a:t>
            </a:r>
          </a:p>
          <a:p>
            <a:pPr marL="285750" lvl="0" indent="-285750">
              <a:buFont typeface="Arial" panose="020B0604020202020204" pitchFamily="34" charset="0"/>
              <a:buChar char="•"/>
              <a:defRPr/>
            </a:pPr>
            <a:r>
              <a:rPr lang="en-US" sz="2400" kern="0" dirty="0">
                <a:latin typeface="Times New Roman" panose="02020603050405020304" pitchFamily="18" charset="0"/>
                <a:cs typeface="Times New Roman" panose="02020603050405020304" pitchFamily="18" charset="0"/>
              </a:rPr>
              <a:t>It has the following phases:</a:t>
            </a:r>
          </a:p>
          <a:p>
            <a:pPr marL="742950" lvl="1" indent="-285750">
              <a:buFont typeface="Arial" panose="020B0604020202020204" pitchFamily="34" charset="0"/>
              <a:buChar char="•"/>
              <a:defRPr/>
            </a:pPr>
            <a:r>
              <a:rPr lang="en-US" sz="2200" kern="0" dirty="0" smtClean="0">
                <a:latin typeface="Times New Roman" panose="02020603050405020304" pitchFamily="18" charset="0"/>
                <a:cs typeface="Times New Roman" panose="02020603050405020304" pitchFamily="18" charset="0"/>
              </a:rPr>
              <a:t>Project </a:t>
            </a:r>
            <a:r>
              <a:rPr lang="en-US" sz="2200" kern="0" dirty="0">
                <a:latin typeface="Times New Roman" panose="02020603050405020304" pitchFamily="18" charset="0"/>
                <a:cs typeface="Times New Roman" panose="02020603050405020304" pitchFamily="18" charset="0"/>
              </a:rPr>
              <a:t>management &amp; </a:t>
            </a:r>
            <a:r>
              <a:rPr lang="en-US" sz="2200" kern="0" dirty="0" smtClean="0">
                <a:latin typeface="Times New Roman" panose="02020603050405020304" pitchFamily="18" charset="0"/>
                <a:cs typeface="Times New Roman" panose="02020603050405020304" pitchFamily="18" charset="0"/>
              </a:rPr>
              <a:t>initiation</a:t>
            </a:r>
            <a:r>
              <a:rPr lang="en-GB" sz="2200" kern="0" dirty="0" smtClean="0">
                <a:latin typeface="Times New Roman" panose="02020603050405020304" pitchFamily="18" charset="0"/>
                <a:cs typeface="Times New Roman" panose="02020603050405020304" pitchFamily="18" charset="0"/>
              </a:rPr>
              <a:t>;</a:t>
            </a:r>
            <a:endParaRPr lang="en-US" sz="2200" kern="0" dirty="0">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defRPr/>
            </a:pPr>
            <a:r>
              <a:rPr lang="en-US" sz="2200" kern="0" dirty="0" smtClean="0">
                <a:latin typeface="Times New Roman" panose="02020603050405020304" pitchFamily="18" charset="0"/>
                <a:cs typeface="Times New Roman" panose="02020603050405020304" pitchFamily="18" charset="0"/>
              </a:rPr>
              <a:t>Business </a:t>
            </a:r>
            <a:r>
              <a:rPr lang="en-US" sz="2200" kern="0" dirty="0">
                <a:latin typeface="Times New Roman" panose="02020603050405020304" pitchFamily="18" charset="0"/>
                <a:cs typeface="Times New Roman" panose="02020603050405020304" pitchFamily="18" charset="0"/>
              </a:rPr>
              <a:t>Impact Analysis (BIA</a:t>
            </a:r>
            <a:r>
              <a:rPr lang="en-US" sz="2200" kern="0" dirty="0" smtClean="0">
                <a:latin typeface="Times New Roman" panose="02020603050405020304" pitchFamily="18" charset="0"/>
                <a:cs typeface="Times New Roman" panose="02020603050405020304" pitchFamily="18" charset="0"/>
              </a:rPr>
              <a:t>);</a:t>
            </a:r>
            <a:endParaRPr lang="en-US" sz="2200" kern="0" dirty="0">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defRPr/>
            </a:pPr>
            <a:r>
              <a:rPr lang="en-US" sz="2200" kern="0" dirty="0" smtClean="0">
                <a:latin typeface="Times New Roman" panose="02020603050405020304" pitchFamily="18" charset="0"/>
                <a:cs typeface="Times New Roman" panose="02020603050405020304" pitchFamily="18" charset="0"/>
              </a:rPr>
              <a:t>Recovery strategies;</a:t>
            </a:r>
            <a:endParaRPr lang="en-US" sz="2200" kern="0" dirty="0">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defRPr/>
            </a:pPr>
            <a:r>
              <a:rPr lang="en-US" sz="2200" kern="0" dirty="0" smtClean="0">
                <a:latin typeface="Times New Roman" panose="02020603050405020304" pitchFamily="18" charset="0"/>
                <a:cs typeface="Times New Roman" panose="02020603050405020304" pitchFamily="18" charset="0"/>
              </a:rPr>
              <a:t>Plan </a:t>
            </a:r>
            <a:r>
              <a:rPr lang="en-US" sz="2200" kern="0" dirty="0">
                <a:latin typeface="Times New Roman" panose="02020603050405020304" pitchFamily="18" charset="0"/>
                <a:cs typeface="Times New Roman" panose="02020603050405020304" pitchFamily="18" charset="0"/>
              </a:rPr>
              <a:t>design &amp; </a:t>
            </a:r>
            <a:r>
              <a:rPr lang="en-US" sz="2200" kern="0" dirty="0" smtClean="0">
                <a:latin typeface="Times New Roman" panose="02020603050405020304" pitchFamily="18" charset="0"/>
                <a:cs typeface="Times New Roman" panose="02020603050405020304" pitchFamily="18" charset="0"/>
              </a:rPr>
              <a:t>development;</a:t>
            </a:r>
            <a:endParaRPr lang="en-US" sz="2200" kern="0" dirty="0">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defRPr/>
            </a:pPr>
            <a:r>
              <a:rPr lang="en-US" sz="2200" kern="0" dirty="0" smtClean="0">
                <a:latin typeface="Times New Roman" panose="02020603050405020304" pitchFamily="18" charset="0"/>
                <a:cs typeface="Times New Roman" panose="02020603050405020304" pitchFamily="18" charset="0"/>
              </a:rPr>
              <a:t>Testing</a:t>
            </a:r>
            <a:r>
              <a:rPr lang="en-US" sz="2200" kern="0" dirty="0">
                <a:latin typeface="Times New Roman" panose="02020603050405020304" pitchFamily="18" charset="0"/>
                <a:cs typeface="Times New Roman" panose="02020603050405020304" pitchFamily="18" charset="0"/>
              </a:rPr>
              <a:t>, maintenance, awareness, </a:t>
            </a:r>
            <a:r>
              <a:rPr lang="en-US" sz="2200" kern="0" dirty="0" smtClean="0">
                <a:latin typeface="Times New Roman" panose="02020603050405020304" pitchFamily="18" charset="0"/>
                <a:cs typeface="Times New Roman" panose="02020603050405020304" pitchFamily="18" charset="0"/>
              </a:rPr>
              <a:t>training.</a:t>
            </a:r>
            <a:endParaRPr lang="en-US" sz="2200" kern="0" dirty="0">
              <a:latin typeface="Times New Roman" panose="02020603050405020304" pitchFamily="18" charset="0"/>
              <a:cs typeface="Times New Roman" panose="02020603050405020304" pitchFamily="18" charset="0"/>
            </a:endParaRPr>
          </a:p>
        </p:txBody>
      </p:sp>
      <p:sp>
        <p:nvSpPr>
          <p:cNvPr id="8" name="Zástupný symbol pro obsah 2"/>
          <p:cNvSpPr txBox="1">
            <a:spLocks/>
          </p:cNvSpPr>
          <p:nvPr/>
        </p:nvSpPr>
        <p:spPr>
          <a:xfrm>
            <a:off x="340356" y="1242940"/>
            <a:ext cx="9880413"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cs-CZ" sz="2400" b="1" dirty="0" err="1" smtClean="0">
                <a:latin typeface="Times New Roman" panose="02020603050405020304" pitchFamily="18" charset="0"/>
                <a:cs typeface="Times New Roman" panose="02020603050405020304" pitchFamily="18" charset="0"/>
              </a:rPr>
              <a:t>Phases</a:t>
            </a:r>
            <a:r>
              <a:rPr lang="cs-CZ" sz="2400" b="1" dirty="0" smtClean="0">
                <a:latin typeface="Times New Roman" panose="02020603050405020304" pitchFamily="18" charset="0"/>
                <a:cs typeface="Times New Roman" panose="02020603050405020304" pitchFamily="18" charset="0"/>
              </a:rPr>
              <a:t> </a:t>
            </a:r>
            <a:r>
              <a:rPr lang="cs-CZ" sz="2400" b="1" dirty="0" err="1" smtClean="0">
                <a:latin typeface="Times New Roman" panose="02020603050405020304" pitchFamily="18" charset="0"/>
                <a:cs typeface="Times New Roman" panose="02020603050405020304" pitchFamily="18" charset="0"/>
              </a:rPr>
              <a:t>of</a:t>
            </a:r>
            <a:r>
              <a:rPr lang="cs-CZ" sz="2400" b="1" dirty="0" smtClean="0">
                <a:latin typeface="Times New Roman" panose="02020603050405020304" pitchFamily="18" charset="0"/>
                <a:cs typeface="Times New Roman" panose="02020603050405020304" pitchFamily="18" charset="0"/>
              </a:rPr>
              <a:t> BCP</a:t>
            </a:r>
            <a:r>
              <a:rPr lang="en-GB" sz="2400" b="1" dirty="0" smtClean="0">
                <a:latin typeface="Times New Roman" panose="02020603050405020304" pitchFamily="18" charset="0"/>
                <a:cs typeface="Times New Roman" panose="02020603050405020304" pitchFamily="18" charset="0"/>
              </a:rPr>
              <a:t>*</a:t>
            </a:r>
            <a:endParaRPr lang="cs-CZ" sz="2400" b="1" dirty="0">
              <a:latin typeface="Times New Roman" panose="02020603050405020304" pitchFamily="18" charset="0"/>
              <a:cs typeface="Times New Roman" panose="02020603050405020304" pitchFamily="18" charset="0"/>
            </a:endParaRPr>
          </a:p>
        </p:txBody>
      </p:sp>
      <p:sp>
        <p:nvSpPr>
          <p:cNvPr id="2" name="TextovéPole 1"/>
          <p:cNvSpPr txBox="1"/>
          <p:nvPr/>
        </p:nvSpPr>
        <p:spPr>
          <a:xfrm>
            <a:off x="340356" y="6366617"/>
            <a:ext cx="10803360" cy="276999"/>
          </a:xfrm>
          <a:prstGeom prst="rect">
            <a:avLst/>
          </a:prstGeom>
          <a:noFill/>
        </p:spPr>
        <p:txBody>
          <a:bodyPr wrap="square" rtlCol="0">
            <a:spAutoFit/>
          </a:bodyPr>
          <a:lstStyle/>
          <a:p>
            <a:r>
              <a:rPr lang="cs-CZ" sz="1200" dirty="0"/>
              <a:t>* https://www.tutorialspoint.com/management_information_system/mis_tutorial.pdf</a:t>
            </a:r>
            <a:endParaRPr lang="cs-CZ" sz="1200" dirty="0" smtClean="0"/>
          </a:p>
        </p:txBody>
      </p:sp>
    </p:spTree>
    <p:extLst>
      <p:ext uri="{BB962C8B-B14F-4D97-AF65-F5344CB8AC3E}">
        <p14:creationId xmlns:p14="http://schemas.microsoft.com/office/powerpoint/2010/main" val="17445796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9969249" cy="3631763"/>
          </a:xfrm>
          <a:prstGeom prst="rect">
            <a:avLst/>
          </a:prstGeom>
        </p:spPr>
        <p:txBody>
          <a:bodyPr wrap="square">
            <a:spAutoFit/>
          </a:bodyPr>
          <a:lstStyle/>
          <a:p>
            <a:pPr lvl="0">
              <a:defRPr/>
            </a:pPr>
            <a:r>
              <a:rPr lang="cs-CZ" sz="2800" b="1" kern="0" dirty="0" smtClean="0">
                <a:latin typeface="Times New Roman"/>
                <a:ea typeface="+mj-ea"/>
                <a:cs typeface="+mj-cs"/>
              </a:rPr>
              <a:t>Business </a:t>
            </a:r>
            <a:r>
              <a:rPr lang="cs-CZ" sz="2800" b="1" kern="0" dirty="0" err="1" smtClean="0">
                <a:latin typeface="Times New Roman"/>
                <a:ea typeface="+mj-ea"/>
                <a:cs typeface="+mj-cs"/>
              </a:rPr>
              <a:t>continuity</a:t>
            </a:r>
            <a:r>
              <a:rPr lang="cs-CZ" sz="2800" b="1" kern="0" dirty="0" smtClean="0">
                <a:latin typeface="Times New Roman"/>
                <a:ea typeface="+mj-ea"/>
                <a:cs typeface="+mj-cs"/>
              </a:rPr>
              <a:t> </a:t>
            </a:r>
            <a:r>
              <a:rPr lang="cs-CZ" sz="2800" b="1" kern="0" dirty="0" err="1" smtClean="0">
                <a:latin typeface="Times New Roman"/>
                <a:ea typeface="+mj-ea"/>
                <a:cs typeface="+mj-cs"/>
              </a:rPr>
              <a:t>planning</a:t>
            </a:r>
            <a:r>
              <a:rPr lang="cs-CZ" sz="2800" b="1" kern="0" dirty="0" smtClean="0">
                <a:latin typeface="Times New Roman"/>
                <a:ea typeface="+mj-ea"/>
                <a:cs typeface="+mj-cs"/>
              </a:rPr>
              <a:t> </a:t>
            </a:r>
            <a:endParaRPr lang="cs-CZ" sz="2800" b="1" kern="0" dirty="0">
              <a:latin typeface="Times New Roman"/>
              <a:ea typeface="+mj-ea"/>
              <a:cs typeface="+mj-cs"/>
            </a:endParaRPr>
          </a:p>
          <a:p>
            <a:pPr lvl="0">
              <a:defRPr/>
            </a:pPr>
            <a:endParaRPr lang="cs-CZ" sz="2800" b="1" kern="0" dirty="0">
              <a:latin typeface="Times New Roman"/>
              <a:ea typeface="+mj-ea"/>
              <a:cs typeface="+mj-cs"/>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cs-CZ" sz="1800" b="1" i="0" u="none" strike="noStrike" kern="0" cap="none" spc="0" normalizeH="0" baseline="0" dirty="0" smtClean="0">
              <a:ln>
                <a:noFill/>
              </a:ln>
              <a:effectLst/>
              <a:uLnTx/>
              <a:uFillTx/>
            </a:endParaRPr>
          </a:p>
          <a:p>
            <a:pPr marL="285750" lvl="0" indent="-285750" algn="just">
              <a:buFont typeface="Arial" panose="020B0604020202020204" pitchFamily="34" charset="0"/>
              <a:buChar char="•"/>
              <a:defRPr/>
            </a:pPr>
            <a:r>
              <a:rPr lang="en-US" sz="2400" kern="0" dirty="0">
                <a:latin typeface="Times New Roman" panose="02020603050405020304" pitchFamily="18" charset="0"/>
                <a:cs typeface="Times New Roman" panose="02020603050405020304" pitchFamily="18" charset="0"/>
              </a:rPr>
              <a:t>This phase has the following sub-phases:</a:t>
            </a:r>
          </a:p>
          <a:p>
            <a:pPr marL="742950" lvl="1" indent="-285750" algn="just">
              <a:buFont typeface="Arial" panose="020B0604020202020204" pitchFamily="34" charset="0"/>
              <a:buChar char="•"/>
              <a:defRPr/>
            </a:pPr>
            <a:r>
              <a:rPr lang="en-US" sz="2200" kern="0" dirty="0" smtClean="0">
                <a:latin typeface="Times New Roman" panose="02020603050405020304" pitchFamily="18" charset="0"/>
                <a:cs typeface="Times New Roman" panose="02020603050405020304" pitchFamily="18" charset="0"/>
              </a:rPr>
              <a:t>Establish </a:t>
            </a:r>
            <a:r>
              <a:rPr lang="en-US" sz="2200" kern="0" dirty="0">
                <a:latin typeface="Times New Roman" panose="02020603050405020304" pitchFamily="18" charset="0"/>
                <a:cs typeface="Times New Roman" panose="02020603050405020304" pitchFamily="18" charset="0"/>
              </a:rPr>
              <a:t>need (risk analysis</a:t>
            </a:r>
            <a:r>
              <a:rPr lang="en-US" sz="2200" kern="0" dirty="0" smtClean="0">
                <a:latin typeface="Times New Roman" panose="02020603050405020304" pitchFamily="18" charset="0"/>
                <a:cs typeface="Times New Roman" panose="02020603050405020304" pitchFamily="18" charset="0"/>
              </a:rPr>
              <a:t>);</a:t>
            </a:r>
            <a:endParaRPr lang="en-US" sz="2200" kern="0" dirty="0">
              <a:latin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defRPr/>
            </a:pPr>
            <a:r>
              <a:rPr lang="en-US" sz="2200" kern="0" dirty="0" smtClean="0">
                <a:latin typeface="Times New Roman" panose="02020603050405020304" pitchFamily="18" charset="0"/>
                <a:cs typeface="Times New Roman" panose="02020603050405020304" pitchFamily="18" charset="0"/>
              </a:rPr>
              <a:t>Get </a:t>
            </a:r>
            <a:r>
              <a:rPr lang="en-US" sz="2200" kern="0" dirty="0">
                <a:latin typeface="Times New Roman" panose="02020603050405020304" pitchFamily="18" charset="0"/>
                <a:cs typeface="Times New Roman" panose="02020603050405020304" pitchFamily="18" charset="0"/>
              </a:rPr>
              <a:t>management </a:t>
            </a:r>
            <a:r>
              <a:rPr lang="en-US" sz="2200" kern="0" dirty="0" smtClean="0">
                <a:latin typeface="Times New Roman" panose="02020603050405020304" pitchFamily="18" charset="0"/>
                <a:cs typeface="Times New Roman" panose="02020603050405020304" pitchFamily="18" charset="0"/>
              </a:rPr>
              <a:t>support;</a:t>
            </a:r>
            <a:endParaRPr lang="en-US" sz="2200" kern="0" dirty="0">
              <a:latin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defRPr/>
            </a:pPr>
            <a:r>
              <a:rPr lang="en-US" sz="2200" kern="0" dirty="0" smtClean="0">
                <a:latin typeface="Times New Roman" panose="02020603050405020304" pitchFamily="18" charset="0"/>
                <a:cs typeface="Times New Roman" panose="02020603050405020304" pitchFamily="18" charset="0"/>
              </a:rPr>
              <a:t>Establish </a:t>
            </a:r>
            <a:r>
              <a:rPr lang="en-US" sz="2200" kern="0" dirty="0">
                <a:latin typeface="Times New Roman" panose="02020603050405020304" pitchFamily="18" charset="0"/>
                <a:cs typeface="Times New Roman" panose="02020603050405020304" pitchFamily="18" charset="0"/>
              </a:rPr>
              <a:t>team (functional, technical, BCC - Business Continuity Coordinator</a:t>
            </a:r>
            <a:r>
              <a:rPr lang="en-US" sz="2200" kern="0" dirty="0" smtClean="0">
                <a:latin typeface="Times New Roman" panose="02020603050405020304" pitchFamily="18" charset="0"/>
                <a:cs typeface="Times New Roman" panose="02020603050405020304" pitchFamily="18" charset="0"/>
              </a:rPr>
              <a:t>);</a:t>
            </a:r>
            <a:endParaRPr lang="en-US" sz="2200" kern="0" dirty="0">
              <a:latin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defRPr/>
            </a:pPr>
            <a:r>
              <a:rPr lang="en-US" sz="2200" kern="0" dirty="0" smtClean="0">
                <a:latin typeface="Times New Roman" panose="02020603050405020304" pitchFamily="18" charset="0"/>
                <a:cs typeface="Times New Roman" panose="02020603050405020304" pitchFamily="18" charset="0"/>
              </a:rPr>
              <a:t>Create </a:t>
            </a:r>
            <a:r>
              <a:rPr lang="en-US" sz="2200" kern="0" dirty="0">
                <a:latin typeface="Times New Roman" panose="02020603050405020304" pitchFamily="18" charset="0"/>
                <a:cs typeface="Times New Roman" panose="02020603050405020304" pitchFamily="18" charset="0"/>
              </a:rPr>
              <a:t>work plan (scope, goals, methods, timeline</a:t>
            </a:r>
            <a:r>
              <a:rPr lang="en-US" sz="2200" kern="0" dirty="0" smtClean="0">
                <a:latin typeface="Times New Roman" panose="02020603050405020304" pitchFamily="18" charset="0"/>
                <a:cs typeface="Times New Roman" panose="02020603050405020304" pitchFamily="18" charset="0"/>
              </a:rPr>
              <a:t>);</a:t>
            </a:r>
            <a:endParaRPr lang="en-US" sz="2200" kern="0" dirty="0">
              <a:latin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defRPr/>
            </a:pPr>
            <a:r>
              <a:rPr lang="en-US" sz="2200" kern="0" dirty="0" smtClean="0">
                <a:latin typeface="Times New Roman" panose="02020603050405020304" pitchFamily="18" charset="0"/>
                <a:cs typeface="Times New Roman" panose="02020603050405020304" pitchFamily="18" charset="0"/>
              </a:rPr>
              <a:t>Initial </a:t>
            </a:r>
            <a:r>
              <a:rPr lang="en-US" sz="2200" kern="0" dirty="0">
                <a:latin typeface="Times New Roman" panose="02020603050405020304" pitchFamily="18" charset="0"/>
                <a:cs typeface="Times New Roman" panose="02020603050405020304" pitchFamily="18" charset="0"/>
              </a:rPr>
              <a:t>report to </a:t>
            </a:r>
            <a:r>
              <a:rPr lang="en-US" sz="2200" kern="0" dirty="0" smtClean="0">
                <a:latin typeface="Times New Roman" panose="02020603050405020304" pitchFamily="18" charset="0"/>
                <a:cs typeface="Times New Roman" panose="02020603050405020304" pitchFamily="18" charset="0"/>
              </a:rPr>
              <a:t>management;</a:t>
            </a:r>
            <a:endParaRPr lang="en-US" sz="2200" kern="0" dirty="0">
              <a:latin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defRPr/>
            </a:pPr>
            <a:r>
              <a:rPr lang="en-US" sz="2200" kern="0" dirty="0" smtClean="0">
                <a:latin typeface="Times New Roman" panose="02020603050405020304" pitchFamily="18" charset="0"/>
                <a:cs typeface="Times New Roman" panose="02020603050405020304" pitchFamily="18" charset="0"/>
              </a:rPr>
              <a:t>Obtain </a:t>
            </a:r>
            <a:r>
              <a:rPr lang="en-US" sz="2200" kern="0" dirty="0">
                <a:latin typeface="Times New Roman" panose="02020603050405020304" pitchFamily="18" charset="0"/>
                <a:cs typeface="Times New Roman" panose="02020603050405020304" pitchFamily="18" charset="0"/>
              </a:rPr>
              <a:t>management approval to </a:t>
            </a:r>
            <a:r>
              <a:rPr lang="en-US" sz="2200" kern="0" dirty="0" smtClean="0">
                <a:latin typeface="Times New Roman" panose="02020603050405020304" pitchFamily="18" charset="0"/>
                <a:cs typeface="Times New Roman" panose="02020603050405020304" pitchFamily="18" charset="0"/>
              </a:rPr>
              <a:t>proceed. </a:t>
            </a:r>
            <a:endParaRPr lang="en-US" sz="2200" kern="0" dirty="0">
              <a:latin typeface="Times New Roman" panose="02020603050405020304" pitchFamily="18" charset="0"/>
              <a:cs typeface="Times New Roman" panose="02020603050405020304" pitchFamily="18" charset="0"/>
            </a:endParaRPr>
          </a:p>
        </p:txBody>
      </p:sp>
      <p:sp>
        <p:nvSpPr>
          <p:cNvPr id="8" name="Zástupný symbol pro obsah 2"/>
          <p:cNvSpPr txBox="1">
            <a:spLocks/>
          </p:cNvSpPr>
          <p:nvPr/>
        </p:nvSpPr>
        <p:spPr>
          <a:xfrm>
            <a:off x="340356" y="1242940"/>
            <a:ext cx="9880413"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cs-CZ" sz="2400" b="1" dirty="0" smtClean="0">
                <a:latin typeface="Times New Roman" panose="02020603050405020304" pitchFamily="18" charset="0"/>
                <a:cs typeface="Times New Roman" panose="02020603050405020304" pitchFamily="18" charset="0"/>
              </a:rPr>
              <a:t>P</a:t>
            </a:r>
            <a:r>
              <a:rPr lang="en-GB" sz="2400" b="1" dirty="0" err="1" smtClean="0">
                <a:latin typeface="Times New Roman" panose="02020603050405020304" pitchFamily="18" charset="0"/>
                <a:cs typeface="Times New Roman" panose="02020603050405020304" pitchFamily="18" charset="0"/>
              </a:rPr>
              <a:t>roject</a:t>
            </a:r>
            <a:r>
              <a:rPr lang="en-GB" sz="2400" b="1" dirty="0" smtClean="0">
                <a:latin typeface="Times New Roman" panose="02020603050405020304" pitchFamily="18" charset="0"/>
                <a:cs typeface="Times New Roman" panose="02020603050405020304" pitchFamily="18" charset="0"/>
              </a:rPr>
              <a:t> management and initiation*</a:t>
            </a:r>
            <a:endParaRPr lang="cs-CZ" sz="2400" b="1" dirty="0">
              <a:latin typeface="Times New Roman" panose="02020603050405020304" pitchFamily="18" charset="0"/>
              <a:cs typeface="Times New Roman" panose="02020603050405020304" pitchFamily="18" charset="0"/>
            </a:endParaRPr>
          </a:p>
        </p:txBody>
      </p:sp>
      <p:sp>
        <p:nvSpPr>
          <p:cNvPr id="2" name="TextovéPole 1"/>
          <p:cNvSpPr txBox="1"/>
          <p:nvPr/>
        </p:nvSpPr>
        <p:spPr>
          <a:xfrm>
            <a:off x="340356" y="6366617"/>
            <a:ext cx="10803360" cy="276999"/>
          </a:xfrm>
          <a:prstGeom prst="rect">
            <a:avLst/>
          </a:prstGeom>
          <a:noFill/>
        </p:spPr>
        <p:txBody>
          <a:bodyPr wrap="square" rtlCol="0">
            <a:spAutoFit/>
          </a:bodyPr>
          <a:lstStyle/>
          <a:p>
            <a:r>
              <a:rPr lang="cs-CZ" sz="1200" dirty="0"/>
              <a:t>* https://www.tutorialspoint.com/management_information_system/mis_tutorial.pdf</a:t>
            </a:r>
            <a:endParaRPr lang="cs-CZ" sz="1200" dirty="0" smtClean="0"/>
          </a:p>
        </p:txBody>
      </p:sp>
    </p:spTree>
    <p:extLst>
      <p:ext uri="{BB962C8B-B14F-4D97-AF65-F5344CB8AC3E}">
        <p14:creationId xmlns:p14="http://schemas.microsoft.com/office/powerpoint/2010/main" val="31990126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9969249" cy="1231106"/>
          </a:xfrm>
          <a:prstGeom prst="rect">
            <a:avLst/>
          </a:prstGeom>
        </p:spPr>
        <p:txBody>
          <a:bodyPr wrap="square">
            <a:spAutoFit/>
          </a:bodyPr>
          <a:lstStyle/>
          <a:p>
            <a:pPr lvl="0">
              <a:defRPr/>
            </a:pPr>
            <a:r>
              <a:rPr lang="cs-CZ" sz="2800" b="1" kern="0" dirty="0" smtClean="0">
                <a:latin typeface="Times New Roman"/>
                <a:ea typeface="+mj-ea"/>
                <a:cs typeface="+mj-cs"/>
              </a:rPr>
              <a:t>Business </a:t>
            </a:r>
            <a:r>
              <a:rPr lang="cs-CZ" sz="2800" b="1" kern="0" dirty="0" err="1" smtClean="0">
                <a:latin typeface="Times New Roman"/>
                <a:ea typeface="+mj-ea"/>
                <a:cs typeface="+mj-cs"/>
              </a:rPr>
              <a:t>continuity</a:t>
            </a:r>
            <a:r>
              <a:rPr lang="cs-CZ" sz="2800" b="1" kern="0" dirty="0" smtClean="0">
                <a:latin typeface="Times New Roman"/>
                <a:ea typeface="+mj-ea"/>
                <a:cs typeface="+mj-cs"/>
              </a:rPr>
              <a:t> </a:t>
            </a:r>
            <a:r>
              <a:rPr lang="cs-CZ" sz="2800" b="1" kern="0" dirty="0" err="1" smtClean="0">
                <a:latin typeface="Times New Roman"/>
                <a:ea typeface="+mj-ea"/>
                <a:cs typeface="+mj-cs"/>
              </a:rPr>
              <a:t>planning</a:t>
            </a:r>
            <a:r>
              <a:rPr lang="cs-CZ" sz="2800" b="1" kern="0" dirty="0" smtClean="0">
                <a:latin typeface="Times New Roman"/>
                <a:ea typeface="+mj-ea"/>
                <a:cs typeface="+mj-cs"/>
              </a:rPr>
              <a:t> </a:t>
            </a:r>
            <a:endParaRPr lang="cs-CZ" sz="2800" b="1" kern="0" dirty="0">
              <a:latin typeface="Times New Roman"/>
              <a:ea typeface="+mj-ea"/>
              <a:cs typeface="+mj-cs"/>
            </a:endParaRPr>
          </a:p>
          <a:p>
            <a:pPr lvl="0">
              <a:defRPr/>
            </a:pPr>
            <a:endParaRPr lang="cs-CZ" sz="2800" b="1" kern="0" dirty="0">
              <a:latin typeface="Times New Roman"/>
              <a:ea typeface="+mj-ea"/>
              <a:cs typeface="+mj-cs"/>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cs-CZ" sz="1800" b="1" i="0" u="none" strike="noStrike" kern="0" cap="none" spc="0" normalizeH="0" baseline="0" dirty="0" smtClean="0">
              <a:ln>
                <a:noFill/>
              </a:ln>
              <a:effectLst/>
              <a:uLnTx/>
              <a:uFillTx/>
            </a:endParaRPr>
          </a:p>
        </p:txBody>
      </p:sp>
      <p:sp>
        <p:nvSpPr>
          <p:cNvPr id="8" name="Zástupný symbol pro obsah 2"/>
          <p:cNvSpPr txBox="1">
            <a:spLocks/>
          </p:cNvSpPr>
          <p:nvPr/>
        </p:nvSpPr>
        <p:spPr>
          <a:xfrm>
            <a:off x="340356" y="1242940"/>
            <a:ext cx="9880413"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GB" sz="2400" b="1" dirty="0" smtClean="0">
                <a:latin typeface="Times New Roman" panose="02020603050405020304" pitchFamily="18" charset="0"/>
                <a:cs typeface="Times New Roman" panose="02020603050405020304" pitchFamily="18" charset="0"/>
              </a:rPr>
              <a:t>Business impact anal</a:t>
            </a:r>
            <a:r>
              <a:rPr lang="cs-CZ" sz="2400" b="1" dirty="0" smtClean="0">
                <a:latin typeface="Times New Roman" panose="02020603050405020304" pitchFamily="18" charset="0"/>
                <a:cs typeface="Times New Roman" panose="02020603050405020304" pitchFamily="18" charset="0"/>
              </a:rPr>
              <a:t>y</a:t>
            </a:r>
            <a:r>
              <a:rPr lang="en-GB" sz="2400" b="1" dirty="0" smtClean="0">
                <a:latin typeface="Times New Roman" panose="02020603050405020304" pitchFamily="18" charset="0"/>
                <a:cs typeface="Times New Roman" panose="02020603050405020304" pitchFamily="18" charset="0"/>
              </a:rPr>
              <a:t>sis*</a:t>
            </a:r>
            <a:endParaRPr lang="cs-CZ" sz="2400" b="1" dirty="0" smtClean="0">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This phase is used to obtain formal agreement with senior management for each time-critical business resource. This phase has the following sub-phases</a:t>
            </a:r>
            <a:r>
              <a:rPr lang="en-US" sz="2400" dirty="0" smtClean="0">
                <a:latin typeface="Times New Roman" panose="02020603050405020304" pitchFamily="18" charset="0"/>
                <a:cs typeface="Times New Roman" panose="02020603050405020304" pitchFamily="18" charset="0"/>
              </a:rPr>
              <a:t>:</a:t>
            </a:r>
            <a:endParaRPr lang="cs-CZ" sz="2400" dirty="0" smtClean="0">
              <a:latin typeface="Times New Roman" panose="02020603050405020304" pitchFamily="18" charset="0"/>
              <a:cs typeface="Times New Roman" panose="02020603050405020304" pitchFamily="18" charset="0"/>
            </a:endParaRPr>
          </a:p>
          <a:p>
            <a:pPr lvl="1" algn="just"/>
            <a:r>
              <a:rPr lang="en-US" sz="2200" dirty="0">
                <a:latin typeface="Times New Roman" panose="02020603050405020304" pitchFamily="18" charset="0"/>
                <a:cs typeface="Times New Roman" panose="02020603050405020304" pitchFamily="18" charset="0"/>
              </a:rPr>
              <a:t>Deciding maximum tolerable downtime, also known as MAO (Maximum Allowable </a:t>
            </a:r>
            <a:r>
              <a:rPr lang="en-US" sz="2200" dirty="0" smtClean="0">
                <a:latin typeface="Times New Roman" panose="02020603050405020304" pitchFamily="18" charset="0"/>
                <a:cs typeface="Times New Roman" panose="02020603050405020304" pitchFamily="18" charset="0"/>
              </a:rPr>
              <a:t>Outage)</a:t>
            </a:r>
            <a:r>
              <a:rPr lang="en-GB" sz="2200" dirty="0" smtClean="0">
                <a:latin typeface="Times New Roman" panose="02020603050405020304" pitchFamily="18" charset="0"/>
                <a:cs typeface="Times New Roman" panose="02020603050405020304" pitchFamily="18" charset="0"/>
              </a:rPr>
              <a:t>;</a:t>
            </a:r>
            <a:endParaRPr lang="cs-CZ" sz="2200" dirty="0" smtClean="0">
              <a:latin typeface="Times New Roman" panose="02020603050405020304" pitchFamily="18" charset="0"/>
              <a:cs typeface="Times New Roman" panose="02020603050405020304" pitchFamily="18" charset="0"/>
            </a:endParaRPr>
          </a:p>
          <a:p>
            <a:pPr lvl="1" algn="just"/>
            <a:r>
              <a:rPr lang="en-US" sz="2200" dirty="0" smtClean="0">
                <a:latin typeface="Times New Roman" panose="02020603050405020304" pitchFamily="18" charset="0"/>
                <a:cs typeface="Times New Roman" panose="02020603050405020304" pitchFamily="18" charset="0"/>
              </a:rPr>
              <a:t>Quantifying </a:t>
            </a:r>
            <a:r>
              <a:rPr lang="en-US" sz="2200" dirty="0">
                <a:latin typeface="Times New Roman" panose="02020603050405020304" pitchFamily="18" charset="0"/>
                <a:cs typeface="Times New Roman" panose="02020603050405020304" pitchFamily="18" charset="0"/>
              </a:rPr>
              <a:t>loss due to business outage (financial, extra cost of recovery, embarrassment), without estimating the probability of kinds of incidents, it only quantifies the </a:t>
            </a:r>
            <a:r>
              <a:rPr lang="en-US" sz="2200" dirty="0" smtClean="0">
                <a:latin typeface="Times New Roman" panose="02020603050405020304" pitchFamily="18" charset="0"/>
                <a:cs typeface="Times New Roman" panose="02020603050405020304" pitchFamily="18" charset="0"/>
              </a:rPr>
              <a:t>consequences;</a:t>
            </a:r>
            <a:endParaRPr lang="en-US" sz="2200" dirty="0">
              <a:latin typeface="Times New Roman" panose="02020603050405020304" pitchFamily="18" charset="0"/>
              <a:cs typeface="Times New Roman" panose="02020603050405020304" pitchFamily="18" charset="0"/>
            </a:endParaRPr>
          </a:p>
          <a:p>
            <a:pPr lvl="1" algn="just"/>
            <a:r>
              <a:rPr lang="en-US" sz="2200" dirty="0" smtClean="0">
                <a:latin typeface="Times New Roman" panose="02020603050405020304" pitchFamily="18" charset="0"/>
                <a:cs typeface="Times New Roman" panose="02020603050405020304" pitchFamily="18" charset="0"/>
              </a:rPr>
              <a:t>Choosing </a:t>
            </a:r>
            <a:r>
              <a:rPr lang="en-US" sz="2200" dirty="0">
                <a:latin typeface="Times New Roman" panose="02020603050405020304" pitchFamily="18" charset="0"/>
                <a:cs typeface="Times New Roman" panose="02020603050405020304" pitchFamily="18" charset="0"/>
              </a:rPr>
              <a:t>information gathering methods (surveys, interviews, software tools</a:t>
            </a:r>
            <a:r>
              <a:rPr lang="en-US" sz="2200" dirty="0" smtClean="0">
                <a:latin typeface="Times New Roman" panose="02020603050405020304" pitchFamily="18" charset="0"/>
                <a:cs typeface="Times New Roman" panose="02020603050405020304" pitchFamily="18" charset="0"/>
              </a:rPr>
              <a:t>);</a:t>
            </a:r>
            <a:endParaRPr lang="en-US" sz="2200" dirty="0">
              <a:latin typeface="Times New Roman" panose="02020603050405020304" pitchFamily="18" charset="0"/>
              <a:cs typeface="Times New Roman" panose="02020603050405020304" pitchFamily="18" charset="0"/>
            </a:endParaRPr>
          </a:p>
          <a:p>
            <a:pPr lvl="1" algn="just"/>
            <a:r>
              <a:rPr lang="en-US" sz="2200" dirty="0" smtClean="0">
                <a:latin typeface="Times New Roman" panose="02020603050405020304" pitchFamily="18" charset="0"/>
                <a:cs typeface="Times New Roman" panose="02020603050405020304" pitchFamily="18" charset="0"/>
              </a:rPr>
              <a:t>Selecting interviewees;</a:t>
            </a:r>
            <a:endParaRPr lang="cs-CZ" sz="2200" dirty="0">
              <a:latin typeface="Times New Roman" panose="02020603050405020304" pitchFamily="18" charset="0"/>
              <a:cs typeface="Times New Roman" panose="02020603050405020304" pitchFamily="18" charset="0"/>
            </a:endParaRPr>
          </a:p>
          <a:p>
            <a:pPr lvl="1" algn="just"/>
            <a:r>
              <a:rPr lang="cs-CZ" sz="2200" dirty="0" err="1" smtClean="0">
                <a:latin typeface="Times New Roman" panose="02020603050405020304" pitchFamily="18" charset="0"/>
                <a:cs typeface="Times New Roman" panose="02020603050405020304" pitchFamily="18" charset="0"/>
              </a:rPr>
              <a:t>Customizing</a:t>
            </a:r>
            <a:r>
              <a:rPr lang="cs-CZ" sz="2200" dirty="0" smtClean="0">
                <a:latin typeface="Times New Roman" panose="02020603050405020304" pitchFamily="18" charset="0"/>
                <a:cs typeface="Times New Roman" panose="02020603050405020304" pitchFamily="18" charset="0"/>
              </a:rPr>
              <a:t> </a:t>
            </a:r>
            <a:r>
              <a:rPr lang="cs-CZ" sz="2200" dirty="0" err="1" smtClean="0">
                <a:latin typeface="Times New Roman" panose="02020603050405020304" pitchFamily="18" charset="0"/>
                <a:cs typeface="Times New Roman" panose="02020603050405020304" pitchFamily="18" charset="0"/>
              </a:rPr>
              <a:t>questionnaire</a:t>
            </a:r>
            <a:r>
              <a:rPr lang="en-GB" sz="2200" dirty="0" smtClean="0">
                <a:latin typeface="Times New Roman" panose="02020603050405020304" pitchFamily="18" charset="0"/>
                <a:cs typeface="Times New Roman" panose="02020603050405020304" pitchFamily="18" charset="0"/>
              </a:rPr>
              <a:t>;</a:t>
            </a:r>
            <a:endParaRPr lang="cs-CZ" sz="2200" dirty="0">
              <a:latin typeface="Times New Roman" panose="02020603050405020304" pitchFamily="18" charset="0"/>
              <a:cs typeface="Times New Roman" panose="02020603050405020304" pitchFamily="18" charset="0"/>
            </a:endParaRPr>
          </a:p>
          <a:p>
            <a:pPr lvl="1" algn="just"/>
            <a:r>
              <a:rPr lang="cs-CZ" sz="2200" dirty="0" err="1" smtClean="0">
                <a:latin typeface="Times New Roman" panose="02020603050405020304" pitchFamily="18" charset="0"/>
                <a:cs typeface="Times New Roman" panose="02020603050405020304" pitchFamily="18" charset="0"/>
              </a:rPr>
              <a:t>Analyzing</a:t>
            </a:r>
            <a:r>
              <a:rPr lang="cs-CZ" sz="2200" dirty="0" smtClean="0">
                <a:latin typeface="Times New Roman" panose="02020603050405020304" pitchFamily="18" charset="0"/>
                <a:cs typeface="Times New Roman" panose="02020603050405020304" pitchFamily="18" charset="0"/>
              </a:rPr>
              <a:t> </a:t>
            </a:r>
            <a:r>
              <a:rPr lang="cs-CZ" sz="2200" dirty="0" err="1" smtClean="0">
                <a:latin typeface="Times New Roman" panose="02020603050405020304" pitchFamily="18" charset="0"/>
                <a:cs typeface="Times New Roman" panose="02020603050405020304" pitchFamily="18" charset="0"/>
              </a:rPr>
              <a:t>information</a:t>
            </a:r>
            <a:r>
              <a:rPr lang="en-GB" sz="2200" dirty="0" smtClean="0">
                <a:latin typeface="Times New Roman" panose="02020603050405020304" pitchFamily="18" charset="0"/>
                <a:cs typeface="Times New Roman" panose="02020603050405020304" pitchFamily="18" charset="0"/>
              </a:rPr>
              <a:t>;</a:t>
            </a:r>
            <a:r>
              <a:rPr lang="cs-CZ" sz="2200" dirty="0" smtClean="0">
                <a:latin typeface="Times New Roman" panose="02020603050405020304" pitchFamily="18" charset="0"/>
                <a:cs typeface="Times New Roman" panose="02020603050405020304" pitchFamily="18" charset="0"/>
              </a:rPr>
              <a:t> </a:t>
            </a:r>
            <a:endParaRPr lang="cs-CZ" sz="2200" dirty="0">
              <a:latin typeface="Times New Roman" panose="02020603050405020304" pitchFamily="18" charset="0"/>
              <a:cs typeface="Times New Roman" panose="02020603050405020304" pitchFamily="18" charset="0"/>
            </a:endParaRPr>
          </a:p>
          <a:p>
            <a:pPr marL="457200" lvl="1" indent="0" algn="just">
              <a:buNone/>
            </a:pPr>
            <a:endParaRPr lang="cs-CZ" sz="2200" dirty="0" smtClean="0">
              <a:latin typeface="Times New Roman" panose="02020603050405020304" pitchFamily="18" charset="0"/>
              <a:cs typeface="Times New Roman" panose="02020603050405020304" pitchFamily="18" charset="0"/>
            </a:endParaRPr>
          </a:p>
          <a:p>
            <a:pPr marL="0" indent="0" algn="just">
              <a:buNone/>
            </a:pPr>
            <a:r>
              <a:rPr lang="en-GB" sz="1800" dirty="0" smtClean="0">
                <a:latin typeface="Times New Roman" panose="02020603050405020304" pitchFamily="18" charset="0"/>
                <a:cs typeface="Times New Roman" panose="02020603050405020304" pitchFamily="18" charset="0"/>
              </a:rPr>
              <a:t> </a:t>
            </a:r>
            <a:endParaRPr lang="cs-CZ" sz="1800" dirty="0">
              <a:latin typeface="Times New Roman" panose="02020603050405020304" pitchFamily="18" charset="0"/>
              <a:cs typeface="Times New Roman" panose="02020603050405020304" pitchFamily="18" charset="0"/>
            </a:endParaRPr>
          </a:p>
        </p:txBody>
      </p:sp>
      <p:sp>
        <p:nvSpPr>
          <p:cNvPr id="2" name="TextovéPole 1"/>
          <p:cNvSpPr txBox="1"/>
          <p:nvPr/>
        </p:nvSpPr>
        <p:spPr>
          <a:xfrm>
            <a:off x="340356" y="6366617"/>
            <a:ext cx="10803360" cy="276999"/>
          </a:xfrm>
          <a:prstGeom prst="rect">
            <a:avLst/>
          </a:prstGeom>
          <a:noFill/>
        </p:spPr>
        <p:txBody>
          <a:bodyPr wrap="square" rtlCol="0">
            <a:spAutoFit/>
          </a:bodyPr>
          <a:lstStyle/>
          <a:p>
            <a:r>
              <a:rPr lang="cs-CZ" sz="1200" dirty="0"/>
              <a:t>* https://www.tutorialspoint.com/management_information_system/mis_tutorial.pdf</a:t>
            </a:r>
            <a:endParaRPr lang="cs-CZ" sz="1200" dirty="0" smtClean="0"/>
          </a:p>
        </p:txBody>
      </p:sp>
    </p:spTree>
    <p:extLst>
      <p:ext uri="{BB962C8B-B14F-4D97-AF65-F5344CB8AC3E}">
        <p14:creationId xmlns:p14="http://schemas.microsoft.com/office/powerpoint/2010/main" val="30799448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9969249" cy="1231106"/>
          </a:xfrm>
          <a:prstGeom prst="rect">
            <a:avLst/>
          </a:prstGeom>
        </p:spPr>
        <p:txBody>
          <a:bodyPr wrap="square">
            <a:spAutoFit/>
          </a:bodyPr>
          <a:lstStyle/>
          <a:p>
            <a:pPr lvl="0">
              <a:defRPr/>
            </a:pPr>
            <a:r>
              <a:rPr lang="cs-CZ" sz="2800" b="1" kern="0" dirty="0" smtClean="0">
                <a:latin typeface="Times New Roman"/>
                <a:ea typeface="+mj-ea"/>
                <a:cs typeface="+mj-cs"/>
              </a:rPr>
              <a:t>Business </a:t>
            </a:r>
            <a:r>
              <a:rPr lang="cs-CZ" sz="2800" b="1" kern="0" dirty="0" err="1" smtClean="0">
                <a:latin typeface="Times New Roman"/>
                <a:ea typeface="+mj-ea"/>
                <a:cs typeface="+mj-cs"/>
              </a:rPr>
              <a:t>continuity</a:t>
            </a:r>
            <a:r>
              <a:rPr lang="cs-CZ" sz="2800" b="1" kern="0" dirty="0" smtClean="0">
                <a:latin typeface="Times New Roman"/>
                <a:ea typeface="+mj-ea"/>
                <a:cs typeface="+mj-cs"/>
              </a:rPr>
              <a:t> </a:t>
            </a:r>
            <a:r>
              <a:rPr lang="cs-CZ" sz="2800" b="1" kern="0" dirty="0" err="1" smtClean="0">
                <a:latin typeface="Times New Roman"/>
                <a:ea typeface="+mj-ea"/>
                <a:cs typeface="+mj-cs"/>
              </a:rPr>
              <a:t>planning</a:t>
            </a:r>
            <a:r>
              <a:rPr lang="cs-CZ" sz="2800" b="1" kern="0" dirty="0" smtClean="0">
                <a:latin typeface="Times New Roman"/>
                <a:ea typeface="+mj-ea"/>
                <a:cs typeface="+mj-cs"/>
              </a:rPr>
              <a:t> </a:t>
            </a:r>
            <a:endParaRPr lang="cs-CZ" sz="2800" b="1" kern="0" dirty="0">
              <a:latin typeface="Times New Roman"/>
              <a:ea typeface="+mj-ea"/>
              <a:cs typeface="+mj-cs"/>
            </a:endParaRPr>
          </a:p>
          <a:p>
            <a:pPr lvl="0">
              <a:defRPr/>
            </a:pPr>
            <a:endParaRPr lang="cs-CZ" sz="2800" b="1" kern="0" dirty="0">
              <a:latin typeface="Times New Roman"/>
              <a:ea typeface="+mj-ea"/>
              <a:cs typeface="+mj-cs"/>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cs-CZ" sz="1800" b="1" i="0" u="none" strike="noStrike" kern="0" cap="none" spc="0" normalizeH="0" baseline="0" dirty="0" smtClean="0">
              <a:ln>
                <a:noFill/>
              </a:ln>
              <a:effectLst/>
              <a:uLnTx/>
              <a:uFillTx/>
            </a:endParaRPr>
          </a:p>
        </p:txBody>
      </p:sp>
      <p:sp>
        <p:nvSpPr>
          <p:cNvPr id="8" name="Zástupný symbol pro obsah 2"/>
          <p:cNvSpPr txBox="1">
            <a:spLocks/>
          </p:cNvSpPr>
          <p:nvPr/>
        </p:nvSpPr>
        <p:spPr>
          <a:xfrm>
            <a:off x="340356" y="1242940"/>
            <a:ext cx="9880413"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GB" sz="2400" b="1" dirty="0" smtClean="0">
                <a:latin typeface="Times New Roman" panose="02020603050405020304" pitchFamily="18" charset="0"/>
                <a:cs typeface="Times New Roman" panose="02020603050405020304" pitchFamily="18" charset="0"/>
              </a:rPr>
              <a:t>Business impact anal</a:t>
            </a:r>
            <a:r>
              <a:rPr lang="cs-CZ" sz="2400" b="1" dirty="0" smtClean="0">
                <a:latin typeface="Times New Roman" panose="02020603050405020304" pitchFamily="18" charset="0"/>
                <a:cs typeface="Times New Roman" panose="02020603050405020304" pitchFamily="18" charset="0"/>
              </a:rPr>
              <a:t>y</a:t>
            </a:r>
            <a:r>
              <a:rPr lang="en-GB" sz="2400" b="1" dirty="0" smtClean="0">
                <a:latin typeface="Times New Roman" panose="02020603050405020304" pitchFamily="18" charset="0"/>
                <a:cs typeface="Times New Roman" panose="02020603050405020304" pitchFamily="18" charset="0"/>
              </a:rPr>
              <a:t>sis*</a:t>
            </a:r>
            <a:endParaRPr lang="cs-CZ" sz="2400" b="1" dirty="0" smtClean="0">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This phase is used to obtain formal agreement with senior management for each time-critical business resource. This phase has the following sub-phases</a:t>
            </a:r>
            <a:r>
              <a:rPr lang="en-US" sz="2400" dirty="0" smtClean="0">
                <a:latin typeface="Times New Roman" panose="02020603050405020304" pitchFamily="18" charset="0"/>
                <a:cs typeface="Times New Roman" panose="02020603050405020304" pitchFamily="18" charset="0"/>
              </a:rPr>
              <a:t>:</a:t>
            </a:r>
            <a:endParaRPr lang="cs-CZ" sz="2400" dirty="0" smtClean="0">
              <a:latin typeface="Times New Roman" panose="02020603050405020304" pitchFamily="18" charset="0"/>
              <a:cs typeface="Times New Roman" panose="02020603050405020304" pitchFamily="18" charset="0"/>
            </a:endParaRPr>
          </a:p>
          <a:p>
            <a:pPr lvl="1" algn="just"/>
            <a:r>
              <a:rPr lang="en-US" sz="2200" dirty="0">
                <a:latin typeface="Times New Roman" panose="02020603050405020304" pitchFamily="18" charset="0"/>
                <a:cs typeface="Times New Roman" panose="02020603050405020304" pitchFamily="18" charset="0"/>
              </a:rPr>
              <a:t>Identifying time-critical business </a:t>
            </a:r>
            <a:r>
              <a:rPr lang="en-US" sz="2200" dirty="0" smtClean="0">
                <a:latin typeface="Times New Roman" panose="02020603050405020304" pitchFamily="18" charset="0"/>
                <a:cs typeface="Times New Roman" panose="02020603050405020304" pitchFamily="18" charset="0"/>
              </a:rPr>
              <a:t>functions;</a:t>
            </a:r>
            <a:endParaRPr lang="en-US" sz="2200" dirty="0">
              <a:latin typeface="Times New Roman" panose="02020603050405020304" pitchFamily="18" charset="0"/>
              <a:cs typeface="Times New Roman" panose="02020603050405020304" pitchFamily="18" charset="0"/>
            </a:endParaRPr>
          </a:p>
          <a:p>
            <a:pPr lvl="1" algn="just"/>
            <a:r>
              <a:rPr lang="en-US" sz="2200" dirty="0" smtClean="0">
                <a:latin typeface="Times New Roman" panose="02020603050405020304" pitchFamily="18" charset="0"/>
                <a:cs typeface="Times New Roman" panose="02020603050405020304" pitchFamily="18" charset="0"/>
              </a:rPr>
              <a:t>Assigning MTDs;</a:t>
            </a:r>
            <a:endParaRPr lang="en-US" sz="2200" dirty="0">
              <a:latin typeface="Times New Roman" panose="02020603050405020304" pitchFamily="18" charset="0"/>
              <a:cs typeface="Times New Roman" panose="02020603050405020304" pitchFamily="18" charset="0"/>
            </a:endParaRPr>
          </a:p>
          <a:p>
            <a:pPr lvl="1" algn="just"/>
            <a:r>
              <a:rPr lang="en-US" sz="2200" dirty="0" smtClean="0">
                <a:latin typeface="Times New Roman" panose="02020603050405020304" pitchFamily="18" charset="0"/>
                <a:cs typeface="Times New Roman" panose="02020603050405020304" pitchFamily="18" charset="0"/>
              </a:rPr>
              <a:t>Ranking </a:t>
            </a:r>
            <a:r>
              <a:rPr lang="en-US" sz="2200" dirty="0">
                <a:latin typeface="Times New Roman" panose="02020603050405020304" pitchFamily="18" charset="0"/>
                <a:cs typeface="Times New Roman" panose="02020603050405020304" pitchFamily="18" charset="0"/>
              </a:rPr>
              <a:t>critical business functions by </a:t>
            </a:r>
            <a:r>
              <a:rPr lang="en-US" sz="2200" dirty="0" smtClean="0">
                <a:latin typeface="Times New Roman" panose="02020603050405020304" pitchFamily="18" charset="0"/>
                <a:cs typeface="Times New Roman" panose="02020603050405020304" pitchFamily="18" charset="0"/>
              </a:rPr>
              <a:t>MTDs;</a:t>
            </a:r>
            <a:endParaRPr lang="en-US" sz="2200" dirty="0">
              <a:latin typeface="Times New Roman" panose="02020603050405020304" pitchFamily="18" charset="0"/>
              <a:cs typeface="Times New Roman" panose="02020603050405020304" pitchFamily="18" charset="0"/>
            </a:endParaRPr>
          </a:p>
          <a:p>
            <a:pPr lvl="1" algn="just"/>
            <a:r>
              <a:rPr lang="en-US" sz="2200" dirty="0" smtClean="0">
                <a:latin typeface="Times New Roman" panose="02020603050405020304" pitchFamily="18" charset="0"/>
                <a:cs typeface="Times New Roman" panose="02020603050405020304" pitchFamily="18" charset="0"/>
              </a:rPr>
              <a:t>Reporting </a:t>
            </a:r>
            <a:r>
              <a:rPr lang="en-US" sz="2200" dirty="0">
                <a:latin typeface="Times New Roman" panose="02020603050405020304" pitchFamily="18" charset="0"/>
                <a:cs typeface="Times New Roman" panose="02020603050405020304" pitchFamily="18" charset="0"/>
              </a:rPr>
              <a:t>recovery </a:t>
            </a:r>
            <a:r>
              <a:rPr lang="en-US" sz="2200" dirty="0" smtClean="0">
                <a:latin typeface="Times New Roman" panose="02020603050405020304" pitchFamily="18" charset="0"/>
                <a:cs typeface="Times New Roman" panose="02020603050405020304" pitchFamily="18" charset="0"/>
              </a:rPr>
              <a:t>options;</a:t>
            </a:r>
            <a:endParaRPr lang="en-US" sz="2200" dirty="0">
              <a:latin typeface="Times New Roman" panose="02020603050405020304" pitchFamily="18" charset="0"/>
              <a:cs typeface="Times New Roman" panose="02020603050405020304" pitchFamily="18" charset="0"/>
            </a:endParaRPr>
          </a:p>
          <a:p>
            <a:pPr lvl="1" algn="just"/>
            <a:r>
              <a:rPr lang="en-US" sz="2200" dirty="0" smtClean="0">
                <a:latin typeface="Times New Roman" panose="02020603050405020304" pitchFamily="18" charset="0"/>
                <a:cs typeface="Times New Roman" panose="02020603050405020304" pitchFamily="18" charset="0"/>
              </a:rPr>
              <a:t>Obtaining </a:t>
            </a:r>
            <a:r>
              <a:rPr lang="en-US" sz="2200" dirty="0">
                <a:latin typeface="Times New Roman" panose="02020603050405020304" pitchFamily="18" charset="0"/>
                <a:cs typeface="Times New Roman" panose="02020603050405020304" pitchFamily="18" charset="0"/>
              </a:rPr>
              <a:t>management </a:t>
            </a:r>
            <a:r>
              <a:rPr lang="en-US" sz="2200" dirty="0" smtClean="0">
                <a:latin typeface="Times New Roman" panose="02020603050405020304" pitchFamily="18" charset="0"/>
                <a:cs typeface="Times New Roman" panose="02020603050405020304" pitchFamily="18" charset="0"/>
              </a:rPr>
              <a:t>approval.</a:t>
            </a:r>
            <a:endParaRPr lang="cs-CZ" sz="2200" dirty="0" smtClean="0">
              <a:latin typeface="Times New Roman" panose="02020603050405020304" pitchFamily="18" charset="0"/>
              <a:cs typeface="Times New Roman" panose="02020603050405020304" pitchFamily="18" charset="0"/>
            </a:endParaRPr>
          </a:p>
          <a:p>
            <a:pPr marL="0" indent="0" algn="just">
              <a:buNone/>
            </a:pPr>
            <a:r>
              <a:rPr lang="en-GB" sz="1800" dirty="0" smtClean="0">
                <a:latin typeface="Times New Roman" panose="02020603050405020304" pitchFamily="18" charset="0"/>
                <a:cs typeface="Times New Roman" panose="02020603050405020304" pitchFamily="18" charset="0"/>
              </a:rPr>
              <a:t> </a:t>
            </a:r>
            <a:endParaRPr lang="cs-CZ" sz="1800" dirty="0">
              <a:latin typeface="Times New Roman" panose="02020603050405020304" pitchFamily="18" charset="0"/>
              <a:cs typeface="Times New Roman" panose="02020603050405020304" pitchFamily="18" charset="0"/>
            </a:endParaRPr>
          </a:p>
        </p:txBody>
      </p:sp>
      <p:sp>
        <p:nvSpPr>
          <p:cNvPr id="2" name="TextovéPole 1"/>
          <p:cNvSpPr txBox="1"/>
          <p:nvPr/>
        </p:nvSpPr>
        <p:spPr>
          <a:xfrm>
            <a:off x="340356" y="6366617"/>
            <a:ext cx="10803360" cy="276999"/>
          </a:xfrm>
          <a:prstGeom prst="rect">
            <a:avLst/>
          </a:prstGeom>
          <a:noFill/>
        </p:spPr>
        <p:txBody>
          <a:bodyPr wrap="square" rtlCol="0">
            <a:spAutoFit/>
          </a:bodyPr>
          <a:lstStyle/>
          <a:p>
            <a:r>
              <a:rPr lang="cs-CZ" sz="1200" dirty="0"/>
              <a:t>* https://www.tutorialspoint.com/management_information_system/mis_tutorial.pdf</a:t>
            </a:r>
            <a:endParaRPr lang="cs-CZ" sz="1200" dirty="0" smtClean="0"/>
          </a:p>
        </p:txBody>
      </p:sp>
    </p:spTree>
    <p:extLst>
      <p:ext uri="{BB962C8B-B14F-4D97-AF65-F5344CB8AC3E}">
        <p14:creationId xmlns:p14="http://schemas.microsoft.com/office/powerpoint/2010/main" val="17715452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9969249" cy="1231106"/>
          </a:xfrm>
          <a:prstGeom prst="rect">
            <a:avLst/>
          </a:prstGeom>
        </p:spPr>
        <p:txBody>
          <a:bodyPr wrap="square">
            <a:spAutoFit/>
          </a:bodyPr>
          <a:lstStyle/>
          <a:p>
            <a:pPr lvl="0">
              <a:defRPr/>
            </a:pPr>
            <a:r>
              <a:rPr lang="cs-CZ" sz="2800" b="1" kern="0" dirty="0" smtClean="0">
                <a:latin typeface="Times New Roman"/>
                <a:ea typeface="+mj-ea"/>
                <a:cs typeface="+mj-cs"/>
              </a:rPr>
              <a:t>Business </a:t>
            </a:r>
            <a:r>
              <a:rPr lang="cs-CZ" sz="2800" b="1" kern="0" dirty="0" err="1" smtClean="0">
                <a:latin typeface="Times New Roman"/>
                <a:ea typeface="+mj-ea"/>
                <a:cs typeface="+mj-cs"/>
              </a:rPr>
              <a:t>continuity</a:t>
            </a:r>
            <a:r>
              <a:rPr lang="cs-CZ" sz="2800" b="1" kern="0" dirty="0" smtClean="0">
                <a:latin typeface="Times New Roman"/>
                <a:ea typeface="+mj-ea"/>
                <a:cs typeface="+mj-cs"/>
              </a:rPr>
              <a:t> </a:t>
            </a:r>
            <a:r>
              <a:rPr lang="cs-CZ" sz="2800" b="1" kern="0" dirty="0" err="1" smtClean="0">
                <a:latin typeface="Times New Roman"/>
                <a:ea typeface="+mj-ea"/>
                <a:cs typeface="+mj-cs"/>
              </a:rPr>
              <a:t>planning</a:t>
            </a:r>
            <a:r>
              <a:rPr lang="cs-CZ" sz="2800" b="1" kern="0" dirty="0" smtClean="0">
                <a:latin typeface="Times New Roman"/>
                <a:ea typeface="+mj-ea"/>
                <a:cs typeface="+mj-cs"/>
              </a:rPr>
              <a:t> </a:t>
            </a:r>
            <a:endParaRPr lang="cs-CZ" sz="2800" b="1" kern="0" dirty="0">
              <a:latin typeface="Times New Roman"/>
              <a:ea typeface="+mj-ea"/>
              <a:cs typeface="+mj-cs"/>
            </a:endParaRPr>
          </a:p>
          <a:p>
            <a:pPr lvl="0">
              <a:defRPr/>
            </a:pPr>
            <a:endParaRPr lang="cs-CZ" sz="2800" b="1" kern="0" dirty="0">
              <a:latin typeface="Times New Roman"/>
              <a:ea typeface="+mj-ea"/>
              <a:cs typeface="+mj-cs"/>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cs-CZ" sz="1800" b="1" i="0" u="none" strike="noStrike" kern="0" cap="none" spc="0" normalizeH="0" baseline="0" dirty="0" smtClean="0">
              <a:ln>
                <a:noFill/>
              </a:ln>
              <a:effectLst/>
              <a:uLnTx/>
              <a:uFillTx/>
            </a:endParaRPr>
          </a:p>
        </p:txBody>
      </p:sp>
      <p:sp>
        <p:nvSpPr>
          <p:cNvPr id="8" name="Zástupný symbol pro obsah 2"/>
          <p:cNvSpPr txBox="1">
            <a:spLocks/>
          </p:cNvSpPr>
          <p:nvPr/>
        </p:nvSpPr>
        <p:spPr>
          <a:xfrm>
            <a:off x="340356" y="1242940"/>
            <a:ext cx="9880413"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GB" sz="2400" b="1" dirty="0" smtClean="0">
                <a:latin typeface="Times New Roman" panose="02020603050405020304" pitchFamily="18" charset="0"/>
                <a:cs typeface="Times New Roman" panose="02020603050405020304" pitchFamily="18" charset="0"/>
              </a:rPr>
              <a:t>Recover</a:t>
            </a:r>
            <a:r>
              <a:rPr lang="cs-CZ" sz="2400" b="1" dirty="0" smtClean="0">
                <a:latin typeface="Times New Roman" panose="02020603050405020304" pitchFamily="18" charset="0"/>
                <a:cs typeface="Times New Roman" panose="02020603050405020304" pitchFamily="18" charset="0"/>
              </a:rPr>
              <a:t>y</a:t>
            </a:r>
            <a:r>
              <a:rPr lang="en-GB" sz="2400" b="1" dirty="0" smtClean="0">
                <a:latin typeface="Times New Roman" panose="02020603050405020304" pitchFamily="18" charset="0"/>
                <a:cs typeface="Times New Roman" panose="02020603050405020304" pitchFamily="18" charset="0"/>
              </a:rPr>
              <a:t> phase*</a:t>
            </a:r>
            <a:endParaRPr lang="cs-CZ" sz="2400" b="1" dirty="0" smtClean="0">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This phase involves creating recovery strategies are based on MTDs, predefined and management-approved. These strategies should address recovery of:</a:t>
            </a:r>
          </a:p>
          <a:p>
            <a:pPr lvl="1" algn="just"/>
            <a:r>
              <a:rPr lang="en-US" sz="2200" dirty="0" smtClean="0">
                <a:latin typeface="Times New Roman" panose="02020603050405020304" pitchFamily="18" charset="0"/>
                <a:cs typeface="Times New Roman" panose="02020603050405020304" pitchFamily="18" charset="0"/>
              </a:rPr>
              <a:t>Business operations</a:t>
            </a:r>
            <a:r>
              <a:rPr lang="en-GB" sz="2200" dirty="0" smtClean="0">
                <a:latin typeface="Times New Roman" panose="02020603050405020304" pitchFamily="18" charset="0"/>
                <a:cs typeface="Times New Roman" panose="02020603050405020304" pitchFamily="18" charset="0"/>
              </a:rPr>
              <a:t>;</a:t>
            </a:r>
            <a:endParaRPr lang="en-US" sz="2200" dirty="0">
              <a:latin typeface="Times New Roman" panose="02020603050405020304" pitchFamily="18" charset="0"/>
              <a:cs typeface="Times New Roman" panose="02020603050405020304" pitchFamily="18" charset="0"/>
            </a:endParaRPr>
          </a:p>
          <a:p>
            <a:pPr lvl="1" algn="just"/>
            <a:r>
              <a:rPr lang="en-US" sz="2200" dirty="0" smtClean="0">
                <a:latin typeface="Times New Roman" panose="02020603050405020304" pitchFamily="18" charset="0"/>
                <a:cs typeface="Times New Roman" panose="02020603050405020304" pitchFamily="18" charset="0"/>
              </a:rPr>
              <a:t>Facilities </a:t>
            </a:r>
            <a:r>
              <a:rPr lang="en-US" sz="2200" dirty="0">
                <a:latin typeface="Times New Roman" panose="02020603050405020304" pitchFamily="18" charset="0"/>
                <a:cs typeface="Times New Roman" panose="02020603050405020304" pitchFamily="18" charset="0"/>
              </a:rPr>
              <a:t>&amp; </a:t>
            </a:r>
            <a:r>
              <a:rPr lang="en-US" sz="2200" dirty="0" smtClean="0">
                <a:latin typeface="Times New Roman" panose="02020603050405020304" pitchFamily="18" charset="0"/>
                <a:cs typeface="Times New Roman" panose="02020603050405020304" pitchFamily="18" charset="0"/>
              </a:rPr>
              <a:t>supplies;</a:t>
            </a:r>
            <a:endParaRPr lang="en-US" sz="2200" dirty="0">
              <a:latin typeface="Times New Roman" panose="02020603050405020304" pitchFamily="18" charset="0"/>
              <a:cs typeface="Times New Roman" panose="02020603050405020304" pitchFamily="18" charset="0"/>
            </a:endParaRPr>
          </a:p>
          <a:p>
            <a:pPr lvl="1" algn="just"/>
            <a:r>
              <a:rPr lang="en-US" sz="2200" dirty="0" smtClean="0">
                <a:latin typeface="Times New Roman" panose="02020603050405020304" pitchFamily="18" charset="0"/>
                <a:cs typeface="Times New Roman" panose="02020603050405020304" pitchFamily="18" charset="0"/>
              </a:rPr>
              <a:t>Users </a:t>
            </a:r>
            <a:r>
              <a:rPr lang="en-US" sz="2200" dirty="0">
                <a:latin typeface="Times New Roman" panose="02020603050405020304" pitchFamily="18" charset="0"/>
                <a:cs typeface="Times New Roman" panose="02020603050405020304" pitchFamily="18" charset="0"/>
              </a:rPr>
              <a:t>(workers and end-users</a:t>
            </a:r>
            <a:r>
              <a:rPr lang="en-US" sz="2200" dirty="0" smtClean="0">
                <a:latin typeface="Times New Roman" panose="02020603050405020304" pitchFamily="18" charset="0"/>
                <a:cs typeface="Times New Roman" panose="02020603050405020304" pitchFamily="18" charset="0"/>
              </a:rPr>
              <a:t>);</a:t>
            </a:r>
            <a:endParaRPr lang="en-US" sz="2200" dirty="0">
              <a:latin typeface="Times New Roman" panose="02020603050405020304" pitchFamily="18" charset="0"/>
              <a:cs typeface="Times New Roman" panose="02020603050405020304" pitchFamily="18" charset="0"/>
            </a:endParaRPr>
          </a:p>
          <a:p>
            <a:pPr lvl="1" algn="just"/>
            <a:r>
              <a:rPr lang="en-US" sz="2200" dirty="0" smtClean="0">
                <a:latin typeface="Times New Roman" panose="02020603050405020304" pitchFamily="18" charset="0"/>
                <a:cs typeface="Times New Roman" panose="02020603050405020304" pitchFamily="18" charset="0"/>
              </a:rPr>
              <a:t>Network;</a:t>
            </a:r>
            <a:endParaRPr lang="en-US" sz="2200" dirty="0">
              <a:latin typeface="Times New Roman" panose="02020603050405020304" pitchFamily="18" charset="0"/>
              <a:cs typeface="Times New Roman" panose="02020603050405020304" pitchFamily="18" charset="0"/>
            </a:endParaRPr>
          </a:p>
          <a:p>
            <a:pPr lvl="1" algn="just"/>
            <a:r>
              <a:rPr lang="en-US" sz="2200" dirty="0" smtClean="0">
                <a:latin typeface="Times New Roman" panose="02020603050405020304" pitchFamily="18" charset="0"/>
                <a:cs typeface="Times New Roman" panose="02020603050405020304" pitchFamily="18" charset="0"/>
              </a:rPr>
              <a:t>Data </a:t>
            </a:r>
            <a:r>
              <a:rPr lang="en-US" sz="2200" dirty="0">
                <a:latin typeface="Times New Roman" panose="02020603050405020304" pitchFamily="18" charset="0"/>
                <a:cs typeface="Times New Roman" panose="02020603050405020304" pitchFamily="18" charset="0"/>
              </a:rPr>
              <a:t>center (technical</a:t>
            </a:r>
            <a:r>
              <a:rPr lang="en-US" sz="2200" dirty="0" smtClean="0">
                <a:latin typeface="Times New Roman" panose="02020603050405020304" pitchFamily="18" charset="0"/>
                <a:cs typeface="Times New Roman" panose="02020603050405020304" pitchFamily="18" charset="0"/>
              </a:rPr>
              <a:t>);</a:t>
            </a:r>
            <a:endParaRPr lang="en-US" sz="2200" dirty="0">
              <a:latin typeface="Times New Roman" panose="02020603050405020304" pitchFamily="18" charset="0"/>
              <a:cs typeface="Times New Roman" panose="02020603050405020304" pitchFamily="18" charset="0"/>
            </a:endParaRPr>
          </a:p>
          <a:p>
            <a:pPr lvl="1" algn="just"/>
            <a:r>
              <a:rPr lang="en-US" sz="2200" dirty="0" smtClean="0">
                <a:latin typeface="Times New Roman" panose="02020603050405020304" pitchFamily="18" charset="0"/>
                <a:cs typeface="Times New Roman" panose="02020603050405020304" pitchFamily="18" charset="0"/>
              </a:rPr>
              <a:t>Data </a:t>
            </a:r>
            <a:r>
              <a:rPr lang="en-US" sz="2200" dirty="0">
                <a:latin typeface="Times New Roman" panose="02020603050405020304" pitchFamily="18" charset="0"/>
                <a:cs typeface="Times New Roman" panose="02020603050405020304" pitchFamily="18" charset="0"/>
              </a:rPr>
              <a:t>(off-site backups of data and applications</a:t>
            </a:r>
            <a:r>
              <a:rPr lang="en-US" sz="2200" dirty="0" smtClean="0">
                <a:latin typeface="Times New Roman" panose="02020603050405020304" pitchFamily="18" charset="0"/>
                <a:cs typeface="Times New Roman" panose="02020603050405020304" pitchFamily="18" charset="0"/>
              </a:rPr>
              <a:t>).</a:t>
            </a:r>
            <a:endParaRPr lang="cs-CZ" sz="2200" dirty="0" smtClean="0">
              <a:latin typeface="Times New Roman" panose="02020603050405020304" pitchFamily="18" charset="0"/>
              <a:cs typeface="Times New Roman" panose="02020603050405020304" pitchFamily="18" charset="0"/>
            </a:endParaRPr>
          </a:p>
        </p:txBody>
      </p:sp>
      <p:sp>
        <p:nvSpPr>
          <p:cNvPr id="2" name="TextovéPole 1"/>
          <p:cNvSpPr txBox="1"/>
          <p:nvPr/>
        </p:nvSpPr>
        <p:spPr>
          <a:xfrm>
            <a:off x="340356" y="6366617"/>
            <a:ext cx="10803360" cy="276999"/>
          </a:xfrm>
          <a:prstGeom prst="rect">
            <a:avLst/>
          </a:prstGeom>
          <a:noFill/>
        </p:spPr>
        <p:txBody>
          <a:bodyPr wrap="square" rtlCol="0">
            <a:spAutoFit/>
          </a:bodyPr>
          <a:lstStyle/>
          <a:p>
            <a:r>
              <a:rPr lang="cs-CZ" sz="1200" dirty="0"/>
              <a:t>* https://www.tutorialspoint.com/management_information_system/mis_tutorial.pdf</a:t>
            </a:r>
            <a:endParaRPr lang="cs-CZ" sz="1200" dirty="0" smtClean="0"/>
          </a:p>
        </p:txBody>
      </p:sp>
    </p:spTree>
    <p:extLst>
      <p:ext uri="{BB962C8B-B14F-4D97-AF65-F5344CB8AC3E}">
        <p14:creationId xmlns:p14="http://schemas.microsoft.com/office/powerpoint/2010/main" val="4244616054"/>
      </p:ext>
    </p:extLst>
  </p:cSld>
  <p:clrMapOvr>
    <a:masterClrMapping/>
  </p:clrMapOvr>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1094</TotalTime>
  <Words>1598</Words>
  <Application>Microsoft Office PowerPoint</Application>
  <PresentationFormat>Širokoúhlá obrazovka</PresentationFormat>
  <Paragraphs>195</Paragraphs>
  <Slides>30</Slides>
  <Notes>0</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30</vt:i4>
      </vt:variant>
    </vt:vector>
  </HeadingPairs>
  <TitlesOfParts>
    <vt:vector size="35" baseType="lpstr">
      <vt:lpstr>Arial</vt:lpstr>
      <vt:lpstr>Calibri</vt:lpstr>
      <vt:lpstr>Calibri Light</vt:lpstr>
      <vt:lpstr>Times New Roman</vt:lpstr>
      <vt:lpstr>Motiv Office</vt:lpstr>
      <vt:lpstr>Management information systems</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Roman Šperka</dc:creator>
  <cp:lastModifiedBy>ps</cp:lastModifiedBy>
  <cp:revision>246</cp:revision>
  <dcterms:created xsi:type="dcterms:W3CDTF">2016-11-25T20:36:16Z</dcterms:created>
  <dcterms:modified xsi:type="dcterms:W3CDTF">2017-09-05T05:04:27Z</dcterms:modified>
</cp:coreProperties>
</file>