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332" r:id="rId2"/>
    <p:sldId id="263" r:id="rId3"/>
    <p:sldId id="283" r:id="rId4"/>
    <p:sldId id="287" r:id="rId5"/>
    <p:sldId id="257" r:id="rId6"/>
    <p:sldId id="304" r:id="rId7"/>
    <p:sldId id="309" r:id="rId8"/>
    <p:sldId id="308" r:id="rId9"/>
    <p:sldId id="310" r:id="rId10"/>
    <p:sldId id="311" r:id="rId11"/>
    <p:sldId id="312" r:id="rId12"/>
    <p:sldId id="307" r:id="rId13"/>
    <p:sldId id="313" r:id="rId14"/>
    <p:sldId id="303" r:id="rId15"/>
    <p:sldId id="315" r:id="rId16"/>
    <p:sldId id="314" r:id="rId17"/>
    <p:sldId id="316" r:id="rId18"/>
    <p:sldId id="318" r:id="rId19"/>
    <p:sldId id="317" r:id="rId20"/>
    <p:sldId id="319" r:id="rId21"/>
    <p:sldId id="320" r:id="rId22"/>
    <p:sldId id="323" r:id="rId23"/>
    <p:sldId id="324" r:id="rId24"/>
    <p:sldId id="325" r:id="rId25"/>
    <p:sldId id="326" r:id="rId26"/>
    <p:sldId id="327" r:id="rId27"/>
    <p:sldId id="330" r:id="rId28"/>
    <p:sldId id="331" r:id="rId29"/>
    <p:sldId id="321" r:id="rId30"/>
    <p:sldId id="329" r:id="rId31"/>
    <p:sldId id="328" r:id="rId32"/>
    <p:sldId id="322" r:id="rId33"/>
    <p:sldId id="266" r:id="rId34"/>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07871"/>
    <a:srgbClr val="000000"/>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45" d="100"/>
          <a:sy n="145" d="100"/>
        </p:scale>
        <p:origin x="624" y="12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t>04.04.2018</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a:t>
            </a:fld>
            <a:endParaRPr lang="cs-CZ"/>
          </a:p>
        </p:txBody>
      </p:sp>
    </p:spTree>
    <p:extLst>
      <p:ext uri="{BB962C8B-B14F-4D97-AF65-F5344CB8AC3E}">
        <p14:creationId xmlns:p14="http://schemas.microsoft.com/office/powerpoint/2010/main" val="39258333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12</a:t>
            </a:fld>
            <a:endParaRPr lang="cs-CZ"/>
          </a:p>
        </p:txBody>
      </p:sp>
    </p:spTree>
    <p:extLst>
      <p:ext uri="{BB962C8B-B14F-4D97-AF65-F5344CB8AC3E}">
        <p14:creationId xmlns:p14="http://schemas.microsoft.com/office/powerpoint/2010/main" val="21547578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13</a:t>
            </a:fld>
            <a:endParaRPr lang="cs-CZ"/>
          </a:p>
        </p:txBody>
      </p:sp>
    </p:spTree>
    <p:extLst>
      <p:ext uri="{BB962C8B-B14F-4D97-AF65-F5344CB8AC3E}">
        <p14:creationId xmlns:p14="http://schemas.microsoft.com/office/powerpoint/2010/main" val="16496051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14</a:t>
            </a:fld>
            <a:endParaRPr lang="cs-CZ"/>
          </a:p>
        </p:txBody>
      </p:sp>
    </p:spTree>
    <p:extLst>
      <p:ext uri="{BB962C8B-B14F-4D97-AF65-F5344CB8AC3E}">
        <p14:creationId xmlns:p14="http://schemas.microsoft.com/office/powerpoint/2010/main" val="37040920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15</a:t>
            </a:fld>
            <a:endParaRPr lang="cs-CZ"/>
          </a:p>
        </p:txBody>
      </p:sp>
    </p:spTree>
    <p:extLst>
      <p:ext uri="{BB962C8B-B14F-4D97-AF65-F5344CB8AC3E}">
        <p14:creationId xmlns:p14="http://schemas.microsoft.com/office/powerpoint/2010/main" val="34431432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16</a:t>
            </a:fld>
            <a:endParaRPr lang="cs-CZ"/>
          </a:p>
        </p:txBody>
      </p:sp>
    </p:spTree>
    <p:extLst>
      <p:ext uri="{BB962C8B-B14F-4D97-AF65-F5344CB8AC3E}">
        <p14:creationId xmlns:p14="http://schemas.microsoft.com/office/powerpoint/2010/main" val="66955122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17</a:t>
            </a:fld>
            <a:endParaRPr lang="cs-CZ"/>
          </a:p>
        </p:txBody>
      </p:sp>
    </p:spTree>
    <p:extLst>
      <p:ext uri="{BB962C8B-B14F-4D97-AF65-F5344CB8AC3E}">
        <p14:creationId xmlns:p14="http://schemas.microsoft.com/office/powerpoint/2010/main" val="40814620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18</a:t>
            </a:fld>
            <a:endParaRPr lang="cs-CZ"/>
          </a:p>
        </p:txBody>
      </p:sp>
    </p:spTree>
    <p:extLst>
      <p:ext uri="{BB962C8B-B14F-4D97-AF65-F5344CB8AC3E}">
        <p14:creationId xmlns:p14="http://schemas.microsoft.com/office/powerpoint/2010/main" val="32228066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19</a:t>
            </a:fld>
            <a:endParaRPr lang="cs-CZ"/>
          </a:p>
        </p:txBody>
      </p:sp>
    </p:spTree>
    <p:extLst>
      <p:ext uri="{BB962C8B-B14F-4D97-AF65-F5344CB8AC3E}">
        <p14:creationId xmlns:p14="http://schemas.microsoft.com/office/powerpoint/2010/main" val="314646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20</a:t>
            </a:fld>
            <a:endParaRPr lang="cs-CZ"/>
          </a:p>
        </p:txBody>
      </p:sp>
    </p:spTree>
    <p:extLst>
      <p:ext uri="{BB962C8B-B14F-4D97-AF65-F5344CB8AC3E}">
        <p14:creationId xmlns:p14="http://schemas.microsoft.com/office/powerpoint/2010/main" val="106630760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21</a:t>
            </a:fld>
            <a:endParaRPr lang="cs-CZ"/>
          </a:p>
        </p:txBody>
      </p:sp>
    </p:spTree>
    <p:extLst>
      <p:ext uri="{BB962C8B-B14F-4D97-AF65-F5344CB8AC3E}">
        <p14:creationId xmlns:p14="http://schemas.microsoft.com/office/powerpoint/2010/main" val="5892542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a:t>
            </a:fld>
            <a:endParaRPr lang="cs-CZ"/>
          </a:p>
        </p:txBody>
      </p:sp>
    </p:spTree>
    <p:extLst>
      <p:ext uri="{BB962C8B-B14F-4D97-AF65-F5344CB8AC3E}">
        <p14:creationId xmlns:p14="http://schemas.microsoft.com/office/powerpoint/2010/main" val="226552363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22</a:t>
            </a:fld>
            <a:endParaRPr lang="cs-CZ"/>
          </a:p>
        </p:txBody>
      </p:sp>
    </p:spTree>
    <p:extLst>
      <p:ext uri="{BB962C8B-B14F-4D97-AF65-F5344CB8AC3E}">
        <p14:creationId xmlns:p14="http://schemas.microsoft.com/office/powerpoint/2010/main" val="191912524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23</a:t>
            </a:fld>
            <a:endParaRPr lang="cs-CZ"/>
          </a:p>
        </p:txBody>
      </p:sp>
    </p:spTree>
    <p:extLst>
      <p:ext uri="{BB962C8B-B14F-4D97-AF65-F5344CB8AC3E}">
        <p14:creationId xmlns:p14="http://schemas.microsoft.com/office/powerpoint/2010/main" val="354403017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24</a:t>
            </a:fld>
            <a:endParaRPr lang="cs-CZ"/>
          </a:p>
        </p:txBody>
      </p:sp>
    </p:spTree>
    <p:extLst>
      <p:ext uri="{BB962C8B-B14F-4D97-AF65-F5344CB8AC3E}">
        <p14:creationId xmlns:p14="http://schemas.microsoft.com/office/powerpoint/2010/main" val="72020181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25</a:t>
            </a:fld>
            <a:endParaRPr lang="cs-CZ"/>
          </a:p>
        </p:txBody>
      </p:sp>
    </p:spTree>
    <p:extLst>
      <p:ext uri="{BB962C8B-B14F-4D97-AF65-F5344CB8AC3E}">
        <p14:creationId xmlns:p14="http://schemas.microsoft.com/office/powerpoint/2010/main" val="229062422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26</a:t>
            </a:fld>
            <a:endParaRPr lang="cs-CZ"/>
          </a:p>
        </p:txBody>
      </p:sp>
    </p:spTree>
    <p:extLst>
      <p:ext uri="{BB962C8B-B14F-4D97-AF65-F5344CB8AC3E}">
        <p14:creationId xmlns:p14="http://schemas.microsoft.com/office/powerpoint/2010/main" val="117258694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27</a:t>
            </a:fld>
            <a:endParaRPr lang="cs-CZ"/>
          </a:p>
        </p:txBody>
      </p:sp>
    </p:spTree>
    <p:extLst>
      <p:ext uri="{BB962C8B-B14F-4D97-AF65-F5344CB8AC3E}">
        <p14:creationId xmlns:p14="http://schemas.microsoft.com/office/powerpoint/2010/main" val="226545481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28</a:t>
            </a:fld>
            <a:endParaRPr lang="cs-CZ"/>
          </a:p>
        </p:txBody>
      </p:sp>
    </p:spTree>
    <p:extLst>
      <p:ext uri="{BB962C8B-B14F-4D97-AF65-F5344CB8AC3E}">
        <p14:creationId xmlns:p14="http://schemas.microsoft.com/office/powerpoint/2010/main" val="281764722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29</a:t>
            </a:fld>
            <a:endParaRPr lang="cs-CZ"/>
          </a:p>
        </p:txBody>
      </p:sp>
    </p:spTree>
    <p:extLst>
      <p:ext uri="{BB962C8B-B14F-4D97-AF65-F5344CB8AC3E}">
        <p14:creationId xmlns:p14="http://schemas.microsoft.com/office/powerpoint/2010/main" val="214877912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30</a:t>
            </a:fld>
            <a:endParaRPr lang="cs-CZ"/>
          </a:p>
        </p:txBody>
      </p:sp>
    </p:spTree>
    <p:extLst>
      <p:ext uri="{BB962C8B-B14F-4D97-AF65-F5344CB8AC3E}">
        <p14:creationId xmlns:p14="http://schemas.microsoft.com/office/powerpoint/2010/main" val="223220397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31</a:t>
            </a:fld>
            <a:endParaRPr lang="cs-CZ"/>
          </a:p>
        </p:txBody>
      </p:sp>
    </p:spTree>
    <p:extLst>
      <p:ext uri="{BB962C8B-B14F-4D97-AF65-F5344CB8AC3E}">
        <p14:creationId xmlns:p14="http://schemas.microsoft.com/office/powerpoint/2010/main" val="15438768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5</a:t>
            </a:fld>
            <a:endParaRPr lang="cs-CZ"/>
          </a:p>
        </p:txBody>
      </p:sp>
    </p:spTree>
    <p:extLst>
      <p:ext uri="{BB962C8B-B14F-4D97-AF65-F5344CB8AC3E}">
        <p14:creationId xmlns:p14="http://schemas.microsoft.com/office/powerpoint/2010/main" val="33102618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32</a:t>
            </a:fld>
            <a:endParaRPr lang="cs-CZ"/>
          </a:p>
        </p:txBody>
      </p:sp>
    </p:spTree>
    <p:extLst>
      <p:ext uri="{BB962C8B-B14F-4D97-AF65-F5344CB8AC3E}">
        <p14:creationId xmlns:p14="http://schemas.microsoft.com/office/powerpoint/2010/main" val="25668628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6</a:t>
            </a:fld>
            <a:endParaRPr lang="cs-CZ"/>
          </a:p>
        </p:txBody>
      </p:sp>
    </p:spTree>
    <p:extLst>
      <p:ext uri="{BB962C8B-B14F-4D97-AF65-F5344CB8AC3E}">
        <p14:creationId xmlns:p14="http://schemas.microsoft.com/office/powerpoint/2010/main" val="18026001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7</a:t>
            </a:fld>
            <a:endParaRPr lang="cs-CZ"/>
          </a:p>
        </p:txBody>
      </p:sp>
    </p:spTree>
    <p:extLst>
      <p:ext uri="{BB962C8B-B14F-4D97-AF65-F5344CB8AC3E}">
        <p14:creationId xmlns:p14="http://schemas.microsoft.com/office/powerpoint/2010/main" val="21270632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8</a:t>
            </a:fld>
            <a:endParaRPr lang="cs-CZ"/>
          </a:p>
        </p:txBody>
      </p:sp>
    </p:spTree>
    <p:extLst>
      <p:ext uri="{BB962C8B-B14F-4D97-AF65-F5344CB8AC3E}">
        <p14:creationId xmlns:p14="http://schemas.microsoft.com/office/powerpoint/2010/main" val="24770100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9</a:t>
            </a:fld>
            <a:endParaRPr lang="cs-CZ"/>
          </a:p>
        </p:txBody>
      </p:sp>
    </p:spTree>
    <p:extLst>
      <p:ext uri="{BB962C8B-B14F-4D97-AF65-F5344CB8AC3E}">
        <p14:creationId xmlns:p14="http://schemas.microsoft.com/office/powerpoint/2010/main" val="25217985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10</a:t>
            </a:fld>
            <a:endParaRPr lang="cs-CZ"/>
          </a:p>
        </p:txBody>
      </p:sp>
    </p:spTree>
    <p:extLst>
      <p:ext uri="{BB962C8B-B14F-4D97-AF65-F5344CB8AC3E}">
        <p14:creationId xmlns:p14="http://schemas.microsoft.com/office/powerpoint/2010/main" val="5074170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11</a:t>
            </a:fld>
            <a:endParaRPr lang="cs-CZ"/>
          </a:p>
        </p:txBody>
      </p:sp>
    </p:spTree>
    <p:extLst>
      <p:ext uri="{BB962C8B-B14F-4D97-AF65-F5344CB8AC3E}">
        <p14:creationId xmlns:p14="http://schemas.microsoft.com/office/powerpoint/2010/main" val="25890949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smtClean="0">
                <a:solidFill>
                  <a:srgbClr val="981E3A"/>
                </a:solidFill>
                <a:latin typeface="Times New Roman" panose="02020603050405020304" pitchFamily="18" charset="0"/>
                <a:cs typeface="Times New Roman" panose="02020603050405020304" pitchFamily="18" charset="0"/>
              </a:rPr>
              <a:t>Název listu</a:t>
            </a:r>
            <a:endParaRPr lang="cs-CZ" sz="2400" dirty="0">
              <a:solidFill>
                <a:srgbClr val="981E3A"/>
              </a:solidFill>
              <a:latin typeface="Times New Roman" panose="02020603050405020304" pitchFamily="18" charset="0"/>
              <a:cs typeface="Times New Roman" panose="02020603050405020304" pitchFamily="18" charset="0"/>
            </a:endParaRP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smtClean="0">
                <a:cs typeface="Times New Roman" panose="02020603050405020304" pitchFamily="18" charset="0"/>
              </a:rPr>
              <a:t>Prostor pro doplňující informace, poznámky</a:t>
            </a:r>
            <a:endParaRPr lang="cs-CZ" altLang="cs-CZ" dirty="0" smtClean="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24328" y="3939902"/>
            <a:ext cx="936104" cy="730162"/>
          </a:xfrm>
          <a:prstGeom prst="rect">
            <a:avLst/>
          </a:prstGeom>
        </p:spPr>
      </p:pic>
      <p:sp>
        <p:nvSpPr>
          <p:cNvPr id="7" name="Obdélník 6"/>
          <p:cNvSpPr/>
          <p:nvPr/>
        </p:nvSpPr>
        <p:spPr>
          <a:xfrm>
            <a:off x="395536" y="2365808"/>
            <a:ext cx="6704527" cy="2304256"/>
          </a:xfrm>
          <a:prstGeom prst="rect">
            <a:avLst/>
          </a:prstGeom>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cs-CZ" dirty="0" smtClean="0">
                <a:ln w="0"/>
                <a:solidFill>
                  <a:schemeClr val="bg1"/>
                </a:solidFill>
                <a:effectLst>
                  <a:outerShdw blurRad="38100" dist="19050" dir="2700000" algn="tl" rotWithShape="0">
                    <a:schemeClr val="dk1">
                      <a:alpha val="40000"/>
                    </a:schemeClr>
                  </a:outerShdw>
                </a:effectLst>
              </a:rPr>
              <a:t>Prezentace předmětu:</a:t>
            </a:r>
          </a:p>
          <a:p>
            <a:pPr algn="ctr"/>
            <a:r>
              <a:rPr lang="cs-CZ" b="1" dirty="0" smtClean="0">
                <a:ln w="0"/>
                <a:solidFill>
                  <a:schemeClr val="bg1"/>
                </a:solidFill>
                <a:effectLst>
                  <a:outerShdw blurRad="38100" dist="19050" dir="2700000" algn="tl" rotWithShape="0">
                    <a:schemeClr val="dk1">
                      <a:alpha val="40000"/>
                    </a:schemeClr>
                  </a:outerShdw>
                </a:effectLst>
              </a:rPr>
              <a:t>INFORMATION MANAGEMENT</a:t>
            </a:r>
          </a:p>
          <a:p>
            <a:pPr algn="ctr"/>
            <a:endParaRPr lang="cs-CZ" dirty="0">
              <a:ln w="0"/>
              <a:solidFill>
                <a:schemeClr val="bg1"/>
              </a:solidFill>
              <a:effectLst>
                <a:outerShdw blurRad="38100" dist="19050" dir="2700000" algn="tl" rotWithShape="0">
                  <a:schemeClr val="dk1">
                    <a:alpha val="40000"/>
                  </a:schemeClr>
                </a:outerShdw>
              </a:effectLst>
            </a:endParaRPr>
          </a:p>
          <a:p>
            <a:pPr algn="ctr"/>
            <a:r>
              <a:rPr lang="cs-CZ" dirty="0" smtClean="0">
                <a:ln w="0"/>
                <a:solidFill>
                  <a:schemeClr val="bg1"/>
                </a:solidFill>
                <a:effectLst>
                  <a:outerShdw blurRad="38100" dist="19050" dir="2700000" algn="tl" rotWithShape="0">
                    <a:schemeClr val="dk1">
                      <a:alpha val="40000"/>
                    </a:schemeClr>
                  </a:outerShdw>
                </a:effectLst>
              </a:rPr>
              <a:t>Vyučující:</a:t>
            </a:r>
          </a:p>
          <a:p>
            <a:pPr algn="ctr"/>
            <a:r>
              <a:rPr lang="cs-CZ" b="1" dirty="0" smtClean="0">
                <a:ln w="0"/>
                <a:solidFill>
                  <a:schemeClr val="bg1"/>
                </a:solidFill>
                <a:effectLst>
                  <a:outerShdw blurRad="38100" dist="19050" dir="2700000" algn="tl" rotWithShape="0">
                    <a:schemeClr val="dk1">
                      <a:alpha val="40000"/>
                    </a:schemeClr>
                  </a:outerShdw>
                </a:effectLst>
              </a:rPr>
              <a:t>Ing. Radim Dolák, Ph.D.</a:t>
            </a:r>
            <a:endParaRPr lang="cs-CZ" b="1" dirty="0">
              <a:ln w="0"/>
              <a:solidFill>
                <a:schemeClr val="bg1"/>
              </a:solidFill>
              <a:effectLst>
                <a:outerShdw blurRad="38100" dist="19050" dir="2700000" algn="tl" rotWithShape="0">
                  <a:schemeClr val="dk1">
                    <a:alpha val="40000"/>
                  </a:schemeClr>
                </a:outerShdw>
              </a:effectLst>
            </a:endParaRPr>
          </a:p>
        </p:txBody>
      </p:sp>
      <p:sp>
        <p:nvSpPr>
          <p:cNvPr id="2" name="Nadpis 1"/>
          <p:cNvSpPr>
            <a:spLocks noGrp="1"/>
          </p:cNvSpPr>
          <p:nvPr>
            <p:ph type="ctrTitle" idx="4294967295"/>
          </p:nvPr>
        </p:nvSpPr>
        <p:spPr>
          <a:xfrm>
            <a:off x="0" y="700088"/>
            <a:ext cx="5111750" cy="2159000"/>
          </a:xfrm>
          <a:prstGeom prst="rect">
            <a:avLst/>
          </a:prstGeom>
        </p:spPr>
        <p:txBody>
          <a:bodyPr anchor="t">
            <a:normAutofit/>
          </a:bodyPr>
          <a:lstStyle/>
          <a:p>
            <a:pPr algn="l"/>
            <a:r>
              <a:rPr lang="cs-CZ" sz="4000" b="1" dirty="0" smtClean="0">
                <a:solidFill>
                  <a:schemeClr val="bg1"/>
                </a:solidFill>
                <a:latin typeface="Times New Roman" panose="02020603050405020304" pitchFamily="18" charset="0"/>
                <a:cs typeface="Times New Roman" panose="02020603050405020304" pitchFamily="18" charset="0"/>
              </a:rPr>
              <a:t>Název</a:t>
            </a:r>
            <a:br>
              <a:rPr lang="cs-CZ" sz="4000" b="1" dirty="0" smtClean="0">
                <a:solidFill>
                  <a:schemeClr val="bg1"/>
                </a:solidFill>
                <a:latin typeface="Times New Roman" panose="02020603050405020304" pitchFamily="18" charset="0"/>
                <a:cs typeface="Times New Roman" panose="02020603050405020304" pitchFamily="18" charset="0"/>
              </a:rPr>
            </a:br>
            <a:r>
              <a:rPr lang="cs-CZ" sz="4000" b="1" dirty="0" smtClean="0">
                <a:solidFill>
                  <a:schemeClr val="bg1"/>
                </a:solidFill>
                <a:latin typeface="Times New Roman" panose="02020603050405020304" pitchFamily="18" charset="0"/>
                <a:cs typeface="Times New Roman" panose="02020603050405020304" pitchFamily="18" charset="0"/>
              </a:rPr>
              <a:t>prezentace</a:t>
            </a:r>
            <a:endParaRPr lang="cs-CZ" sz="4000" b="1" dirty="0">
              <a:solidFill>
                <a:schemeClr val="bg1"/>
              </a:solidFill>
              <a:latin typeface="Times New Roman" panose="02020603050405020304" pitchFamily="18" charset="0"/>
              <a:cs typeface="Times New Roman" panose="02020603050405020304" pitchFamily="18" charset="0"/>
            </a:endParaRPr>
          </a:p>
        </p:txBody>
      </p:sp>
      <p:graphicFrame>
        <p:nvGraphicFramePr>
          <p:cNvPr id="4" name="Tabulka 3"/>
          <p:cNvGraphicFramePr>
            <a:graphicFrameLocks noGrp="1"/>
          </p:cNvGraphicFramePr>
          <p:nvPr>
            <p:extLst/>
          </p:nvPr>
        </p:nvGraphicFramePr>
        <p:xfrm>
          <a:off x="539552" y="1563901"/>
          <a:ext cx="6480720" cy="435610"/>
        </p:xfrm>
        <a:graphic>
          <a:graphicData uri="http://schemas.openxmlformats.org/drawingml/2006/table">
            <a:tbl>
              <a:tblPr firstRow="1" firstCol="1" bandRow="1">
                <a:tableStyleId>{5C22544A-7EE6-4342-B048-85BDC9FD1C3A}</a:tableStyleId>
              </a:tblPr>
              <a:tblGrid>
                <a:gridCol w="2266916">
                  <a:extLst>
                    <a:ext uri="{9D8B030D-6E8A-4147-A177-3AD203B41FA5}">
                      <a16:colId xmlns:a16="http://schemas.microsoft.com/office/drawing/2014/main" xmlns="" val="3755197986"/>
                    </a:ext>
                  </a:extLst>
                </a:gridCol>
                <a:gridCol w="4213804">
                  <a:extLst>
                    <a:ext uri="{9D8B030D-6E8A-4147-A177-3AD203B41FA5}">
                      <a16:colId xmlns:a16="http://schemas.microsoft.com/office/drawing/2014/main" xmlns="" val="4011610095"/>
                    </a:ext>
                  </a:extLst>
                </a:gridCol>
              </a:tblGrid>
              <a:tr h="217805">
                <a:tc>
                  <a:txBody>
                    <a:bodyPr/>
                    <a:lstStyle/>
                    <a:p>
                      <a:pPr indent="180340" algn="l">
                        <a:lnSpc>
                          <a:spcPct val="115000"/>
                        </a:lnSpc>
                        <a:spcBef>
                          <a:spcPts val="425"/>
                        </a:spcBef>
                        <a:spcAft>
                          <a:spcPts val="0"/>
                        </a:spcAft>
                      </a:pPr>
                      <a:r>
                        <a:rPr lang="cs-CZ" sz="1200" dirty="0">
                          <a:effectLst/>
                        </a:rPr>
                        <a:t>Název projektu</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chemeClr val="tx1"/>
                    </a:solidFill>
                  </a:tcPr>
                </a:tc>
                <a:tc>
                  <a:txBody>
                    <a:bodyPr/>
                    <a:lstStyle/>
                    <a:p>
                      <a:pPr indent="180340" algn="just">
                        <a:lnSpc>
                          <a:spcPct val="115000"/>
                        </a:lnSpc>
                        <a:spcBef>
                          <a:spcPts val="425"/>
                        </a:spcBef>
                        <a:spcAft>
                          <a:spcPts val="0"/>
                        </a:spcAft>
                      </a:pPr>
                      <a:r>
                        <a:rPr lang="cs-CZ" sz="1200" dirty="0">
                          <a:effectLst/>
                        </a:rPr>
                        <a:t>Rozvoj vzdělávání na Slezské univerzitě v Opavě</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extLst>
                  <a:ext uri="{0D108BD9-81ED-4DB2-BD59-A6C34878D82A}">
                    <a16:rowId xmlns:a16="http://schemas.microsoft.com/office/drawing/2014/main" xmlns="" val="2306872320"/>
                  </a:ext>
                </a:extLst>
              </a:tr>
              <a:tr h="217805">
                <a:tc>
                  <a:txBody>
                    <a:bodyPr/>
                    <a:lstStyle/>
                    <a:p>
                      <a:pPr indent="180340" algn="just">
                        <a:lnSpc>
                          <a:spcPct val="115000"/>
                        </a:lnSpc>
                        <a:spcBef>
                          <a:spcPts val="425"/>
                        </a:spcBef>
                        <a:spcAft>
                          <a:spcPts val="0"/>
                        </a:spcAft>
                      </a:pPr>
                      <a:r>
                        <a:rPr lang="cs-CZ" sz="1200" dirty="0">
                          <a:effectLst/>
                        </a:rPr>
                        <a:t>Registrační číslo projektu</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tc>
                  <a:txBody>
                    <a:bodyPr/>
                    <a:lstStyle/>
                    <a:p>
                      <a:pPr indent="180340" algn="just">
                        <a:lnSpc>
                          <a:spcPct val="115000"/>
                        </a:lnSpc>
                        <a:spcBef>
                          <a:spcPts val="425"/>
                        </a:spcBef>
                        <a:spcAft>
                          <a:spcPts val="0"/>
                        </a:spcAft>
                      </a:pPr>
                      <a:r>
                        <a:rPr lang="cs-CZ" sz="1200" b="1" dirty="0">
                          <a:solidFill>
                            <a:schemeClr val="bg1"/>
                          </a:solidFill>
                          <a:effectLst/>
                        </a:rPr>
                        <a:t>CZ.02.2.69/0.0./0.0/16_015/0002400</a:t>
                      </a:r>
                      <a:endParaRPr lang="cs-CZ" sz="1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extLst>
                  <a:ext uri="{0D108BD9-81ED-4DB2-BD59-A6C34878D82A}">
                    <a16:rowId xmlns:a16="http://schemas.microsoft.com/office/drawing/2014/main" xmlns="" val="3822484205"/>
                  </a:ext>
                </a:extLst>
              </a:tr>
            </a:tbl>
          </a:graphicData>
        </a:graphic>
      </p:graphicFrame>
      <p:sp>
        <p:nvSpPr>
          <p:cNvPr id="5" name="Rectangle 2"/>
          <p:cNvSpPr>
            <a:spLocks noChangeArrowheads="1"/>
          </p:cNvSpPr>
          <p:nvPr/>
        </p:nvSpPr>
        <p:spPr bwMode="auto">
          <a:xfrm>
            <a:off x="1878013" y="278288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pic>
        <p:nvPicPr>
          <p:cNvPr id="1025" name="Obrázek 8" descr="Logolink_OP_VVV_hor_barva_cz"/>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5074" y="250328"/>
            <a:ext cx="5505450" cy="121920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3"/>
          <p:cNvSpPr>
            <a:spLocks noChangeArrowheads="1"/>
          </p:cNvSpPr>
          <p:nvPr/>
        </p:nvSpPr>
        <p:spPr bwMode="auto">
          <a:xfrm>
            <a:off x="1878013" y="45132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Tree>
    <p:extLst>
      <p:ext uri="{BB962C8B-B14F-4D97-AF65-F5344CB8AC3E}">
        <p14:creationId xmlns:p14="http://schemas.microsoft.com/office/powerpoint/2010/main" val="8670232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According </a:t>
            </a:r>
            <a:r>
              <a:rPr lang="en-US" altLang="cs-CZ" sz="1800" b="1" dirty="0">
                <a:solidFill>
                  <a:srgbClr val="307871"/>
                </a:solidFill>
                <a:latin typeface="Times New Roman" panose="02020603050405020304" pitchFamily="18" charset="0"/>
                <a:cs typeface="Times New Roman" panose="02020603050405020304" pitchFamily="18" charset="0"/>
              </a:rPr>
              <a:t>to </a:t>
            </a:r>
            <a:r>
              <a:rPr lang="en-US" altLang="cs-CZ" sz="1800" b="1" dirty="0" err="1">
                <a:solidFill>
                  <a:srgbClr val="307871"/>
                </a:solidFill>
                <a:latin typeface="Times New Roman" panose="02020603050405020304" pitchFamily="18" charset="0"/>
                <a:cs typeface="Times New Roman" panose="02020603050405020304" pitchFamily="18" charset="0"/>
              </a:rPr>
              <a:t>Sklenák</a:t>
            </a:r>
            <a:r>
              <a:rPr lang="en-US" altLang="cs-CZ" sz="1800" b="1" dirty="0">
                <a:solidFill>
                  <a:srgbClr val="307871"/>
                </a:solidFill>
                <a:latin typeface="Times New Roman" panose="02020603050405020304" pitchFamily="18" charset="0"/>
                <a:cs typeface="Times New Roman" panose="02020603050405020304" pitchFamily="18" charset="0"/>
              </a:rPr>
              <a:t> (2011), the following can be distinguished from the point of view of the data:</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Structured </a:t>
            </a:r>
            <a:r>
              <a:rPr lang="en-US" altLang="cs-CZ" sz="1800" b="1" dirty="0">
                <a:solidFill>
                  <a:srgbClr val="307871"/>
                </a:solidFill>
                <a:latin typeface="Times New Roman" panose="02020603050405020304" pitchFamily="18" charset="0"/>
                <a:cs typeface="Times New Roman" panose="02020603050405020304" pitchFamily="18" charset="0"/>
              </a:rPr>
              <a:t>data - explicitly capture facts, attributes, objects, etc. The existence of certain data elements is an important feature. A typical example is data </a:t>
            </a:r>
            <a:r>
              <a:rPr lang="en-US" altLang="cs-CZ" sz="1800" b="1" dirty="0" smtClean="0">
                <a:solidFill>
                  <a:srgbClr val="307871"/>
                </a:solidFill>
                <a:latin typeface="Times New Roman" panose="02020603050405020304" pitchFamily="18" charset="0"/>
                <a:cs typeface="Times New Roman" panose="02020603050405020304" pitchFamily="18" charset="0"/>
              </a:rPr>
              <a:t>storage </a:t>
            </a:r>
            <a:r>
              <a:rPr lang="en-US" altLang="cs-CZ" sz="1800" b="1" dirty="0">
                <a:solidFill>
                  <a:srgbClr val="307871"/>
                </a:solidFill>
                <a:latin typeface="Times New Roman" panose="02020603050405020304" pitchFamily="18" charset="0"/>
                <a:cs typeface="Times New Roman" panose="02020603050405020304" pitchFamily="18" charset="0"/>
              </a:rPr>
              <a:t>using relational database systems, where elements such as fields, records, sessions, databases are used. In this way, only those data that are necessary for solving information needs and solutions to decision-making problems can be </a:t>
            </a:r>
            <a:r>
              <a:rPr lang="en-US" altLang="cs-CZ" sz="1800" b="1" dirty="0" smtClean="0">
                <a:solidFill>
                  <a:srgbClr val="307871"/>
                </a:solidFill>
                <a:latin typeface="Times New Roman" panose="02020603050405020304" pitchFamily="18" charset="0"/>
                <a:cs typeface="Times New Roman" panose="02020603050405020304" pitchFamily="18" charset="0"/>
              </a:rPr>
              <a:t>selected</a:t>
            </a:r>
            <a:r>
              <a:rPr lang="en-US" altLang="cs-CZ" sz="1800" b="1" dirty="0">
                <a:solidFill>
                  <a:srgbClr val="307871"/>
                </a:solidFill>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U</a:t>
            </a:r>
            <a:r>
              <a:rPr lang="en-US" altLang="cs-CZ" sz="1800" b="1" dirty="0" err="1" smtClean="0">
                <a:solidFill>
                  <a:srgbClr val="307871"/>
                </a:solidFill>
                <a:latin typeface="Times New Roman" panose="02020603050405020304" pitchFamily="18" charset="0"/>
                <a:cs typeface="Times New Roman" panose="02020603050405020304" pitchFamily="18" charset="0"/>
              </a:rPr>
              <a:t>nstructured</a:t>
            </a:r>
            <a:r>
              <a:rPr lang="en-US" altLang="cs-CZ" sz="1800" b="1" dirty="0" smtClean="0">
                <a:solidFill>
                  <a:srgbClr val="307871"/>
                </a:solidFill>
                <a:latin typeface="Times New Roman" panose="02020603050405020304" pitchFamily="18" charset="0"/>
                <a:cs typeface="Times New Roman" panose="02020603050405020304" pitchFamily="18" charset="0"/>
              </a:rPr>
              <a:t> </a:t>
            </a:r>
            <a:r>
              <a:rPr lang="en-US" altLang="cs-CZ" sz="1800" b="1" dirty="0">
                <a:solidFill>
                  <a:srgbClr val="307871"/>
                </a:solidFill>
                <a:latin typeface="Times New Roman" panose="02020603050405020304" pitchFamily="18" charset="0"/>
                <a:cs typeface="Times New Roman" panose="02020603050405020304" pitchFamily="18" charset="0"/>
              </a:rPr>
              <a:t>data - expressed as "by-pass flow" without any further resolution, for example video, sound recordings or pictures. Also included are text </a:t>
            </a:r>
            <a:r>
              <a:rPr lang="en-US" altLang="cs-CZ" sz="1800" b="1" dirty="0" smtClean="0">
                <a:solidFill>
                  <a:srgbClr val="307871"/>
                </a:solidFill>
                <a:latin typeface="Times New Roman" panose="02020603050405020304" pitchFamily="18" charset="0"/>
                <a:cs typeface="Times New Roman" panose="02020603050405020304" pitchFamily="18" charset="0"/>
              </a:rPr>
              <a:t>documents</a:t>
            </a:r>
            <a:r>
              <a:rPr lang="en-US" altLang="cs-CZ" sz="1800" b="1" dirty="0">
                <a:solidFill>
                  <a:srgbClr val="307871"/>
                </a:solidFill>
                <a:latin typeface="Times New Roman" panose="02020603050405020304" pitchFamily="18" charset="0"/>
                <a:cs typeface="Times New Roman" panose="02020603050405020304" pitchFamily="18" charset="0"/>
              </a:rPr>
              <a:t>.</a:t>
            </a:r>
          </a:p>
          <a:p>
            <a:pPr marL="0" indent="0" algn="just">
              <a:buNone/>
            </a:pPr>
            <a:endParaRPr lang="en-US"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en-US"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en-US"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en-US"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en-US"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smtClean="0"/>
              <a:t>Data</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5864355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According </a:t>
            </a:r>
            <a:r>
              <a:rPr lang="en-US" altLang="cs-CZ" sz="1800" b="1" dirty="0">
                <a:solidFill>
                  <a:srgbClr val="307871"/>
                </a:solidFill>
                <a:latin typeface="Times New Roman" panose="02020603050405020304" pitchFamily="18" charset="0"/>
                <a:cs typeface="Times New Roman" panose="02020603050405020304" pitchFamily="18" charset="0"/>
              </a:rPr>
              <a:t>to </a:t>
            </a:r>
            <a:r>
              <a:rPr lang="en-US" altLang="cs-CZ" sz="1800" b="1" dirty="0" err="1">
                <a:solidFill>
                  <a:srgbClr val="307871"/>
                </a:solidFill>
                <a:latin typeface="Times New Roman" panose="02020603050405020304" pitchFamily="18" charset="0"/>
                <a:cs typeface="Times New Roman" panose="02020603050405020304" pitchFamily="18" charset="0"/>
              </a:rPr>
              <a:t>Sklenák</a:t>
            </a:r>
            <a:r>
              <a:rPr lang="en-US" altLang="cs-CZ" sz="1800" b="1" dirty="0">
                <a:solidFill>
                  <a:srgbClr val="307871"/>
                </a:solidFill>
                <a:latin typeface="Times New Roman" panose="02020603050405020304" pitchFamily="18" charset="0"/>
                <a:cs typeface="Times New Roman" panose="02020603050405020304" pitchFamily="18" charset="0"/>
              </a:rPr>
              <a:t> (2011), the data is actually a "raw material" from which </a:t>
            </a:r>
            <a:r>
              <a:rPr lang="en-US" altLang="cs-CZ" sz="1800" b="1" dirty="0" smtClean="0">
                <a:solidFill>
                  <a:srgbClr val="307871"/>
                </a:solidFill>
                <a:latin typeface="Times New Roman" panose="02020603050405020304" pitchFamily="18" charset="0"/>
                <a:cs typeface="Times New Roman" panose="02020603050405020304" pitchFamily="18" charset="0"/>
              </a:rPr>
              <a:t>information </a:t>
            </a:r>
            <a:r>
              <a:rPr lang="en-US" altLang="cs-CZ" sz="1800" b="1" dirty="0">
                <a:solidFill>
                  <a:srgbClr val="307871"/>
                </a:solidFill>
                <a:latin typeface="Times New Roman" panose="02020603050405020304" pitchFamily="18" charset="0"/>
                <a:cs typeface="Times New Roman" panose="02020603050405020304" pitchFamily="18" charset="0"/>
              </a:rPr>
              <a:t>can be generated. For example, data "4564135" or "</a:t>
            </a:r>
            <a:r>
              <a:rPr lang="en-US" altLang="cs-CZ" sz="1800" b="1" dirty="0" err="1">
                <a:solidFill>
                  <a:srgbClr val="307871"/>
                </a:solidFill>
                <a:latin typeface="Times New Roman" panose="02020603050405020304" pitchFamily="18" charset="0"/>
                <a:cs typeface="Times New Roman" panose="02020603050405020304" pitchFamily="18" charset="0"/>
              </a:rPr>
              <a:t>Porthos</a:t>
            </a:r>
            <a:r>
              <a:rPr lang="en-US" altLang="cs-CZ" sz="1800" b="1" dirty="0">
                <a:solidFill>
                  <a:srgbClr val="307871"/>
                </a:solidFill>
                <a:latin typeface="Times New Roman" panose="02020603050405020304" pitchFamily="18" charset="0"/>
                <a:cs typeface="Times New Roman" panose="02020603050405020304" pitchFamily="18" charset="0"/>
              </a:rPr>
              <a:t>" certainly represent some-thing real from the outside world, but without any further description or context makes no sense.</a:t>
            </a:r>
          </a:p>
          <a:p>
            <a:pPr marL="0" indent="0" algn="just">
              <a:buNone/>
            </a:pPr>
            <a:endParaRPr lang="en-US"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en-US"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en-US"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en-US"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en-US"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en-US"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smtClean="0"/>
              <a:t>Data</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963194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Information </a:t>
            </a:r>
            <a:r>
              <a:rPr lang="en-US" altLang="cs-CZ" sz="1800" b="1" dirty="0">
                <a:solidFill>
                  <a:srgbClr val="307871"/>
                </a:solidFill>
                <a:latin typeface="Times New Roman" panose="02020603050405020304" pitchFamily="18" charset="0"/>
                <a:cs typeface="Times New Roman" panose="02020603050405020304" pitchFamily="18" charset="0"/>
              </a:rPr>
              <a:t>is the result of data processing. Without data, no information could be </a:t>
            </a:r>
            <a:r>
              <a:rPr lang="en-US" altLang="cs-CZ" sz="1800" b="1" dirty="0" smtClean="0">
                <a:solidFill>
                  <a:srgbClr val="307871"/>
                </a:solidFill>
                <a:latin typeface="Times New Roman" panose="02020603050405020304" pitchFamily="18" charset="0"/>
                <a:cs typeface="Times New Roman" panose="02020603050405020304" pitchFamily="18" charset="0"/>
              </a:rPr>
              <a:t>generated</a:t>
            </a:r>
            <a:r>
              <a:rPr lang="en-US" altLang="cs-CZ" sz="1800" b="1" dirty="0">
                <a:solidFill>
                  <a:srgbClr val="307871"/>
                </a:solidFill>
                <a:latin typeface="Times New Roman" panose="02020603050405020304" pitchFamily="18" charset="0"/>
                <a:cs typeface="Times New Roman" panose="02020603050405020304" pitchFamily="18" charset="0"/>
              </a:rPr>
              <a:t>.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In </a:t>
            </a:r>
            <a:r>
              <a:rPr lang="en-US" altLang="cs-CZ" sz="1800" b="1" dirty="0">
                <a:solidFill>
                  <a:srgbClr val="307871"/>
                </a:solidFill>
                <a:latin typeface="Times New Roman" panose="02020603050405020304" pitchFamily="18" charset="0"/>
                <a:cs typeface="Times New Roman" panose="02020603050405020304" pitchFamily="18" charset="0"/>
              </a:rPr>
              <a:t>conjunction with the data, the word "information" can be defined as data that is used to create a meaningful and useful context and can be used in the decision-making process.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The </a:t>
            </a:r>
            <a:r>
              <a:rPr lang="en-US" altLang="cs-CZ" sz="1800" b="1" dirty="0">
                <a:solidFill>
                  <a:srgbClr val="307871"/>
                </a:solidFill>
                <a:latin typeface="Times New Roman" panose="02020603050405020304" pitchFamily="18" charset="0"/>
                <a:cs typeface="Times New Roman" panose="02020603050405020304" pitchFamily="18" charset="0"/>
              </a:rPr>
              <a:t>information thus becomes processed data, which the user attributes to a </a:t>
            </a:r>
            <a:r>
              <a:rPr lang="en-US" altLang="cs-CZ" sz="1800" b="1" dirty="0" smtClean="0">
                <a:solidFill>
                  <a:srgbClr val="307871"/>
                </a:solidFill>
                <a:latin typeface="Times New Roman" panose="02020603050405020304" pitchFamily="18" charset="0"/>
                <a:cs typeface="Times New Roman" panose="02020603050405020304" pitchFamily="18" charset="0"/>
              </a:rPr>
              <a:t>particular </a:t>
            </a:r>
            <a:r>
              <a:rPr lang="en-US" altLang="cs-CZ" sz="1800" b="1" dirty="0">
                <a:solidFill>
                  <a:srgbClr val="307871"/>
                </a:solidFill>
                <a:latin typeface="Times New Roman" panose="02020603050405020304" pitchFamily="18" charset="0"/>
                <a:cs typeface="Times New Roman" panose="02020603050405020304" pitchFamily="18" charset="0"/>
              </a:rPr>
              <a:t>meaning, which satisfies the specific information needs of the given recipient.</a:t>
            </a: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smtClean="0"/>
              <a:t>Information</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6086276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The basic conditions for the usability of the information are the following assumptions: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communicability </a:t>
            </a:r>
            <a:r>
              <a:rPr lang="en-US" altLang="cs-CZ" sz="1800" b="1" dirty="0">
                <a:solidFill>
                  <a:srgbClr val="307871"/>
                </a:solidFill>
                <a:latin typeface="Times New Roman" panose="02020603050405020304" pitchFamily="18" charset="0"/>
                <a:cs typeface="Times New Roman" panose="02020603050405020304" pitchFamily="18" charset="0"/>
              </a:rPr>
              <a:t>of information - the possibility of disseminating knowledge through transmission channels,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clarity </a:t>
            </a:r>
            <a:r>
              <a:rPr lang="en-US" altLang="cs-CZ" sz="1800" b="1" dirty="0">
                <a:solidFill>
                  <a:srgbClr val="307871"/>
                </a:solidFill>
                <a:latin typeface="Times New Roman" panose="02020603050405020304" pitchFamily="18" charset="0"/>
                <a:cs typeface="Times New Roman" panose="02020603050405020304" pitchFamily="18" charset="0"/>
              </a:rPr>
              <a:t>- encoding knowledge into the language known to the recipient,</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novelty</a:t>
            </a:r>
            <a:r>
              <a:rPr lang="en-US" altLang="cs-CZ" sz="1800" b="1" dirty="0">
                <a:solidFill>
                  <a:srgbClr val="307871"/>
                </a:solidFill>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reducing </a:t>
            </a:r>
            <a:r>
              <a:rPr lang="en-US" altLang="cs-CZ" sz="1800" b="1" dirty="0">
                <a:solidFill>
                  <a:srgbClr val="307871"/>
                </a:solidFill>
                <a:latin typeface="Times New Roman" panose="02020603050405020304" pitchFamily="18" charset="0"/>
                <a:cs typeface="Times New Roman" panose="02020603050405020304" pitchFamily="18" charset="0"/>
              </a:rPr>
              <a:t>uncertainty in the decision-making process,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usability </a:t>
            </a:r>
            <a:r>
              <a:rPr lang="en-US" altLang="cs-CZ" sz="1800" b="1" dirty="0">
                <a:solidFill>
                  <a:srgbClr val="307871"/>
                </a:solidFill>
                <a:latin typeface="Times New Roman" panose="02020603050405020304" pitchFamily="18" charset="0"/>
                <a:cs typeface="Times New Roman" panose="02020603050405020304" pitchFamily="18" charset="0"/>
              </a:rPr>
              <a:t>for knowledge and decision making by explaining the meaning.</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smtClean="0"/>
              <a:t>Information</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2724971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The main features (attributes) of information include:</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the </a:t>
            </a:r>
            <a:r>
              <a:rPr lang="en-US" altLang="cs-CZ" sz="1800" b="1" dirty="0">
                <a:solidFill>
                  <a:srgbClr val="307871"/>
                </a:solidFill>
                <a:latin typeface="Times New Roman" panose="02020603050405020304" pitchFamily="18" charset="0"/>
                <a:cs typeface="Times New Roman" panose="02020603050405020304" pitchFamily="18" charset="0"/>
              </a:rPr>
              <a:t>inseparability of information from the physical carrier,</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aging </a:t>
            </a:r>
            <a:r>
              <a:rPr lang="en-US" altLang="cs-CZ" sz="1800" b="1" dirty="0">
                <a:solidFill>
                  <a:srgbClr val="307871"/>
                </a:solidFill>
                <a:latin typeface="Times New Roman" panose="02020603050405020304" pitchFamily="18" charset="0"/>
                <a:cs typeface="Times New Roman" panose="02020603050405020304" pitchFamily="18" charset="0"/>
              </a:rPr>
              <a:t>- </a:t>
            </a:r>
            <a:r>
              <a:rPr lang="cs-CZ" altLang="cs-CZ" sz="1800" b="1" dirty="0" err="1" smtClean="0">
                <a:solidFill>
                  <a:srgbClr val="307871"/>
                </a:solidFill>
                <a:latin typeface="Times New Roman" panose="02020603050405020304" pitchFamily="18" charset="0"/>
                <a:cs typeface="Times New Roman" panose="02020603050405020304" pitchFamily="18" charset="0"/>
              </a:rPr>
              <a:t>it</a:t>
            </a:r>
            <a:r>
              <a:rPr lang="en-US" altLang="cs-CZ" sz="1800" b="1" dirty="0" smtClean="0">
                <a:solidFill>
                  <a:srgbClr val="307871"/>
                </a:solidFill>
                <a:latin typeface="Times New Roman" panose="02020603050405020304" pitchFamily="18" charset="0"/>
                <a:cs typeface="Times New Roman" panose="02020603050405020304" pitchFamily="18" charset="0"/>
              </a:rPr>
              <a:t> </a:t>
            </a:r>
            <a:r>
              <a:rPr lang="en-US" altLang="cs-CZ" sz="1800" b="1" dirty="0">
                <a:solidFill>
                  <a:srgbClr val="307871"/>
                </a:solidFill>
                <a:latin typeface="Times New Roman" panose="02020603050405020304" pitchFamily="18" charset="0"/>
                <a:cs typeface="Times New Roman" panose="02020603050405020304" pitchFamily="18" charset="0"/>
              </a:rPr>
              <a:t>ages not over time, but with newer, more </a:t>
            </a:r>
            <a:r>
              <a:rPr lang="en-US" altLang="cs-CZ" sz="1800" b="1" dirty="0" smtClean="0">
                <a:solidFill>
                  <a:srgbClr val="307871"/>
                </a:solidFill>
                <a:latin typeface="Times New Roman" panose="02020603050405020304" pitchFamily="18" charset="0"/>
                <a:cs typeface="Times New Roman" panose="02020603050405020304" pitchFamily="18" charset="0"/>
              </a:rPr>
              <a:t>relevant,</a:t>
            </a:r>
            <a:endParaRPr lang="en-US" altLang="cs-CZ" sz="1800" b="1" dirty="0">
              <a:solidFill>
                <a:srgbClr val="30787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cumulative </a:t>
            </a:r>
            <a:r>
              <a:rPr lang="en-US" altLang="cs-CZ" sz="1800" b="1" dirty="0">
                <a:solidFill>
                  <a:srgbClr val="307871"/>
                </a:solidFill>
                <a:latin typeface="Times New Roman" panose="02020603050405020304" pitchFamily="18" charset="0"/>
                <a:cs typeface="Times New Roman" panose="02020603050405020304" pitchFamily="18" charset="0"/>
              </a:rPr>
              <a:t>- </a:t>
            </a:r>
            <a:r>
              <a:rPr lang="cs-CZ" altLang="cs-CZ" sz="1800" b="1" dirty="0" smtClean="0">
                <a:solidFill>
                  <a:srgbClr val="307871"/>
                </a:solidFill>
                <a:latin typeface="Times New Roman" panose="02020603050405020304" pitchFamily="18" charset="0"/>
                <a:cs typeface="Times New Roman" panose="02020603050405020304" pitchFamily="18" charset="0"/>
              </a:rPr>
              <a:t>c</a:t>
            </a:r>
            <a:r>
              <a:rPr lang="en-US" altLang="cs-CZ" sz="1800" b="1" dirty="0" err="1" smtClean="0">
                <a:solidFill>
                  <a:srgbClr val="307871"/>
                </a:solidFill>
                <a:latin typeface="Times New Roman" panose="02020603050405020304" pitchFamily="18" charset="0"/>
                <a:cs typeface="Times New Roman" panose="02020603050405020304" pitchFamily="18" charset="0"/>
              </a:rPr>
              <a:t>reating</a:t>
            </a:r>
            <a:r>
              <a:rPr lang="en-US" altLang="cs-CZ" sz="1800" b="1" dirty="0" smtClean="0">
                <a:solidFill>
                  <a:srgbClr val="307871"/>
                </a:solidFill>
                <a:latin typeface="Times New Roman" panose="02020603050405020304" pitchFamily="18" charset="0"/>
                <a:cs typeface="Times New Roman" panose="02020603050405020304" pitchFamily="18" charset="0"/>
              </a:rPr>
              <a:t> </a:t>
            </a:r>
            <a:r>
              <a:rPr lang="en-US" altLang="cs-CZ" sz="1800" b="1" dirty="0">
                <a:solidFill>
                  <a:srgbClr val="307871"/>
                </a:solidFill>
                <a:latin typeface="Times New Roman" panose="02020603050405020304" pitchFamily="18" charset="0"/>
                <a:cs typeface="Times New Roman" panose="02020603050405020304" pitchFamily="18" charset="0"/>
              </a:rPr>
              <a:t>new information will not destroy </a:t>
            </a:r>
            <a:r>
              <a:rPr lang="en-US" altLang="cs-CZ" sz="1800" b="1" dirty="0" smtClean="0">
                <a:solidFill>
                  <a:srgbClr val="307871"/>
                </a:solidFill>
                <a:latin typeface="Times New Roman" panose="02020603050405020304" pitchFamily="18" charset="0"/>
                <a:cs typeface="Times New Roman" panose="02020603050405020304" pitchFamily="18" charset="0"/>
              </a:rPr>
              <a:t>old</a:t>
            </a:r>
            <a:r>
              <a:rPr lang="cs-CZ" altLang="cs-CZ" sz="1800" b="1" dirty="0" smtClean="0">
                <a:solidFill>
                  <a:srgbClr val="307871"/>
                </a:solidFill>
                <a:latin typeface="Times New Roman" panose="02020603050405020304" pitchFamily="18" charset="0"/>
                <a:cs typeface="Times New Roman" panose="02020603050405020304" pitchFamily="18" charset="0"/>
              </a:rPr>
              <a:t>,</a:t>
            </a:r>
            <a:endParaRPr lang="en-US" altLang="cs-CZ" sz="1800" b="1" dirty="0">
              <a:solidFill>
                <a:srgbClr val="30787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utility </a:t>
            </a:r>
            <a:r>
              <a:rPr lang="en-US" altLang="cs-CZ" sz="1800" b="1" dirty="0">
                <a:solidFill>
                  <a:srgbClr val="307871"/>
                </a:solidFill>
                <a:latin typeface="Times New Roman" panose="02020603050405020304" pitchFamily="18" charset="0"/>
                <a:cs typeface="Times New Roman" panose="02020603050405020304" pitchFamily="18" charset="0"/>
              </a:rPr>
              <a:t>value,</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accuracy</a:t>
            </a:r>
            <a:r>
              <a:rPr lang="en-US" altLang="cs-CZ" sz="1800" b="1" dirty="0">
                <a:solidFill>
                  <a:srgbClr val="307871"/>
                </a:solidFill>
                <a:latin typeface="Times New Roman" panose="02020603050405020304" pitchFamily="18" charset="0"/>
                <a:cs typeface="Times New Roman" panose="02020603050405020304" pitchFamily="18" charset="0"/>
              </a:rPr>
              <a:t>, truthfulness - number of errors </a:t>
            </a:r>
            <a:r>
              <a:rPr lang="en-US" altLang="cs-CZ" sz="1800" b="1" dirty="0" smtClean="0">
                <a:solidFill>
                  <a:srgbClr val="307871"/>
                </a:solidFill>
                <a:latin typeface="Times New Roman" panose="02020603050405020304" pitchFamily="18" charset="0"/>
                <a:cs typeface="Times New Roman" panose="02020603050405020304" pitchFamily="18" charset="0"/>
              </a:rPr>
              <a:t>or </a:t>
            </a:r>
            <a:r>
              <a:rPr lang="en-US" altLang="cs-CZ" sz="1800" b="1" dirty="0">
                <a:solidFill>
                  <a:srgbClr val="307871"/>
                </a:solidFill>
                <a:latin typeface="Times New Roman" panose="02020603050405020304" pitchFamily="18" charset="0"/>
                <a:cs typeface="Times New Roman" panose="02020603050405020304" pitchFamily="18" charset="0"/>
              </a:rPr>
              <a:t>data storage </a:t>
            </a:r>
            <a:r>
              <a:rPr lang="en-US" altLang="cs-CZ" sz="1800" b="1" dirty="0" smtClean="0">
                <a:solidFill>
                  <a:srgbClr val="307871"/>
                </a:solidFill>
                <a:latin typeface="Times New Roman" panose="02020603050405020304" pitchFamily="18" charset="0"/>
                <a:cs typeface="Times New Roman" panose="02020603050405020304" pitchFamily="18" charset="0"/>
              </a:rPr>
              <a:t>errors</a:t>
            </a:r>
            <a:r>
              <a:rPr lang="cs-CZ" altLang="cs-CZ" sz="1800" b="1" dirty="0" smtClean="0">
                <a:solidFill>
                  <a:srgbClr val="307871"/>
                </a:solidFill>
                <a:latin typeface="Times New Roman" panose="02020603050405020304" pitchFamily="18" charset="0"/>
                <a:cs typeface="Times New Roman" panose="02020603050405020304" pitchFamily="18" charset="0"/>
              </a:rPr>
              <a:t>,</a:t>
            </a:r>
            <a:endParaRPr lang="en-US" altLang="cs-CZ" sz="1800" b="1" dirty="0">
              <a:solidFill>
                <a:srgbClr val="30787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accessibility </a:t>
            </a:r>
            <a:r>
              <a:rPr lang="en-US" altLang="cs-CZ" sz="1800" b="1" dirty="0">
                <a:solidFill>
                  <a:srgbClr val="307871"/>
                </a:solidFill>
                <a:latin typeface="Times New Roman" panose="02020603050405020304" pitchFamily="18" charset="0"/>
                <a:cs typeface="Times New Roman" panose="02020603050405020304" pitchFamily="18" charset="0"/>
              </a:rPr>
              <a:t>- the ease and speed </a:t>
            </a:r>
            <a:r>
              <a:rPr lang="cs-CZ" altLang="cs-CZ" sz="1800" b="1" dirty="0" err="1" smtClean="0">
                <a:solidFill>
                  <a:srgbClr val="307871"/>
                </a:solidFill>
                <a:latin typeface="Times New Roman" panose="02020603050405020304" pitchFamily="18" charset="0"/>
                <a:cs typeface="Times New Roman" panose="02020603050405020304" pitchFamily="18" charset="0"/>
              </a:rPr>
              <a:t>of</a:t>
            </a:r>
            <a:r>
              <a:rPr lang="cs-CZ" altLang="cs-CZ" sz="1800" b="1" dirty="0" smtClean="0">
                <a:solidFill>
                  <a:srgbClr val="307871"/>
                </a:solidFill>
                <a:latin typeface="Times New Roman" panose="02020603050405020304" pitchFamily="18" charset="0"/>
                <a:cs typeface="Times New Roman" panose="02020603050405020304" pitchFamily="18" charset="0"/>
              </a:rPr>
              <a:t> </a:t>
            </a:r>
            <a:r>
              <a:rPr lang="cs-CZ" altLang="cs-CZ" sz="1800" b="1" dirty="0" err="1" smtClean="0">
                <a:solidFill>
                  <a:srgbClr val="307871"/>
                </a:solidFill>
                <a:latin typeface="Times New Roman" panose="02020603050405020304" pitchFamily="18" charset="0"/>
                <a:cs typeface="Times New Roman" panose="02020603050405020304" pitchFamily="18" charset="0"/>
              </a:rPr>
              <a:t>obtaining</a:t>
            </a:r>
            <a:r>
              <a:rPr lang="en-US" altLang="cs-CZ" sz="1800" b="1" dirty="0" smtClean="0">
                <a:solidFill>
                  <a:srgbClr val="307871"/>
                </a:solidFill>
                <a:latin typeface="Times New Roman" panose="02020603050405020304" pitchFamily="18" charset="0"/>
                <a:cs typeface="Times New Roman" panose="02020603050405020304" pitchFamily="18" charset="0"/>
              </a:rPr>
              <a:t>,</a:t>
            </a:r>
            <a:endParaRPr lang="en-US" altLang="cs-CZ" sz="1800" b="1" dirty="0">
              <a:solidFill>
                <a:srgbClr val="30787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flexibility </a:t>
            </a:r>
            <a:r>
              <a:rPr lang="en-US" altLang="cs-CZ" sz="1800" b="1" dirty="0">
                <a:solidFill>
                  <a:srgbClr val="307871"/>
                </a:solidFill>
                <a:latin typeface="Times New Roman" panose="02020603050405020304" pitchFamily="18" charset="0"/>
                <a:cs typeface="Times New Roman" panose="02020603050405020304" pitchFamily="18" charset="0"/>
              </a:rPr>
              <a:t>- usability for more than one user;</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relevance</a:t>
            </a:r>
            <a:r>
              <a:rPr lang="en-US" altLang="cs-CZ" sz="1800" b="1" dirty="0">
                <a:solidFill>
                  <a:srgbClr val="307871"/>
                </a:solidFill>
                <a:latin typeface="Times New Roman" panose="02020603050405020304" pitchFamily="18" charset="0"/>
                <a:cs typeface="Times New Roman" panose="02020603050405020304" pitchFamily="18" charset="0"/>
              </a:rPr>
              <a:t>, which is characterized by its fullness, </a:t>
            </a:r>
            <a:r>
              <a:rPr lang="en-US" altLang="cs-CZ" sz="1800" b="1" dirty="0" smtClean="0">
                <a:solidFill>
                  <a:srgbClr val="307871"/>
                </a:solidFill>
                <a:latin typeface="Times New Roman" panose="02020603050405020304" pitchFamily="18" charset="0"/>
                <a:cs typeface="Times New Roman" panose="02020603050405020304" pitchFamily="18" charset="0"/>
              </a:rPr>
              <a:t>completeness</a:t>
            </a:r>
            <a:r>
              <a:rPr lang="cs-CZ" altLang="cs-CZ" sz="1800" b="1" dirty="0" smtClean="0">
                <a:solidFill>
                  <a:srgbClr val="307871"/>
                </a:solidFill>
                <a:latin typeface="Times New Roman" panose="02020603050405020304" pitchFamily="18" charset="0"/>
                <a:cs typeface="Times New Roman" panose="02020603050405020304" pitchFamily="18" charset="0"/>
              </a:rPr>
              <a:t>,</a:t>
            </a:r>
            <a:endParaRPr lang="en-US" altLang="cs-CZ" sz="1800" b="1" dirty="0">
              <a:solidFill>
                <a:srgbClr val="30787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clarity </a:t>
            </a:r>
            <a:r>
              <a:rPr lang="en-US" altLang="cs-CZ" sz="1800" b="1" dirty="0">
                <a:solidFill>
                  <a:srgbClr val="307871"/>
                </a:solidFill>
                <a:latin typeface="Times New Roman" panose="02020603050405020304" pitchFamily="18" charset="0"/>
                <a:cs typeface="Times New Roman" panose="02020603050405020304" pitchFamily="18" charset="0"/>
              </a:rPr>
              <a:t>- degree of ambiguity and ambiguity,</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verifiability</a:t>
            </a:r>
            <a:endParaRPr lang="en-US" altLang="cs-CZ" sz="1800" b="1" dirty="0">
              <a:solidFill>
                <a:srgbClr val="30787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descriptive </a:t>
            </a:r>
            <a:r>
              <a:rPr lang="en-US" altLang="cs-CZ" sz="1800" b="1" dirty="0">
                <a:solidFill>
                  <a:srgbClr val="307871"/>
                </a:solidFill>
                <a:latin typeface="Times New Roman" panose="02020603050405020304" pitchFamily="18" charset="0"/>
                <a:cs typeface="Times New Roman" panose="02020603050405020304" pitchFamily="18" charset="0"/>
              </a:rPr>
              <a:t>(identifying) </a:t>
            </a:r>
            <a:r>
              <a:rPr lang="en-US" altLang="cs-CZ" sz="1800" b="1" dirty="0" smtClean="0">
                <a:solidFill>
                  <a:srgbClr val="307871"/>
                </a:solidFill>
                <a:latin typeface="Times New Roman" panose="02020603050405020304" pitchFamily="18" charset="0"/>
                <a:cs typeface="Times New Roman" panose="02020603050405020304" pitchFamily="18" charset="0"/>
              </a:rPr>
              <a:t>attributes</a:t>
            </a:r>
            <a:r>
              <a:rPr lang="cs-CZ" altLang="cs-CZ" sz="1800" b="1" dirty="0">
                <a:solidFill>
                  <a:srgbClr val="307871"/>
                </a:solidFill>
                <a:latin typeface="Times New Roman" panose="02020603050405020304" pitchFamily="18" charset="0"/>
                <a:cs typeface="Times New Roman" panose="02020603050405020304" pitchFamily="18" charset="0"/>
              </a:rPr>
              <a:t>.</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smtClean="0"/>
              <a:t>Information</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7292946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Some properties of the information are quantifiable according to </a:t>
            </a:r>
            <a:r>
              <a:rPr lang="en-US" altLang="cs-CZ" sz="1800" b="1" dirty="0" err="1">
                <a:solidFill>
                  <a:srgbClr val="307871"/>
                </a:solidFill>
                <a:latin typeface="Times New Roman" panose="02020603050405020304" pitchFamily="18" charset="0"/>
                <a:cs typeface="Times New Roman" panose="02020603050405020304" pitchFamily="18" charset="0"/>
              </a:rPr>
              <a:t>Vaněk</a:t>
            </a:r>
            <a:r>
              <a:rPr lang="en-US" altLang="cs-CZ" sz="1800" b="1" dirty="0">
                <a:solidFill>
                  <a:srgbClr val="307871"/>
                </a:solidFill>
                <a:latin typeface="Times New Roman" panose="02020603050405020304" pitchFamily="18" charset="0"/>
                <a:cs typeface="Times New Roman" panose="02020603050405020304" pitchFamily="18" charset="0"/>
              </a:rPr>
              <a:t> (2013) (</a:t>
            </a:r>
            <a:r>
              <a:rPr lang="en-US" altLang="cs-CZ" sz="1800" b="1" dirty="0" smtClean="0">
                <a:solidFill>
                  <a:srgbClr val="307871"/>
                </a:solidFill>
                <a:latin typeface="Times New Roman" panose="02020603050405020304" pitchFamily="18" charset="0"/>
                <a:cs typeface="Times New Roman" panose="02020603050405020304" pitchFamily="18" charset="0"/>
              </a:rPr>
              <a:t>accuracy</a:t>
            </a:r>
            <a:r>
              <a:rPr lang="en-US" altLang="cs-CZ" sz="1800" b="1" dirty="0">
                <a:solidFill>
                  <a:srgbClr val="307871"/>
                </a:solidFill>
                <a:latin typeface="Times New Roman" panose="02020603050405020304" pitchFamily="18" charset="0"/>
                <a:cs typeface="Times New Roman" panose="02020603050405020304" pitchFamily="18" charset="0"/>
              </a:rPr>
              <a:t>, truthfulness, accessibility, speed, flexibility, dispersion).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Some </a:t>
            </a:r>
            <a:r>
              <a:rPr lang="en-US" altLang="cs-CZ" sz="1800" b="1" dirty="0">
                <a:solidFill>
                  <a:srgbClr val="307871"/>
                </a:solidFill>
                <a:latin typeface="Times New Roman" panose="02020603050405020304" pitchFamily="18" charset="0"/>
                <a:cs typeface="Times New Roman" panose="02020603050405020304" pitchFamily="18" charset="0"/>
              </a:rPr>
              <a:t>attributes can not be quantified (relevance, clarity, verifiability).</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relevant </a:t>
            </a:r>
            <a:r>
              <a:rPr lang="en-US" altLang="cs-CZ" sz="1800" b="1" dirty="0">
                <a:solidFill>
                  <a:srgbClr val="307871"/>
                </a:solidFill>
                <a:latin typeface="Times New Roman" panose="02020603050405020304" pitchFamily="18" charset="0"/>
                <a:cs typeface="Times New Roman" panose="02020603050405020304" pitchFamily="18" charset="0"/>
              </a:rPr>
              <a:t>- relate to the problem,</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valid </a:t>
            </a:r>
            <a:r>
              <a:rPr lang="en-US" altLang="cs-CZ" sz="1800" b="1" dirty="0">
                <a:solidFill>
                  <a:srgbClr val="307871"/>
                </a:solidFill>
                <a:latin typeface="Times New Roman" panose="02020603050405020304" pitchFamily="18" charset="0"/>
                <a:cs typeface="Times New Roman" panose="02020603050405020304" pitchFamily="18" charset="0"/>
              </a:rPr>
              <a:t>- they express what they have (do not show any system errors);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reliable </a:t>
            </a:r>
            <a:r>
              <a:rPr lang="en-US" altLang="cs-CZ" sz="1800" b="1" dirty="0">
                <a:solidFill>
                  <a:srgbClr val="307871"/>
                </a:solidFill>
                <a:latin typeface="Times New Roman" panose="02020603050405020304" pitchFamily="18" charset="0"/>
                <a:cs typeface="Times New Roman" panose="02020603050405020304" pitchFamily="18" charset="0"/>
              </a:rPr>
              <a:t>- getting them by the same methods always results (they do not show any random errors),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fast </a:t>
            </a:r>
            <a:r>
              <a:rPr lang="en-US" altLang="cs-CZ" sz="1800" b="1" dirty="0">
                <a:solidFill>
                  <a:srgbClr val="307871"/>
                </a:solidFill>
                <a:latin typeface="Times New Roman" panose="02020603050405020304" pitchFamily="18" charset="0"/>
                <a:cs typeface="Times New Roman" panose="02020603050405020304" pitchFamily="18" charset="0"/>
              </a:rPr>
              <a:t>enough and cost-effective - the most important information is current.</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smtClean="0"/>
              <a:t>Information</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04655683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Within the theory of information, we often encounter the following terms: syntax, </a:t>
            </a:r>
            <a:r>
              <a:rPr lang="en-US" altLang="cs-CZ" sz="1800" b="1" dirty="0" smtClean="0">
                <a:solidFill>
                  <a:srgbClr val="307871"/>
                </a:solidFill>
                <a:latin typeface="Times New Roman" panose="02020603050405020304" pitchFamily="18" charset="0"/>
                <a:cs typeface="Times New Roman" panose="02020603050405020304" pitchFamily="18" charset="0"/>
              </a:rPr>
              <a:t>semantics</a:t>
            </a:r>
            <a:r>
              <a:rPr lang="en-US" altLang="cs-CZ" sz="1800" b="1" dirty="0">
                <a:solidFill>
                  <a:srgbClr val="307871"/>
                </a:solidFill>
                <a:latin typeface="Times New Roman" panose="02020603050405020304" pitchFamily="18" charset="0"/>
                <a:cs typeface="Times New Roman" panose="02020603050405020304" pitchFamily="18" charset="0"/>
              </a:rPr>
              <a:t>, and pragmatics. According to </a:t>
            </a:r>
            <a:r>
              <a:rPr lang="en-US" altLang="cs-CZ" sz="1800" b="1" dirty="0" err="1">
                <a:solidFill>
                  <a:srgbClr val="307871"/>
                </a:solidFill>
                <a:latin typeface="Times New Roman" panose="02020603050405020304" pitchFamily="18" charset="0"/>
                <a:cs typeface="Times New Roman" panose="02020603050405020304" pitchFamily="18" charset="0"/>
              </a:rPr>
              <a:t>Doucek</a:t>
            </a:r>
            <a:r>
              <a:rPr lang="en-US" altLang="cs-CZ" sz="1800" b="1" dirty="0">
                <a:solidFill>
                  <a:srgbClr val="307871"/>
                </a:solidFill>
                <a:latin typeface="Times New Roman" panose="02020603050405020304" pitchFamily="18" charset="0"/>
                <a:cs typeface="Times New Roman" panose="02020603050405020304" pitchFamily="18" charset="0"/>
              </a:rPr>
              <a:t> (2010), these terms can be defined as follows: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The </a:t>
            </a:r>
            <a:r>
              <a:rPr lang="en-US" altLang="cs-CZ" sz="1800" b="1" dirty="0">
                <a:solidFill>
                  <a:srgbClr val="307871"/>
                </a:solidFill>
                <a:latin typeface="Times New Roman" panose="02020603050405020304" pitchFamily="18" charset="0"/>
                <a:cs typeface="Times New Roman" panose="02020603050405020304" pitchFamily="18" charset="0"/>
              </a:rPr>
              <a:t>syntax is given by the rules for creating formal structures, and in the </a:t>
            </a:r>
            <a:r>
              <a:rPr lang="en-US" altLang="cs-CZ" sz="1800" b="1" dirty="0" smtClean="0">
                <a:solidFill>
                  <a:srgbClr val="307871"/>
                </a:solidFill>
                <a:latin typeface="Times New Roman" panose="02020603050405020304" pitchFamily="18" charset="0"/>
                <a:cs typeface="Times New Roman" panose="02020603050405020304" pitchFamily="18" charset="0"/>
              </a:rPr>
              <a:t>broader </a:t>
            </a:r>
            <a:r>
              <a:rPr lang="en-US" altLang="cs-CZ" sz="1800" b="1" dirty="0">
                <a:solidFill>
                  <a:srgbClr val="307871"/>
                </a:solidFill>
                <a:latin typeface="Times New Roman" panose="02020603050405020304" pitchFamily="18" charset="0"/>
                <a:cs typeface="Times New Roman" panose="02020603050405020304" pitchFamily="18" charset="0"/>
              </a:rPr>
              <a:t>sense, it includes not only the traditional "grammar" (sentence composition) but also the shared form of writing and encoding of symbols.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Semantics </a:t>
            </a:r>
            <a:r>
              <a:rPr lang="en-US" altLang="cs-CZ" sz="1800" b="1" dirty="0">
                <a:solidFill>
                  <a:srgbClr val="307871"/>
                </a:solidFill>
                <a:latin typeface="Times New Roman" panose="02020603050405020304" pitchFamily="18" charset="0"/>
                <a:cs typeface="Times New Roman" panose="02020603050405020304" pitchFamily="18" charset="0"/>
              </a:rPr>
              <a:t>relates to the relationship of symbols and designated reality, thus all-owing symbols or their structures to attribute content. At this level, we talk about messages or messages that contain information.</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Pragmatics </a:t>
            </a:r>
            <a:r>
              <a:rPr lang="en-US" altLang="cs-CZ" sz="1800" b="1" dirty="0">
                <a:solidFill>
                  <a:srgbClr val="307871"/>
                </a:solidFill>
                <a:latin typeface="Times New Roman" panose="02020603050405020304" pitchFamily="18" charset="0"/>
                <a:cs typeface="Times New Roman" panose="02020603050405020304" pitchFamily="18" charset="0"/>
              </a:rPr>
              <a:t>refers to the relationship between the symbols and the recipient and, in a particular situation, guides his / her actions. It is only at this level that </a:t>
            </a:r>
            <a:r>
              <a:rPr lang="en-US" altLang="cs-CZ" sz="1800" b="1" dirty="0" smtClean="0">
                <a:solidFill>
                  <a:srgbClr val="307871"/>
                </a:solidFill>
                <a:latin typeface="Times New Roman" panose="02020603050405020304" pitchFamily="18" charset="0"/>
                <a:cs typeface="Times New Roman" panose="02020603050405020304" pitchFamily="18" charset="0"/>
              </a:rPr>
              <a:t>information </a:t>
            </a:r>
            <a:r>
              <a:rPr lang="en-US" altLang="cs-CZ" sz="1800" b="1" dirty="0">
                <a:solidFill>
                  <a:srgbClr val="307871"/>
                </a:solidFill>
                <a:latin typeface="Times New Roman" panose="02020603050405020304" pitchFamily="18" charset="0"/>
                <a:cs typeface="Times New Roman" panose="02020603050405020304" pitchFamily="18" charset="0"/>
              </a:rPr>
              <a:t>gains importance and influences human thinking and action.</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smtClean="0"/>
              <a:t>Information</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6162028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Knowledge is, according to </a:t>
            </a:r>
            <a:r>
              <a:rPr lang="en-US" altLang="cs-CZ" sz="1800" b="1" dirty="0" err="1">
                <a:solidFill>
                  <a:srgbClr val="307871"/>
                </a:solidFill>
                <a:latin typeface="Times New Roman" panose="02020603050405020304" pitchFamily="18" charset="0"/>
                <a:cs typeface="Times New Roman" panose="02020603050405020304" pitchFamily="18" charset="0"/>
              </a:rPr>
              <a:t>Doucek</a:t>
            </a:r>
            <a:r>
              <a:rPr lang="en-US" altLang="cs-CZ" sz="1800" b="1" dirty="0">
                <a:solidFill>
                  <a:srgbClr val="307871"/>
                </a:solidFill>
                <a:latin typeface="Times New Roman" panose="02020603050405020304" pitchFamily="18" charset="0"/>
                <a:cs typeface="Times New Roman" panose="02020603050405020304" pitchFamily="18" charset="0"/>
              </a:rPr>
              <a:t> (2010), an individual character. It is primarily bound to the individual and its nervous system. There is nothing to do with the fact that its shaping, transmission, and codification are influenced by the social (culturally).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Knowledge </a:t>
            </a:r>
            <a:r>
              <a:rPr lang="en-US" altLang="cs-CZ" sz="1800" b="1" dirty="0">
                <a:solidFill>
                  <a:srgbClr val="307871"/>
                </a:solidFill>
                <a:latin typeface="Times New Roman" panose="02020603050405020304" pitchFamily="18" charset="0"/>
                <a:cs typeface="Times New Roman" panose="02020603050405020304" pitchFamily="18" charset="0"/>
              </a:rPr>
              <a:t>is an organized pattern of human knowledge that results from self-organization of the nervous system.</a:t>
            </a: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 </a:t>
            </a: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The concept of knowledge can be characterized as a certain ability or information on how to use data and information in different situations.</a:t>
            </a: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Its formally expressed form uses language, or symbols, which then form partial </a:t>
            </a:r>
            <a:r>
              <a:rPr lang="en-US" altLang="cs-CZ" sz="1800" b="1" dirty="0" smtClean="0">
                <a:solidFill>
                  <a:srgbClr val="307871"/>
                </a:solidFill>
                <a:latin typeface="Times New Roman" panose="02020603050405020304" pitchFamily="18" charset="0"/>
                <a:cs typeface="Times New Roman" panose="02020603050405020304" pitchFamily="18" charset="0"/>
              </a:rPr>
              <a:t>knowledge</a:t>
            </a:r>
            <a:r>
              <a:rPr lang="en-US" altLang="cs-CZ" sz="1800" b="1" dirty="0">
                <a:solidFill>
                  <a:srgbClr val="307871"/>
                </a:solidFill>
                <a:latin typeface="Times New Roman" panose="02020603050405020304" pitchFamily="18" charset="0"/>
                <a:cs typeface="Times New Roman" panose="02020603050405020304" pitchFamily="18" charset="0"/>
              </a:rPr>
              <a:t>. It is stored as data that is then individually interpreted by individuals as </a:t>
            </a:r>
            <a:r>
              <a:rPr lang="en-US" altLang="cs-CZ" sz="1800" b="1" dirty="0" smtClean="0">
                <a:solidFill>
                  <a:srgbClr val="307871"/>
                </a:solidFill>
                <a:latin typeface="Times New Roman" panose="02020603050405020304" pitchFamily="18" charset="0"/>
                <a:cs typeface="Times New Roman" panose="02020603050405020304" pitchFamily="18" charset="0"/>
              </a:rPr>
              <a:t>information</a:t>
            </a:r>
            <a:r>
              <a:rPr lang="en-US" altLang="cs-CZ" sz="1800" b="1" dirty="0">
                <a:solidFill>
                  <a:srgbClr val="307871"/>
                </a:solidFill>
                <a:latin typeface="Times New Roman" panose="02020603050405020304" pitchFamily="18" charset="0"/>
                <a:cs typeface="Times New Roman" panose="02020603050405020304" pitchFamily="18" charset="0"/>
              </a:rPr>
              <a:t>.</a:t>
            </a:r>
          </a:p>
          <a:p>
            <a:pPr marL="0" indent="0" algn="just">
              <a:buNone/>
            </a:pPr>
            <a:endParaRPr lang="en-US"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en-US" altLang="cs-CZ" b="1" dirty="0">
                <a:solidFill>
                  <a:srgbClr val="307871"/>
                </a:solidFill>
                <a:latin typeface="Times New Roman" panose="02020603050405020304" pitchFamily="18" charset="0"/>
                <a:cs typeface="Times New Roman" panose="02020603050405020304" pitchFamily="18" charset="0"/>
              </a:rPr>
              <a:t>Knowledge</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10239502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Knowledge </a:t>
            </a:r>
            <a:r>
              <a:rPr lang="en-US" altLang="cs-CZ" sz="1800" b="1" dirty="0">
                <a:solidFill>
                  <a:srgbClr val="307871"/>
                </a:solidFill>
                <a:latin typeface="Times New Roman" panose="02020603050405020304" pitchFamily="18" charset="0"/>
                <a:cs typeface="Times New Roman" panose="02020603050405020304" pitchFamily="18" charset="0"/>
              </a:rPr>
              <a:t>can also be defined as interconnected structures of related knowledge and their representation in the form of a cognitive model, together with the ability to perform various cognitive operations with them.</a:t>
            </a: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Thanks to these operations, we can partly predict what can happen in the real world. (</a:t>
            </a:r>
            <a:r>
              <a:rPr lang="en-US" altLang="cs-CZ" sz="1800" b="1" dirty="0" err="1">
                <a:solidFill>
                  <a:srgbClr val="307871"/>
                </a:solidFill>
                <a:latin typeface="Times New Roman" panose="02020603050405020304" pitchFamily="18" charset="0"/>
                <a:cs typeface="Times New Roman" panose="02020603050405020304" pitchFamily="18" charset="0"/>
              </a:rPr>
              <a:t>Sklenák</a:t>
            </a:r>
            <a:r>
              <a:rPr lang="en-US" altLang="cs-CZ" sz="1800" b="1" dirty="0">
                <a:solidFill>
                  <a:srgbClr val="307871"/>
                </a:solidFill>
                <a:latin typeface="Times New Roman" panose="02020603050405020304" pitchFamily="18" charset="0"/>
                <a:cs typeface="Times New Roman" panose="02020603050405020304" pitchFamily="18" charset="0"/>
              </a:rPr>
              <a:t>, 2001)</a:t>
            </a: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en-US" altLang="cs-CZ" b="1" dirty="0">
                <a:solidFill>
                  <a:srgbClr val="307871"/>
                </a:solidFill>
                <a:latin typeface="Times New Roman" panose="02020603050405020304" pitchFamily="18" charset="0"/>
                <a:cs typeface="Times New Roman" panose="02020603050405020304" pitchFamily="18" charset="0"/>
              </a:rPr>
              <a:t>Knowledge</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56849236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There </a:t>
            </a:r>
            <a:r>
              <a:rPr lang="en-US" altLang="cs-CZ" sz="1800" b="1" dirty="0">
                <a:solidFill>
                  <a:srgbClr val="307871"/>
                </a:solidFill>
                <a:latin typeface="Times New Roman" panose="02020603050405020304" pitchFamily="18" charset="0"/>
                <a:cs typeface="Times New Roman" panose="02020603050405020304" pitchFamily="18" charset="0"/>
              </a:rPr>
              <a:t>are different concepts of knowledge and sharing.</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en-US" altLang="cs-CZ" b="1" dirty="0">
                <a:solidFill>
                  <a:srgbClr val="307871"/>
                </a:solidFill>
                <a:latin typeface="Times New Roman" panose="02020603050405020304" pitchFamily="18" charset="0"/>
                <a:cs typeface="Times New Roman" panose="02020603050405020304" pitchFamily="18" charset="0"/>
              </a:rPr>
              <a:t>Knowledge</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pic>
        <p:nvPicPr>
          <p:cNvPr id="2" name="Obrázek 1"/>
          <p:cNvPicPr>
            <a:picLocks noChangeAspect="1"/>
          </p:cNvPicPr>
          <p:nvPr/>
        </p:nvPicPr>
        <p:blipFill>
          <a:blip r:embed="rId3"/>
          <a:stretch>
            <a:fillRect/>
          </a:stretch>
        </p:blipFill>
        <p:spPr>
          <a:xfrm>
            <a:off x="35496" y="1563638"/>
            <a:ext cx="8897684" cy="2088232"/>
          </a:xfrm>
          <a:prstGeom prst="rect">
            <a:avLst/>
          </a:prstGeom>
        </p:spPr>
      </p:pic>
      <p:sp>
        <p:nvSpPr>
          <p:cNvPr id="4" name="TextovéPole 3"/>
          <p:cNvSpPr txBox="1"/>
          <p:nvPr/>
        </p:nvSpPr>
        <p:spPr>
          <a:xfrm>
            <a:off x="467544" y="3939902"/>
            <a:ext cx="7992888" cy="369332"/>
          </a:xfrm>
          <a:prstGeom prst="rect">
            <a:avLst/>
          </a:prstGeom>
          <a:noFill/>
        </p:spPr>
        <p:txBody>
          <a:bodyPr wrap="square" rtlCol="0">
            <a:spAutoFit/>
          </a:bodyPr>
          <a:lstStyle/>
          <a:p>
            <a:r>
              <a:rPr lang="en-US" dirty="0">
                <a:solidFill>
                  <a:schemeClr val="bg2">
                    <a:lumMod val="10000"/>
                  </a:schemeClr>
                </a:solidFill>
              </a:rPr>
              <a:t>Table 1: Different concepts of knowledge and their sharing</a:t>
            </a:r>
            <a:endParaRPr lang="cs-CZ" dirty="0">
              <a:solidFill>
                <a:schemeClr val="bg2">
                  <a:lumMod val="10000"/>
                </a:schemeClr>
              </a:solidFill>
            </a:endParaRPr>
          </a:p>
        </p:txBody>
      </p:sp>
    </p:spTree>
    <p:extLst>
      <p:ext uri="{BB962C8B-B14F-4D97-AF65-F5344CB8AC3E}">
        <p14:creationId xmlns:p14="http://schemas.microsoft.com/office/powerpoint/2010/main" val="13383793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251520" y="699542"/>
            <a:ext cx="5616624" cy="2160240"/>
          </a:xfrm>
          <a:prstGeom prst="rect">
            <a:avLst/>
          </a:prstGeom>
        </p:spPr>
        <p:txBody>
          <a:bodyPr anchor="t">
            <a:normAutofit/>
          </a:bodyPr>
          <a:lstStyle/>
          <a:p>
            <a:pPr algn="l"/>
            <a:r>
              <a:rPr lang="cs-CZ" sz="3100" b="1" dirty="0" smtClean="0">
                <a:solidFill>
                  <a:schemeClr val="bg1"/>
                </a:solidFill>
                <a:latin typeface="Times New Roman" panose="02020603050405020304" pitchFamily="18" charset="0"/>
                <a:cs typeface="Times New Roman" panose="02020603050405020304" pitchFamily="18" charset="0"/>
              </a:rPr>
              <a:t>INFORMATION MANAGEMENT</a:t>
            </a:r>
            <a:endParaRPr lang="cs-CZ" sz="40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323528" y="2931790"/>
            <a:ext cx="5328592" cy="1656184"/>
          </a:xfrm>
          <a:prstGeom prst="rect">
            <a:avLst/>
          </a:prstGeom>
        </p:spPr>
        <p:txBody>
          <a:bodyPr>
            <a:noAutofit/>
          </a:bodyPr>
          <a:lstStyle/>
          <a:p>
            <a:pPr marL="0" indent="0">
              <a:buNone/>
            </a:pPr>
            <a:r>
              <a:rPr lang="pl-PL" sz="2400" dirty="0">
                <a:solidFill>
                  <a:schemeClr val="bg1"/>
                </a:solidFill>
                <a:latin typeface="Times New Roman" panose="02020603050405020304" pitchFamily="18" charset="0"/>
                <a:cs typeface="Times New Roman" panose="02020603050405020304" pitchFamily="18" charset="0"/>
              </a:rPr>
              <a:t>2. DATA, INFORMATION, AND </a:t>
            </a:r>
            <a:r>
              <a:rPr lang="pl-PL" sz="2400" dirty="0" smtClean="0">
                <a:solidFill>
                  <a:schemeClr val="bg1"/>
                </a:solidFill>
                <a:latin typeface="Times New Roman" panose="02020603050405020304" pitchFamily="18" charset="0"/>
                <a:cs typeface="Times New Roman" panose="02020603050405020304" pitchFamily="18" charset="0"/>
              </a:rPr>
              <a:t>KNOWLEDGE</a:t>
            </a:r>
            <a:endParaRPr lang="pl-PL" sz="2400" dirty="0">
              <a:solidFill>
                <a:schemeClr val="bg1"/>
              </a:solidFill>
              <a:latin typeface="Times New Roman" panose="02020603050405020304" pitchFamily="18" charset="0"/>
              <a:cs typeface="Times New Roman" panose="02020603050405020304" pitchFamily="18" charset="0"/>
            </a:endParaRPr>
          </a:p>
          <a:p>
            <a:pPr marL="0" indent="0">
              <a:buNone/>
            </a:pPr>
            <a:endParaRPr lang="pl-PL" sz="2400" dirty="0">
              <a:solidFill>
                <a:schemeClr val="bg1"/>
              </a:solidFill>
              <a:latin typeface="Times New Roman" panose="02020603050405020304" pitchFamily="18" charset="0"/>
              <a:cs typeface="Times New Roman" panose="02020603050405020304" pitchFamily="18" charset="0"/>
            </a:endParaRPr>
          </a:p>
          <a:p>
            <a:pPr marL="0" indent="0">
              <a:buNone/>
            </a:pPr>
            <a:endParaRPr lang="pl-PL" sz="2400" dirty="0">
              <a:solidFill>
                <a:schemeClr val="bg1"/>
              </a:solidFill>
              <a:latin typeface="Times New Roman" panose="02020603050405020304" pitchFamily="18" charset="0"/>
              <a:cs typeface="Times New Roman" panose="02020603050405020304" pitchFamily="18" charset="0"/>
            </a:endParaRPr>
          </a:p>
          <a:p>
            <a:pPr marL="0" indent="0">
              <a:buNone/>
            </a:pPr>
            <a:endParaRPr lang="pl-PL" sz="2400" dirty="0">
              <a:solidFill>
                <a:schemeClr val="bg1"/>
              </a:solidFill>
              <a:latin typeface="Times New Roman" panose="02020603050405020304" pitchFamily="18" charset="0"/>
              <a:cs typeface="Times New Roman" panose="02020603050405020304" pitchFamily="18" charset="0"/>
            </a:endParaRPr>
          </a:p>
          <a:p>
            <a:pPr marL="0" indent="0">
              <a:buNone/>
            </a:pPr>
            <a:endParaRPr lang="pl-PL" sz="2400" dirty="0">
              <a:solidFill>
                <a:schemeClr val="bg1"/>
              </a:solidFill>
              <a:latin typeface="Times New Roman" panose="02020603050405020304" pitchFamily="18" charset="0"/>
              <a:cs typeface="Times New Roman" panose="02020603050405020304" pitchFamily="18" charset="0"/>
            </a:endParaRPr>
          </a:p>
          <a:p>
            <a:pPr marL="0" indent="0">
              <a:buNone/>
            </a:pPr>
            <a:endParaRPr lang="pl-PL" sz="2400" dirty="0">
              <a:solidFill>
                <a:schemeClr val="bg1"/>
              </a:solidFill>
              <a:latin typeface="Times New Roman" panose="02020603050405020304" pitchFamily="18" charset="0"/>
              <a:cs typeface="Times New Roman" panose="02020603050405020304" pitchFamily="18" charset="0"/>
            </a:endParaRPr>
          </a:p>
          <a:p>
            <a:pPr marL="0" indent="0">
              <a:buNone/>
            </a:pPr>
            <a:endParaRPr lang="pl-PL" sz="2400" dirty="0">
              <a:solidFill>
                <a:schemeClr val="bg1"/>
              </a:solidFill>
              <a:latin typeface="Times New Roman" panose="02020603050405020304" pitchFamily="18" charset="0"/>
              <a:cs typeface="Times New Roman" panose="02020603050405020304" pitchFamily="18" charset="0"/>
            </a:endParaRPr>
          </a:p>
          <a:p>
            <a:pPr marL="0" indent="0">
              <a:buNone/>
            </a:pPr>
            <a:endParaRPr lang="pl-PL" sz="2400" dirty="0">
              <a:solidFill>
                <a:schemeClr val="bg1"/>
              </a:solidFill>
              <a:latin typeface="Times New Roman" panose="02020603050405020304" pitchFamily="18" charset="0"/>
              <a:cs typeface="Times New Roman" panose="02020603050405020304" pitchFamily="18" charset="0"/>
            </a:endParaRPr>
          </a:p>
          <a:p>
            <a:pPr marL="0" indent="0">
              <a:buNone/>
            </a:pPr>
            <a:endParaRPr lang="pl-PL" sz="2400" dirty="0">
              <a:solidFill>
                <a:schemeClr val="bg1"/>
              </a:solidFill>
              <a:latin typeface="Times New Roman" panose="02020603050405020304" pitchFamily="18" charset="0"/>
              <a:cs typeface="Times New Roman" panose="02020603050405020304" pitchFamily="18" charset="0"/>
            </a:endParaRPr>
          </a:p>
          <a:p>
            <a:pPr marL="0" indent="0">
              <a:buNone/>
            </a:pPr>
            <a:endParaRPr lang="pl-PL" sz="2400" dirty="0">
              <a:solidFill>
                <a:schemeClr val="bg1"/>
              </a:solidFill>
              <a:latin typeface="Times New Roman" panose="02020603050405020304" pitchFamily="18" charset="0"/>
              <a:cs typeface="Times New Roman" panose="02020603050405020304" pitchFamily="18" charset="0"/>
            </a:endParaRPr>
          </a:p>
          <a:p>
            <a:pPr marL="0" indent="0">
              <a:buNone/>
            </a:pPr>
            <a:endParaRPr lang="pl-PL" sz="2400" dirty="0">
              <a:solidFill>
                <a:schemeClr val="bg1"/>
              </a:solidFill>
              <a:latin typeface="Times New Roman" panose="02020603050405020304" pitchFamily="18" charset="0"/>
              <a:cs typeface="Times New Roman" panose="02020603050405020304" pitchFamily="18" charset="0"/>
            </a:endParaRPr>
          </a:p>
          <a:p>
            <a:pPr marL="0" indent="0">
              <a:buNone/>
            </a:pPr>
            <a:endParaRPr lang="pl-PL" sz="2400" dirty="0">
              <a:solidFill>
                <a:schemeClr val="bg1"/>
              </a:solidFill>
              <a:latin typeface="Times New Roman" panose="02020603050405020304" pitchFamily="18" charset="0"/>
              <a:cs typeface="Times New Roman" panose="02020603050405020304" pitchFamily="18" charset="0"/>
            </a:endParaRPr>
          </a:p>
          <a:p>
            <a:pPr marL="0" indent="0">
              <a:buNone/>
            </a:pPr>
            <a:endParaRPr lang="pl-PL" sz="2400" dirty="0">
              <a:solidFill>
                <a:schemeClr val="bg1"/>
              </a:solidFill>
              <a:latin typeface="Times New Roman" panose="02020603050405020304" pitchFamily="18" charset="0"/>
              <a:cs typeface="Times New Roman" panose="02020603050405020304" pitchFamily="18" charset="0"/>
            </a:endParaRPr>
          </a:p>
          <a:p>
            <a:pPr marL="0" indent="0">
              <a:buNone/>
            </a:pPr>
            <a:endParaRPr lang="pl-PL" sz="2400" dirty="0">
              <a:solidFill>
                <a:schemeClr val="bg1"/>
              </a:solidFill>
              <a:latin typeface="Times New Roman" panose="02020603050405020304" pitchFamily="18" charset="0"/>
              <a:cs typeface="Times New Roman" panose="02020603050405020304" pitchFamily="18" charset="0"/>
            </a:endParaRPr>
          </a:p>
          <a:p>
            <a:pPr marL="0" indent="0">
              <a:buNone/>
            </a:pPr>
            <a:endParaRPr lang="pl-PL" sz="2400" dirty="0">
              <a:solidFill>
                <a:schemeClr val="bg1"/>
              </a:solidFill>
              <a:latin typeface="Times New Roman" panose="02020603050405020304" pitchFamily="18" charset="0"/>
              <a:cs typeface="Times New Roman" panose="02020603050405020304" pitchFamily="18" charset="0"/>
            </a:endParaRPr>
          </a:p>
          <a:p>
            <a:pPr marL="0" indent="0">
              <a:buNone/>
            </a:pPr>
            <a:endParaRPr lang="pl-PL" sz="2400" dirty="0">
              <a:solidFill>
                <a:schemeClr val="bg1"/>
              </a:solidFill>
              <a:latin typeface="Times New Roman" panose="02020603050405020304" pitchFamily="18" charset="0"/>
              <a:cs typeface="Times New Roman" panose="02020603050405020304" pitchFamily="18" charset="0"/>
            </a:endParaRPr>
          </a:p>
          <a:p>
            <a:pPr marL="0" indent="0">
              <a:buNone/>
            </a:pPr>
            <a:endParaRPr lang="pl-PL" sz="2400" dirty="0">
              <a:solidFill>
                <a:schemeClr val="bg1"/>
              </a:solidFill>
              <a:latin typeface="Times New Roman" panose="02020603050405020304" pitchFamily="18" charset="0"/>
              <a:cs typeface="Times New Roman" panose="02020603050405020304" pitchFamily="18" charset="0"/>
            </a:endParaRPr>
          </a:p>
          <a:p>
            <a:pPr marL="0" indent="0">
              <a:buNone/>
            </a:pPr>
            <a:endParaRPr lang="pl-PL" sz="2400" dirty="0">
              <a:solidFill>
                <a:schemeClr val="bg1"/>
              </a:solidFill>
              <a:latin typeface="Times New Roman" panose="02020603050405020304" pitchFamily="18" charset="0"/>
              <a:cs typeface="Times New Roman" panose="02020603050405020304" pitchFamily="18" charset="0"/>
            </a:endParaRPr>
          </a:p>
          <a:p>
            <a:pPr marL="0" indent="0">
              <a:buNone/>
            </a:pPr>
            <a:endParaRPr lang="pl-PL" sz="24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2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228184" y="3723878"/>
            <a:ext cx="274408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1800" b="1" dirty="0">
                <a:solidFill>
                  <a:srgbClr val="307871"/>
                </a:solidFill>
                <a:latin typeface="Times New Roman" panose="02020603050405020304" pitchFamily="18" charset="0"/>
                <a:cs typeface="Times New Roman" panose="02020603050405020304" pitchFamily="18" charset="0"/>
              </a:rPr>
              <a:t>Ing. Radim Dolák, </a:t>
            </a:r>
            <a:r>
              <a:rPr lang="cs-CZ" altLang="cs-CZ" sz="1800" b="1" dirty="0" smtClean="0">
                <a:solidFill>
                  <a:srgbClr val="307871"/>
                </a:solidFill>
                <a:latin typeface="Times New Roman" panose="02020603050405020304" pitchFamily="18" charset="0"/>
                <a:cs typeface="Times New Roman" panose="02020603050405020304" pitchFamily="18" charset="0"/>
              </a:rPr>
              <a:t>Ph.D</a:t>
            </a:r>
            <a:r>
              <a:rPr lang="cs-CZ" altLang="cs-CZ" sz="900" b="1" dirty="0" smtClean="0">
                <a:solidFill>
                  <a:srgbClr val="307871"/>
                </a:solidFill>
                <a:latin typeface="Times New Roman" panose="02020603050405020304" pitchFamily="18" charset="0"/>
                <a:cs typeface="Times New Roman" panose="02020603050405020304" pitchFamily="18" charset="0"/>
              </a:rPr>
              <a:t>.</a:t>
            </a:r>
            <a:endParaRPr lang="cs-CZ" altLang="cs-CZ" sz="9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50485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According to </a:t>
            </a:r>
            <a:r>
              <a:rPr lang="en-US" altLang="cs-CZ" sz="1800" b="1" dirty="0" err="1">
                <a:solidFill>
                  <a:srgbClr val="307871"/>
                </a:solidFill>
                <a:latin typeface="Times New Roman" panose="02020603050405020304" pitchFamily="18" charset="0"/>
                <a:cs typeface="Times New Roman" panose="02020603050405020304" pitchFamily="18" charset="0"/>
              </a:rPr>
              <a:t>Ivánek</a:t>
            </a:r>
            <a:r>
              <a:rPr lang="en-US" altLang="cs-CZ" sz="1800" b="1" dirty="0">
                <a:solidFill>
                  <a:srgbClr val="307871"/>
                </a:solidFill>
                <a:latin typeface="Times New Roman" panose="02020603050405020304" pitchFamily="18" charset="0"/>
                <a:cs typeface="Times New Roman" panose="02020603050405020304" pitchFamily="18" charset="0"/>
              </a:rPr>
              <a:t>, </a:t>
            </a:r>
            <a:r>
              <a:rPr lang="en-US" altLang="cs-CZ" sz="1800" b="1" dirty="0" err="1">
                <a:solidFill>
                  <a:srgbClr val="307871"/>
                </a:solidFill>
                <a:latin typeface="Times New Roman" panose="02020603050405020304" pitchFamily="18" charset="0"/>
                <a:cs typeface="Times New Roman" panose="02020603050405020304" pitchFamily="18" charset="0"/>
              </a:rPr>
              <a:t>Kempný</a:t>
            </a:r>
            <a:r>
              <a:rPr lang="en-US" altLang="cs-CZ" sz="1800" b="1" dirty="0">
                <a:solidFill>
                  <a:srgbClr val="307871"/>
                </a:solidFill>
                <a:latin typeface="Times New Roman" panose="02020603050405020304" pitchFamily="18" charset="0"/>
                <a:cs typeface="Times New Roman" panose="02020603050405020304" pitchFamily="18" charset="0"/>
              </a:rPr>
              <a:t>, and </a:t>
            </a:r>
            <a:r>
              <a:rPr lang="en-US" altLang="cs-CZ" sz="1800" b="1" dirty="0" err="1">
                <a:solidFill>
                  <a:srgbClr val="307871"/>
                </a:solidFill>
                <a:latin typeface="Times New Roman" panose="02020603050405020304" pitchFamily="18" charset="0"/>
                <a:cs typeface="Times New Roman" panose="02020603050405020304" pitchFamily="18" charset="0"/>
              </a:rPr>
              <a:t>Laš</a:t>
            </a:r>
            <a:r>
              <a:rPr lang="en-US" altLang="cs-CZ" sz="1800" b="1" dirty="0">
                <a:solidFill>
                  <a:srgbClr val="307871"/>
                </a:solidFill>
                <a:latin typeface="Times New Roman" panose="02020603050405020304" pitchFamily="18" charset="0"/>
                <a:cs typeface="Times New Roman" panose="02020603050405020304" pitchFamily="18" charset="0"/>
              </a:rPr>
              <a:t> (2007), the knowledge engineering is applied in the field of artificial intelligence, which deals with the acquisition, processing, </a:t>
            </a:r>
            <a:r>
              <a:rPr lang="en-US" altLang="cs-CZ" sz="1800" b="1" dirty="0" smtClean="0">
                <a:solidFill>
                  <a:srgbClr val="307871"/>
                </a:solidFill>
                <a:latin typeface="Times New Roman" panose="02020603050405020304" pitchFamily="18" charset="0"/>
                <a:cs typeface="Times New Roman" panose="02020603050405020304" pitchFamily="18" charset="0"/>
              </a:rPr>
              <a:t>representation </a:t>
            </a:r>
            <a:r>
              <a:rPr lang="en-US" altLang="cs-CZ" sz="1800" b="1" dirty="0">
                <a:solidFill>
                  <a:srgbClr val="307871"/>
                </a:solidFill>
                <a:latin typeface="Times New Roman" panose="02020603050405020304" pitchFamily="18" charset="0"/>
                <a:cs typeface="Times New Roman" panose="02020603050405020304" pitchFamily="18" charset="0"/>
              </a:rPr>
              <a:t>and automated use of knowledge.</a:t>
            </a:r>
          </a:p>
          <a:p>
            <a:pPr marL="0" indent="0" algn="just">
              <a:buNone/>
            </a:pPr>
            <a:endParaRPr lang="en-US"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Knowledge engineering can also be defined in the context of information engineering, a discipline dealing with the processing of information in a usable form.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Knowledge engineering </a:t>
            </a:r>
            <a:r>
              <a:rPr lang="en-US" altLang="cs-CZ" sz="1800" b="1" dirty="0">
                <a:solidFill>
                  <a:srgbClr val="307871"/>
                </a:solidFill>
                <a:latin typeface="Times New Roman" panose="02020603050405020304" pitchFamily="18" charset="0"/>
                <a:cs typeface="Times New Roman" panose="02020603050405020304" pitchFamily="18" charset="0"/>
              </a:rPr>
              <a:t>is then divided as part of information engineering, focusing on information on how to reach new information, </a:t>
            </a:r>
            <a:r>
              <a:rPr lang="en-US" altLang="cs-CZ" sz="1800" b="1" dirty="0" err="1">
                <a:solidFill>
                  <a:srgbClr val="307871"/>
                </a:solidFill>
                <a:latin typeface="Times New Roman" panose="02020603050405020304" pitchFamily="18" charset="0"/>
                <a:cs typeface="Times New Roman" panose="02020603050405020304" pitchFamily="18" charset="0"/>
              </a:rPr>
              <a:t>ie</a:t>
            </a:r>
            <a:r>
              <a:rPr lang="en-US" altLang="cs-CZ" sz="1800" b="1" dirty="0">
                <a:solidFill>
                  <a:srgbClr val="307871"/>
                </a:solidFill>
                <a:latin typeface="Times New Roman" panose="02020603050405020304" pitchFamily="18" charset="0"/>
                <a:cs typeface="Times New Roman" panose="02020603050405020304" pitchFamily="18" charset="0"/>
              </a:rPr>
              <a:t> information on the judgment in specific situations. The practical result of knowledge engineering is expert systems, which are programs that pro-vide knowledge-based conclusions.</a:t>
            </a: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en-US" altLang="cs-CZ" b="1" dirty="0">
                <a:solidFill>
                  <a:srgbClr val="307871"/>
                </a:solidFill>
                <a:latin typeface="Times New Roman" panose="02020603050405020304" pitchFamily="18" charset="0"/>
                <a:cs typeface="Times New Roman" panose="02020603050405020304" pitchFamily="18" charset="0"/>
              </a:rPr>
              <a:t>Knowledge</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67980970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Information </a:t>
            </a:r>
            <a:r>
              <a:rPr lang="en-US" altLang="cs-CZ" sz="1800" b="1" dirty="0">
                <a:solidFill>
                  <a:srgbClr val="307871"/>
                </a:solidFill>
                <a:latin typeface="Times New Roman" panose="02020603050405020304" pitchFamily="18" charset="0"/>
                <a:cs typeface="Times New Roman" panose="02020603050405020304" pitchFamily="18" charset="0"/>
              </a:rPr>
              <a:t>literacy together with financial literacy is one of the basic prerequisites for orienting itself in today's dynamic world.</a:t>
            </a: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Information </a:t>
            </a:r>
            <a:r>
              <a:rPr lang="en-US" altLang="cs-CZ" sz="1800" b="1" dirty="0">
                <a:solidFill>
                  <a:srgbClr val="307871"/>
                </a:solidFill>
                <a:latin typeface="Times New Roman" panose="02020603050405020304" pitchFamily="18" charset="0"/>
                <a:cs typeface="Times New Roman" panose="02020603050405020304" pitchFamily="18" charset="0"/>
              </a:rPr>
              <a:t>literacy is, according to </a:t>
            </a:r>
            <a:r>
              <a:rPr lang="en-US" altLang="cs-CZ" sz="1800" b="1" dirty="0" err="1">
                <a:solidFill>
                  <a:srgbClr val="307871"/>
                </a:solidFill>
                <a:latin typeface="Times New Roman" panose="02020603050405020304" pitchFamily="18" charset="0"/>
                <a:cs typeface="Times New Roman" panose="02020603050405020304" pitchFamily="18" charset="0"/>
              </a:rPr>
              <a:t>Vaněk</a:t>
            </a:r>
            <a:r>
              <a:rPr lang="en-US" altLang="cs-CZ" sz="1800" b="1" dirty="0">
                <a:solidFill>
                  <a:srgbClr val="307871"/>
                </a:solidFill>
                <a:latin typeface="Times New Roman" panose="02020603050405020304" pitchFamily="18" charset="0"/>
                <a:cs typeface="Times New Roman" panose="02020603050405020304" pitchFamily="18" charset="0"/>
              </a:rPr>
              <a:t> (2013), able to process and use information in different formats, from different sources and the ability to understand them. The </a:t>
            </a:r>
            <a:r>
              <a:rPr lang="en-US" altLang="cs-CZ" sz="1800" b="1" dirty="0" smtClean="0">
                <a:solidFill>
                  <a:srgbClr val="307871"/>
                </a:solidFill>
                <a:latin typeface="Times New Roman" panose="02020603050405020304" pitchFamily="18" charset="0"/>
                <a:cs typeface="Times New Roman" panose="02020603050405020304" pitchFamily="18" charset="0"/>
              </a:rPr>
              <a:t>information </a:t>
            </a:r>
            <a:r>
              <a:rPr lang="en-US" altLang="cs-CZ" sz="1800" b="1" dirty="0">
                <a:solidFill>
                  <a:srgbClr val="307871"/>
                </a:solidFill>
                <a:latin typeface="Times New Roman" panose="02020603050405020304" pitchFamily="18" charset="0"/>
                <a:cs typeface="Times New Roman" panose="02020603050405020304" pitchFamily="18" charset="0"/>
              </a:rPr>
              <a:t>is presented in the present environment mainly in electronic form, through </a:t>
            </a:r>
            <a:r>
              <a:rPr lang="en-US" altLang="cs-CZ" sz="1800" b="1" dirty="0" smtClean="0">
                <a:solidFill>
                  <a:srgbClr val="307871"/>
                </a:solidFill>
                <a:latin typeface="Times New Roman" panose="02020603050405020304" pitchFamily="18" charset="0"/>
                <a:cs typeface="Times New Roman" panose="02020603050405020304" pitchFamily="18" charset="0"/>
              </a:rPr>
              <a:t>information </a:t>
            </a:r>
            <a:r>
              <a:rPr lang="en-US" altLang="cs-CZ" sz="1800" b="1" dirty="0">
                <a:solidFill>
                  <a:srgbClr val="307871"/>
                </a:solidFill>
                <a:latin typeface="Times New Roman" panose="02020603050405020304" pitchFamily="18" charset="0"/>
                <a:cs typeface="Times New Roman" panose="02020603050405020304" pitchFamily="18" charset="0"/>
              </a:rPr>
              <a:t>and communication technologies.</a:t>
            </a: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Information </a:t>
            </a:r>
            <a:r>
              <a:rPr lang="en-US" altLang="cs-CZ" sz="1800" b="1" dirty="0">
                <a:solidFill>
                  <a:srgbClr val="307871"/>
                </a:solidFill>
                <a:latin typeface="Times New Roman" panose="02020603050405020304" pitchFamily="18" charset="0"/>
                <a:cs typeface="Times New Roman" panose="02020603050405020304" pitchFamily="18" charset="0"/>
              </a:rPr>
              <a:t>literacy involves several steps, namely the ability to identify the problem, understand and formulate questions whose answers can lead to a solution.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a:t>Information</a:t>
            </a:r>
            <a:r>
              <a:rPr lang="cs-CZ" b="1" dirty="0"/>
              <a:t> </a:t>
            </a:r>
            <a:r>
              <a:rPr lang="cs-CZ" b="1" dirty="0" err="1"/>
              <a:t>literacy</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79696649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According </a:t>
            </a:r>
            <a:r>
              <a:rPr lang="en-US" altLang="cs-CZ" sz="1800" b="1" dirty="0">
                <a:solidFill>
                  <a:srgbClr val="307871"/>
                </a:solidFill>
                <a:latin typeface="Times New Roman" panose="02020603050405020304" pitchFamily="18" charset="0"/>
                <a:cs typeface="Times New Roman" panose="02020603050405020304" pitchFamily="18" charset="0"/>
              </a:rPr>
              <a:t>to </a:t>
            </a:r>
            <a:r>
              <a:rPr lang="en-US" altLang="cs-CZ" sz="1800" b="1" dirty="0" err="1">
                <a:solidFill>
                  <a:srgbClr val="307871"/>
                </a:solidFill>
                <a:latin typeface="Times New Roman" panose="02020603050405020304" pitchFamily="18" charset="0"/>
                <a:cs typeface="Times New Roman" panose="02020603050405020304" pitchFamily="18" charset="0"/>
              </a:rPr>
              <a:t>Vaněk</a:t>
            </a:r>
            <a:r>
              <a:rPr lang="en-US" altLang="cs-CZ" sz="1800" b="1" dirty="0">
                <a:solidFill>
                  <a:srgbClr val="307871"/>
                </a:solidFill>
                <a:latin typeface="Times New Roman" panose="02020603050405020304" pitchFamily="18" charset="0"/>
                <a:cs typeface="Times New Roman" panose="02020603050405020304" pitchFamily="18" charset="0"/>
              </a:rPr>
              <a:t> (2013), information literacy requires meeting the following requirements: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identify </a:t>
            </a:r>
            <a:r>
              <a:rPr lang="en-US" altLang="cs-CZ" sz="1800" b="1" dirty="0">
                <a:solidFill>
                  <a:srgbClr val="307871"/>
                </a:solidFill>
                <a:latin typeface="Times New Roman" panose="02020603050405020304" pitchFamily="18" charset="0"/>
                <a:cs typeface="Times New Roman" panose="02020603050405020304" pitchFamily="18" charset="0"/>
              </a:rPr>
              <a:t>problems, define them and identify issues that require a child response,</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identify </a:t>
            </a:r>
            <a:r>
              <a:rPr lang="en-US" altLang="cs-CZ" sz="1800" b="1" dirty="0">
                <a:solidFill>
                  <a:srgbClr val="307871"/>
                </a:solidFill>
                <a:latin typeface="Times New Roman" panose="02020603050405020304" pitchFamily="18" charset="0"/>
                <a:cs typeface="Times New Roman" panose="02020603050405020304" pitchFamily="18" charset="0"/>
              </a:rPr>
              <a:t>the circles of information that needs to be found for problem-solving,</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find </a:t>
            </a:r>
            <a:r>
              <a:rPr lang="en-US" altLang="cs-CZ" sz="1800" b="1" dirty="0">
                <a:solidFill>
                  <a:srgbClr val="307871"/>
                </a:solidFill>
                <a:latin typeface="Times New Roman" panose="02020603050405020304" pitchFamily="18" charset="0"/>
                <a:cs typeface="Times New Roman" panose="02020603050405020304" pitchFamily="18" charset="0"/>
              </a:rPr>
              <a:t>the required information,</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evaluate</a:t>
            </a:r>
            <a:r>
              <a:rPr lang="en-US" altLang="cs-CZ" sz="1800" b="1" dirty="0">
                <a:solidFill>
                  <a:srgbClr val="307871"/>
                </a:solidFill>
                <a:latin typeface="Times New Roman" panose="02020603050405020304" pitchFamily="18" charset="0"/>
                <a:cs typeface="Times New Roman" panose="02020603050405020304" pitchFamily="18" charset="0"/>
              </a:rPr>
              <a:t>, filter, analyze, and synthesize information,</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share </a:t>
            </a:r>
            <a:r>
              <a:rPr lang="en-US" altLang="cs-CZ" sz="1800" b="1" dirty="0">
                <a:solidFill>
                  <a:srgbClr val="307871"/>
                </a:solidFill>
                <a:latin typeface="Times New Roman" panose="02020603050405020304" pitchFamily="18" charset="0"/>
                <a:cs typeface="Times New Roman" panose="02020603050405020304" pitchFamily="18" charset="0"/>
              </a:rPr>
              <a:t>and transfer information,</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present </a:t>
            </a:r>
            <a:r>
              <a:rPr lang="en-US" altLang="cs-CZ" sz="1800" b="1" dirty="0">
                <a:solidFill>
                  <a:srgbClr val="307871"/>
                </a:solidFill>
                <a:latin typeface="Times New Roman" panose="02020603050405020304" pitchFamily="18" charset="0"/>
                <a:cs typeface="Times New Roman" panose="02020603050405020304" pitchFamily="18" charset="0"/>
              </a:rPr>
              <a:t>information.</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a:t>Information</a:t>
            </a:r>
            <a:r>
              <a:rPr lang="cs-CZ" b="1" dirty="0"/>
              <a:t> </a:t>
            </a:r>
            <a:r>
              <a:rPr lang="cs-CZ" b="1" dirty="0" err="1"/>
              <a:t>literacy</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85093432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The big problem today is that data and information are growing faster and in larger </a:t>
            </a:r>
            <a:r>
              <a:rPr lang="en-US" altLang="cs-CZ" sz="1800" b="1" dirty="0" smtClean="0">
                <a:solidFill>
                  <a:srgbClr val="307871"/>
                </a:solidFill>
                <a:latin typeface="Times New Roman" panose="02020603050405020304" pitchFamily="18" charset="0"/>
                <a:cs typeface="Times New Roman" panose="02020603050405020304" pitchFamily="18" charset="0"/>
              </a:rPr>
              <a:t>volumes</a:t>
            </a:r>
            <a:r>
              <a:rPr lang="en-US" altLang="cs-CZ" sz="1800" b="1" dirty="0">
                <a:solidFill>
                  <a:srgbClr val="307871"/>
                </a:solidFill>
                <a:latin typeface="Times New Roman" panose="02020603050405020304" pitchFamily="18" charset="0"/>
                <a:cs typeface="Times New Roman" panose="02020603050405020304" pitchFamily="18" charset="0"/>
              </a:rPr>
              <a:t>.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This </a:t>
            </a:r>
            <a:r>
              <a:rPr lang="en-US" altLang="cs-CZ" sz="1800" b="1" dirty="0">
                <a:solidFill>
                  <a:srgbClr val="307871"/>
                </a:solidFill>
                <a:latin typeface="Times New Roman" panose="02020603050405020304" pitchFamily="18" charset="0"/>
                <a:cs typeface="Times New Roman" panose="02020603050405020304" pitchFamily="18" charset="0"/>
              </a:rPr>
              <a:t>state of affairs generates more often in people so-called informational </a:t>
            </a:r>
            <a:r>
              <a:rPr lang="en-US" altLang="cs-CZ" sz="1800" b="1" dirty="0" smtClean="0">
                <a:solidFill>
                  <a:srgbClr val="307871"/>
                </a:solidFill>
                <a:latin typeface="Times New Roman" panose="02020603050405020304" pitchFamily="18" charset="0"/>
                <a:cs typeface="Times New Roman" panose="02020603050405020304" pitchFamily="18" charset="0"/>
              </a:rPr>
              <a:t>congestion</a:t>
            </a:r>
            <a:r>
              <a:rPr lang="en-US" altLang="cs-CZ" sz="1800" b="1" dirty="0">
                <a:solidFill>
                  <a:srgbClr val="307871"/>
                </a:solidFill>
                <a:latin typeface="Times New Roman" panose="02020603050405020304" pitchFamily="18" charset="0"/>
                <a:cs typeface="Times New Roman" panose="02020603050405020304" pitchFamily="18" charset="0"/>
              </a:rPr>
              <a:t>, which expresses situations in which an individual can not effectively deal with information because information is surplus and unable to process it in adequate time.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Everything </a:t>
            </a:r>
            <a:r>
              <a:rPr lang="en-US" altLang="cs-CZ" sz="1800" b="1" dirty="0">
                <a:solidFill>
                  <a:srgbClr val="307871"/>
                </a:solidFill>
                <a:latin typeface="Times New Roman" panose="02020603050405020304" pitchFamily="18" charset="0"/>
                <a:cs typeface="Times New Roman" panose="02020603050405020304" pitchFamily="18" charset="0"/>
              </a:rPr>
              <a:t>is due to the limited possibilities for people to find, process and understand </a:t>
            </a:r>
            <a:r>
              <a:rPr lang="en-US" altLang="cs-CZ" sz="1800" b="1" dirty="0" smtClean="0">
                <a:solidFill>
                  <a:srgbClr val="307871"/>
                </a:solidFill>
                <a:latin typeface="Times New Roman" panose="02020603050405020304" pitchFamily="18" charset="0"/>
                <a:cs typeface="Times New Roman" panose="02020603050405020304" pitchFamily="18" charset="0"/>
              </a:rPr>
              <a:t>information</a:t>
            </a:r>
            <a:r>
              <a:rPr lang="en-US" altLang="cs-CZ" sz="1800" b="1" dirty="0">
                <a:solidFill>
                  <a:srgbClr val="307871"/>
                </a:solidFill>
                <a:latin typeface="Times New Roman" panose="02020603050405020304" pitchFamily="18" charset="0"/>
                <a:cs typeface="Times New Roman" panose="02020603050405020304" pitchFamily="18" charset="0"/>
              </a:rPr>
              <a:t>.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a:t>Information</a:t>
            </a:r>
            <a:r>
              <a:rPr lang="cs-CZ" b="1" dirty="0"/>
              <a:t> </a:t>
            </a:r>
            <a:r>
              <a:rPr lang="cs-CZ" b="1" dirty="0" err="1"/>
              <a:t>literacy</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98034626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The </a:t>
            </a:r>
            <a:r>
              <a:rPr lang="en-US" altLang="cs-CZ" sz="1800" b="1" dirty="0">
                <a:solidFill>
                  <a:srgbClr val="307871"/>
                </a:solidFill>
                <a:latin typeface="Times New Roman" panose="02020603050405020304" pitchFamily="18" charset="0"/>
                <a:cs typeface="Times New Roman" panose="02020603050405020304" pitchFamily="18" charset="0"/>
              </a:rPr>
              <a:t>notion of information concealment was mentioned in the 1960s when Miller (1960) defined seven different categories of information congestion.</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deletion</a:t>
            </a:r>
            <a:r>
              <a:rPr lang="en-US" altLang="cs-CZ" sz="1800" b="1" dirty="0">
                <a:solidFill>
                  <a:srgbClr val="307871"/>
                </a:solidFill>
                <a:latin typeface="Times New Roman" panose="02020603050405020304" pitchFamily="18" charset="0"/>
                <a:cs typeface="Times New Roman" panose="02020603050405020304" pitchFamily="18" charset="0"/>
              </a:rPr>
              <a:t>, oversight - inability to process some suggestions,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error </a:t>
            </a:r>
            <a:r>
              <a:rPr lang="en-US" altLang="cs-CZ" sz="1800" b="1" dirty="0">
                <a:solidFill>
                  <a:srgbClr val="307871"/>
                </a:solidFill>
                <a:latin typeface="Times New Roman" panose="02020603050405020304" pitchFamily="18" charset="0"/>
                <a:cs typeface="Times New Roman" panose="02020603050405020304" pitchFamily="18" charset="0"/>
              </a:rPr>
              <a:t>- some information is not processed correctly,</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sorting </a:t>
            </a:r>
            <a:r>
              <a:rPr lang="en-US" altLang="cs-CZ" sz="1800" b="1" dirty="0">
                <a:solidFill>
                  <a:srgbClr val="307871"/>
                </a:solidFill>
                <a:latin typeface="Times New Roman" panose="02020603050405020304" pitchFamily="18" charset="0"/>
                <a:cs typeface="Times New Roman" panose="02020603050405020304" pitchFamily="18" charset="0"/>
              </a:rPr>
              <a:t>into queues, sequencing - processing of some information is </a:t>
            </a:r>
            <a:r>
              <a:rPr lang="en-US" altLang="cs-CZ" sz="1800" b="1" dirty="0" smtClean="0">
                <a:solidFill>
                  <a:srgbClr val="307871"/>
                </a:solidFill>
                <a:latin typeface="Times New Roman" panose="02020603050405020304" pitchFamily="18" charset="0"/>
                <a:cs typeface="Times New Roman" panose="02020603050405020304" pitchFamily="18" charset="0"/>
              </a:rPr>
              <a:t>postponed</a:t>
            </a:r>
            <a:r>
              <a:rPr lang="en-US" altLang="cs-CZ" sz="1800" b="1" dirty="0">
                <a:solidFill>
                  <a:srgbClr val="307871"/>
                </a:solidFill>
                <a:latin typeface="Times New Roman" panose="02020603050405020304" pitchFamily="18" charset="0"/>
                <a:cs typeface="Times New Roman" panose="02020603050405020304" pitchFamily="18" charset="0"/>
              </a:rPr>
              <a:t>, they will be processed later,</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filtering </a:t>
            </a:r>
            <a:r>
              <a:rPr lang="en-US" altLang="cs-CZ" sz="1800" b="1" dirty="0">
                <a:solidFill>
                  <a:srgbClr val="307871"/>
                </a:solidFill>
                <a:latin typeface="Times New Roman" panose="02020603050405020304" pitchFamily="18" charset="0"/>
                <a:cs typeface="Times New Roman" panose="02020603050405020304" pitchFamily="18" charset="0"/>
              </a:rPr>
              <a:t>- processing only the information that appears to be the highest priori-ty,</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zooming </a:t>
            </a:r>
            <a:r>
              <a:rPr lang="en-US" altLang="cs-CZ" sz="1800" b="1" dirty="0">
                <a:solidFill>
                  <a:srgbClr val="307871"/>
                </a:solidFill>
                <a:latin typeface="Times New Roman" panose="02020603050405020304" pitchFamily="18" charset="0"/>
                <a:cs typeface="Times New Roman" panose="02020603050405020304" pitchFamily="18" charset="0"/>
              </a:rPr>
              <a:t>in - lowering discrimination standards by reducing accuracy in input and response evaluation,</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multiple </a:t>
            </a:r>
            <a:r>
              <a:rPr lang="en-US" altLang="cs-CZ" sz="1800" b="1" dirty="0">
                <a:solidFill>
                  <a:srgbClr val="307871"/>
                </a:solidFill>
                <a:latin typeface="Times New Roman" panose="02020603050405020304" pitchFamily="18" charset="0"/>
                <a:cs typeface="Times New Roman" panose="02020603050405020304" pitchFamily="18" charset="0"/>
              </a:rPr>
              <a:t>channels - split incoming information into parts to divide responses,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escape </a:t>
            </a:r>
            <a:r>
              <a:rPr lang="en-US" altLang="cs-CZ" sz="1800" b="1" dirty="0">
                <a:solidFill>
                  <a:srgbClr val="307871"/>
                </a:solidFill>
                <a:latin typeface="Times New Roman" panose="02020603050405020304" pitchFamily="18" charset="0"/>
                <a:cs typeface="Times New Roman" panose="02020603050405020304" pitchFamily="18" charset="0"/>
              </a:rPr>
              <a:t>- complete ignoring incoming information.</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a:t>Information</a:t>
            </a:r>
            <a:r>
              <a:rPr lang="cs-CZ" b="1" dirty="0"/>
              <a:t> </a:t>
            </a:r>
            <a:r>
              <a:rPr lang="cs-CZ" b="1" dirty="0" err="1"/>
              <a:t>literacy</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7655979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There are many causes of information overflow. The most common are, for example, according to </a:t>
            </a:r>
            <a:r>
              <a:rPr lang="en-US" altLang="cs-CZ" sz="1800" b="1" dirty="0" err="1">
                <a:solidFill>
                  <a:srgbClr val="307871"/>
                </a:solidFill>
                <a:latin typeface="Times New Roman" panose="02020603050405020304" pitchFamily="18" charset="0"/>
                <a:cs typeface="Times New Roman" panose="02020603050405020304" pitchFamily="18" charset="0"/>
              </a:rPr>
              <a:t>Vaněk</a:t>
            </a:r>
            <a:r>
              <a:rPr lang="en-US" altLang="cs-CZ" sz="1800" b="1" dirty="0">
                <a:solidFill>
                  <a:srgbClr val="307871"/>
                </a:solidFill>
                <a:latin typeface="Times New Roman" panose="02020603050405020304" pitchFamily="18" charset="0"/>
                <a:cs typeface="Times New Roman" panose="02020603050405020304" pitchFamily="18" charset="0"/>
              </a:rPr>
              <a:t> (2013) the following causes: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the </a:t>
            </a:r>
            <a:r>
              <a:rPr lang="en-US" altLang="cs-CZ" sz="1800" b="1" dirty="0">
                <a:solidFill>
                  <a:srgbClr val="307871"/>
                </a:solidFill>
                <a:latin typeface="Times New Roman" panose="02020603050405020304" pitchFamily="18" charset="0"/>
                <a:cs typeface="Times New Roman" panose="02020603050405020304" pitchFamily="18" charset="0"/>
              </a:rPr>
              <a:t>increasing amount of information we sometimes call the information </a:t>
            </a:r>
            <a:r>
              <a:rPr lang="en-US" altLang="cs-CZ" sz="1800" b="1" dirty="0" smtClean="0">
                <a:solidFill>
                  <a:srgbClr val="307871"/>
                </a:solidFill>
                <a:latin typeface="Times New Roman" panose="02020603050405020304" pitchFamily="18" charset="0"/>
                <a:cs typeface="Times New Roman" panose="02020603050405020304" pitchFamily="18" charset="0"/>
              </a:rPr>
              <a:t>explosion </a:t>
            </a:r>
            <a:r>
              <a:rPr lang="en-US" altLang="cs-CZ" sz="1800" b="1" dirty="0">
                <a:solidFill>
                  <a:srgbClr val="307871"/>
                </a:solidFill>
                <a:latin typeface="Times New Roman" panose="02020603050405020304" pitchFamily="18" charset="0"/>
                <a:cs typeface="Times New Roman" panose="02020603050405020304" pitchFamily="18" charset="0"/>
              </a:rPr>
              <a:t>is not just about data volumes, but also about the number of sources where the data is,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problems </a:t>
            </a:r>
            <a:r>
              <a:rPr lang="en-US" altLang="cs-CZ" sz="1800" b="1" dirty="0">
                <a:solidFill>
                  <a:srgbClr val="307871"/>
                </a:solidFill>
                <a:latin typeface="Times New Roman" panose="02020603050405020304" pitchFamily="18" charset="0"/>
                <a:cs typeface="Times New Roman" panose="02020603050405020304" pitchFamily="18" charset="0"/>
              </a:rPr>
              <a:t>with sorting information and assessing to what extent the information is useful,</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verification </a:t>
            </a:r>
            <a:r>
              <a:rPr lang="en-US" altLang="cs-CZ" sz="1800" b="1" dirty="0">
                <a:solidFill>
                  <a:srgbClr val="307871"/>
                </a:solidFill>
                <a:latin typeface="Times New Roman" panose="02020603050405020304" pitchFamily="18" charset="0"/>
                <a:cs typeface="Times New Roman" panose="02020603050405020304" pitchFamily="18" charset="0"/>
              </a:rPr>
              <a:t>of information as the availability of information sources has </a:t>
            </a:r>
            <a:r>
              <a:rPr lang="en-US" altLang="cs-CZ" sz="1800" b="1" dirty="0" smtClean="0">
                <a:solidFill>
                  <a:srgbClr val="307871"/>
                </a:solidFill>
                <a:latin typeface="Times New Roman" panose="02020603050405020304" pitchFamily="18" charset="0"/>
                <a:cs typeface="Times New Roman" panose="02020603050405020304" pitchFamily="18" charset="0"/>
              </a:rPr>
              <a:t>increased </a:t>
            </a:r>
            <a:r>
              <a:rPr lang="en-US" altLang="cs-CZ" sz="1800" b="1" dirty="0">
                <a:solidFill>
                  <a:srgbClr val="307871"/>
                </a:solidFill>
                <a:latin typeface="Times New Roman" panose="02020603050405020304" pitchFamily="18" charset="0"/>
                <a:cs typeface="Times New Roman" panose="02020603050405020304" pitchFamily="18" charset="0"/>
              </a:rPr>
              <a:t>and not every source is able to provide true, accurate or verifiable </a:t>
            </a:r>
            <a:r>
              <a:rPr lang="en-US" altLang="cs-CZ" sz="1800" b="1" dirty="0" smtClean="0">
                <a:solidFill>
                  <a:srgbClr val="307871"/>
                </a:solidFill>
                <a:latin typeface="Times New Roman" panose="02020603050405020304" pitchFamily="18" charset="0"/>
                <a:cs typeface="Times New Roman" panose="02020603050405020304" pitchFamily="18" charset="0"/>
              </a:rPr>
              <a:t>information</a:t>
            </a:r>
            <a:r>
              <a:rPr lang="en-US" altLang="cs-CZ" sz="1800" b="1" dirty="0">
                <a:solidFill>
                  <a:srgbClr val="307871"/>
                </a:solidFill>
                <a:latin typeface="Times New Roman" panose="02020603050405020304" pitchFamily="18" charset="0"/>
                <a:cs typeface="Times New Roman" panose="02020603050405020304" pitchFamily="18" charset="0"/>
              </a:rPr>
              <a:t>,</a:t>
            </a: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a:t>Information</a:t>
            </a:r>
            <a:r>
              <a:rPr lang="cs-CZ" b="1" dirty="0"/>
              <a:t> </a:t>
            </a:r>
            <a:r>
              <a:rPr lang="cs-CZ" b="1" dirty="0" err="1"/>
              <a:t>literacy</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65041136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the </a:t>
            </a:r>
            <a:r>
              <a:rPr lang="en-US" altLang="cs-CZ" sz="1800" b="1" dirty="0">
                <a:solidFill>
                  <a:srgbClr val="307871"/>
                </a:solidFill>
                <a:latin typeface="Times New Roman" panose="02020603050405020304" pitchFamily="18" charset="0"/>
                <a:cs typeface="Times New Roman" panose="02020603050405020304" pitchFamily="18" charset="0"/>
              </a:rPr>
              <a:t>accuracy of the results obtained and timeliness can be assessed from the point of view of the user himself/herself, from the point of view of the </a:t>
            </a:r>
            <a:r>
              <a:rPr lang="en-US" altLang="cs-CZ" sz="1800" b="1" dirty="0" smtClean="0">
                <a:solidFill>
                  <a:srgbClr val="307871"/>
                </a:solidFill>
                <a:latin typeface="Times New Roman" panose="02020603050405020304" pitchFamily="18" charset="0"/>
                <a:cs typeface="Times New Roman" panose="02020603050405020304" pitchFamily="18" charset="0"/>
              </a:rPr>
              <a:t>capabilities </a:t>
            </a:r>
            <a:r>
              <a:rPr lang="en-US" altLang="cs-CZ" sz="1800" b="1" dirty="0">
                <a:solidFill>
                  <a:srgbClr val="307871"/>
                </a:solidFill>
                <a:latin typeface="Times New Roman" panose="02020603050405020304" pitchFamily="18" charset="0"/>
                <a:cs typeface="Times New Roman" panose="02020603050405020304" pitchFamily="18" charset="0"/>
              </a:rPr>
              <a:t>of the information system used, sources of inaccurate information may be obsolete or inconsistent databases,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lack </a:t>
            </a:r>
            <a:r>
              <a:rPr lang="en-US" altLang="cs-CZ" sz="1800" b="1" dirty="0">
                <a:solidFill>
                  <a:srgbClr val="307871"/>
                </a:solidFill>
                <a:latin typeface="Times New Roman" panose="02020603050405020304" pitchFamily="18" charset="0"/>
                <a:cs typeface="Times New Roman" panose="02020603050405020304" pitchFamily="18" charset="0"/>
              </a:rPr>
              <a:t>of information literacy,</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communication</a:t>
            </a:r>
            <a:r>
              <a:rPr lang="en-US" altLang="cs-CZ" sz="1800" b="1" dirty="0">
                <a:solidFill>
                  <a:srgbClr val="307871"/>
                </a:solidFill>
                <a:latin typeface="Times New Roman" panose="02020603050405020304" pitchFamily="18" charset="0"/>
                <a:cs typeface="Times New Roman" panose="02020603050405020304" pitchFamily="18" charset="0"/>
              </a:rPr>
              <a:t>.</a:t>
            </a: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a:t>Information</a:t>
            </a:r>
            <a:r>
              <a:rPr lang="cs-CZ" b="1" dirty="0"/>
              <a:t> </a:t>
            </a:r>
            <a:r>
              <a:rPr lang="cs-CZ" b="1" dirty="0" err="1"/>
              <a:t>literacy</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72700978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The concept of asymmetry occurs in several areas. This term is often used by </a:t>
            </a:r>
            <a:r>
              <a:rPr lang="en-US" altLang="cs-CZ" sz="1800" b="1" dirty="0" smtClean="0">
                <a:solidFill>
                  <a:srgbClr val="307871"/>
                </a:solidFill>
                <a:latin typeface="Times New Roman" panose="02020603050405020304" pitchFamily="18" charset="0"/>
                <a:cs typeface="Times New Roman" panose="02020603050405020304" pitchFamily="18" charset="0"/>
              </a:rPr>
              <a:t>economists </a:t>
            </a:r>
            <a:r>
              <a:rPr lang="en-US" altLang="cs-CZ" sz="1800" b="1" dirty="0">
                <a:solidFill>
                  <a:srgbClr val="307871"/>
                </a:solidFill>
                <a:latin typeface="Times New Roman" panose="02020603050405020304" pitchFamily="18" charset="0"/>
                <a:cs typeface="Times New Roman" panose="02020603050405020304" pitchFamily="18" charset="0"/>
              </a:rPr>
              <a:t>(asymmetry of information), computer science (asymmetric encryption), as well as military strategists (asymmetric war). The word asymmetry in simple terms then means non-symmetry and is, therefore, the opposite of symmetry and therefore symmetry.</a:t>
            </a:r>
          </a:p>
          <a:p>
            <a:pPr marL="0" indent="0" algn="just">
              <a:buNone/>
            </a:pPr>
            <a:endParaRPr lang="en-US"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A </a:t>
            </a:r>
            <a:r>
              <a:rPr lang="en-US" altLang="cs-CZ" sz="1800" b="1" dirty="0">
                <a:solidFill>
                  <a:srgbClr val="307871"/>
                </a:solidFill>
                <a:latin typeface="Times New Roman" panose="02020603050405020304" pitchFamily="18" charset="0"/>
                <a:cs typeface="Times New Roman" panose="02020603050405020304" pitchFamily="18" charset="0"/>
              </a:rPr>
              <a:t>large economic encyclopedia (</a:t>
            </a:r>
            <a:r>
              <a:rPr lang="en-US" altLang="cs-CZ" sz="1800" b="1" dirty="0" err="1">
                <a:solidFill>
                  <a:srgbClr val="307871"/>
                </a:solidFill>
                <a:latin typeface="Times New Roman" panose="02020603050405020304" pitchFamily="18" charset="0"/>
                <a:cs typeface="Times New Roman" panose="02020603050405020304" pitchFamily="18" charset="0"/>
              </a:rPr>
              <a:t>Žák</a:t>
            </a:r>
            <a:r>
              <a:rPr lang="en-US" altLang="cs-CZ" sz="1800" b="1" dirty="0">
                <a:solidFill>
                  <a:srgbClr val="307871"/>
                </a:solidFill>
                <a:latin typeface="Times New Roman" panose="02020603050405020304" pitchFamily="18" charset="0"/>
                <a:cs typeface="Times New Roman" panose="02020603050405020304" pitchFamily="18" charset="0"/>
              </a:rPr>
              <a:t>, 2002) defines asymmetric information as "an economic situation in which economic negotiators (</a:t>
            </a:r>
            <a:r>
              <a:rPr lang="en-US" altLang="cs-CZ" sz="1800" b="1" dirty="0" err="1">
                <a:solidFill>
                  <a:srgbClr val="307871"/>
                </a:solidFill>
                <a:latin typeface="Times New Roman" panose="02020603050405020304" pitchFamily="18" charset="0"/>
                <a:cs typeface="Times New Roman" panose="02020603050405020304" pitchFamily="18" charset="0"/>
              </a:rPr>
              <a:t>eg</a:t>
            </a:r>
            <a:r>
              <a:rPr lang="en-US" altLang="cs-CZ" sz="1800" b="1" dirty="0">
                <a:solidFill>
                  <a:srgbClr val="307871"/>
                </a:solidFill>
                <a:latin typeface="Times New Roman" panose="02020603050405020304" pitchFamily="18" charset="0"/>
                <a:cs typeface="Times New Roman" panose="02020603050405020304" pitchFamily="18" charset="0"/>
              </a:rPr>
              <a:t> sellers and buyers) have different information. Asymmetric information thus becomes (together with the existence of mono-poly, externalities and public goods) one of the causes of market failure</a:t>
            </a:r>
            <a:r>
              <a:rPr lang="en-US" altLang="cs-CZ" sz="1800" b="1" dirty="0" smtClean="0">
                <a:solidFill>
                  <a:srgbClr val="307871"/>
                </a:solidFill>
                <a:latin typeface="Times New Roman" panose="02020603050405020304" pitchFamily="18" charset="0"/>
                <a:cs typeface="Times New Roman" panose="02020603050405020304" pitchFamily="18" charset="0"/>
              </a:rPr>
              <a:t>".</a:t>
            </a:r>
            <a:endParaRPr lang="en-US"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a:t>Asymmetry</a:t>
            </a:r>
            <a:r>
              <a:rPr lang="cs-CZ" b="1" dirty="0"/>
              <a:t> </a:t>
            </a:r>
            <a:r>
              <a:rPr lang="cs-CZ" b="1" dirty="0" err="1"/>
              <a:t>of</a:t>
            </a:r>
            <a:r>
              <a:rPr lang="cs-CZ" b="1" dirty="0"/>
              <a:t> </a:t>
            </a:r>
            <a:r>
              <a:rPr lang="cs-CZ" b="1" dirty="0" err="1"/>
              <a:t>information</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93052000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A </a:t>
            </a:r>
            <a:r>
              <a:rPr lang="en-US" altLang="cs-CZ" sz="1800" b="1" dirty="0">
                <a:solidFill>
                  <a:srgbClr val="307871"/>
                </a:solidFill>
                <a:latin typeface="Times New Roman" panose="02020603050405020304" pitchFamily="18" charset="0"/>
                <a:cs typeface="Times New Roman" panose="02020603050405020304" pitchFamily="18" charset="0"/>
              </a:rPr>
              <a:t>widely concept of asymmetric information such as market failure along with </a:t>
            </a:r>
            <a:r>
              <a:rPr lang="en-US" altLang="cs-CZ" sz="1800" b="1" dirty="0" smtClean="0">
                <a:solidFill>
                  <a:srgbClr val="307871"/>
                </a:solidFill>
                <a:latin typeface="Times New Roman" panose="02020603050405020304" pitchFamily="18" charset="0"/>
                <a:cs typeface="Times New Roman" panose="02020603050405020304" pitchFamily="18" charset="0"/>
              </a:rPr>
              <a:t>imperfect </a:t>
            </a:r>
            <a:r>
              <a:rPr lang="en-US" altLang="cs-CZ" sz="1800" b="1" dirty="0">
                <a:solidFill>
                  <a:srgbClr val="307871"/>
                </a:solidFill>
                <a:latin typeface="Times New Roman" panose="02020603050405020304" pitchFamily="18" charset="0"/>
                <a:cs typeface="Times New Roman" panose="02020603050405020304" pitchFamily="18" charset="0"/>
              </a:rPr>
              <a:t>information is also the Economic Dictionary (</a:t>
            </a:r>
            <a:r>
              <a:rPr lang="en-US" altLang="cs-CZ" sz="1800" b="1" dirty="0" err="1">
                <a:solidFill>
                  <a:srgbClr val="307871"/>
                </a:solidFill>
                <a:latin typeface="Times New Roman" panose="02020603050405020304" pitchFamily="18" charset="0"/>
                <a:cs typeface="Times New Roman" panose="02020603050405020304" pitchFamily="18" charset="0"/>
              </a:rPr>
              <a:t>Hindls</a:t>
            </a:r>
            <a:r>
              <a:rPr lang="en-US" altLang="cs-CZ" sz="1800" b="1" dirty="0">
                <a:solidFill>
                  <a:srgbClr val="307871"/>
                </a:solidFill>
                <a:latin typeface="Times New Roman" panose="02020603050405020304" pitchFamily="18" charset="0"/>
                <a:cs typeface="Times New Roman" panose="02020603050405020304" pitchFamily="18" charset="0"/>
              </a:rPr>
              <a:t>, Holman and </a:t>
            </a:r>
            <a:r>
              <a:rPr lang="en-US" altLang="cs-CZ" sz="1800" b="1" dirty="0" err="1">
                <a:solidFill>
                  <a:srgbClr val="307871"/>
                </a:solidFill>
                <a:latin typeface="Times New Roman" panose="02020603050405020304" pitchFamily="18" charset="0"/>
                <a:cs typeface="Times New Roman" panose="02020603050405020304" pitchFamily="18" charset="0"/>
              </a:rPr>
              <a:t>Hron</a:t>
            </a:r>
            <a:r>
              <a:rPr lang="en-US" altLang="cs-CZ" sz="1800" b="1" dirty="0">
                <a:solidFill>
                  <a:srgbClr val="307871"/>
                </a:solidFill>
                <a:latin typeface="Times New Roman" panose="02020603050405020304" pitchFamily="18" charset="0"/>
                <a:cs typeface="Times New Roman" panose="02020603050405020304" pitchFamily="18" charset="0"/>
              </a:rPr>
              <a:t>, 2003</a:t>
            </a:r>
            <a:r>
              <a:rPr lang="en-US" altLang="cs-CZ" sz="1800" b="1" dirty="0" smtClean="0">
                <a:solidFill>
                  <a:srgbClr val="307871"/>
                </a:solidFill>
                <a:latin typeface="Times New Roman" panose="02020603050405020304" pitchFamily="18" charset="0"/>
                <a:cs typeface="Times New Roman" panose="02020603050405020304" pitchFamily="18" charset="0"/>
              </a:rPr>
              <a:t>).</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err="1">
                <a:solidFill>
                  <a:srgbClr val="307871"/>
                </a:solidFill>
                <a:latin typeface="Times New Roman" panose="02020603050405020304" pitchFamily="18" charset="0"/>
                <a:cs typeface="Times New Roman" panose="02020603050405020304" pitchFamily="18" charset="0"/>
              </a:rPr>
              <a:t>Vaněk</a:t>
            </a:r>
            <a:r>
              <a:rPr lang="en-US" altLang="cs-CZ" sz="1800" b="1" dirty="0">
                <a:solidFill>
                  <a:srgbClr val="307871"/>
                </a:solidFill>
                <a:latin typeface="Times New Roman" panose="02020603050405020304" pitchFamily="18" charset="0"/>
                <a:cs typeface="Times New Roman" panose="02020603050405020304" pitchFamily="18" charset="0"/>
              </a:rPr>
              <a:t> (2013) states that the notion of information asymmetry means that one party to the transaction is better informed than the other (the counterparty). It follows from this definition that one party or participant has more information, has different or better </a:t>
            </a:r>
            <a:r>
              <a:rPr lang="en-US" altLang="cs-CZ" sz="1800" b="1" dirty="0" smtClean="0">
                <a:solidFill>
                  <a:srgbClr val="307871"/>
                </a:solidFill>
                <a:latin typeface="Times New Roman" panose="02020603050405020304" pitchFamily="18" charset="0"/>
                <a:cs typeface="Times New Roman" panose="02020603050405020304" pitchFamily="18" charset="0"/>
              </a:rPr>
              <a:t>information</a:t>
            </a:r>
            <a:r>
              <a:rPr lang="en-US" altLang="cs-CZ" sz="1800" b="1" dirty="0">
                <a:solidFill>
                  <a:srgbClr val="307871"/>
                </a:solidFill>
                <a:latin typeface="Times New Roman" panose="02020603050405020304" pitchFamily="18" charset="0"/>
                <a:cs typeface="Times New Roman" panose="02020603050405020304" pitchFamily="18" charset="0"/>
              </a:rPr>
              <a:t>. In practice, this leads to a growing degree of uncertainty in decision-making.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This </a:t>
            </a:r>
            <a:r>
              <a:rPr lang="en-US" altLang="cs-CZ" sz="1800" b="1" dirty="0">
                <a:solidFill>
                  <a:srgbClr val="307871"/>
                </a:solidFill>
                <a:latin typeface="Times New Roman" panose="02020603050405020304" pitchFamily="18" charset="0"/>
                <a:cs typeface="Times New Roman" panose="02020603050405020304" pitchFamily="18" charset="0"/>
              </a:rPr>
              <a:t>uncertainty results from the fact that decision-makers often do not have complete information about the situation they are addressing because they do not know the detailed characteristics of all the other participants in the transaction, they do not have information about the results of previous transactions, or know all possible alternatives to a possible procedure at a given moment.</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a:t>Asymmetry</a:t>
            </a:r>
            <a:r>
              <a:rPr lang="cs-CZ" b="1" dirty="0"/>
              <a:t> </a:t>
            </a:r>
            <a:r>
              <a:rPr lang="cs-CZ" b="1" dirty="0" err="1"/>
              <a:t>of</a:t>
            </a:r>
            <a:r>
              <a:rPr lang="cs-CZ" b="1" dirty="0"/>
              <a:t> </a:t>
            </a:r>
            <a:r>
              <a:rPr lang="cs-CZ" b="1" dirty="0" err="1"/>
              <a:t>information</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31441944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Information asymmetry is one of the causes of market imbalances. The modern concept of asymmetry of information emphasizes the fact that our information on the current state of the markets is imperfect and, in particular, that the various market players differ </a:t>
            </a:r>
            <a:r>
              <a:rPr lang="en-US" altLang="cs-CZ" sz="1800" b="1" dirty="0" smtClean="0">
                <a:solidFill>
                  <a:srgbClr val="307871"/>
                </a:solidFill>
                <a:latin typeface="Times New Roman" panose="02020603050405020304" pitchFamily="18" charset="0"/>
                <a:cs typeface="Times New Roman" panose="02020603050405020304" pitchFamily="18" charset="0"/>
              </a:rPr>
              <a:t>significantly </a:t>
            </a:r>
            <a:r>
              <a:rPr lang="en-US" altLang="cs-CZ" sz="1800" b="1" dirty="0">
                <a:solidFill>
                  <a:srgbClr val="307871"/>
                </a:solidFill>
                <a:latin typeface="Times New Roman" panose="02020603050405020304" pitchFamily="18" charset="0"/>
                <a:cs typeface="Times New Roman" panose="02020603050405020304" pitchFamily="18" charset="0"/>
              </a:rPr>
              <a:t>in the quality of their information, which has serious consequences for the </a:t>
            </a:r>
            <a:r>
              <a:rPr lang="en-US" altLang="cs-CZ" sz="1800" b="1" dirty="0" smtClean="0">
                <a:solidFill>
                  <a:srgbClr val="307871"/>
                </a:solidFill>
                <a:latin typeface="Times New Roman" panose="02020603050405020304" pitchFamily="18" charset="0"/>
                <a:cs typeface="Times New Roman" panose="02020603050405020304" pitchFamily="18" charset="0"/>
              </a:rPr>
              <a:t>behavior </a:t>
            </a:r>
            <a:r>
              <a:rPr lang="en-US" altLang="cs-CZ" sz="1800" b="1" dirty="0">
                <a:solidFill>
                  <a:srgbClr val="307871"/>
                </a:solidFill>
                <a:latin typeface="Times New Roman" panose="02020603050405020304" pitchFamily="18" charset="0"/>
                <a:cs typeface="Times New Roman" panose="02020603050405020304" pitchFamily="18" charset="0"/>
              </a:rPr>
              <a:t>of these markets. Using asymmetric information, it is possible to explain the behavior of economic subjects in such phenomena as negative selection, moral hazard or the </a:t>
            </a:r>
            <a:r>
              <a:rPr lang="en-US" altLang="cs-CZ" sz="1800" b="1" dirty="0" smtClean="0">
                <a:solidFill>
                  <a:srgbClr val="307871"/>
                </a:solidFill>
                <a:latin typeface="Times New Roman" panose="02020603050405020304" pitchFamily="18" charset="0"/>
                <a:cs typeface="Times New Roman" panose="02020603050405020304" pitchFamily="18" charset="0"/>
              </a:rPr>
              <a:t>preference </a:t>
            </a:r>
            <a:r>
              <a:rPr lang="en-US" altLang="cs-CZ" sz="1800" b="1" dirty="0">
                <a:solidFill>
                  <a:srgbClr val="307871"/>
                </a:solidFill>
                <a:latin typeface="Times New Roman" panose="02020603050405020304" pitchFamily="18" charset="0"/>
                <a:cs typeface="Times New Roman" panose="02020603050405020304" pitchFamily="18" charset="0"/>
              </a:rPr>
              <a:t>of existing conditions.</a:t>
            </a: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It </a:t>
            </a:r>
            <a:r>
              <a:rPr lang="en-US" altLang="cs-CZ" sz="1800" b="1" dirty="0">
                <a:solidFill>
                  <a:srgbClr val="307871"/>
                </a:solidFill>
                <a:latin typeface="Times New Roman" panose="02020603050405020304" pitchFamily="18" charset="0"/>
                <a:cs typeface="Times New Roman" panose="02020603050405020304" pitchFamily="18" charset="0"/>
              </a:rPr>
              <a:t>is perhaps a little surprising that the asymmetry of information is happening </a:t>
            </a:r>
            <a:r>
              <a:rPr lang="en-US" altLang="cs-CZ" sz="1800" b="1" dirty="0" smtClean="0">
                <a:solidFill>
                  <a:srgbClr val="307871"/>
                </a:solidFill>
                <a:latin typeface="Times New Roman" panose="02020603050405020304" pitchFamily="18" charset="0"/>
                <a:cs typeface="Times New Roman" panose="02020603050405020304" pitchFamily="18" charset="0"/>
              </a:rPr>
              <a:t>nowadays</a:t>
            </a:r>
            <a:r>
              <a:rPr lang="en-US" altLang="cs-CZ" sz="1800" b="1" dirty="0">
                <a:solidFill>
                  <a:srgbClr val="307871"/>
                </a:solidFill>
                <a:latin typeface="Times New Roman" panose="02020603050405020304" pitchFamily="18" charset="0"/>
                <a:cs typeface="Times New Roman" panose="02020603050405020304" pitchFamily="18" charset="0"/>
              </a:rPr>
              <a:t>, despite the general availability of modern technologies that allow rapid transfer of information. Although it is possible to trace information, it is not always possible to do so in a very short time and there is always a risk that the information will not be up to date.</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a:t>Asymmetry</a:t>
            </a:r>
            <a:r>
              <a:rPr lang="cs-CZ" b="1" dirty="0"/>
              <a:t> </a:t>
            </a:r>
            <a:r>
              <a:rPr lang="cs-CZ" b="1" dirty="0" err="1"/>
              <a:t>of</a:t>
            </a:r>
            <a:r>
              <a:rPr lang="cs-CZ" b="1" dirty="0"/>
              <a:t> </a:t>
            </a:r>
            <a:r>
              <a:rPr lang="cs-CZ" b="1" dirty="0" err="1"/>
              <a:t>information</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8345446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sz="1800" b="1" dirty="0"/>
              <a:t>Data, information, and knowledge affect the lives of all of us, whether it's day-to-day activities or work activities. This is because we live in the information society, where </a:t>
            </a:r>
            <a:r>
              <a:rPr lang="en-US" sz="1800" b="1" dirty="0" smtClean="0"/>
              <a:t>information </a:t>
            </a:r>
            <a:r>
              <a:rPr lang="en-US" sz="1800" b="1" dirty="0"/>
              <a:t>has become one of the key sources of each organization. </a:t>
            </a:r>
            <a:endParaRPr lang="cs-CZ" sz="1800" b="1" dirty="0" smtClean="0"/>
          </a:p>
          <a:p>
            <a:pPr marL="0" indent="0" algn="just">
              <a:buNone/>
            </a:pPr>
            <a:r>
              <a:rPr lang="en-US" sz="1800" b="1" dirty="0" smtClean="0"/>
              <a:t>This </a:t>
            </a:r>
            <a:r>
              <a:rPr lang="en-US" sz="1800" b="1" dirty="0"/>
              <a:t>chapter deals </a:t>
            </a:r>
            <a:r>
              <a:rPr lang="en-US" sz="1800" b="1" dirty="0" smtClean="0"/>
              <a:t>primarily </a:t>
            </a:r>
            <a:r>
              <a:rPr lang="en-US" sz="1800" b="1" dirty="0"/>
              <a:t>with the relationship of data, information, and knowledge. Information literacy, asymmetry of information, complete and perfect information will also be mentioned.</a:t>
            </a:r>
            <a:endParaRPr lang="cs-CZ" sz="1800" b="1" dirty="0"/>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smtClean="0"/>
              <a:t>Introduction</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80535190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There are various causes of information asymmetry. One of the most important is the price of information because obtaining information requires some cost. The rationally </a:t>
            </a:r>
            <a:r>
              <a:rPr lang="en-US" altLang="cs-CZ" sz="1800" b="1" dirty="0" smtClean="0">
                <a:solidFill>
                  <a:srgbClr val="307871"/>
                </a:solidFill>
                <a:latin typeface="Times New Roman" panose="02020603050405020304" pitchFamily="18" charset="0"/>
                <a:cs typeface="Times New Roman" panose="02020603050405020304" pitchFamily="18" charset="0"/>
              </a:rPr>
              <a:t>behaving </a:t>
            </a:r>
            <a:r>
              <a:rPr lang="en-US" altLang="cs-CZ" sz="1800" b="1" dirty="0">
                <a:solidFill>
                  <a:srgbClr val="307871"/>
                </a:solidFill>
                <a:latin typeface="Times New Roman" panose="02020603050405020304" pitchFamily="18" charset="0"/>
                <a:cs typeface="Times New Roman" panose="02020603050405020304" pitchFamily="18" charset="0"/>
              </a:rPr>
              <a:t>user then seeks to obtain as much information as possible so that the cost of </a:t>
            </a:r>
            <a:r>
              <a:rPr lang="en-US" altLang="cs-CZ" sz="1800" b="1" dirty="0" smtClean="0">
                <a:solidFill>
                  <a:srgbClr val="307871"/>
                </a:solidFill>
                <a:latin typeface="Times New Roman" panose="02020603050405020304" pitchFamily="18" charset="0"/>
                <a:cs typeface="Times New Roman" panose="02020603050405020304" pitchFamily="18" charset="0"/>
              </a:rPr>
              <a:t>obtaining </a:t>
            </a:r>
            <a:r>
              <a:rPr lang="en-US" altLang="cs-CZ" sz="1800" b="1" dirty="0">
                <a:solidFill>
                  <a:srgbClr val="307871"/>
                </a:solidFill>
                <a:latin typeface="Times New Roman" panose="02020603050405020304" pitchFamily="18" charset="0"/>
                <a:cs typeface="Times New Roman" panose="02020603050405020304" pitchFamily="18" charset="0"/>
              </a:rPr>
              <a:t>them does not exceed the benefit of the information. Other factors contributing to the asymmetric distribution of information include, for example, cultural or religious </a:t>
            </a:r>
            <a:r>
              <a:rPr lang="en-US" altLang="cs-CZ" sz="1800" b="1" dirty="0" smtClean="0">
                <a:solidFill>
                  <a:srgbClr val="307871"/>
                </a:solidFill>
                <a:latin typeface="Times New Roman" panose="02020603050405020304" pitchFamily="18" charset="0"/>
                <a:cs typeface="Times New Roman" panose="02020603050405020304" pitchFamily="18" charset="0"/>
              </a:rPr>
              <a:t>differences </a:t>
            </a:r>
            <a:r>
              <a:rPr lang="en-US" altLang="cs-CZ" sz="1800" b="1" dirty="0">
                <a:solidFill>
                  <a:srgbClr val="307871"/>
                </a:solidFill>
                <a:latin typeface="Times New Roman" panose="02020603050405020304" pitchFamily="18" charset="0"/>
                <a:cs typeface="Times New Roman" panose="02020603050405020304" pitchFamily="18" charset="0"/>
              </a:rPr>
              <a:t>in perceptions of information.</a:t>
            </a: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 People and institutions have been using asymmetry of information for many centuries in various fields of human activity where it is necessary to gain an advantage over the other (politics, trade, war conflicts, gambling, etc.).</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a:t>Asymmetry</a:t>
            </a:r>
            <a:r>
              <a:rPr lang="cs-CZ" b="1" dirty="0"/>
              <a:t> </a:t>
            </a:r>
            <a:r>
              <a:rPr lang="cs-CZ" b="1" dirty="0" err="1"/>
              <a:t>of</a:t>
            </a:r>
            <a:r>
              <a:rPr lang="cs-CZ" b="1" dirty="0"/>
              <a:t> </a:t>
            </a:r>
            <a:r>
              <a:rPr lang="cs-CZ" b="1" dirty="0" err="1"/>
              <a:t>information</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50203797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The information asymmetry is not always advantageous. There are also cases where it is not in the interest of a better-informed party to maintain too much asymmetry of </a:t>
            </a:r>
            <a:r>
              <a:rPr lang="en-US" altLang="cs-CZ" sz="1800" b="1" dirty="0" smtClean="0">
                <a:solidFill>
                  <a:srgbClr val="307871"/>
                </a:solidFill>
                <a:latin typeface="Times New Roman" panose="02020603050405020304" pitchFamily="18" charset="0"/>
                <a:cs typeface="Times New Roman" panose="02020603050405020304" pitchFamily="18" charset="0"/>
              </a:rPr>
              <a:t>information </a:t>
            </a:r>
            <a:r>
              <a:rPr lang="en-US" altLang="cs-CZ" sz="1800" b="1" dirty="0">
                <a:solidFill>
                  <a:srgbClr val="307871"/>
                </a:solidFill>
                <a:latin typeface="Times New Roman" panose="02020603050405020304" pitchFamily="18" charset="0"/>
                <a:cs typeface="Times New Roman" panose="02020603050405020304" pitchFamily="18" charset="0"/>
              </a:rPr>
              <a:t>(</a:t>
            </a:r>
            <a:r>
              <a:rPr lang="en-US" altLang="cs-CZ" sz="1800" b="1" dirty="0" err="1">
                <a:solidFill>
                  <a:srgbClr val="307871"/>
                </a:solidFill>
                <a:latin typeface="Times New Roman" panose="02020603050405020304" pitchFamily="18" charset="0"/>
                <a:cs typeface="Times New Roman" panose="02020603050405020304" pitchFamily="18" charset="0"/>
              </a:rPr>
              <a:t>eg</a:t>
            </a:r>
            <a:r>
              <a:rPr lang="en-US" altLang="cs-CZ" sz="1800" b="1" dirty="0">
                <a:solidFill>
                  <a:srgbClr val="307871"/>
                </a:solidFill>
                <a:latin typeface="Times New Roman" panose="02020603050405020304" pitchFamily="18" charset="0"/>
                <a:cs typeface="Times New Roman" panose="02020603050405020304" pitchFamily="18" charset="0"/>
              </a:rPr>
              <a:t> improving market functioning, international cooperation, etc.).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In </a:t>
            </a:r>
            <a:r>
              <a:rPr lang="en-US" altLang="cs-CZ" sz="1800" b="1" dirty="0">
                <a:solidFill>
                  <a:srgbClr val="307871"/>
                </a:solidFill>
                <a:latin typeface="Times New Roman" panose="02020603050405020304" pitchFamily="18" charset="0"/>
                <a:cs typeface="Times New Roman" panose="02020603050405020304" pitchFamily="18" charset="0"/>
              </a:rPr>
              <a:t>these cases, a better-informed party will share a piece of information to reduce or eliminate asymmetry of information. In addition to free sharing, there is also information disclosure required in order to reduce the informational asymmetry between market participants (</a:t>
            </a:r>
            <a:r>
              <a:rPr lang="en-US" altLang="cs-CZ" sz="1800" b="1" dirty="0" err="1">
                <a:solidFill>
                  <a:srgbClr val="307871"/>
                </a:solidFill>
                <a:latin typeface="Times New Roman" panose="02020603050405020304" pitchFamily="18" charset="0"/>
                <a:cs typeface="Times New Roman" panose="02020603050405020304" pitchFamily="18" charset="0"/>
              </a:rPr>
              <a:t>eg</a:t>
            </a:r>
            <a:r>
              <a:rPr lang="en-US" altLang="cs-CZ" sz="1800" b="1" dirty="0">
                <a:solidFill>
                  <a:srgbClr val="307871"/>
                </a:solidFill>
                <a:latin typeface="Times New Roman" panose="02020603050405020304" pitchFamily="18" charset="0"/>
                <a:cs typeface="Times New Roman" panose="02020603050405020304" pitchFamily="18" charset="0"/>
              </a:rPr>
              <a:t>, the </a:t>
            </a:r>
            <a:r>
              <a:rPr lang="en-US" altLang="cs-CZ" sz="1800" b="1" dirty="0" smtClean="0">
                <a:solidFill>
                  <a:srgbClr val="307871"/>
                </a:solidFill>
                <a:latin typeface="Times New Roman" panose="02020603050405020304" pitchFamily="18" charset="0"/>
                <a:cs typeface="Times New Roman" panose="02020603050405020304" pitchFamily="18" charset="0"/>
              </a:rPr>
              <a:t>reporting </a:t>
            </a:r>
            <a:r>
              <a:rPr lang="en-US" altLang="cs-CZ" sz="1800" b="1" dirty="0">
                <a:solidFill>
                  <a:srgbClr val="307871"/>
                </a:solidFill>
                <a:latin typeface="Times New Roman" panose="02020603050405020304" pitchFamily="18" charset="0"/>
                <a:cs typeface="Times New Roman" panose="02020603050405020304" pitchFamily="18" charset="0"/>
              </a:rPr>
              <a:t>of market participants' reporting obligations as the mandatory scope of the business report).</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a:t>Asymmetry</a:t>
            </a:r>
            <a:r>
              <a:rPr lang="cs-CZ" b="1" dirty="0"/>
              <a:t> </a:t>
            </a:r>
            <a:r>
              <a:rPr lang="cs-CZ" b="1" dirty="0" err="1"/>
              <a:t>of</a:t>
            </a:r>
            <a:r>
              <a:rPr lang="cs-CZ" b="1" dirty="0"/>
              <a:t> </a:t>
            </a:r>
            <a:r>
              <a:rPr lang="cs-CZ" b="1" dirty="0" err="1"/>
              <a:t>information</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8316640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We are talking about complete information according to </a:t>
            </a:r>
            <a:r>
              <a:rPr lang="en-US" altLang="cs-CZ" sz="1800" b="1" dirty="0" err="1">
                <a:solidFill>
                  <a:srgbClr val="307871"/>
                </a:solidFill>
                <a:latin typeface="Times New Roman" panose="02020603050405020304" pitchFamily="18" charset="0"/>
                <a:cs typeface="Times New Roman" panose="02020603050405020304" pitchFamily="18" charset="0"/>
              </a:rPr>
              <a:t>Vaněk</a:t>
            </a:r>
            <a:r>
              <a:rPr lang="en-US" altLang="cs-CZ" sz="1800" b="1" dirty="0">
                <a:solidFill>
                  <a:srgbClr val="307871"/>
                </a:solidFill>
                <a:latin typeface="Times New Roman" panose="02020603050405020304" pitchFamily="18" charset="0"/>
                <a:cs typeface="Times New Roman" panose="02020603050405020304" pitchFamily="18" charset="0"/>
              </a:rPr>
              <a:t> (2013), if all </a:t>
            </a:r>
            <a:r>
              <a:rPr lang="en-US" altLang="cs-CZ" sz="1800" b="1" dirty="0" smtClean="0">
                <a:solidFill>
                  <a:srgbClr val="307871"/>
                </a:solidFill>
                <a:latin typeface="Times New Roman" panose="02020603050405020304" pitchFamily="18" charset="0"/>
                <a:cs typeface="Times New Roman" panose="02020603050405020304" pitchFamily="18" charset="0"/>
              </a:rPr>
              <a:t>participants </a:t>
            </a:r>
            <a:r>
              <a:rPr lang="en-US" altLang="cs-CZ" sz="1800" b="1" dirty="0">
                <a:solidFill>
                  <a:srgbClr val="307871"/>
                </a:solidFill>
                <a:latin typeface="Times New Roman" panose="02020603050405020304" pitchFamily="18" charset="0"/>
                <a:cs typeface="Times New Roman" panose="02020603050405020304" pitchFamily="18" charset="0"/>
              </a:rPr>
              <a:t>have the same information, including information about all the remaining </a:t>
            </a:r>
            <a:r>
              <a:rPr lang="en-US" altLang="cs-CZ" sz="1800" b="1" dirty="0" smtClean="0">
                <a:solidFill>
                  <a:srgbClr val="307871"/>
                </a:solidFill>
                <a:latin typeface="Times New Roman" panose="02020603050405020304" pitchFamily="18" charset="0"/>
                <a:cs typeface="Times New Roman" panose="02020603050405020304" pitchFamily="18" charset="0"/>
              </a:rPr>
              <a:t>participants</a:t>
            </a:r>
            <a:r>
              <a:rPr lang="en-US" altLang="cs-CZ" sz="1800" b="1" dirty="0">
                <a:solidFill>
                  <a:srgbClr val="307871"/>
                </a:solidFill>
                <a:latin typeface="Times New Roman" panose="02020603050405020304" pitchFamily="18" charset="0"/>
                <a:cs typeface="Times New Roman" panose="02020603050405020304" pitchFamily="18" charset="0"/>
              </a:rPr>
              <a:t>.</a:t>
            </a: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The concept of complete information is often used, for example, in economics or game theory where complete information is one of the necessary theoretical preconditions for perfect competition.</a:t>
            </a: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We are talking about the perfect or perfect information if it provides the same level of information for all solutions to the problem. In the real world, most information is </a:t>
            </a:r>
            <a:r>
              <a:rPr lang="en-US" altLang="cs-CZ" sz="1800" b="1" dirty="0" smtClean="0">
                <a:solidFill>
                  <a:srgbClr val="307871"/>
                </a:solidFill>
                <a:latin typeface="Times New Roman" panose="02020603050405020304" pitchFamily="18" charset="0"/>
                <a:cs typeface="Times New Roman" panose="02020603050405020304" pitchFamily="18" charset="0"/>
              </a:rPr>
              <a:t>imperfect</a:t>
            </a:r>
            <a:r>
              <a:rPr lang="en-US" altLang="cs-CZ" sz="1800" b="1" dirty="0">
                <a:solidFill>
                  <a:srgbClr val="307871"/>
                </a:solidFill>
                <a:latin typeface="Times New Roman" panose="02020603050405020304" pitchFamily="18" charset="0"/>
                <a:cs typeface="Times New Roman" panose="02020603050405020304" pitchFamily="18" charset="0"/>
              </a:rPr>
              <a:t>.</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056784" cy="507703"/>
          </a:xfrm>
        </p:spPr>
        <p:txBody>
          <a:bodyPr/>
          <a:lstStyle/>
          <a:p>
            <a:r>
              <a:rPr lang="cs-CZ" b="1" dirty="0" err="1"/>
              <a:t>Complete</a:t>
            </a:r>
            <a:r>
              <a:rPr lang="cs-CZ" b="1" dirty="0"/>
              <a:t> and </a:t>
            </a:r>
            <a:r>
              <a:rPr lang="cs-CZ" b="1" dirty="0" err="1"/>
              <a:t>perfect</a:t>
            </a:r>
            <a:r>
              <a:rPr lang="cs-CZ" b="1" dirty="0"/>
              <a:t> </a:t>
            </a:r>
            <a:r>
              <a:rPr lang="cs-CZ" b="1" dirty="0" err="1"/>
              <a:t>information</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60491251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827584" y="843558"/>
            <a:ext cx="7704856" cy="1569660"/>
          </a:xfrm>
          <a:prstGeom prst="rect">
            <a:avLst/>
          </a:prstGeom>
        </p:spPr>
        <p:txBody>
          <a:bodyPr wrap="square">
            <a:spAutoFit/>
          </a:bodyPr>
          <a:lstStyle/>
          <a:p>
            <a:r>
              <a:rPr lang="cs-CZ" sz="4800" b="1" dirty="0" smtClean="0"/>
              <a:t>THANK YOU FOR YOUR ATTENTION</a:t>
            </a:r>
            <a:endParaRPr lang="cs-CZ" sz="4800" dirty="0"/>
          </a:p>
        </p:txBody>
      </p:sp>
    </p:spTree>
    <p:extLst>
      <p:ext uri="{BB962C8B-B14F-4D97-AF65-F5344CB8AC3E}">
        <p14:creationId xmlns:p14="http://schemas.microsoft.com/office/powerpoint/2010/main" val="15783819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algn="just">
              <a:buFont typeface="Wingdings" panose="05000000000000000000" pitchFamily="2" charset="2"/>
              <a:buChar char="ü"/>
            </a:pPr>
            <a:r>
              <a:rPr lang="en-US" altLang="cs-CZ" sz="1800" b="1" dirty="0" smtClean="0">
                <a:solidFill>
                  <a:srgbClr val="307871"/>
                </a:solidFill>
                <a:latin typeface="Times New Roman" panose="02020603050405020304" pitchFamily="18" charset="0"/>
                <a:cs typeface="Times New Roman" panose="02020603050405020304" pitchFamily="18" charset="0"/>
              </a:rPr>
              <a:t>Define </a:t>
            </a:r>
            <a:r>
              <a:rPr lang="en-US" altLang="cs-CZ" sz="1800" b="1" dirty="0">
                <a:solidFill>
                  <a:srgbClr val="307871"/>
                </a:solidFill>
                <a:latin typeface="Times New Roman" panose="02020603050405020304" pitchFamily="18" charset="0"/>
                <a:cs typeface="Times New Roman" panose="02020603050405020304" pitchFamily="18" charset="0"/>
              </a:rPr>
              <a:t>and learn to recognize the differences between data, information, and knowledge</a:t>
            </a:r>
          </a:p>
          <a:p>
            <a:pPr algn="just">
              <a:buFont typeface="Wingdings" panose="05000000000000000000" pitchFamily="2" charset="2"/>
              <a:buChar char="ü"/>
            </a:pPr>
            <a:r>
              <a:rPr lang="en-US" altLang="cs-CZ" sz="1800" b="1" dirty="0" smtClean="0">
                <a:solidFill>
                  <a:srgbClr val="307871"/>
                </a:solidFill>
                <a:latin typeface="Times New Roman" panose="02020603050405020304" pitchFamily="18" charset="0"/>
                <a:cs typeface="Times New Roman" panose="02020603050405020304" pitchFamily="18" charset="0"/>
              </a:rPr>
              <a:t>Indicate </a:t>
            </a:r>
            <a:r>
              <a:rPr lang="en-US" altLang="cs-CZ" sz="1800" b="1" dirty="0">
                <a:solidFill>
                  <a:srgbClr val="307871"/>
                </a:solidFill>
                <a:latin typeface="Times New Roman" panose="02020603050405020304" pitchFamily="18" charset="0"/>
                <a:cs typeface="Times New Roman" panose="02020603050405020304" pitchFamily="18" charset="0"/>
              </a:rPr>
              <a:t>what information literacy is</a:t>
            </a:r>
          </a:p>
          <a:p>
            <a:pPr algn="just">
              <a:buFont typeface="Wingdings" panose="05000000000000000000" pitchFamily="2" charset="2"/>
              <a:buChar char="ü"/>
            </a:pPr>
            <a:r>
              <a:rPr lang="en-US" altLang="cs-CZ" sz="1800" b="1" dirty="0" smtClean="0">
                <a:solidFill>
                  <a:srgbClr val="307871"/>
                </a:solidFill>
                <a:latin typeface="Times New Roman" panose="02020603050405020304" pitchFamily="18" charset="0"/>
                <a:cs typeface="Times New Roman" panose="02020603050405020304" pitchFamily="18" charset="0"/>
              </a:rPr>
              <a:t>Inform </a:t>
            </a:r>
            <a:r>
              <a:rPr lang="en-US" altLang="cs-CZ" sz="1800" b="1" dirty="0">
                <a:solidFill>
                  <a:srgbClr val="307871"/>
                </a:solidFill>
                <a:latin typeface="Times New Roman" panose="02020603050405020304" pitchFamily="18" charset="0"/>
                <a:cs typeface="Times New Roman" panose="02020603050405020304" pitchFamily="18" charset="0"/>
              </a:rPr>
              <a:t>the reader about what information literacy requirements are</a:t>
            </a:r>
          </a:p>
          <a:p>
            <a:pPr algn="just">
              <a:buFont typeface="Wingdings" panose="05000000000000000000" pitchFamily="2" charset="2"/>
              <a:buChar char="ü"/>
            </a:pPr>
            <a:r>
              <a:rPr lang="en-US" altLang="cs-CZ" sz="1800" b="1" dirty="0" smtClean="0">
                <a:solidFill>
                  <a:srgbClr val="307871"/>
                </a:solidFill>
                <a:latin typeface="Times New Roman" panose="02020603050405020304" pitchFamily="18" charset="0"/>
                <a:cs typeface="Times New Roman" panose="02020603050405020304" pitchFamily="18" charset="0"/>
              </a:rPr>
              <a:t>Clarify </a:t>
            </a:r>
            <a:r>
              <a:rPr lang="en-US" altLang="cs-CZ" sz="1800" b="1" dirty="0">
                <a:solidFill>
                  <a:srgbClr val="307871"/>
                </a:solidFill>
                <a:latin typeface="Times New Roman" panose="02020603050405020304" pitchFamily="18" charset="0"/>
                <a:cs typeface="Times New Roman" panose="02020603050405020304" pitchFamily="18" charset="0"/>
              </a:rPr>
              <a:t>the concept of information asymmetry and occurrence in the </a:t>
            </a:r>
            <a:r>
              <a:rPr lang="cs-CZ" altLang="cs-CZ" sz="1800" b="1" dirty="0" smtClean="0">
                <a:solidFill>
                  <a:srgbClr val="307871"/>
                </a:solidFill>
                <a:latin typeface="Times New Roman" panose="02020603050405020304" pitchFamily="18" charset="0"/>
                <a:cs typeface="Times New Roman" panose="02020603050405020304" pitchFamily="18" charset="0"/>
              </a:rPr>
              <a:t>r</a:t>
            </a:r>
            <a:r>
              <a:rPr lang="en-US" altLang="cs-CZ" sz="1800" b="1" dirty="0" err="1" smtClean="0">
                <a:solidFill>
                  <a:srgbClr val="307871"/>
                </a:solidFill>
                <a:latin typeface="Times New Roman" panose="02020603050405020304" pitchFamily="18" charset="0"/>
                <a:cs typeface="Times New Roman" panose="02020603050405020304" pitchFamily="18" charset="0"/>
              </a:rPr>
              <a:t>eal</a:t>
            </a:r>
            <a:r>
              <a:rPr lang="en-US" altLang="cs-CZ" sz="1800" b="1" dirty="0" smtClean="0">
                <a:solidFill>
                  <a:srgbClr val="307871"/>
                </a:solidFill>
                <a:latin typeface="Times New Roman" panose="02020603050405020304" pitchFamily="18" charset="0"/>
                <a:cs typeface="Times New Roman" panose="02020603050405020304" pitchFamily="18" charset="0"/>
              </a:rPr>
              <a:t> </a:t>
            </a:r>
            <a:r>
              <a:rPr lang="en-US" altLang="cs-CZ" sz="1800" b="1" dirty="0">
                <a:solidFill>
                  <a:srgbClr val="307871"/>
                </a:solidFill>
                <a:latin typeface="Times New Roman" panose="02020603050405020304" pitchFamily="18" charset="0"/>
                <a:cs typeface="Times New Roman" panose="02020603050405020304" pitchFamily="18" charset="0"/>
              </a:rPr>
              <a:t>world</a:t>
            </a:r>
          </a:p>
          <a:p>
            <a:pPr algn="just">
              <a:buFont typeface="Wingdings" panose="05000000000000000000" pitchFamily="2" charset="2"/>
              <a:buChar char="ü"/>
            </a:pPr>
            <a:r>
              <a:rPr lang="en-US" altLang="cs-CZ" sz="1800" b="1" dirty="0" smtClean="0">
                <a:solidFill>
                  <a:srgbClr val="307871"/>
                </a:solidFill>
                <a:latin typeface="Times New Roman" panose="02020603050405020304" pitchFamily="18" charset="0"/>
                <a:cs typeface="Times New Roman" panose="02020603050405020304" pitchFamily="18" charset="0"/>
              </a:rPr>
              <a:t>Define </a:t>
            </a:r>
            <a:r>
              <a:rPr lang="en-US" altLang="cs-CZ" sz="1800" b="1" dirty="0">
                <a:solidFill>
                  <a:srgbClr val="307871"/>
                </a:solidFill>
                <a:latin typeface="Times New Roman" panose="02020603050405020304" pitchFamily="18" charset="0"/>
                <a:cs typeface="Times New Roman" panose="02020603050405020304" pitchFamily="18" charset="0"/>
              </a:rPr>
              <a:t>complete and perfect information</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smtClean="0"/>
              <a:t>Goals</a:t>
            </a:r>
            <a:r>
              <a:rPr lang="cs-CZ" b="1" dirty="0" smtClean="0"/>
              <a:t> </a:t>
            </a:r>
            <a:r>
              <a:rPr lang="cs-CZ" b="1" dirty="0" err="1" smtClean="0"/>
              <a:t>of</a:t>
            </a:r>
            <a:r>
              <a:rPr lang="cs-CZ" b="1" dirty="0" smtClean="0"/>
              <a:t> </a:t>
            </a:r>
            <a:r>
              <a:rPr lang="cs-CZ" b="1" dirty="0" err="1" smtClean="0"/>
              <a:t>the</a:t>
            </a:r>
            <a:r>
              <a:rPr lang="cs-CZ" b="1" dirty="0" smtClean="0"/>
              <a:t> </a:t>
            </a:r>
            <a:r>
              <a:rPr lang="cs-CZ" b="1" dirty="0" err="1" smtClean="0"/>
              <a:t>chapter</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9621564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What is the relationship between data, information, and knowledge? Normally, this li-near chain is commonly referred to in the literature: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data </a:t>
            </a:r>
            <a:r>
              <a:rPr lang="en-US" altLang="cs-CZ" sz="1800" b="1" dirty="0">
                <a:solidFill>
                  <a:srgbClr val="307871"/>
                </a:solidFill>
                <a:latin typeface="Times New Roman" panose="02020603050405020304" pitchFamily="18" charset="0"/>
                <a:cs typeface="Times New Roman" panose="02020603050405020304" pitchFamily="18" charset="0"/>
              </a:rPr>
              <a:t>-&gt; information -&gt; knowledge.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Information </a:t>
            </a:r>
            <a:r>
              <a:rPr lang="en-US" altLang="cs-CZ" sz="1800" b="1" dirty="0">
                <a:solidFill>
                  <a:srgbClr val="307871"/>
                </a:solidFill>
                <a:latin typeface="Times New Roman" panose="02020603050405020304" pitchFamily="18" charset="0"/>
                <a:cs typeface="Times New Roman" panose="02020603050405020304" pitchFamily="18" charset="0"/>
              </a:rPr>
              <a:t>is thus generated from the data, and it is then possible to obtain and derive knowledge from the information.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Further</a:t>
            </a:r>
            <a:r>
              <a:rPr lang="en-US" altLang="cs-CZ" sz="1800" b="1" dirty="0">
                <a:solidFill>
                  <a:srgbClr val="307871"/>
                </a:solidFill>
                <a:latin typeface="Times New Roman" panose="02020603050405020304" pitchFamily="18" charset="0"/>
                <a:cs typeface="Times New Roman" panose="02020603050405020304" pitchFamily="18" charset="0"/>
              </a:rPr>
              <a:t>, all the above terms will be defined in more </a:t>
            </a:r>
            <a:r>
              <a:rPr lang="en-US" altLang="cs-CZ" sz="1800" b="1" dirty="0" smtClean="0">
                <a:solidFill>
                  <a:srgbClr val="307871"/>
                </a:solidFill>
                <a:latin typeface="Times New Roman" panose="02020603050405020304" pitchFamily="18" charset="0"/>
                <a:cs typeface="Times New Roman" panose="02020603050405020304" pitchFamily="18" charset="0"/>
              </a:rPr>
              <a:t>detail </a:t>
            </a:r>
            <a:r>
              <a:rPr lang="en-US" altLang="cs-CZ" sz="1800" b="1" dirty="0">
                <a:solidFill>
                  <a:srgbClr val="307871"/>
                </a:solidFill>
                <a:latin typeface="Times New Roman" panose="02020603050405020304" pitchFamily="18" charset="0"/>
                <a:cs typeface="Times New Roman" panose="02020603050405020304" pitchFamily="18" charset="0"/>
              </a:rPr>
              <a:t>in </a:t>
            </a:r>
            <a:r>
              <a:rPr lang="cs-CZ" altLang="cs-CZ" sz="1800" b="1" dirty="0" err="1" smtClean="0">
                <a:solidFill>
                  <a:srgbClr val="307871"/>
                </a:solidFill>
                <a:latin typeface="Times New Roman" panose="02020603050405020304" pitchFamily="18" charset="0"/>
                <a:cs typeface="Times New Roman" panose="02020603050405020304" pitchFamily="18" charset="0"/>
              </a:rPr>
              <a:t>the</a:t>
            </a:r>
            <a:r>
              <a:rPr lang="cs-CZ" altLang="cs-CZ" sz="1800" b="1" dirty="0" smtClean="0">
                <a:solidFill>
                  <a:srgbClr val="307871"/>
                </a:solidFill>
                <a:latin typeface="Times New Roman" panose="02020603050405020304" pitchFamily="18" charset="0"/>
                <a:cs typeface="Times New Roman" panose="02020603050405020304" pitchFamily="18" charset="0"/>
              </a:rPr>
              <a:t> </a:t>
            </a:r>
            <a:r>
              <a:rPr lang="cs-CZ" altLang="cs-CZ" sz="1800" b="1" dirty="0" err="1" smtClean="0">
                <a:solidFill>
                  <a:srgbClr val="307871"/>
                </a:solidFill>
                <a:latin typeface="Times New Roman" panose="02020603050405020304" pitchFamily="18" charset="0"/>
                <a:cs typeface="Times New Roman" panose="02020603050405020304" pitchFamily="18" charset="0"/>
              </a:rPr>
              <a:t>presentation</a:t>
            </a:r>
            <a:r>
              <a:rPr lang="en-US" altLang="cs-CZ" sz="1800" b="1" dirty="0" smtClean="0">
                <a:solidFill>
                  <a:srgbClr val="307871"/>
                </a:solidFill>
                <a:latin typeface="Times New Roman" panose="02020603050405020304" pitchFamily="18" charset="0"/>
                <a:cs typeface="Times New Roman" panose="02020603050405020304" pitchFamily="18" charset="0"/>
              </a:rPr>
              <a:t>.</a:t>
            </a:r>
            <a:endParaRPr lang="en-US"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128792" cy="507703"/>
          </a:xfrm>
        </p:spPr>
        <p:txBody>
          <a:bodyPr/>
          <a:lstStyle/>
          <a:p>
            <a:r>
              <a:rPr lang="cs-CZ" altLang="cs-CZ" b="1" dirty="0" smtClean="0">
                <a:solidFill>
                  <a:srgbClr val="307871"/>
                </a:solidFill>
                <a:latin typeface="Times New Roman" panose="02020603050405020304" pitchFamily="18" charset="0"/>
                <a:cs typeface="Times New Roman" panose="02020603050405020304" pitchFamily="18" charset="0"/>
              </a:rPr>
              <a:t>D</a:t>
            </a:r>
            <a:r>
              <a:rPr lang="en-US" altLang="cs-CZ" b="1" dirty="0" err="1" smtClean="0">
                <a:solidFill>
                  <a:srgbClr val="307871"/>
                </a:solidFill>
                <a:latin typeface="Times New Roman" panose="02020603050405020304" pitchFamily="18" charset="0"/>
                <a:cs typeface="Times New Roman" panose="02020603050405020304" pitchFamily="18" charset="0"/>
              </a:rPr>
              <a:t>ata</a:t>
            </a:r>
            <a:r>
              <a:rPr lang="en-US" altLang="cs-CZ" b="1" dirty="0" smtClean="0">
                <a:solidFill>
                  <a:srgbClr val="307871"/>
                </a:solidFill>
                <a:latin typeface="Times New Roman" panose="02020603050405020304" pitchFamily="18" charset="0"/>
                <a:cs typeface="Times New Roman" panose="02020603050405020304" pitchFamily="18" charset="0"/>
              </a:rPr>
              <a:t> </a:t>
            </a:r>
            <a:r>
              <a:rPr lang="cs-CZ" altLang="cs-CZ" b="1" dirty="0" err="1" smtClean="0">
                <a:solidFill>
                  <a:srgbClr val="307871"/>
                </a:solidFill>
                <a:latin typeface="Times New Roman" panose="02020603050405020304" pitchFamily="18" charset="0"/>
                <a:cs typeface="Times New Roman" panose="02020603050405020304" pitchFamily="18" charset="0"/>
              </a:rPr>
              <a:t>vs</a:t>
            </a:r>
            <a:r>
              <a:rPr lang="cs-CZ" altLang="cs-CZ" b="1" dirty="0" smtClean="0">
                <a:solidFill>
                  <a:srgbClr val="307871"/>
                </a:solidFill>
                <a:latin typeface="Times New Roman" panose="02020603050405020304" pitchFamily="18" charset="0"/>
                <a:cs typeface="Times New Roman" panose="02020603050405020304" pitchFamily="18" charset="0"/>
              </a:rPr>
              <a:t> I</a:t>
            </a:r>
            <a:r>
              <a:rPr lang="en-US" altLang="cs-CZ" b="1" dirty="0" err="1" smtClean="0">
                <a:solidFill>
                  <a:srgbClr val="307871"/>
                </a:solidFill>
                <a:latin typeface="Times New Roman" panose="02020603050405020304" pitchFamily="18" charset="0"/>
                <a:cs typeface="Times New Roman" panose="02020603050405020304" pitchFamily="18" charset="0"/>
              </a:rPr>
              <a:t>nformation</a:t>
            </a:r>
            <a:r>
              <a:rPr lang="cs-CZ" altLang="cs-CZ" b="1" dirty="0" smtClean="0">
                <a:solidFill>
                  <a:srgbClr val="307871"/>
                </a:solidFill>
                <a:latin typeface="Times New Roman" panose="02020603050405020304" pitchFamily="18" charset="0"/>
                <a:cs typeface="Times New Roman" panose="02020603050405020304" pitchFamily="18" charset="0"/>
              </a:rPr>
              <a:t> </a:t>
            </a:r>
            <a:r>
              <a:rPr lang="cs-CZ" altLang="cs-CZ" b="1" dirty="0" err="1" smtClean="0">
                <a:solidFill>
                  <a:srgbClr val="307871"/>
                </a:solidFill>
                <a:latin typeface="Times New Roman" panose="02020603050405020304" pitchFamily="18" charset="0"/>
                <a:cs typeface="Times New Roman" panose="02020603050405020304" pitchFamily="18" charset="0"/>
              </a:rPr>
              <a:t>vs</a:t>
            </a:r>
            <a:r>
              <a:rPr lang="cs-CZ" altLang="cs-CZ" b="1" dirty="0" smtClean="0">
                <a:solidFill>
                  <a:srgbClr val="307871"/>
                </a:solidFill>
                <a:latin typeface="Times New Roman" panose="02020603050405020304" pitchFamily="18" charset="0"/>
                <a:cs typeface="Times New Roman" panose="02020603050405020304" pitchFamily="18" charset="0"/>
              </a:rPr>
              <a:t> K</a:t>
            </a:r>
            <a:r>
              <a:rPr lang="en-US" altLang="cs-CZ" b="1" dirty="0" err="1" smtClean="0">
                <a:solidFill>
                  <a:srgbClr val="307871"/>
                </a:solidFill>
                <a:latin typeface="Times New Roman" panose="02020603050405020304" pitchFamily="18" charset="0"/>
                <a:cs typeface="Times New Roman" panose="02020603050405020304" pitchFamily="18" charset="0"/>
              </a:rPr>
              <a:t>nowledge</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9975437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Data, in general, represent the reflection of certain phenomena, processes or properties within a real-world part. It is, therefore, the expression of certain facts and thoughts in the prescribed form so that they can be transferred and processed</a:t>
            </a:r>
            <a:r>
              <a:rPr lang="en-US" altLang="cs-CZ" sz="1800" b="1" dirty="0" smtClean="0">
                <a:solidFill>
                  <a:srgbClr val="307871"/>
                </a:solidFill>
                <a:latin typeface="Times New Roman" panose="02020603050405020304" pitchFamily="18" charset="0"/>
                <a:cs typeface="Times New Roman" panose="02020603050405020304" pitchFamily="18" charset="0"/>
              </a:rPr>
              <a:t>.</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According </a:t>
            </a:r>
            <a:r>
              <a:rPr lang="en-US" altLang="cs-CZ" sz="1800" b="1" dirty="0">
                <a:solidFill>
                  <a:srgbClr val="307871"/>
                </a:solidFill>
                <a:latin typeface="Times New Roman" panose="02020603050405020304" pitchFamily="18" charset="0"/>
                <a:cs typeface="Times New Roman" panose="02020603050405020304" pitchFamily="18" charset="0"/>
              </a:rPr>
              <a:t>to </a:t>
            </a:r>
            <a:r>
              <a:rPr lang="en-US" altLang="cs-CZ" sz="1800" b="1" dirty="0" err="1">
                <a:solidFill>
                  <a:srgbClr val="307871"/>
                </a:solidFill>
                <a:latin typeface="Times New Roman" panose="02020603050405020304" pitchFamily="18" charset="0"/>
                <a:cs typeface="Times New Roman" panose="02020603050405020304" pitchFamily="18" charset="0"/>
              </a:rPr>
              <a:t>Vaňek</a:t>
            </a:r>
            <a:r>
              <a:rPr lang="en-US" altLang="cs-CZ" sz="1800" b="1" dirty="0">
                <a:solidFill>
                  <a:srgbClr val="307871"/>
                </a:solidFill>
                <a:latin typeface="Times New Roman" panose="02020603050405020304" pitchFamily="18" charset="0"/>
                <a:cs typeface="Times New Roman" panose="02020603050405020304" pitchFamily="18" charset="0"/>
              </a:rPr>
              <a:t> (2013), data objects can be symbolic, manuscripts, forms, production documentation, computer files, visual (visual), technical drawings and diagrams, artworks, technical </a:t>
            </a:r>
            <a:r>
              <a:rPr lang="en-US" altLang="cs-CZ" sz="1800" b="1" dirty="0" smtClean="0">
                <a:solidFill>
                  <a:srgbClr val="307871"/>
                </a:solidFill>
                <a:latin typeface="Times New Roman" panose="02020603050405020304" pitchFamily="18" charset="0"/>
                <a:cs typeface="Times New Roman" panose="02020603050405020304" pitchFamily="18" charset="0"/>
              </a:rPr>
              <a:t>means</a:t>
            </a:r>
            <a:r>
              <a:rPr lang="en-US" altLang="cs-CZ" sz="1800" b="1" dirty="0">
                <a:solidFill>
                  <a:srgbClr val="307871"/>
                </a:solidFill>
                <a:latin typeface="Times New Roman" panose="02020603050405020304" pitchFamily="18" charset="0"/>
                <a:cs typeface="Times New Roman" panose="02020603050405020304" pitchFamily="18" charset="0"/>
              </a:rPr>
              <a:t>, acoustic, works, speech records.</a:t>
            </a:r>
          </a:p>
          <a:p>
            <a:pPr marL="0" indent="0" algn="just">
              <a:buNone/>
            </a:pPr>
            <a:endParaRPr lang="en-US"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err="1" smtClean="0">
                <a:solidFill>
                  <a:srgbClr val="307871"/>
                </a:solidFill>
                <a:latin typeface="Times New Roman" panose="02020603050405020304" pitchFamily="18" charset="0"/>
                <a:cs typeface="Times New Roman" panose="02020603050405020304" pitchFamily="18" charset="0"/>
              </a:rPr>
              <a:t>Doucek</a:t>
            </a:r>
            <a:r>
              <a:rPr lang="en-US" altLang="cs-CZ" sz="1800" b="1" dirty="0" smtClean="0">
                <a:solidFill>
                  <a:srgbClr val="307871"/>
                </a:solidFill>
                <a:latin typeface="Times New Roman" panose="02020603050405020304" pitchFamily="18" charset="0"/>
                <a:cs typeface="Times New Roman" panose="02020603050405020304" pitchFamily="18" charset="0"/>
              </a:rPr>
              <a:t> </a:t>
            </a:r>
            <a:r>
              <a:rPr lang="en-US" altLang="cs-CZ" sz="1800" b="1" dirty="0">
                <a:solidFill>
                  <a:srgbClr val="307871"/>
                </a:solidFill>
                <a:latin typeface="Times New Roman" panose="02020603050405020304" pitchFamily="18" charset="0"/>
                <a:cs typeface="Times New Roman" panose="02020603050405020304" pitchFamily="18" charset="0"/>
              </a:rPr>
              <a:t>(2010) states that data is a formalized record of human knowledge by means of symbols (characters). According to </a:t>
            </a:r>
            <a:r>
              <a:rPr lang="en-US" altLang="cs-CZ" sz="1800" b="1" dirty="0" err="1">
                <a:solidFill>
                  <a:srgbClr val="307871"/>
                </a:solidFill>
                <a:latin typeface="Times New Roman" panose="02020603050405020304" pitchFamily="18" charset="0"/>
                <a:cs typeface="Times New Roman" panose="02020603050405020304" pitchFamily="18" charset="0"/>
              </a:rPr>
              <a:t>Sklenák</a:t>
            </a:r>
            <a:r>
              <a:rPr lang="en-US" altLang="cs-CZ" sz="1800" b="1" dirty="0">
                <a:solidFill>
                  <a:srgbClr val="307871"/>
                </a:solidFill>
                <a:latin typeface="Times New Roman" panose="02020603050405020304" pitchFamily="18" charset="0"/>
                <a:cs typeface="Times New Roman" panose="02020603050405020304" pitchFamily="18" charset="0"/>
              </a:rPr>
              <a:t> (2001), data is the basic raw material from which information can arise. The meaningful information then arises in the process of </a:t>
            </a:r>
            <a:r>
              <a:rPr lang="en-US" altLang="cs-CZ" sz="1800" b="1" dirty="0" smtClean="0">
                <a:solidFill>
                  <a:srgbClr val="307871"/>
                </a:solidFill>
                <a:latin typeface="Times New Roman" panose="02020603050405020304" pitchFamily="18" charset="0"/>
                <a:cs typeface="Times New Roman" panose="02020603050405020304" pitchFamily="18" charset="0"/>
              </a:rPr>
              <a:t>human </a:t>
            </a:r>
            <a:r>
              <a:rPr lang="en-US" altLang="cs-CZ" sz="1800" b="1" dirty="0">
                <a:solidFill>
                  <a:srgbClr val="307871"/>
                </a:solidFill>
                <a:latin typeface="Times New Roman" panose="02020603050405020304" pitchFamily="18" charset="0"/>
                <a:cs typeface="Times New Roman" panose="02020603050405020304" pitchFamily="18" charset="0"/>
              </a:rPr>
              <a:t>interpretation</a:t>
            </a:r>
            <a:r>
              <a:rPr lang="en-US" altLang="cs-CZ" sz="1800" b="1" dirty="0" smtClean="0">
                <a:solidFill>
                  <a:srgbClr val="307871"/>
                </a:solidFill>
                <a:latin typeface="Times New Roman" panose="02020603050405020304" pitchFamily="18" charset="0"/>
                <a:cs typeface="Times New Roman" panose="02020603050405020304" pitchFamily="18" charset="0"/>
              </a:rPr>
              <a:t>.</a:t>
            </a:r>
            <a:endParaRPr lang="en-US"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smtClean="0"/>
              <a:t>Data</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1674057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In </a:t>
            </a:r>
            <a:r>
              <a:rPr lang="en-US" altLang="cs-CZ" sz="1800" b="1" dirty="0">
                <a:solidFill>
                  <a:srgbClr val="307871"/>
                </a:solidFill>
                <a:latin typeface="Times New Roman" panose="02020603050405020304" pitchFamily="18" charset="0"/>
                <a:cs typeface="Times New Roman" panose="02020603050405020304" pitchFamily="18" charset="0"/>
              </a:rPr>
              <a:t>the context of information technology, data can be defined as a composite </a:t>
            </a:r>
            <a:r>
              <a:rPr lang="en-US" altLang="cs-CZ" sz="1800" b="1" dirty="0" smtClean="0">
                <a:solidFill>
                  <a:srgbClr val="307871"/>
                </a:solidFill>
                <a:latin typeface="Times New Roman" panose="02020603050405020304" pitchFamily="18" charset="0"/>
                <a:cs typeface="Times New Roman" panose="02020603050405020304" pitchFamily="18" charset="0"/>
              </a:rPr>
              <a:t>designation </a:t>
            </a:r>
            <a:r>
              <a:rPr lang="en-US" altLang="cs-CZ" sz="1800" b="1" dirty="0">
                <a:solidFill>
                  <a:srgbClr val="307871"/>
                </a:solidFill>
                <a:latin typeface="Times New Roman" panose="02020603050405020304" pitchFamily="18" charset="0"/>
                <a:cs typeface="Times New Roman" panose="02020603050405020304" pitchFamily="18" charset="0"/>
              </a:rPr>
              <a:t>for numbers, text, sound, images and any other perceptions in a format that can be processed by computer and are an inherent element of an enterprise information system.</a:t>
            </a:r>
          </a:p>
          <a:p>
            <a:pPr marL="0" indent="0" algn="just">
              <a:buNone/>
            </a:pPr>
            <a:endParaRPr lang="en-US"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Data is obtained by writing, measuring, or observing, and can be divided into </a:t>
            </a:r>
            <a:r>
              <a:rPr lang="en-US" altLang="cs-CZ" sz="1800" b="1" dirty="0" smtClean="0">
                <a:solidFill>
                  <a:srgbClr val="307871"/>
                </a:solidFill>
                <a:latin typeface="Times New Roman" panose="02020603050405020304" pitchFamily="18" charset="0"/>
                <a:cs typeface="Times New Roman" panose="02020603050405020304" pitchFamily="18" charset="0"/>
              </a:rPr>
              <a:t>continuous </a:t>
            </a:r>
            <a:r>
              <a:rPr lang="en-US" altLang="cs-CZ" sz="1800" b="1" dirty="0">
                <a:solidFill>
                  <a:srgbClr val="307871"/>
                </a:solidFill>
                <a:latin typeface="Times New Roman" panose="02020603050405020304" pitchFamily="18" charset="0"/>
                <a:cs typeface="Times New Roman" panose="02020603050405020304" pitchFamily="18" charset="0"/>
              </a:rPr>
              <a:t>and attributable data. The data is primarily used for the following activities: calculations analyzes and planning. The data can also be generated automatically as output from different sensors or other devices recording the measured data.</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smtClean="0"/>
              <a:t>Data</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4411931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O</a:t>
            </a:r>
            <a:r>
              <a:rPr lang="en-US" altLang="cs-CZ" sz="1800" b="1" dirty="0" smtClean="0">
                <a:solidFill>
                  <a:srgbClr val="307871"/>
                </a:solidFill>
                <a:latin typeface="Times New Roman" panose="02020603050405020304" pitchFamily="18" charset="0"/>
                <a:cs typeface="Times New Roman" panose="02020603050405020304" pitchFamily="18" charset="0"/>
              </a:rPr>
              <a:t>ne </a:t>
            </a:r>
            <a:r>
              <a:rPr lang="en-US" altLang="cs-CZ" sz="1800" b="1" dirty="0">
                <a:solidFill>
                  <a:srgbClr val="307871"/>
                </a:solidFill>
                <a:latin typeface="Times New Roman" panose="02020603050405020304" pitchFamily="18" charset="0"/>
                <a:cs typeface="Times New Roman" panose="02020603050405020304" pitchFamily="18" charset="0"/>
              </a:rPr>
              <a:t>of the basic breakdowns divides the data into the following groups: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Quantitative </a:t>
            </a:r>
            <a:r>
              <a:rPr lang="en-US" altLang="cs-CZ" sz="1800" b="1" dirty="0">
                <a:solidFill>
                  <a:srgbClr val="307871"/>
                </a:solidFill>
                <a:latin typeface="Times New Roman" panose="02020603050405020304" pitchFamily="18" charset="0"/>
                <a:cs typeface="Times New Roman" panose="02020603050405020304" pitchFamily="18" charset="0"/>
              </a:rPr>
              <a:t>- these are the numerical characteristics of the observed phenome-non (</a:t>
            </a:r>
            <a:r>
              <a:rPr lang="en-US" altLang="cs-CZ" sz="1800" b="1" dirty="0" err="1">
                <a:solidFill>
                  <a:srgbClr val="307871"/>
                </a:solidFill>
                <a:latin typeface="Times New Roman" panose="02020603050405020304" pitchFamily="18" charset="0"/>
                <a:cs typeface="Times New Roman" panose="02020603050405020304" pitchFamily="18" charset="0"/>
              </a:rPr>
              <a:t>eg</a:t>
            </a:r>
            <a:r>
              <a:rPr lang="en-US" altLang="cs-CZ" sz="1800" b="1" dirty="0">
                <a:solidFill>
                  <a:srgbClr val="307871"/>
                </a:solidFill>
                <a:latin typeface="Times New Roman" panose="02020603050405020304" pitchFamily="18" charset="0"/>
                <a:cs typeface="Times New Roman" panose="02020603050405020304" pitchFamily="18" charset="0"/>
              </a:rPr>
              <a:t> price, quantity, temperature, etc.), sometimes the term "hard" is used</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Qualitative </a:t>
            </a:r>
            <a:r>
              <a:rPr lang="en-US" altLang="cs-CZ" sz="1800" b="1" dirty="0">
                <a:solidFill>
                  <a:srgbClr val="307871"/>
                </a:solidFill>
                <a:latin typeface="Times New Roman" panose="02020603050405020304" pitchFamily="18" charset="0"/>
                <a:cs typeface="Times New Roman" panose="02020603050405020304" pitchFamily="18" charset="0"/>
              </a:rPr>
              <a:t>- these are the non-numerical characteristics of the observed </a:t>
            </a:r>
            <a:r>
              <a:rPr lang="en-US" altLang="cs-CZ" sz="1800" b="1" dirty="0" smtClean="0">
                <a:solidFill>
                  <a:srgbClr val="307871"/>
                </a:solidFill>
                <a:latin typeface="Times New Roman" panose="02020603050405020304" pitchFamily="18" charset="0"/>
                <a:cs typeface="Times New Roman" panose="02020603050405020304" pitchFamily="18" charset="0"/>
              </a:rPr>
              <a:t>phenomenon </a:t>
            </a:r>
            <a:r>
              <a:rPr lang="en-US" altLang="cs-CZ" sz="1800" b="1" dirty="0">
                <a:solidFill>
                  <a:srgbClr val="307871"/>
                </a:solidFill>
                <a:latin typeface="Times New Roman" panose="02020603050405020304" pitchFamily="18" charset="0"/>
                <a:cs typeface="Times New Roman" panose="02020603050405020304" pitchFamily="18" charset="0"/>
              </a:rPr>
              <a:t>(</a:t>
            </a:r>
            <a:r>
              <a:rPr lang="en-US" altLang="cs-CZ" sz="1800" b="1" dirty="0" err="1">
                <a:solidFill>
                  <a:srgbClr val="307871"/>
                </a:solidFill>
                <a:latin typeface="Times New Roman" panose="02020603050405020304" pitchFamily="18" charset="0"/>
                <a:cs typeface="Times New Roman" panose="02020603050405020304" pitchFamily="18" charset="0"/>
              </a:rPr>
              <a:t>eg</a:t>
            </a:r>
            <a:r>
              <a:rPr lang="en-US" altLang="cs-CZ" sz="1800" b="1" dirty="0">
                <a:solidFill>
                  <a:srgbClr val="307871"/>
                </a:solidFill>
                <a:latin typeface="Times New Roman" panose="02020603050405020304" pitchFamily="18" charset="0"/>
                <a:cs typeface="Times New Roman" panose="02020603050405020304" pitchFamily="18" charset="0"/>
              </a:rPr>
              <a:t>, customer satisfaction with the product or service), sometimes the term "soft" </a:t>
            </a:r>
            <a:r>
              <a:rPr lang="en-US" altLang="cs-CZ" sz="1800" b="1" dirty="0" smtClean="0">
                <a:solidFill>
                  <a:srgbClr val="307871"/>
                </a:solidFill>
                <a:latin typeface="Times New Roman" panose="02020603050405020304" pitchFamily="18" charset="0"/>
                <a:cs typeface="Times New Roman" panose="02020603050405020304" pitchFamily="18" charset="0"/>
              </a:rPr>
              <a:t>data</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en-US"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Qualitative data is broken down as follows:</a:t>
            </a:r>
          </a:p>
          <a:p>
            <a:pPr algn="just">
              <a:buFont typeface="Wingdings" panose="05000000000000000000" pitchFamily="2" charset="2"/>
              <a:buChar char="§"/>
            </a:pPr>
            <a:r>
              <a:rPr lang="en-US" altLang="cs-CZ" sz="1800" b="1" dirty="0" smtClean="0">
                <a:solidFill>
                  <a:srgbClr val="307871"/>
                </a:solidFill>
                <a:latin typeface="Times New Roman" panose="02020603050405020304" pitchFamily="18" charset="0"/>
                <a:cs typeface="Times New Roman" panose="02020603050405020304" pitchFamily="18" charset="0"/>
              </a:rPr>
              <a:t>nominal </a:t>
            </a:r>
            <a:r>
              <a:rPr lang="en-US" altLang="cs-CZ" sz="1800" b="1" dirty="0">
                <a:solidFill>
                  <a:srgbClr val="307871"/>
                </a:solidFill>
                <a:latin typeface="Times New Roman" panose="02020603050405020304" pitchFamily="18" charset="0"/>
                <a:cs typeface="Times New Roman" panose="02020603050405020304" pitchFamily="18" charset="0"/>
              </a:rPr>
              <a:t>variables</a:t>
            </a:r>
          </a:p>
          <a:p>
            <a:pPr algn="just">
              <a:buFont typeface="Wingdings" panose="05000000000000000000" pitchFamily="2" charset="2"/>
              <a:buChar char="§"/>
            </a:pPr>
            <a:r>
              <a:rPr lang="en-US" altLang="cs-CZ" sz="1800" b="1" dirty="0" smtClean="0">
                <a:solidFill>
                  <a:srgbClr val="307871"/>
                </a:solidFill>
                <a:latin typeface="Times New Roman" panose="02020603050405020304" pitchFamily="18" charset="0"/>
                <a:cs typeface="Times New Roman" panose="02020603050405020304" pitchFamily="18" charset="0"/>
              </a:rPr>
              <a:t>ordinal variables</a:t>
            </a:r>
            <a:endParaRPr lang="en-US"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smtClean="0"/>
              <a:t>Data</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8644372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Nominal </a:t>
            </a:r>
            <a:r>
              <a:rPr lang="en-US" altLang="cs-CZ" sz="1800" b="1" dirty="0">
                <a:solidFill>
                  <a:srgbClr val="307871"/>
                </a:solidFill>
                <a:latin typeface="Times New Roman" panose="02020603050405020304" pitchFamily="18" charset="0"/>
                <a:cs typeface="Times New Roman" panose="02020603050405020304" pitchFamily="18" charset="0"/>
              </a:rPr>
              <a:t>data - two values of a nominal variable can be said to be identical or different (</a:t>
            </a:r>
            <a:r>
              <a:rPr lang="en-US" altLang="cs-CZ" sz="1800" b="1" dirty="0" err="1">
                <a:solidFill>
                  <a:srgbClr val="307871"/>
                </a:solidFill>
                <a:latin typeface="Times New Roman" panose="02020603050405020304" pitchFamily="18" charset="0"/>
                <a:cs typeface="Times New Roman" panose="02020603050405020304" pitchFamily="18" charset="0"/>
              </a:rPr>
              <a:t>eg</a:t>
            </a:r>
            <a:r>
              <a:rPr lang="en-US" altLang="cs-CZ" sz="1800" b="1" dirty="0">
                <a:solidFill>
                  <a:srgbClr val="307871"/>
                </a:solidFill>
                <a:latin typeface="Times New Roman" panose="02020603050405020304" pitchFamily="18" charset="0"/>
                <a:cs typeface="Times New Roman" panose="02020603050405020304" pitchFamily="18" charset="0"/>
              </a:rPr>
              <a:t> manufacturer, model, type ...)</a:t>
            </a: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Ordinary data - as nominal, in addition to two values of the ordinal variable, we can determine the order (</a:t>
            </a:r>
            <a:r>
              <a:rPr lang="en-US" altLang="cs-CZ" sz="1800" b="1" dirty="0" err="1">
                <a:solidFill>
                  <a:srgbClr val="307871"/>
                </a:solidFill>
                <a:latin typeface="Times New Roman" panose="02020603050405020304" pitchFamily="18" charset="0"/>
                <a:cs typeface="Times New Roman" panose="02020603050405020304" pitchFamily="18" charset="0"/>
              </a:rPr>
              <a:t>eg</a:t>
            </a:r>
            <a:r>
              <a:rPr lang="en-US" altLang="cs-CZ" sz="1800" b="1" dirty="0">
                <a:solidFill>
                  <a:srgbClr val="307871"/>
                </a:solidFill>
                <a:latin typeface="Times New Roman" panose="02020603050405020304" pitchFamily="18" charset="0"/>
                <a:cs typeface="Times New Roman" panose="02020603050405020304" pitchFamily="18" charset="0"/>
              </a:rPr>
              <a:t> customer satisfaction rate, product quality evaluation ...)</a:t>
            </a: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Quantitative </a:t>
            </a:r>
            <a:r>
              <a:rPr lang="en-US" altLang="cs-CZ" sz="1800" b="1" dirty="0">
                <a:solidFill>
                  <a:srgbClr val="307871"/>
                </a:solidFill>
                <a:latin typeface="Times New Roman" panose="02020603050405020304" pitchFamily="18" charset="0"/>
                <a:cs typeface="Times New Roman" panose="02020603050405020304" pitchFamily="18" charset="0"/>
              </a:rPr>
              <a:t>data is broken down as follows:</a:t>
            </a:r>
          </a:p>
          <a:p>
            <a:pPr algn="just">
              <a:buFont typeface="Wingdings" panose="05000000000000000000" pitchFamily="2" charset="2"/>
              <a:buChar char="§"/>
            </a:pPr>
            <a:r>
              <a:rPr lang="en-US" altLang="cs-CZ" sz="1800" b="1" dirty="0" smtClean="0">
                <a:solidFill>
                  <a:srgbClr val="307871"/>
                </a:solidFill>
                <a:latin typeface="Times New Roman" panose="02020603050405020304" pitchFamily="18" charset="0"/>
                <a:cs typeface="Times New Roman" panose="02020603050405020304" pitchFamily="18" charset="0"/>
              </a:rPr>
              <a:t>Differential </a:t>
            </a:r>
            <a:r>
              <a:rPr lang="en-US" altLang="cs-CZ" sz="1800" b="1" dirty="0">
                <a:solidFill>
                  <a:srgbClr val="307871"/>
                </a:solidFill>
                <a:latin typeface="Times New Roman" panose="02020603050405020304" pitchFamily="18" charset="0"/>
                <a:cs typeface="Times New Roman" panose="02020603050405020304" pitchFamily="18" charset="0"/>
              </a:rPr>
              <a:t>variables</a:t>
            </a:r>
          </a:p>
          <a:p>
            <a:pPr algn="just">
              <a:buFont typeface="Wingdings" panose="05000000000000000000" pitchFamily="2" charset="2"/>
              <a:buChar char="§"/>
            </a:pPr>
            <a:r>
              <a:rPr lang="en-US" altLang="cs-CZ" sz="1800" b="1" dirty="0" smtClean="0">
                <a:solidFill>
                  <a:srgbClr val="307871"/>
                </a:solidFill>
                <a:latin typeface="Times New Roman" panose="02020603050405020304" pitchFamily="18" charset="0"/>
                <a:cs typeface="Times New Roman" panose="02020603050405020304" pitchFamily="18" charset="0"/>
              </a:rPr>
              <a:t>Ratio </a:t>
            </a:r>
            <a:r>
              <a:rPr lang="en-US" altLang="cs-CZ" sz="1800" b="1" dirty="0">
                <a:solidFill>
                  <a:srgbClr val="307871"/>
                </a:solidFill>
                <a:latin typeface="Times New Roman" panose="02020603050405020304" pitchFamily="18" charset="0"/>
                <a:cs typeface="Times New Roman" panose="02020603050405020304" pitchFamily="18" charset="0"/>
              </a:rPr>
              <a:t>variables</a:t>
            </a: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Differential (interval) - as ordinal, in addition, it can be determined how much one </a:t>
            </a:r>
            <a:r>
              <a:rPr lang="en-US" altLang="cs-CZ" sz="1800" b="1" dirty="0" smtClean="0">
                <a:solidFill>
                  <a:srgbClr val="307871"/>
                </a:solidFill>
                <a:latin typeface="Times New Roman" panose="02020603050405020304" pitchFamily="18" charset="0"/>
                <a:cs typeface="Times New Roman" panose="02020603050405020304" pitchFamily="18" charset="0"/>
              </a:rPr>
              <a:t>value </a:t>
            </a:r>
            <a:r>
              <a:rPr lang="en-US" altLang="cs-CZ" sz="1800" b="1" dirty="0">
                <a:solidFill>
                  <a:srgbClr val="307871"/>
                </a:solidFill>
                <a:latin typeface="Times New Roman" panose="02020603050405020304" pitchFamily="18" charset="0"/>
                <a:cs typeface="Times New Roman" panose="02020603050405020304" pitchFamily="18" charset="0"/>
              </a:rPr>
              <a:t>is greater than the other one.</a:t>
            </a: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Ratio - as a difference, you can also calculate how many times one value is greater than the second</a:t>
            </a:r>
            <a:r>
              <a:rPr lang="en-US" altLang="cs-CZ" sz="1800" b="1" dirty="0" smtClean="0">
                <a:solidFill>
                  <a:srgbClr val="307871"/>
                </a:solidFill>
                <a:latin typeface="Times New Roman" panose="02020603050405020304" pitchFamily="18" charset="0"/>
                <a:cs typeface="Times New Roman" panose="02020603050405020304" pitchFamily="18" charset="0"/>
              </a:rPr>
              <a:t>.</a:t>
            </a:r>
            <a:endParaRPr lang="en-US"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smtClean="0"/>
              <a:t>Data</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709115460"/>
      </p:ext>
    </p:extLst>
  </p:cSld>
  <p:clrMapOvr>
    <a:masterClrMapping/>
  </p:clrMapOvr>
  <p:timing>
    <p:tnLst>
      <p:par>
        <p:cTn id="1" dur="indefinite" restart="never" nodeType="tmRoot"/>
      </p:par>
    </p:tnLst>
  </p:timing>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2676</TotalTime>
  <Words>3006</Words>
  <Application>Microsoft Office PowerPoint</Application>
  <PresentationFormat>Předvádění na obrazovce (16:9)</PresentationFormat>
  <Paragraphs>259</Paragraphs>
  <Slides>33</Slides>
  <Notes>30</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33</vt:i4>
      </vt:variant>
    </vt:vector>
  </HeadingPairs>
  <TitlesOfParts>
    <vt:vector size="39" baseType="lpstr">
      <vt:lpstr>Arial</vt:lpstr>
      <vt:lpstr>Calibri</vt:lpstr>
      <vt:lpstr>Enriqueta</vt:lpstr>
      <vt:lpstr>Times New Roman</vt:lpstr>
      <vt:lpstr>Wingdings</vt:lpstr>
      <vt:lpstr>SLU</vt:lpstr>
      <vt:lpstr>Název prezentace</vt:lpstr>
      <vt:lpstr>INFORMATION MANAGEMENT</vt:lpstr>
      <vt:lpstr>Introduction</vt:lpstr>
      <vt:lpstr>Goals of the chapter</vt:lpstr>
      <vt:lpstr>Data vs Information vs Knowledge</vt:lpstr>
      <vt:lpstr>Data</vt:lpstr>
      <vt:lpstr>Data</vt:lpstr>
      <vt:lpstr>Data</vt:lpstr>
      <vt:lpstr>Data</vt:lpstr>
      <vt:lpstr>Data</vt:lpstr>
      <vt:lpstr>Data</vt:lpstr>
      <vt:lpstr>Information</vt:lpstr>
      <vt:lpstr>Information</vt:lpstr>
      <vt:lpstr>Information</vt:lpstr>
      <vt:lpstr>Information</vt:lpstr>
      <vt:lpstr>Information</vt:lpstr>
      <vt:lpstr>Knowledge</vt:lpstr>
      <vt:lpstr>Knowledge</vt:lpstr>
      <vt:lpstr>Knowledge</vt:lpstr>
      <vt:lpstr>Knowledge</vt:lpstr>
      <vt:lpstr>Information literacy</vt:lpstr>
      <vt:lpstr>Information literacy</vt:lpstr>
      <vt:lpstr>Information literacy</vt:lpstr>
      <vt:lpstr>Information literacy</vt:lpstr>
      <vt:lpstr>Information literacy</vt:lpstr>
      <vt:lpstr>Information literacy</vt:lpstr>
      <vt:lpstr>Asymmetry of information</vt:lpstr>
      <vt:lpstr>Asymmetry of information</vt:lpstr>
      <vt:lpstr>Asymmetry of information</vt:lpstr>
      <vt:lpstr>Asymmetry of information</vt:lpstr>
      <vt:lpstr>Asymmetry of information</vt:lpstr>
      <vt:lpstr>Complete and perfect information</vt:lpstr>
      <vt:lpstr>Prezentace aplikace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Radim Dolák</dc:creator>
  <cp:lastModifiedBy>Dolak</cp:lastModifiedBy>
  <cp:revision>158</cp:revision>
  <dcterms:created xsi:type="dcterms:W3CDTF">2016-07-06T15:42:34Z</dcterms:created>
  <dcterms:modified xsi:type="dcterms:W3CDTF">2018-04-04T12:20:49Z</dcterms:modified>
</cp:coreProperties>
</file>