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343" r:id="rId2"/>
    <p:sldId id="263" r:id="rId3"/>
    <p:sldId id="283" r:id="rId4"/>
    <p:sldId id="287" r:id="rId5"/>
    <p:sldId id="257" r:id="rId6"/>
    <p:sldId id="304" r:id="rId7"/>
    <p:sldId id="306" r:id="rId8"/>
    <p:sldId id="308" r:id="rId9"/>
    <p:sldId id="309" r:id="rId10"/>
    <p:sldId id="310" r:id="rId11"/>
    <p:sldId id="311" r:id="rId12"/>
    <p:sldId id="305" r:id="rId13"/>
    <p:sldId id="303" r:id="rId14"/>
    <p:sldId id="312" r:id="rId15"/>
    <p:sldId id="313" r:id="rId16"/>
    <p:sldId id="317" r:id="rId17"/>
    <p:sldId id="314" r:id="rId18"/>
    <p:sldId id="320" r:id="rId19"/>
    <p:sldId id="319" r:id="rId20"/>
    <p:sldId id="321" r:id="rId21"/>
    <p:sldId id="322" r:id="rId22"/>
    <p:sldId id="323" r:id="rId23"/>
    <p:sldId id="325" r:id="rId24"/>
    <p:sldId id="326" r:id="rId25"/>
    <p:sldId id="327" r:id="rId26"/>
    <p:sldId id="324" r:id="rId27"/>
    <p:sldId id="330" r:id="rId28"/>
    <p:sldId id="329" r:id="rId29"/>
    <p:sldId id="328" r:id="rId30"/>
    <p:sldId id="332" r:id="rId31"/>
    <p:sldId id="331" r:id="rId32"/>
    <p:sldId id="333" r:id="rId33"/>
    <p:sldId id="334" r:id="rId34"/>
    <p:sldId id="335" r:id="rId35"/>
    <p:sldId id="339" r:id="rId36"/>
    <p:sldId id="336" r:id="rId37"/>
    <p:sldId id="337" r:id="rId38"/>
    <p:sldId id="340" r:id="rId39"/>
    <p:sldId id="341" r:id="rId40"/>
    <p:sldId id="342" r:id="rId41"/>
    <p:sldId id="266" r:id="rId42"/>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5" d="100"/>
          <a:sy n="145" d="100"/>
        </p:scale>
        <p:origin x="62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04.04.2018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925833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647315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3901473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7769641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2807830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25056161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38956345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9911926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25594141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16304391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957202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22655236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42401963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29315991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39262100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39784241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11466494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7434798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35832209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25671432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13484912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3561570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3310261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32</a:t>
            </a:fld>
            <a:endParaRPr lang="cs-CZ"/>
          </a:p>
        </p:txBody>
      </p:sp>
    </p:spTree>
    <p:extLst>
      <p:ext uri="{BB962C8B-B14F-4D97-AF65-F5344CB8AC3E}">
        <p14:creationId xmlns:p14="http://schemas.microsoft.com/office/powerpoint/2010/main" val="13225996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33</a:t>
            </a:fld>
            <a:endParaRPr lang="cs-CZ"/>
          </a:p>
        </p:txBody>
      </p:sp>
    </p:spTree>
    <p:extLst>
      <p:ext uri="{BB962C8B-B14F-4D97-AF65-F5344CB8AC3E}">
        <p14:creationId xmlns:p14="http://schemas.microsoft.com/office/powerpoint/2010/main" val="25677203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34</a:t>
            </a:fld>
            <a:endParaRPr lang="cs-CZ"/>
          </a:p>
        </p:txBody>
      </p:sp>
    </p:spTree>
    <p:extLst>
      <p:ext uri="{BB962C8B-B14F-4D97-AF65-F5344CB8AC3E}">
        <p14:creationId xmlns:p14="http://schemas.microsoft.com/office/powerpoint/2010/main" val="416126194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35</a:t>
            </a:fld>
            <a:endParaRPr lang="cs-CZ"/>
          </a:p>
        </p:txBody>
      </p:sp>
    </p:spTree>
    <p:extLst>
      <p:ext uri="{BB962C8B-B14F-4D97-AF65-F5344CB8AC3E}">
        <p14:creationId xmlns:p14="http://schemas.microsoft.com/office/powerpoint/2010/main" val="16015539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36</a:t>
            </a:fld>
            <a:endParaRPr lang="cs-CZ"/>
          </a:p>
        </p:txBody>
      </p:sp>
    </p:spTree>
    <p:extLst>
      <p:ext uri="{BB962C8B-B14F-4D97-AF65-F5344CB8AC3E}">
        <p14:creationId xmlns:p14="http://schemas.microsoft.com/office/powerpoint/2010/main" val="27407048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37</a:t>
            </a:fld>
            <a:endParaRPr lang="cs-CZ"/>
          </a:p>
        </p:txBody>
      </p:sp>
    </p:spTree>
    <p:extLst>
      <p:ext uri="{BB962C8B-B14F-4D97-AF65-F5344CB8AC3E}">
        <p14:creationId xmlns:p14="http://schemas.microsoft.com/office/powerpoint/2010/main" val="128785491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38</a:t>
            </a:fld>
            <a:endParaRPr lang="cs-CZ"/>
          </a:p>
        </p:txBody>
      </p:sp>
    </p:spTree>
    <p:extLst>
      <p:ext uri="{BB962C8B-B14F-4D97-AF65-F5344CB8AC3E}">
        <p14:creationId xmlns:p14="http://schemas.microsoft.com/office/powerpoint/2010/main" val="81430687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39</a:t>
            </a:fld>
            <a:endParaRPr lang="cs-CZ"/>
          </a:p>
        </p:txBody>
      </p:sp>
    </p:spTree>
    <p:extLst>
      <p:ext uri="{BB962C8B-B14F-4D97-AF65-F5344CB8AC3E}">
        <p14:creationId xmlns:p14="http://schemas.microsoft.com/office/powerpoint/2010/main" val="290922761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40</a:t>
            </a:fld>
            <a:endParaRPr lang="cs-CZ"/>
          </a:p>
        </p:txBody>
      </p:sp>
    </p:spTree>
    <p:extLst>
      <p:ext uri="{BB962C8B-B14F-4D97-AF65-F5344CB8AC3E}">
        <p14:creationId xmlns:p14="http://schemas.microsoft.com/office/powerpoint/2010/main" val="1328957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990946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4237186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1264405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1746900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13971668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1288959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smtClean="0">
                <a:ln w="0"/>
                <a:solidFill>
                  <a:schemeClr val="bg1"/>
                </a:solidFill>
                <a:effectLst>
                  <a:outerShdw blurRad="38100" dist="19050" dir="2700000" algn="tl" rotWithShape="0">
                    <a:schemeClr val="dk1">
                      <a:alpha val="40000"/>
                    </a:schemeClr>
                  </a:outerShdw>
                </a:effectLst>
              </a:rPr>
              <a:t>Prezentace předmětu:</a:t>
            </a:r>
          </a:p>
          <a:p>
            <a:pPr algn="ctr"/>
            <a:r>
              <a:rPr lang="cs-CZ" b="1" dirty="0" smtClean="0">
                <a:ln w="0"/>
                <a:solidFill>
                  <a:schemeClr val="bg1"/>
                </a:solidFill>
                <a:effectLst>
                  <a:outerShdw blurRad="38100" dist="19050" dir="2700000" algn="tl" rotWithShape="0">
                    <a:schemeClr val="dk1">
                      <a:alpha val="40000"/>
                    </a:schemeClr>
                  </a:outerShdw>
                </a:effectLst>
              </a:rPr>
              <a:t>INFORMATION MANAGEMENT</a:t>
            </a: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smtClean="0">
                <a:ln w="0"/>
                <a:solidFill>
                  <a:schemeClr val="bg1"/>
                </a:solidFill>
                <a:effectLst>
                  <a:outerShdw blurRad="38100" dist="19050" dir="2700000" algn="tl" rotWithShape="0">
                    <a:schemeClr val="dk1">
                      <a:alpha val="40000"/>
                    </a:schemeClr>
                  </a:outerShdw>
                </a:effectLst>
              </a:rPr>
              <a:t>Vyučující:</a:t>
            </a:r>
          </a:p>
          <a:p>
            <a:pPr algn="ctr"/>
            <a:r>
              <a:rPr lang="cs-CZ" b="1" dirty="0" smtClean="0">
                <a:ln w="0"/>
                <a:solidFill>
                  <a:schemeClr val="bg1"/>
                </a:solidFill>
                <a:effectLst>
                  <a:outerShdw blurRad="38100" dist="19050" dir="2700000" algn="tl" rotWithShape="0">
                    <a:schemeClr val="dk1">
                      <a:alpha val="40000"/>
                    </a:schemeClr>
                  </a:outerShdw>
                </a:effectLst>
              </a:rPr>
              <a:t>Ing. Radim Dolák, Ph.D.</a:t>
            </a:r>
            <a:endParaRPr lang="cs-CZ" b="1" dirty="0">
              <a:ln w="0"/>
              <a:solidFill>
                <a:schemeClr val="bg1"/>
              </a:solidFill>
              <a:effectLst>
                <a:outerShdw blurRad="38100" dist="19050" dir="2700000" algn="tl" rotWithShape="0">
                  <a:schemeClr val="dk1">
                    <a:alpha val="40000"/>
                  </a:schemeClr>
                </a:outerShdw>
              </a:effectLst>
            </a:endParaRP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Název</a:t>
            </a:r>
            <a:br>
              <a:rPr lang="cs-CZ" sz="4000" b="1" dirty="0" smtClean="0">
                <a:solidFill>
                  <a:schemeClr val="bg1"/>
                </a:solidFill>
                <a:latin typeface="Times New Roman" panose="02020603050405020304" pitchFamily="18" charset="0"/>
                <a:cs typeface="Times New Roman" panose="02020603050405020304" pitchFamily="18" charset="0"/>
              </a:rPr>
            </a:br>
            <a:r>
              <a:rPr lang="cs-CZ" sz="4000" b="1" dirty="0" smtClean="0">
                <a:solidFill>
                  <a:schemeClr val="bg1"/>
                </a:solidFill>
                <a:latin typeface="Times New Roman" panose="02020603050405020304" pitchFamily="18" charset="0"/>
                <a:cs typeface="Times New Roman" panose="02020603050405020304" pitchFamily="18" charset="0"/>
              </a:rPr>
              <a:t>prezentace</a:t>
            </a:r>
            <a:endParaRPr lang="cs-CZ" sz="40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xmlns="" val="3755197986"/>
                    </a:ext>
                  </a:extLst>
                </a:gridCol>
                <a:gridCol w="4213804">
                  <a:extLst>
                    <a:ext uri="{9D8B030D-6E8A-4147-A177-3AD203B41FA5}">
                      <a16:colId xmlns:a16="http://schemas.microsoft.com/office/drawing/2014/main" xmlns=""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xmlns=""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xmlns=""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4476420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From </a:t>
            </a:r>
            <a:r>
              <a:rPr lang="en-US" altLang="cs-CZ" sz="1800" b="1" dirty="0">
                <a:solidFill>
                  <a:srgbClr val="307871"/>
                </a:solidFill>
                <a:latin typeface="Times New Roman" panose="02020603050405020304" pitchFamily="18" charset="0"/>
                <a:cs typeface="Times New Roman" panose="02020603050405020304" pitchFamily="18" charset="0"/>
              </a:rPr>
              <a:t>the point of view of the philosophy of data processing within the MIS, the FASMI (Fast Analysis of Shared </a:t>
            </a:r>
            <a:r>
              <a:rPr lang="en-US" altLang="cs-CZ" sz="1800" b="1" dirty="0" smtClean="0">
                <a:solidFill>
                  <a:srgbClr val="307871"/>
                </a:solidFill>
                <a:latin typeface="Times New Roman" panose="02020603050405020304" pitchFamily="18" charset="0"/>
                <a:cs typeface="Times New Roman" panose="02020603050405020304" pitchFamily="18" charset="0"/>
              </a:rPr>
              <a:t>Multidimensional </a:t>
            </a:r>
            <a:r>
              <a:rPr lang="en-US" altLang="cs-CZ" sz="1800" b="1" dirty="0">
                <a:solidFill>
                  <a:srgbClr val="307871"/>
                </a:solidFill>
                <a:latin typeface="Times New Roman" panose="02020603050405020304" pitchFamily="18" charset="0"/>
                <a:cs typeface="Times New Roman" panose="02020603050405020304" pitchFamily="18" charset="0"/>
              </a:rPr>
              <a:t>Information) concept is important, where the unsorted acquired data is processed on the basis of </a:t>
            </a: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following </a:t>
            </a:r>
            <a:r>
              <a:rPr lang="en-US" altLang="cs-CZ" sz="1800" b="1" dirty="0" smtClean="0">
                <a:solidFill>
                  <a:srgbClr val="307871"/>
                </a:solidFill>
                <a:latin typeface="Times New Roman" panose="02020603050405020304" pitchFamily="18" charset="0"/>
                <a:cs typeface="Times New Roman" panose="02020603050405020304" pitchFamily="18" charset="0"/>
              </a:rPr>
              <a:t>characteristics</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fast </a:t>
            </a:r>
            <a:r>
              <a:rPr lang="en-US" altLang="cs-CZ" sz="1800" b="1" dirty="0">
                <a:solidFill>
                  <a:srgbClr val="307871"/>
                </a:solidFill>
                <a:latin typeface="Times New Roman" panose="02020603050405020304" pitchFamily="18" charset="0"/>
                <a:cs typeface="Times New Roman" panose="02020603050405020304" pitchFamily="18" charset="0"/>
              </a:rPr>
              <a:t>- fast (allows for good use of management analyzes flexibly and quickly),</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analysis </a:t>
            </a:r>
            <a:r>
              <a:rPr lang="en-US" altLang="cs-CZ" sz="1800" b="1" dirty="0">
                <a:solidFill>
                  <a:srgbClr val="307871"/>
                </a:solidFill>
                <a:latin typeface="Times New Roman" panose="02020603050405020304" pitchFamily="18" charset="0"/>
                <a:cs typeface="Times New Roman" panose="02020603050405020304" pitchFamily="18" charset="0"/>
              </a:rPr>
              <a:t>- analytical (provides the necessary analyzes),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shared </a:t>
            </a:r>
            <a:r>
              <a:rPr lang="en-US" altLang="cs-CZ" sz="1800" b="1" dirty="0">
                <a:solidFill>
                  <a:srgbClr val="307871"/>
                </a:solidFill>
                <a:latin typeface="Times New Roman" panose="02020603050405020304" pitchFamily="18" charset="0"/>
                <a:cs typeface="Times New Roman" panose="02020603050405020304" pitchFamily="18" charset="0"/>
              </a:rPr>
              <a:t>- shared (allows enterprise-wide shared results),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multidimensional-multidimensional </a:t>
            </a:r>
            <a:r>
              <a:rPr lang="en-US" altLang="cs-CZ" sz="1800" b="1" dirty="0">
                <a:solidFill>
                  <a:srgbClr val="307871"/>
                </a:solidFill>
                <a:latin typeface="Times New Roman" panose="02020603050405020304" pitchFamily="18" charset="0"/>
                <a:cs typeface="Times New Roman" panose="02020603050405020304" pitchFamily="18" charset="0"/>
              </a:rPr>
              <a:t>(allows multidimensional analysis),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 information (output of good and correct information</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err="1"/>
              <a:t>Information</a:t>
            </a:r>
            <a:r>
              <a:rPr lang="cs-CZ" b="1" dirty="0"/>
              <a:t> </a:t>
            </a:r>
            <a:r>
              <a:rPr lang="cs-CZ" b="1" dirty="0" smtClean="0"/>
              <a:t>support - </a:t>
            </a:r>
            <a:r>
              <a:rPr lang="en-US" altLang="cs-CZ" b="1" dirty="0">
                <a:solidFill>
                  <a:srgbClr val="307871"/>
                </a:solidFill>
                <a:latin typeface="Times New Roman" panose="02020603050405020304" pitchFamily="18" charset="0"/>
                <a:cs typeface="Times New Roman" panose="02020603050405020304" pitchFamily="18" charset="0"/>
              </a:rPr>
              <a:t>Managerial information systems</a:t>
            </a:r>
            <a:br>
              <a:rPr lang="en-US" altLang="cs-CZ" b="1" dirty="0">
                <a:solidFill>
                  <a:srgbClr val="307871"/>
                </a:solidFill>
                <a:latin typeface="Times New Roman" panose="02020603050405020304" pitchFamily="18" charset="0"/>
                <a:cs typeface="Times New Roman" panose="02020603050405020304" pitchFamily="18" charset="0"/>
              </a:rPr>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1477062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According </a:t>
            </a:r>
            <a:r>
              <a:rPr lang="en-US" altLang="cs-CZ" sz="1800" b="1" dirty="0">
                <a:solidFill>
                  <a:srgbClr val="307871"/>
                </a:solidFill>
                <a:latin typeface="Times New Roman" panose="02020603050405020304" pitchFamily="18" charset="0"/>
                <a:cs typeface="Times New Roman" panose="02020603050405020304" pitchFamily="18" charset="0"/>
              </a:rPr>
              <a:t>to </a:t>
            </a:r>
            <a:r>
              <a:rPr lang="en-US" altLang="cs-CZ" sz="1800" b="1" dirty="0" err="1">
                <a:solidFill>
                  <a:srgbClr val="307871"/>
                </a:solidFill>
                <a:latin typeface="Times New Roman" panose="02020603050405020304" pitchFamily="18" charset="0"/>
                <a:cs typeface="Times New Roman" panose="02020603050405020304" pitchFamily="18" charset="0"/>
              </a:rPr>
              <a:t>Sodomka</a:t>
            </a:r>
            <a:r>
              <a:rPr lang="en-US" altLang="cs-CZ" sz="1800" b="1" dirty="0">
                <a:solidFill>
                  <a:srgbClr val="307871"/>
                </a:solidFill>
                <a:latin typeface="Times New Roman" panose="02020603050405020304" pitchFamily="18" charset="0"/>
                <a:cs typeface="Times New Roman" panose="02020603050405020304" pitchFamily="18" charset="0"/>
              </a:rPr>
              <a:t> and </a:t>
            </a:r>
            <a:r>
              <a:rPr lang="en-US" altLang="cs-CZ" sz="1800" b="1" dirty="0" err="1">
                <a:solidFill>
                  <a:srgbClr val="307871"/>
                </a:solidFill>
                <a:latin typeface="Times New Roman" panose="02020603050405020304" pitchFamily="18" charset="0"/>
                <a:cs typeface="Times New Roman" panose="02020603050405020304" pitchFamily="18" charset="0"/>
              </a:rPr>
              <a:t>Klčová</a:t>
            </a:r>
            <a:r>
              <a:rPr lang="en-US" altLang="cs-CZ" sz="1800" b="1" dirty="0">
                <a:solidFill>
                  <a:srgbClr val="307871"/>
                </a:solidFill>
                <a:latin typeface="Times New Roman" panose="02020603050405020304" pitchFamily="18" charset="0"/>
                <a:cs typeface="Times New Roman" panose="02020603050405020304" pitchFamily="18" charset="0"/>
              </a:rPr>
              <a:t> (2010), the expected benefits of MIS can be </a:t>
            </a:r>
            <a:r>
              <a:rPr lang="en-US" altLang="cs-CZ" sz="1800" b="1" dirty="0" smtClean="0">
                <a:solidFill>
                  <a:srgbClr val="307871"/>
                </a:solidFill>
                <a:latin typeface="Times New Roman" panose="02020603050405020304" pitchFamily="18" charset="0"/>
                <a:cs typeface="Times New Roman" panose="02020603050405020304" pitchFamily="18" charset="0"/>
              </a:rPr>
              <a:t>summarized </a:t>
            </a:r>
            <a:r>
              <a:rPr lang="en-US" altLang="cs-CZ" sz="1800" b="1" dirty="0">
                <a:solidFill>
                  <a:srgbClr val="307871"/>
                </a:solidFill>
                <a:latin typeface="Times New Roman" panose="02020603050405020304" pitchFamily="18" charset="0"/>
                <a:cs typeface="Times New Roman" panose="02020603050405020304" pitchFamily="18" charset="0"/>
              </a:rPr>
              <a:t>as follows: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economic </a:t>
            </a:r>
            <a:r>
              <a:rPr lang="en-US" altLang="cs-CZ" sz="1800" b="1" dirty="0">
                <a:solidFill>
                  <a:srgbClr val="307871"/>
                </a:solidFill>
                <a:latin typeface="Times New Roman" panose="02020603050405020304" pitchFamily="18" charset="0"/>
                <a:cs typeface="Times New Roman" panose="02020603050405020304" pitchFamily="18" charset="0"/>
              </a:rPr>
              <a:t>benefits (return on investment to MIS in the form of a higher level of managerial decision </a:t>
            </a:r>
            <a:r>
              <a:rPr lang="en-US" altLang="cs-CZ" sz="1800" b="1" dirty="0" smtClean="0">
                <a:solidFill>
                  <a:srgbClr val="307871"/>
                </a:solidFill>
                <a:latin typeface="Times New Roman" panose="02020603050405020304" pitchFamily="18" charset="0"/>
                <a:cs typeface="Times New Roman" panose="02020603050405020304" pitchFamily="18" charset="0"/>
              </a:rPr>
              <a:t>support</a:t>
            </a:r>
            <a:r>
              <a:rPr lang="en-US" altLang="cs-CZ" sz="1800" b="1" dirty="0">
                <a:solidFill>
                  <a:srgbClr val="307871"/>
                </a:solidFill>
                <a:latin typeface="Times New Roman" panose="02020603050405020304" pitchFamily="18" charset="0"/>
                <a:cs typeface="Times New Roman" panose="02020603050405020304" pitchFamily="18" charset="0"/>
              </a:rPr>
              <a:t>, and related to more efficient company </a:t>
            </a:r>
            <a:r>
              <a:rPr lang="en-US" altLang="cs-CZ" sz="1800" b="1" dirty="0" smtClean="0">
                <a:solidFill>
                  <a:srgbClr val="307871"/>
                </a:solidFill>
                <a:latin typeface="Times New Roman" panose="02020603050405020304" pitchFamily="18" charset="0"/>
                <a:cs typeface="Times New Roman" panose="02020603050405020304" pitchFamily="18" charset="0"/>
              </a:rPr>
              <a:t>management</a:t>
            </a:r>
            <a:r>
              <a:rPr lang="en-US" altLang="cs-CZ" sz="1800" b="1" dirty="0">
                <a:solidFill>
                  <a:srgbClr val="307871"/>
                </a:solidFill>
                <a:latin typeface="Times New Roman" panose="02020603050405020304" pitchFamily="18" charset="0"/>
                <a:cs typeface="Times New Roman" panose="02020603050405020304" pitchFamily="18" charset="0"/>
              </a:rPr>
              <a:t>, reduced costs, greater competitiveness, etc.)</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benefits of developing IT infrastructure (use of data warehouses, </a:t>
            </a:r>
            <a:r>
              <a:rPr lang="en-US" altLang="cs-CZ" sz="1800" b="1" dirty="0" smtClean="0">
                <a:solidFill>
                  <a:srgbClr val="307871"/>
                </a:solidFill>
                <a:latin typeface="Times New Roman" panose="02020603050405020304" pitchFamily="18" charset="0"/>
                <a:cs typeface="Times New Roman" panose="02020603050405020304" pitchFamily="18" charset="0"/>
              </a:rPr>
              <a:t>integration </a:t>
            </a:r>
            <a:r>
              <a:rPr lang="en-US" altLang="cs-CZ" sz="1800" b="1" dirty="0">
                <a:solidFill>
                  <a:srgbClr val="307871"/>
                </a:solidFill>
                <a:latin typeface="Times New Roman" panose="02020603050405020304" pitchFamily="18" charset="0"/>
                <a:cs typeface="Times New Roman" panose="02020603050405020304" pitchFamily="18" charset="0"/>
              </a:rPr>
              <a:t>of enterprise </a:t>
            </a:r>
            <a:r>
              <a:rPr lang="en-US" altLang="cs-CZ" sz="1800" b="1" dirty="0" smtClean="0">
                <a:solidFill>
                  <a:srgbClr val="307871"/>
                </a:solidFill>
                <a:latin typeface="Times New Roman" panose="02020603050405020304" pitchFamily="18" charset="0"/>
                <a:cs typeface="Times New Roman" panose="02020603050405020304" pitchFamily="18" charset="0"/>
              </a:rPr>
              <a:t>applications</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Subjective </a:t>
            </a:r>
            <a:r>
              <a:rPr lang="en-US" altLang="cs-CZ" sz="1800" b="1" dirty="0">
                <a:solidFill>
                  <a:srgbClr val="307871"/>
                </a:solidFill>
                <a:latin typeface="Times New Roman" panose="02020603050405020304" pitchFamily="18" charset="0"/>
                <a:cs typeface="Times New Roman" panose="02020603050405020304" pitchFamily="18" charset="0"/>
              </a:rPr>
              <a:t>benefits (stemming from the subjective feeling of improving </a:t>
            </a:r>
            <a:r>
              <a:rPr lang="en-US" altLang="cs-CZ" sz="1800" b="1" dirty="0" smtClean="0">
                <a:solidFill>
                  <a:srgbClr val="307871"/>
                </a:solidFill>
                <a:latin typeface="Times New Roman" panose="02020603050405020304" pitchFamily="18" charset="0"/>
                <a:cs typeface="Times New Roman" panose="02020603050405020304" pitchFamily="18" charset="0"/>
              </a:rPr>
              <a:t>management </a:t>
            </a:r>
            <a:r>
              <a:rPr lang="en-US" altLang="cs-CZ" sz="1800" b="1" dirty="0">
                <a:solidFill>
                  <a:srgbClr val="307871"/>
                </a:solidFill>
                <a:latin typeface="Times New Roman" panose="02020603050405020304" pitchFamily="18" charset="0"/>
                <a:cs typeface="Times New Roman" panose="02020603050405020304" pitchFamily="18" charset="0"/>
              </a:rPr>
              <a:t>support through MIS and </a:t>
            </a:r>
            <a:r>
              <a:rPr lang="en-US" altLang="cs-CZ" sz="1800" b="1" dirty="0" smtClean="0">
                <a:solidFill>
                  <a:srgbClr val="307871"/>
                </a:solidFill>
                <a:latin typeface="Times New Roman" panose="02020603050405020304" pitchFamily="18" charset="0"/>
                <a:cs typeface="Times New Roman" panose="02020603050405020304" pitchFamily="18" charset="0"/>
              </a:rPr>
              <a:t>using </a:t>
            </a:r>
            <a:r>
              <a:rPr lang="en-US" altLang="cs-CZ" sz="1800" b="1" dirty="0" err="1">
                <a:solidFill>
                  <a:srgbClr val="307871"/>
                </a:solidFill>
                <a:latin typeface="Times New Roman" panose="02020603050405020304" pitchFamily="18" charset="0"/>
                <a:cs typeface="Times New Roman" panose="02020603050405020304" pitchFamily="18" charset="0"/>
              </a:rPr>
              <a:t>eg</a:t>
            </a:r>
            <a:r>
              <a:rPr lang="en-US" altLang="cs-CZ" sz="1800" b="1" dirty="0">
                <a:solidFill>
                  <a:srgbClr val="307871"/>
                </a:solidFill>
                <a:latin typeface="Times New Roman" panose="02020603050405020304" pitchFamily="18" charset="0"/>
                <a:cs typeface="Times New Roman" panose="02020603050405020304" pitchFamily="18" charset="0"/>
              </a:rPr>
              <a:t> OLAP analysis, data aggression, etc.).</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err="1"/>
              <a:t>Information</a:t>
            </a:r>
            <a:r>
              <a:rPr lang="cs-CZ" b="1" dirty="0"/>
              <a:t> </a:t>
            </a:r>
            <a:r>
              <a:rPr lang="cs-CZ" b="1" dirty="0" smtClean="0"/>
              <a:t>support - </a:t>
            </a:r>
            <a:r>
              <a:rPr lang="en-US" altLang="cs-CZ" b="1" dirty="0">
                <a:solidFill>
                  <a:srgbClr val="307871"/>
                </a:solidFill>
                <a:latin typeface="Times New Roman" panose="02020603050405020304" pitchFamily="18" charset="0"/>
                <a:cs typeface="Times New Roman" panose="02020603050405020304" pitchFamily="18" charset="0"/>
              </a:rPr>
              <a:t>Managerial information systems</a:t>
            </a:r>
            <a:br>
              <a:rPr lang="en-US" altLang="cs-CZ" b="1" dirty="0">
                <a:solidFill>
                  <a:srgbClr val="307871"/>
                </a:solidFill>
                <a:latin typeface="Times New Roman" panose="02020603050405020304" pitchFamily="18" charset="0"/>
                <a:cs typeface="Times New Roman" panose="02020603050405020304" pitchFamily="18" charset="0"/>
              </a:rPr>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654376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Decision support systems have specific functions that help decision makers. The input includes data from the MIS </a:t>
            </a:r>
            <a:r>
              <a:rPr lang="en-US" altLang="cs-CZ" sz="1800" b="1" dirty="0" smtClean="0">
                <a:solidFill>
                  <a:srgbClr val="307871"/>
                </a:solidFill>
                <a:latin typeface="Times New Roman" panose="02020603050405020304" pitchFamily="18" charset="0"/>
                <a:cs typeface="Times New Roman" panose="02020603050405020304" pitchFamily="18" charset="0"/>
              </a:rPr>
              <a:t>and </a:t>
            </a:r>
            <a:r>
              <a:rPr lang="en-US" altLang="cs-CZ" sz="1800" b="1" dirty="0">
                <a:solidFill>
                  <a:srgbClr val="307871"/>
                </a:solidFill>
                <a:latin typeface="Times New Roman" panose="02020603050405020304" pitchFamily="18" charset="0"/>
                <a:cs typeface="Times New Roman" panose="02020603050405020304" pitchFamily="18" charset="0"/>
              </a:rPr>
              <a:t>output, for example, problem factors and possible </a:t>
            </a:r>
            <a:r>
              <a:rPr lang="en-US" altLang="cs-CZ" sz="1800" b="1" dirty="0" smtClean="0">
                <a:solidFill>
                  <a:srgbClr val="307871"/>
                </a:solidFill>
                <a:latin typeface="Times New Roman" panose="02020603050405020304" pitchFamily="18" charset="0"/>
                <a:cs typeface="Times New Roman" panose="02020603050405020304" pitchFamily="18" charset="0"/>
              </a:rPr>
              <a:t>solutions</a:t>
            </a:r>
            <a:r>
              <a:rPr lang="en-US"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Decision </a:t>
            </a:r>
            <a:r>
              <a:rPr lang="en-US" altLang="cs-CZ" sz="1800" b="1" dirty="0">
                <a:solidFill>
                  <a:srgbClr val="307871"/>
                </a:solidFill>
                <a:latin typeface="Times New Roman" panose="02020603050405020304" pitchFamily="18" charset="0"/>
                <a:cs typeface="Times New Roman" panose="02020603050405020304" pitchFamily="18" charset="0"/>
              </a:rPr>
              <a:t>Support Systems (DSS) are designed to help managers implement </a:t>
            </a:r>
            <a:r>
              <a:rPr lang="en-US" altLang="cs-CZ" sz="1800" b="1" dirty="0" smtClean="0">
                <a:solidFill>
                  <a:srgbClr val="307871"/>
                </a:solidFill>
                <a:latin typeface="Times New Roman" panose="02020603050405020304" pitchFamily="18" charset="0"/>
                <a:cs typeface="Times New Roman" panose="02020603050405020304" pitchFamily="18" charset="0"/>
              </a:rPr>
              <a:t>management </a:t>
            </a:r>
            <a:r>
              <a:rPr lang="en-US" altLang="cs-CZ" sz="1800" b="1" dirty="0">
                <a:solidFill>
                  <a:srgbClr val="307871"/>
                </a:solidFill>
                <a:latin typeface="Times New Roman" panose="02020603050405020304" pitchFamily="18" charset="0"/>
                <a:cs typeface="Times New Roman" panose="02020603050405020304" pitchFamily="18" charset="0"/>
              </a:rPr>
              <a:t>and decision-making activities </a:t>
            </a:r>
            <a:r>
              <a:rPr lang="en-US" altLang="cs-CZ" sz="1800" b="1" dirty="0" smtClean="0">
                <a:solidFill>
                  <a:srgbClr val="307871"/>
                </a:solidFill>
                <a:latin typeface="Times New Roman" panose="02020603050405020304" pitchFamily="18" charset="0"/>
                <a:cs typeface="Times New Roman" panose="02020603050405020304" pitchFamily="18" charset="0"/>
              </a:rPr>
              <a:t>in </a:t>
            </a:r>
            <a:r>
              <a:rPr lang="en-US" altLang="cs-CZ" sz="1800" b="1" dirty="0">
                <a:solidFill>
                  <a:srgbClr val="307871"/>
                </a:solidFill>
                <a:latin typeface="Times New Roman" panose="02020603050405020304" pitchFamily="18" charset="0"/>
                <a:cs typeface="Times New Roman" panose="02020603050405020304" pitchFamily="18" charset="0"/>
              </a:rPr>
              <a:t>business. These systems make it possible to compare the partial results of the solution with the ideas and thus </a:t>
            </a:r>
            <a:r>
              <a:rPr lang="en-US" altLang="cs-CZ" sz="1800" b="1" dirty="0" smtClean="0">
                <a:solidFill>
                  <a:srgbClr val="307871"/>
                </a:solidFill>
                <a:latin typeface="Times New Roman" panose="02020603050405020304" pitchFamily="18" charset="0"/>
                <a:cs typeface="Times New Roman" panose="02020603050405020304" pitchFamily="18" charset="0"/>
              </a:rPr>
              <a:t>to </a:t>
            </a:r>
            <a:r>
              <a:rPr lang="en-US" altLang="cs-CZ" sz="1800" b="1" dirty="0">
                <a:solidFill>
                  <a:srgbClr val="307871"/>
                </a:solidFill>
                <a:latin typeface="Times New Roman" panose="02020603050405020304" pitchFamily="18" charset="0"/>
                <a:cs typeface="Times New Roman" panose="02020603050405020304" pitchFamily="18" charset="0"/>
              </a:rPr>
              <a:t>influence the further course of the solution. What is important is that these systems provide the user with </a:t>
            </a:r>
            <a:r>
              <a:rPr lang="en-US" altLang="cs-CZ" sz="1800" b="1" dirty="0" smtClean="0">
                <a:solidFill>
                  <a:srgbClr val="307871"/>
                </a:solidFill>
                <a:latin typeface="Times New Roman" panose="02020603050405020304" pitchFamily="18" charset="0"/>
                <a:cs typeface="Times New Roman" panose="02020603050405020304" pitchFamily="18" charset="0"/>
              </a:rPr>
              <a:t>solutions </a:t>
            </a:r>
            <a:r>
              <a:rPr lang="en-US" altLang="cs-CZ" sz="1800" b="1" dirty="0">
                <a:solidFill>
                  <a:srgbClr val="307871"/>
                </a:solidFill>
                <a:latin typeface="Times New Roman" panose="02020603050405020304" pitchFamily="18" charset="0"/>
                <a:cs typeface="Times New Roman" panose="02020603050405020304" pitchFamily="18" charset="0"/>
              </a:rPr>
              <a:t>and, if appropriate, ask questions to guide the process.</a:t>
            </a: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However</a:t>
            </a:r>
            <a:r>
              <a:rPr lang="en-US" altLang="cs-CZ" sz="1800" b="1" dirty="0">
                <a:solidFill>
                  <a:srgbClr val="307871"/>
                </a:solidFill>
                <a:latin typeface="Times New Roman" panose="02020603050405020304" pitchFamily="18" charset="0"/>
                <a:cs typeface="Times New Roman" panose="02020603050405020304" pitchFamily="18" charset="0"/>
              </a:rPr>
              <a:t>, it is necessary to accept the fact that the decision support systems do not replace the decision-maker </a:t>
            </a:r>
            <a:r>
              <a:rPr lang="en-US" altLang="cs-CZ" sz="1800" b="1" dirty="0" smtClean="0">
                <a:solidFill>
                  <a:srgbClr val="307871"/>
                </a:solidFill>
                <a:latin typeface="Times New Roman" panose="02020603050405020304" pitchFamily="18" charset="0"/>
                <a:cs typeface="Times New Roman" panose="02020603050405020304" pitchFamily="18" charset="0"/>
              </a:rPr>
              <a:t>(</a:t>
            </a:r>
            <a:r>
              <a:rPr lang="en-US" altLang="cs-CZ" sz="1800" b="1" dirty="0">
                <a:solidFill>
                  <a:srgbClr val="307871"/>
                </a:solidFill>
                <a:latin typeface="Times New Roman" panose="02020603050405020304" pitchFamily="18" charset="0"/>
                <a:cs typeface="Times New Roman" panose="02020603050405020304" pitchFamily="18" charset="0"/>
              </a:rPr>
              <a:t>manager) itself, so their result is not the final decision, but only give the executives a set of variants, speed </a:t>
            </a:r>
            <a:r>
              <a:rPr lang="en-US" altLang="cs-CZ" sz="1800" b="1" dirty="0" smtClean="0">
                <a:solidFill>
                  <a:srgbClr val="307871"/>
                </a:solidFill>
                <a:latin typeface="Times New Roman" panose="02020603050405020304" pitchFamily="18" charset="0"/>
                <a:cs typeface="Times New Roman" panose="02020603050405020304" pitchFamily="18" charset="0"/>
              </a:rPr>
              <a:t>up </a:t>
            </a:r>
            <a:r>
              <a:rPr lang="en-US" altLang="cs-CZ" sz="1800" b="1" dirty="0">
                <a:solidFill>
                  <a:srgbClr val="307871"/>
                </a:solidFill>
                <a:latin typeface="Times New Roman" panose="02020603050405020304" pitchFamily="18" charset="0"/>
                <a:cs typeface="Times New Roman" panose="02020603050405020304" pitchFamily="18" charset="0"/>
              </a:rPr>
              <a:t>and refine calculations and quantify potential risks.</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776864" cy="507703"/>
          </a:xfrm>
        </p:spPr>
        <p:txBody>
          <a:bodyPr/>
          <a:lstStyle/>
          <a:p>
            <a:r>
              <a:rPr lang="cs-CZ" b="1" dirty="0" err="1"/>
              <a:t>Information</a:t>
            </a:r>
            <a:r>
              <a:rPr lang="cs-CZ" b="1" dirty="0"/>
              <a:t> support - </a:t>
            </a:r>
            <a:r>
              <a:rPr lang="cs-CZ" b="1" dirty="0" err="1"/>
              <a:t>Decision</a:t>
            </a:r>
            <a:r>
              <a:rPr lang="cs-CZ" b="1" dirty="0"/>
              <a:t> support </a:t>
            </a:r>
            <a:r>
              <a:rPr lang="cs-CZ" b="1" dirty="0" err="1"/>
              <a:t>systems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5540911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systems to support top management are top management systems. The input is information about the </a:t>
            </a:r>
            <a:r>
              <a:rPr lang="en-US" altLang="cs-CZ" sz="1800" b="1" dirty="0" smtClean="0">
                <a:solidFill>
                  <a:srgbClr val="307871"/>
                </a:solidFill>
                <a:latin typeface="Times New Roman" panose="02020603050405020304" pitchFamily="18" charset="0"/>
                <a:cs typeface="Times New Roman" panose="02020603050405020304" pitchFamily="18" charset="0"/>
              </a:rPr>
              <a:t>company's </a:t>
            </a:r>
            <a:r>
              <a:rPr lang="en-US" altLang="cs-CZ" sz="1800" b="1" dirty="0">
                <a:solidFill>
                  <a:srgbClr val="307871"/>
                </a:solidFill>
                <a:latin typeface="Times New Roman" panose="02020603050405020304" pitchFamily="18" charset="0"/>
                <a:cs typeface="Times New Roman" panose="02020603050405020304" pitchFamily="18" charset="0"/>
              </a:rPr>
              <a:t>surroundings and the output is a summary of the information</a:t>
            </a:r>
            <a:r>
              <a:rPr lang="en-US" altLang="cs-CZ" sz="1800" b="1" dirty="0" smtClean="0">
                <a:solidFill>
                  <a:srgbClr val="307871"/>
                </a:solidFill>
                <a:latin typeface="Times New Roman" panose="02020603050405020304" pitchFamily="18" charset="0"/>
                <a:cs typeface="Times New Roman" panose="02020603050405020304" pitchFamily="18" charset="0"/>
              </a:rPr>
              <a:t>. </a:t>
            </a: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Executive Information Systems (EIS) are a specific type of DSS that is designed </a:t>
            </a:r>
            <a:r>
              <a:rPr lang="en-US" altLang="cs-CZ" sz="1800" b="1" dirty="0" smtClean="0">
                <a:solidFill>
                  <a:srgbClr val="307871"/>
                </a:solidFill>
                <a:latin typeface="Times New Roman" panose="02020603050405020304" pitchFamily="18" charset="0"/>
                <a:cs typeface="Times New Roman" panose="02020603050405020304" pitchFamily="18" charset="0"/>
              </a:rPr>
              <a:t>specifically </a:t>
            </a:r>
            <a:r>
              <a:rPr lang="en-US" altLang="cs-CZ" sz="1800" b="1" dirty="0">
                <a:solidFill>
                  <a:srgbClr val="307871"/>
                </a:solidFill>
                <a:latin typeface="Times New Roman" panose="02020603050405020304" pitchFamily="18" charset="0"/>
                <a:cs typeface="Times New Roman" panose="02020603050405020304" pitchFamily="18" charset="0"/>
              </a:rPr>
              <a:t>for </a:t>
            </a:r>
            <a:r>
              <a:rPr lang="en-US" altLang="cs-CZ" sz="1800" b="1" dirty="0" smtClean="0">
                <a:solidFill>
                  <a:srgbClr val="307871"/>
                </a:solidFill>
                <a:latin typeface="Times New Roman" panose="02020603050405020304" pitchFamily="18" charset="0"/>
                <a:cs typeface="Times New Roman" panose="02020603050405020304" pitchFamily="18" charset="0"/>
              </a:rPr>
              <a:t>senior</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management</a:t>
            </a:r>
            <a:r>
              <a:rPr lang="en-US" altLang="cs-CZ" sz="1800" b="1" dirty="0">
                <a:solidFill>
                  <a:srgbClr val="307871"/>
                </a:solidFill>
                <a:latin typeface="Times New Roman" panose="02020603050405020304" pitchFamily="18" charset="0"/>
                <a:cs typeface="Times New Roman" panose="02020603050405020304" pitchFamily="18" charset="0"/>
              </a:rPr>
              <a:t>. These systems provide managers with easy access to </a:t>
            </a:r>
            <a:r>
              <a:rPr lang="en-US" altLang="cs-CZ" sz="1800" b="1" dirty="0" smtClean="0">
                <a:solidFill>
                  <a:srgbClr val="307871"/>
                </a:solidFill>
                <a:latin typeface="Times New Roman" panose="02020603050405020304" pitchFamily="18" charset="0"/>
                <a:cs typeface="Times New Roman" panose="02020603050405020304" pitchFamily="18" charset="0"/>
              </a:rPr>
              <a:t>relevant </a:t>
            </a:r>
            <a:r>
              <a:rPr lang="en-US" altLang="cs-CZ" sz="1800" b="1" dirty="0">
                <a:solidFill>
                  <a:srgbClr val="307871"/>
                </a:solidFill>
                <a:latin typeface="Times New Roman" panose="02020603050405020304" pitchFamily="18" charset="0"/>
                <a:cs typeface="Times New Roman" panose="02020603050405020304" pitchFamily="18" charset="0"/>
              </a:rPr>
              <a:t>information (both internal and external) </a:t>
            </a:r>
            <a:r>
              <a:rPr lang="en-US" altLang="cs-CZ" sz="1800" b="1" dirty="0" smtClean="0">
                <a:solidFill>
                  <a:srgbClr val="307871"/>
                </a:solidFill>
                <a:latin typeface="Times New Roman" panose="02020603050405020304" pitchFamily="18" charset="0"/>
                <a:cs typeface="Times New Roman" panose="02020603050405020304" pitchFamily="18" charset="0"/>
              </a:rPr>
              <a:t>needed </a:t>
            </a:r>
            <a:r>
              <a:rPr lang="en-US" altLang="cs-CZ" sz="1800" b="1" dirty="0">
                <a:solidFill>
                  <a:srgbClr val="307871"/>
                </a:solidFill>
                <a:latin typeface="Times New Roman" panose="02020603050405020304" pitchFamily="18" charset="0"/>
                <a:cs typeface="Times New Roman" panose="02020603050405020304" pitchFamily="18" charset="0"/>
              </a:rPr>
              <a:t>to succeed in ad hoc analyzes and also enable effective monitoring of key business information.</a:t>
            </a: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These </a:t>
            </a:r>
            <a:r>
              <a:rPr lang="en-US" altLang="cs-CZ" sz="1800" b="1" dirty="0">
                <a:solidFill>
                  <a:srgbClr val="307871"/>
                </a:solidFill>
                <a:latin typeface="Times New Roman" panose="02020603050405020304" pitchFamily="18" charset="0"/>
                <a:cs typeface="Times New Roman" panose="02020603050405020304" pitchFamily="18" charset="0"/>
              </a:rPr>
              <a:t>systems, as reported by </a:t>
            </a:r>
            <a:r>
              <a:rPr lang="en-US" altLang="cs-CZ" sz="1800" b="1" dirty="0" err="1">
                <a:solidFill>
                  <a:srgbClr val="307871"/>
                </a:solidFill>
                <a:latin typeface="Times New Roman" panose="02020603050405020304" pitchFamily="18" charset="0"/>
                <a:cs typeface="Times New Roman" panose="02020603050405020304" pitchFamily="18" charset="0"/>
              </a:rPr>
              <a:t>Tvrdíková</a:t>
            </a:r>
            <a:r>
              <a:rPr lang="en-US" altLang="cs-CZ" sz="1800" b="1" dirty="0">
                <a:solidFill>
                  <a:srgbClr val="307871"/>
                </a:solidFill>
                <a:latin typeface="Times New Roman" panose="02020603050405020304" pitchFamily="18" charset="0"/>
                <a:cs typeface="Times New Roman" panose="02020603050405020304" pitchFamily="18" charset="0"/>
              </a:rPr>
              <a:t> (2008), create from the basic data of </a:t>
            </a:r>
            <a:r>
              <a:rPr lang="en-US" altLang="cs-CZ" sz="1800" b="1" dirty="0" smtClean="0">
                <a:solidFill>
                  <a:srgbClr val="307871"/>
                </a:solidFill>
                <a:latin typeface="Times New Roman" panose="02020603050405020304" pitchFamily="18" charset="0"/>
                <a:cs typeface="Times New Roman" panose="02020603050405020304" pitchFamily="18" charset="0"/>
              </a:rPr>
              <a:t>operative </a:t>
            </a:r>
            <a:r>
              <a:rPr lang="en-US" altLang="cs-CZ" sz="1800" b="1" dirty="0">
                <a:solidFill>
                  <a:srgbClr val="307871"/>
                </a:solidFill>
                <a:latin typeface="Times New Roman" panose="02020603050405020304" pitchFamily="18" charset="0"/>
                <a:cs typeface="Times New Roman" panose="02020603050405020304" pitchFamily="18" charset="0"/>
              </a:rPr>
              <a:t>character strictly </a:t>
            </a:r>
            <a:r>
              <a:rPr lang="en-US" altLang="cs-CZ" sz="1800" b="1" dirty="0" smtClean="0">
                <a:solidFill>
                  <a:srgbClr val="307871"/>
                </a:solidFill>
                <a:latin typeface="Times New Roman" panose="02020603050405020304" pitchFamily="18" charset="0"/>
                <a:cs typeface="Times New Roman" panose="02020603050405020304" pitchFamily="18" charset="0"/>
              </a:rPr>
              <a:t>structured </a:t>
            </a:r>
            <a:r>
              <a:rPr lang="en-US" altLang="cs-CZ" sz="1800" b="1" dirty="0">
                <a:solidFill>
                  <a:srgbClr val="307871"/>
                </a:solidFill>
                <a:latin typeface="Times New Roman" panose="02020603050405020304" pitchFamily="18" charset="0"/>
                <a:cs typeface="Times New Roman" panose="02020603050405020304" pitchFamily="18" charset="0"/>
              </a:rPr>
              <a:t>and highly aggregated data with high information value. Multidimensionality is also used to quickly </a:t>
            </a:r>
            <a:r>
              <a:rPr lang="en-US" altLang="cs-CZ" sz="1800" b="1" dirty="0" smtClean="0">
                <a:solidFill>
                  <a:srgbClr val="307871"/>
                </a:solidFill>
                <a:latin typeface="Times New Roman" panose="02020603050405020304" pitchFamily="18" charset="0"/>
                <a:cs typeface="Times New Roman" panose="02020603050405020304" pitchFamily="18" charset="0"/>
              </a:rPr>
              <a:t>and</a:t>
            </a:r>
            <a:r>
              <a:rPr lang="cs-CZ" altLang="cs-CZ" sz="1800" b="1" dirty="0" smtClean="0">
                <a:solidFill>
                  <a:srgbClr val="307871"/>
                </a:solidFill>
                <a:latin typeface="Times New Roman" panose="02020603050405020304" pitchFamily="18" charset="0"/>
                <a:cs typeface="Times New Roman" panose="02020603050405020304" pitchFamily="18" charset="0"/>
              </a:rPr>
              <a:t> e</a:t>
            </a:r>
            <a:r>
              <a:rPr lang="en-US" altLang="cs-CZ" sz="1800" b="1" dirty="0" err="1" smtClean="0">
                <a:solidFill>
                  <a:srgbClr val="307871"/>
                </a:solidFill>
                <a:latin typeface="Times New Roman" panose="02020603050405020304" pitchFamily="18" charset="0"/>
                <a:cs typeface="Times New Roman" panose="02020603050405020304" pitchFamily="18" charset="0"/>
              </a:rPr>
              <a:t>asily</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generate new data lookups, search for trends (trending characteristics), an indication of deviations of key </a:t>
            </a:r>
            <a:r>
              <a:rPr lang="en-US" altLang="cs-CZ" sz="1800" b="1" dirty="0" smtClean="0">
                <a:solidFill>
                  <a:srgbClr val="307871"/>
                </a:solidFill>
                <a:latin typeface="Times New Roman" panose="02020603050405020304" pitchFamily="18" charset="0"/>
                <a:cs typeface="Times New Roman" panose="02020603050405020304" pitchFamily="18" charset="0"/>
              </a:rPr>
              <a:t>indicators </a:t>
            </a:r>
            <a:r>
              <a:rPr lang="en-US" altLang="cs-CZ" sz="1800" b="1" dirty="0">
                <a:solidFill>
                  <a:srgbClr val="307871"/>
                </a:solidFill>
                <a:latin typeface="Times New Roman" panose="02020603050405020304" pitchFamily="18" charset="0"/>
                <a:cs typeface="Times New Roman" panose="02020603050405020304" pitchFamily="18" charset="0"/>
              </a:rPr>
              <a:t>from planned values and also a prediction of further developments.</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776864" cy="507703"/>
          </a:xfrm>
        </p:spPr>
        <p:txBody>
          <a:bodyPr/>
          <a:lstStyle/>
          <a:p>
            <a:r>
              <a:rPr lang="cs-CZ" b="1" dirty="0" err="1"/>
              <a:t>Information</a:t>
            </a:r>
            <a:r>
              <a:rPr lang="cs-CZ" b="1" dirty="0"/>
              <a:t> </a:t>
            </a:r>
            <a:r>
              <a:rPr lang="cs-CZ" b="1" dirty="0" smtClean="0"/>
              <a:t>support - IS </a:t>
            </a:r>
            <a:r>
              <a:rPr lang="en-US" b="1" dirty="0" smtClean="0"/>
              <a:t>to </a:t>
            </a:r>
            <a:r>
              <a:rPr lang="en-US" b="1" dirty="0"/>
              <a:t>support top management</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6727075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 </a:t>
            </a:r>
            <a:r>
              <a:rPr lang="en-US" altLang="cs-CZ" sz="1800" b="1" dirty="0">
                <a:solidFill>
                  <a:srgbClr val="307871"/>
                </a:solidFill>
                <a:latin typeface="Times New Roman" panose="02020603050405020304" pitchFamily="18" charset="0"/>
                <a:cs typeface="Times New Roman" panose="02020603050405020304" pitchFamily="18" charset="0"/>
              </a:rPr>
              <a:t>terms of information support for marketing, the following information systems are the most important: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Marketing </a:t>
            </a:r>
            <a:r>
              <a:rPr lang="en-US" altLang="cs-CZ" sz="1800" b="1" dirty="0">
                <a:solidFill>
                  <a:srgbClr val="307871"/>
                </a:solidFill>
                <a:latin typeface="Times New Roman" panose="02020603050405020304" pitchFamily="18" charset="0"/>
                <a:cs typeface="Times New Roman" panose="02020603050405020304" pitchFamily="18" charset="0"/>
              </a:rPr>
              <a:t>information system</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Customer </a:t>
            </a:r>
            <a:r>
              <a:rPr lang="en-US" altLang="cs-CZ" sz="1800" b="1" dirty="0">
                <a:solidFill>
                  <a:srgbClr val="307871"/>
                </a:solidFill>
                <a:latin typeface="Times New Roman" panose="02020603050405020304" pitchFamily="18" charset="0"/>
                <a:cs typeface="Times New Roman" panose="02020603050405020304" pitchFamily="18" charset="0"/>
              </a:rPr>
              <a:t>relationship management system</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776864"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Information support for marketing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321716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Marketing Information System (MIS) includes people, facilities and procedures to collect, sort, analyze, evaluate and timely distribute the necessary and accurate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to marketers. (Kotler and Keller, 2013</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According 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the marketing information system represents several segments:</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A</a:t>
            </a:r>
            <a:r>
              <a:rPr lang="en-US" altLang="cs-CZ" sz="1800" b="1" dirty="0">
                <a:solidFill>
                  <a:srgbClr val="307871"/>
                </a:solidFill>
                <a:latin typeface="Times New Roman" panose="02020603050405020304" pitchFamily="18" charset="0"/>
                <a:cs typeface="Times New Roman" panose="02020603050405020304" pitchFamily="18" charset="0"/>
              </a:rPr>
              <a:t>n internal information system that contains all of the organization's internal information. It is about the sources of information that the organization itself has, or is able to provide and obtain this information itself.</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776864"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Information support for </a:t>
            </a:r>
            <a:r>
              <a:rPr lang="en-US" altLang="cs-CZ" b="1" dirty="0" smtClean="0">
                <a:solidFill>
                  <a:srgbClr val="307871"/>
                </a:solidFill>
                <a:latin typeface="Times New Roman" panose="02020603050405020304" pitchFamily="18" charset="0"/>
                <a:cs typeface="Times New Roman" panose="02020603050405020304" pitchFamily="18" charset="0"/>
              </a:rPr>
              <a:t>marketing</a:t>
            </a:r>
            <a:r>
              <a:rPr lang="cs-CZ" altLang="cs-CZ" b="1" dirty="0">
                <a:solidFill>
                  <a:srgbClr val="307871"/>
                </a:solidFill>
                <a:latin typeface="Times New Roman" panose="02020603050405020304" pitchFamily="18" charset="0"/>
                <a:cs typeface="Times New Roman" panose="02020603050405020304" pitchFamily="18" charset="0"/>
              </a:rPr>
              <a:t> </a:t>
            </a:r>
            <a:r>
              <a:rPr lang="cs-CZ" altLang="cs-CZ" b="1" dirty="0" smtClean="0">
                <a:solidFill>
                  <a:srgbClr val="307871"/>
                </a:solidFill>
                <a:latin typeface="Times New Roman" panose="02020603050405020304" pitchFamily="18" charset="0"/>
                <a:cs typeface="Times New Roman" panose="02020603050405020304" pitchFamily="18" charset="0"/>
              </a:rPr>
              <a:t>– Marketing IS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2846134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 </a:t>
            </a:r>
            <a:r>
              <a:rPr lang="en-US" altLang="cs-CZ" sz="1800" b="1" dirty="0">
                <a:solidFill>
                  <a:srgbClr val="307871"/>
                </a:solidFill>
                <a:latin typeface="Times New Roman" panose="02020603050405020304" pitchFamily="18" charset="0"/>
                <a:cs typeface="Times New Roman" panose="02020603050405020304" pitchFamily="18" charset="0"/>
              </a:rPr>
              <a:t>marketing intelligence system that collects a set of practices and information </a:t>
            </a:r>
            <a:r>
              <a:rPr lang="en-US" altLang="cs-CZ" sz="1800" b="1" dirty="0" smtClean="0">
                <a:solidFill>
                  <a:srgbClr val="307871"/>
                </a:solidFill>
                <a:latin typeface="Times New Roman" panose="02020603050405020304" pitchFamily="18" charset="0"/>
                <a:cs typeface="Times New Roman" panose="02020603050405020304" pitchFamily="18" charset="0"/>
              </a:rPr>
              <a:t>resources </a:t>
            </a:r>
            <a:r>
              <a:rPr lang="en-US" altLang="cs-CZ" sz="1800" b="1" dirty="0">
                <a:solidFill>
                  <a:srgbClr val="307871"/>
                </a:solidFill>
                <a:latin typeface="Times New Roman" panose="02020603050405020304" pitchFamily="18" charset="0"/>
                <a:cs typeface="Times New Roman" panose="02020603050405020304" pitchFamily="18" charset="0"/>
              </a:rPr>
              <a:t>that managers use to get information on daily and expected developments in the organization's marketing environment. The sources of information are very diverse: </a:t>
            </a:r>
            <a:r>
              <a:rPr lang="en-US" altLang="cs-CZ" sz="1800" b="1" dirty="0" smtClean="0">
                <a:solidFill>
                  <a:srgbClr val="307871"/>
                </a:solidFill>
                <a:latin typeface="Times New Roman" panose="02020603050405020304" pitchFamily="18" charset="0"/>
                <a:cs typeface="Times New Roman" panose="02020603050405020304" pitchFamily="18" charset="0"/>
              </a:rPr>
              <a:t>statistical </a:t>
            </a:r>
            <a:r>
              <a:rPr lang="en-US" altLang="cs-CZ" sz="1800" b="1" dirty="0">
                <a:solidFill>
                  <a:srgbClr val="307871"/>
                </a:solidFill>
                <a:latin typeface="Times New Roman" panose="02020603050405020304" pitchFamily="18" charset="0"/>
                <a:cs typeface="Times New Roman" panose="02020603050405020304" pitchFamily="18" charset="0"/>
              </a:rPr>
              <a:t>surveys, daily and professional press, bulletins and other business publications, </a:t>
            </a:r>
            <a:r>
              <a:rPr lang="en-US" altLang="cs-CZ" sz="1800" b="1" dirty="0" smtClean="0">
                <a:solidFill>
                  <a:srgbClr val="307871"/>
                </a:solidFill>
                <a:latin typeface="Times New Roman" panose="02020603050405020304" pitchFamily="18" charset="0"/>
                <a:cs typeface="Times New Roman" panose="02020603050405020304" pitchFamily="18" charset="0"/>
              </a:rPr>
              <a:t>training </a:t>
            </a:r>
            <a:r>
              <a:rPr lang="en-US" altLang="cs-CZ" sz="1800" b="1" dirty="0">
                <a:solidFill>
                  <a:srgbClr val="307871"/>
                </a:solidFill>
                <a:latin typeface="Times New Roman" panose="02020603050405020304" pitchFamily="18" charset="0"/>
                <a:cs typeface="Times New Roman" panose="02020603050405020304" pitchFamily="18" charset="0"/>
              </a:rPr>
              <a:t>sessions, seminars, conferences, personal information, suppliers, interviews with customers, and a very important source is also the Internet.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 </a:t>
            </a:r>
            <a:r>
              <a:rPr lang="en-US" altLang="cs-CZ" sz="1800" b="1" dirty="0">
                <a:solidFill>
                  <a:srgbClr val="307871"/>
                </a:solidFill>
                <a:latin typeface="Times New Roman" panose="02020603050405020304" pitchFamily="18" charset="0"/>
                <a:cs typeface="Times New Roman" panose="02020603050405020304" pitchFamily="18" charset="0"/>
              </a:rPr>
              <a:t>marketing research system that involves systematically identifying, collecting, analyzing, and evaluating information and conclusions relevant to a particular marketing situation. For this purpose, research studies focusing on key business challenges and </a:t>
            </a:r>
            <a:r>
              <a:rPr lang="en-US" altLang="cs-CZ" sz="1800" b="1" dirty="0" smtClean="0">
                <a:solidFill>
                  <a:srgbClr val="307871"/>
                </a:solidFill>
                <a:latin typeface="Times New Roman" panose="02020603050405020304" pitchFamily="18" charset="0"/>
                <a:cs typeface="Times New Roman" panose="02020603050405020304" pitchFamily="18" charset="0"/>
              </a:rPr>
              <a:t>opportunities </a:t>
            </a:r>
            <a:r>
              <a:rPr lang="en-US" altLang="cs-CZ" sz="1800" b="1" dirty="0">
                <a:solidFill>
                  <a:srgbClr val="307871"/>
                </a:solidFill>
                <a:latin typeface="Times New Roman" panose="02020603050405020304" pitchFamily="18" charset="0"/>
                <a:cs typeface="Times New Roman" panose="02020603050405020304" pitchFamily="18" charset="0"/>
              </a:rPr>
              <a:t>are being developed.</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776864"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Information support for </a:t>
            </a:r>
            <a:r>
              <a:rPr lang="en-US" altLang="cs-CZ" b="1" dirty="0" smtClean="0">
                <a:solidFill>
                  <a:srgbClr val="307871"/>
                </a:solidFill>
                <a:latin typeface="Times New Roman" panose="02020603050405020304" pitchFamily="18" charset="0"/>
                <a:cs typeface="Times New Roman" panose="02020603050405020304" pitchFamily="18" charset="0"/>
              </a:rPr>
              <a:t>marketing</a:t>
            </a:r>
            <a:r>
              <a:rPr lang="cs-CZ" altLang="cs-CZ" b="1" dirty="0">
                <a:solidFill>
                  <a:srgbClr val="307871"/>
                </a:solidFill>
                <a:latin typeface="Times New Roman" panose="02020603050405020304" pitchFamily="18" charset="0"/>
                <a:cs typeface="Times New Roman" panose="02020603050405020304" pitchFamily="18" charset="0"/>
              </a:rPr>
              <a:t> </a:t>
            </a:r>
            <a:r>
              <a:rPr lang="cs-CZ" altLang="cs-CZ" b="1" dirty="0" smtClean="0">
                <a:solidFill>
                  <a:srgbClr val="307871"/>
                </a:solidFill>
                <a:latin typeface="Times New Roman" panose="02020603050405020304" pitchFamily="18" charset="0"/>
                <a:cs typeface="Times New Roman" panose="02020603050405020304" pitchFamily="18" charset="0"/>
              </a:rPr>
              <a:t>– Marketing IS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4277995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Getting </a:t>
            </a:r>
            <a:r>
              <a:rPr lang="en-US" altLang="cs-CZ" sz="1800" b="1" dirty="0">
                <a:solidFill>
                  <a:srgbClr val="307871"/>
                </a:solidFill>
                <a:latin typeface="Times New Roman" panose="02020603050405020304" pitchFamily="18" charset="0"/>
                <a:cs typeface="Times New Roman" panose="02020603050405020304" pitchFamily="18" charset="0"/>
              </a:rPr>
              <a:t>new customers is sometimes as important as keeping the existing ones. In terms of information support, we are dealing with customer relationship management systems.</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Customer </a:t>
            </a:r>
            <a:r>
              <a:rPr lang="en-US" altLang="cs-CZ" sz="1800" b="1" dirty="0">
                <a:solidFill>
                  <a:srgbClr val="307871"/>
                </a:solidFill>
                <a:latin typeface="Times New Roman" panose="02020603050405020304" pitchFamily="18" charset="0"/>
                <a:cs typeface="Times New Roman" panose="02020603050405020304" pitchFamily="18" charset="0"/>
              </a:rPr>
              <a:t>Relationship Management (CRM) means creating and maintaining long-term customer relationships. Customer communication is secured by appropriate technologies that provide value-added processes for both stock and company employees. (</a:t>
            </a:r>
            <a:r>
              <a:rPr lang="en-US" altLang="cs-CZ" sz="1800" b="1" dirty="0" err="1">
                <a:solidFill>
                  <a:srgbClr val="307871"/>
                </a:solidFill>
                <a:latin typeface="Times New Roman" panose="02020603050405020304" pitchFamily="18" charset="0"/>
                <a:cs typeface="Times New Roman" panose="02020603050405020304" pitchFamily="18" charset="0"/>
              </a:rPr>
              <a:t>Wessling</a:t>
            </a:r>
            <a:r>
              <a:rPr lang="en-US" altLang="cs-CZ" sz="1800" b="1" dirty="0">
                <a:solidFill>
                  <a:srgbClr val="307871"/>
                </a:solidFill>
                <a:latin typeface="Times New Roman" panose="02020603050405020304" pitchFamily="18" charset="0"/>
                <a:cs typeface="Times New Roman" panose="02020603050405020304" pitchFamily="18" charset="0"/>
              </a:rPr>
              <a:t>, 2003)</a:t>
            </a: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 </a:t>
            </a:r>
            <a:r>
              <a:rPr lang="en-US" altLang="cs-CZ" sz="1800" b="1" dirty="0">
                <a:solidFill>
                  <a:srgbClr val="307871"/>
                </a:solidFill>
                <a:latin typeface="Times New Roman" panose="02020603050405020304" pitchFamily="18" charset="0"/>
                <a:cs typeface="Times New Roman" panose="02020603050405020304" pitchFamily="18" charset="0"/>
              </a:rPr>
              <a:t>essence, according to </a:t>
            </a:r>
            <a:r>
              <a:rPr lang="en-US" altLang="cs-CZ" sz="1800" b="1" dirty="0" err="1">
                <a:solidFill>
                  <a:srgbClr val="307871"/>
                </a:solidFill>
                <a:latin typeface="Times New Roman" panose="02020603050405020304" pitchFamily="18" charset="0"/>
                <a:cs typeface="Times New Roman" panose="02020603050405020304" pitchFamily="18" charset="0"/>
              </a:rPr>
              <a:t>Dohnal</a:t>
            </a:r>
            <a:r>
              <a:rPr lang="en-US" altLang="cs-CZ" sz="1800" b="1" dirty="0">
                <a:solidFill>
                  <a:srgbClr val="307871"/>
                </a:solidFill>
                <a:latin typeface="Times New Roman" panose="02020603050405020304" pitchFamily="18" charset="0"/>
                <a:cs typeface="Times New Roman" panose="02020603050405020304" pitchFamily="18" charset="0"/>
              </a:rPr>
              <a:t> (2002) CRM, the idea of setting the whole business together with business processes designed to reach out to customers and provide them with quality service. In general, CRM includes all processes that have direct customer contact in marketing, business, and service activities.</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776864"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Information support for </a:t>
            </a:r>
            <a:r>
              <a:rPr lang="en-US" altLang="cs-CZ" b="1" dirty="0" smtClean="0">
                <a:solidFill>
                  <a:srgbClr val="307871"/>
                </a:solidFill>
                <a:latin typeface="Times New Roman" panose="02020603050405020304" pitchFamily="18" charset="0"/>
                <a:cs typeface="Times New Roman" panose="02020603050405020304" pitchFamily="18" charset="0"/>
              </a:rPr>
              <a:t>marketing</a:t>
            </a:r>
            <a:r>
              <a:rPr lang="cs-CZ" altLang="cs-CZ" b="1" dirty="0">
                <a:solidFill>
                  <a:srgbClr val="307871"/>
                </a:solidFill>
                <a:latin typeface="Times New Roman" panose="02020603050405020304" pitchFamily="18" charset="0"/>
                <a:cs typeface="Times New Roman" panose="02020603050405020304" pitchFamily="18" charset="0"/>
              </a:rPr>
              <a:t> </a:t>
            </a:r>
            <a:r>
              <a:rPr lang="cs-CZ" altLang="cs-CZ" b="1" dirty="0" smtClean="0">
                <a:solidFill>
                  <a:srgbClr val="307871"/>
                </a:solidFill>
                <a:latin typeface="Times New Roman" panose="02020603050405020304" pitchFamily="18" charset="0"/>
                <a:cs typeface="Times New Roman" panose="02020603050405020304" pitchFamily="18" charset="0"/>
              </a:rPr>
              <a:t>– CRM</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6907432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According </a:t>
            </a:r>
            <a:r>
              <a:rPr lang="en-US" altLang="cs-CZ" sz="1800" b="1" dirty="0">
                <a:solidFill>
                  <a:srgbClr val="307871"/>
                </a:solidFill>
                <a:latin typeface="Times New Roman" panose="02020603050405020304" pitchFamily="18" charset="0"/>
                <a:cs typeface="Times New Roman" panose="02020603050405020304" pitchFamily="18" charset="0"/>
              </a:rPr>
              <a:t>to </a:t>
            </a:r>
            <a:r>
              <a:rPr lang="en-US" altLang="cs-CZ" sz="1800" b="1" dirty="0" err="1">
                <a:solidFill>
                  <a:srgbClr val="307871"/>
                </a:solidFill>
                <a:latin typeface="Times New Roman" panose="02020603050405020304" pitchFamily="18" charset="0"/>
                <a:cs typeface="Times New Roman" panose="02020603050405020304" pitchFamily="18" charset="0"/>
              </a:rPr>
              <a:t>Dohnal</a:t>
            </a:r>
            <a:r>
              <a:rPr lang="en-US" altLang="cs-CZ" sz="1800" b="1" dirty="0">
                <a:solidFill>
                  <a:srgbClr val="307871"/>
                </a:solidFill>
                <a:latin typeface="Times New Roman" panose="02020603050405020304" pitchFamily="18" charset="0"/>
                <a:cs typeface="Times New Roman" panose="02020603050405020304" pitchFamily="18" charset="0"/>
              </a:rPr>
              <a:t> (2002), customer relationship management includes three </a:t>
            </a:r>
            <a:r>
              <a:rPr lang="en-US" altLang="cs-CZ" sz="1800" b="1" dirty="0" smtClean="0">
                <a:solidFill>
                  <a:srgbClr val="307871"/>
                </a:solidFill>
                <a:latin typeface="Times New Roman" panose="02020603050405020304" pitchFamily="18" charset="0"/>
                <a:cs typeface="Times New Roman" panose="02020603050405020304" pitchFamily="18" charset="0"/>
              </a:rPr>
              <a:t>components</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business </a:t>
            </a:r>
            <a:r>
              <a:rPr lang="en-US" altLang="cs-CZ" sz="1800" b="1" dirty="0">
                <a:solidFill>
                  <a:srgbClr val="307871"/>
                </a:solidFill>
                <a:latin typeface="Times New Roman" panose="02020603050405020304" pitchFamily="18" charset="0"/>
                <a:cs typeface="Times New Roman" panose="02020603050405020304" pitchFamily="18" charset="0"/>
              </a:rPr>
              <a:t>processes,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staff </a:t>
            </a:r>
            <a:r>
              <a:rPr lang="en-US" altLang="cs-CZ" sz="1800" b="1" dirty="0">
                <a:solidFill>
                  <a:srgbClr val="307871"/>
                </a:solidFill>
                <a:latin typeface="Times New Roman" panose="02020603050405020304" pitchFamily="18" charset="0"/>
                <a:cs typeface="Times New Roman" panose="02020603050405020304" pitchFamily="18" charset="0"/>
              </a:rPr>
              <a:t>(human resources),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technology</a:t>
            </a:r>
            <a:r>
              <a:rPr lang="en-US"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776864"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Information support for </a:t>
            </a:r>
            <a:r>
              <a:rPr lang="en-US" altLang="cs-CZ" b="1" dirty="0" smtClean="0">
                <a:solidFill>
                  <a:srgbClr val="307871"/>
                </a:solidFill>
                <a:latin typeface="Times New Roman" panose="02020603050405020304" pitchFamily="18" charset="0"/>
                <a:cs typeface="Times New Roman" panose="02020603050405020304" pitchFamily="18" charset="0"/>
              </a:rPr>
              <a:t>marketing</a:t>
            </a:r>
            <a:r>
              <a:rPr lang="cs-CZ" altLang="cs-CZ" b="1" dirty="0">
                <a:solidFill>
                  <a:srgbClr val="307871"/>
                </a:solidFill>
                <a:latin typeface="Times New Roman" panose="02020603050405020304" pitchFamily="18" charset="0"/>
                <a:cs typeface="Times New Roman" panose="02020603050405020304" pitchFamily="18" charset="0"/>
              </a:rPr>
              <a:t> </a:t>
            </a:r>
            <a:r>
              <a:rPr lang="cs-CZ" altLang="cs-CZ" b="1" dirty="0" smtClean="0">
                <a:solidFill>
                  <a:srgbClr val="307871"/>
                </a:solidFill>
                <a:latin typeface="Times New Roman" panose="02020603050405020304" pitchFamily="18" charset="0"/>
                <a:cs typeface="Times New Roman" panose="02020603050405020304" pitchFamily="18" charset="0"/>
              </a:rPr>
              <a:t>– CRM</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1100732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support for the management of production and logistics processes is </a:t>
            </a:r>
            <a:r>
              <a:rPr lang="en-US" altLang="cs-CZ" sz="1800" b="1" dirty="0" smtClean="0">
                <a:solidFill>
                  <a:srgbClr val="307871"/>
                </a:solidFill>
                <a:latin typeface="Times New Roman" panose="02020603050405020304" pitchFamily="18" charset="0"/>
                <a:cs typeface="Times New Roman" panose="02020603050405020304" pitchFamily="18" charset="0"/>
              </a:rPr>
              <a:t>standardized </a:t>
            </a:r>
            <a:r>
              <a:rPr lang="en-US" altLang="cs-CZ" sz="1800" b="1" dirty="0">
                <a:solidFill>
                  <a:srgbClr val="307871"/>
                </a:solidFill>
                <a:latin typeface="Times New Roman" panose="02020603050405020304" pitchFamily="18" charset="0"/>
                <a:cs typeface="Times New Roman" panose="02020603050405020304" pitchFamily="18" charset="0"/>
              </a:rPr>
              <a:t>within complex enterprise information systems such as ERP.</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Enterprise Resource Planning (ERP) is a system whereby an enterprise (or other </a:t>
            </a:r>
            <a:r>
              <a:rPr lang="en-US" altLang="cs-CZ" sz="1800" b="1" dirty="0" smtClean="0">
                <a:solidFill>
                  <a:srgbClr val="307871"/>
                </a:solidFill>
                <a:latin typeface="Times New Roman" panose="02020603050405020304" pitchFamily="18" charset="0"/>
                <a:cs typeface="Times New Roman" panose="02020603050405020304" pitchFamily="18" charset="0"/>
              </a:rPr>
              <a:t>organization</a:t>
            </a:r>
            <a:r>
              <a:rPr lang="en-US" altLang="cs-CZ" sz="1800" b="1" dirty="0">
                <a:solidFill>
                  <a:srgbClr val="307871"/>
                </a:solidFill>
                <a:latin typeface="Times New Roman" panose="02020603050405020304" pitchFamily="18" charset="0"/>
                <a:cs typeface="Times New Roman" panose="02020603050405020304" pitchFamily="18" charset="0"/>
              </a:rPr>
              <a:t>) uses ICT to manage and integrate all or most of its business areas such as planning, stock, purchasing, sales, marketing, finance, human resources, etc.</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ERP systems have evolved from older software for manufacturing companies, where they have been developed in the various stages as follows: MRP (1970s) -&gt; MRP II (1980s) -&gt; ERP (1990s).</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Information support </a:t>
            </a:r>
            <a:r>
              <a:rPr lang="cs-CZ" altLang="cs-CZ" b="1" dirty="0" smtClean="0">
                <a:solidFill>
                  <a:srgbClr val="307871"/>
                </a:solidFill>
                <a:latin typeface="Times New Roman" panose="02020603050405020304" pitchFamily="18" charset="0"/>
                <a:cs typeface="Times New Roman" panose="02020603050405020304" pitchFamily="18" charset="0"/>
              </a:rPr>
              <a:t>– </a:t>
            </a:r>
            <a:r>
              <a:rPr lang="en-US" altLang="cs-CZ" b="1" dirty="0" smtClean="0">
                <a:solidFill>
                  <a:srgbClr val="307871"/>
                </a:solidFill>
                <a:latin typeface="Times New Roman" panose="02020603050405020304" pitchFamily="18" charset="0"/>
                <a:cs typeface="Times New Roman" panose="02020603050405020304" pitchFamily="18" charset="0"/>
              </a:rPr>
              <a:t>man</a:t>
            </a:r>
            <a:r>
              <a:rPr lang="cs-CZ" altLang="cs-CZ" b="1" dirty="0" err="1" smtClean="0">
                <a:solidFill>
                  <a:srgbClr val="307871"/>
                </a:solidFill>
                <a:latin typeface="Times New Roman" panose="02020603050405020304" pitchFamily="18" charset="0"/>
                <a:cs typeface="Times New Roman" panose="02020603050405020304" pitchFamily="18" charset="0"/>
              </a:rPr>
              <a:t>ufacturing</a:t>
            </a:r>
            <a:r>
              <a:rPr lang="cs-CZ" altLang="cs-CZ" b="1" dirty="0" smtClean="0">
                <a:solidFill>
                  <a:srgbClr val="307871"/>
                </a:solidFill>
                <a:latin typeface="Times New Roman" panose="02020603050405020304" pitchFamily="18" charset="0"/>
                <a:cs typeface="Times New Roman" panose="02020603050405020304" pitchFamily="18" charset="0"/>
              </a:rPr>
              <a:t> and </a:t>
            </a:r>
            <a:r>
              <a:rPr lang="en-US" altLang="cs-CZ" b="1" dirty="0" smtClean="0">
                <a:solidFill>
                  <a:srgbClr val="307871"/>
                </a:solidFill>
                <a:latin typeface="Times New Roman" panose="02020603050405020304" pitchFamily="18" charset="0"/>
                <a:cs typeface="Times New Roman" panose="02020603050405020304" pitchFamily="18" charset="0"/>
              </a:rPr>
              <a:t>logistics </a:t>
            </a:r>
            <a:r>
              <a:rPr lang="en-US" altLang="cs-CZ" b="1" dirty="0">
                <a:solidFill>
                  <a:srgbClr val="307871"/>
                </a:solidFill>
                <a:latin typeface="Times New Roman" panose="02020603050405020304" pitchFamily="18" charset="0"/>
                <a:cs typeface="Times New Roman" panose="02020603050405020304" pitchFamily="18" charset="0"/>
              </a:rPr>
              <a:t>processes </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221805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616624" cy="2160240"/>
          </a:xfrm>
          <a:prstGeom prst="rect">
            <a:avLst/>
          </a:prstGeom>
        </p:spPr>
        <p:txBody>
          <a:bodyPr anchor="t">
            <a:normAutofit/>
          </a:bodyPr>
          <a:lstStyle/>
          <a:p>
            <a:pPr algn="l"/>
            <a:r>
              <a:rPr lang="cs-CZ" sz="3100" b="1" dirty="0" smtClean="0">
                <a:solidFill>
                  <a:schemeClr val="bg1"/>
                </a:solidFill>
                <a:latin typeface="Times New Roman" panose="02020603050405020304" pitchFamily="18" charset="0"/>
                <a:cs typeface="Times New Roman" panose="02020603050405020304" pitchFamily="18" charset="0"/>
              </a:rPr>
              <a:t>INFORMATION MANAGEMENT</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323528" y="2931790"/>
            <a:ext cx="5328592" cy="1656184"/>
          </a:xfrm>
          <a:prstGeom prst="rect">
            <a:avLst/>
          </a:prstGeom>
        </p:spPr>
        <p:txBody>
          <a:bodyPr>
            <a:noAutofit/>
          </a:bodyPr>
          <a:lstStyle/>
          <a:p>
            <a:pPr marL="0" indent="0">
              <a:buNone/>
            </a:pPr>
            <a:r>
              <a:rPr lang="pl-PL" sz="2400" dirty="0" smtClean="0">
                <a:solidFill>
                  <a:schemeClr val="bg1"/>
                </a:solidFill>
                <a:latin typeface="Times New Roman" panose="02020603050405020304" pitchFamily="18" charset="0"/>
                <a:cs typeface="Times New Roman" panose="02020603050405020304" pitchFamily="18" charset="0"/>
              </a:rPr>
              <a:t>3. </a:t>
            </a:r>
            <a:r>
              <a:rPr lang="pl-PL" sz="2400" dirty="0">
                <a:solidFill>
                  <a:schemeClr val="bg1"/>
                </a:solidFill>
                <a:latin typeface="Times New Roman" panose="02020603050405020304" pitchFamily="18" charset="0"/>
                <a:cs typeface="Times New Roman" panose="02020603050405020304" pitchFamily="18" charset="0"/>
              </a:rPr>
              <a:t>INFORMATION SUPPORT </a:t>
            </a:r>
            <a:endParaRPr lang="cs-CZ" sz="2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228184" y="3723878"/>
            <a:ext cx="274408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b="1" dirty="0">
                <a:solidFill>
                  <a:srgbClr val="307871"/>
                </a:solidFill>
                <a:latin typeface="Times New Roman" panose="02020603050405020304" pitchFamily="18" charset="0"/>
                <a:cs typeface="Times New Roman" panose="02020603050405020304" pitchFamily="18" charset="0"/>
              </a:rPr>
              <a:t>Ing. Radim Dolák, </a:t>
            </a:r>
            <a:r>
              <a:rPr lang="cs-CZ" altLang="cs-CZ" sz="1800" b="1" dirty="0" smtClean="0">
                <a:solidFill>
                  <a:srgbClr val="307871"/>
                </a:solidFill>
                <a:latin typeface="Times New Roman" panose="02020603050405020304" pitchFamily="18" charset="0"/>
                <a:cs typeface="Times New Roman" panose="02020603050405020304" pitchFamily="18" charset="0"/>
              </a:rPr>
              <a:t>Ph.D</a:t>
            </a:r>
            <a:r>
              <a:rPr lang="cs-CZ" altLang="cs-CZ" sz="900" b="1" dirty="0" smtClean="0">
                <a:solidFill>
                  <a:srgbClr val="307871"/>
                </a:solidFill>
                <a:latin typeface="Times New Roman" panose="02020603050405020304" pitchFamily="18" charset="0"/>
                <a:cs typeface="Times New Roman" panose="02020603050405020304" pitchFamily="18" charset="0"/>
              </a:rPr>
              <a: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0485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ERP system typically covers four main areas, namely:</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finance </a:t>
            </a:r>
            <a:r>
              <a:rPr lang="en-US" altLang="cs-CZ" sz="1800" b="1" dirty="0">
                <a:solidFill>
                  <a:srgbClr val="307871"/>
                </a:solidFill>
                <a:latin typeface="Times New Roman" panose="02020603050405020304" pitchFamily="18" charset="0"/>
                <a:cs typeface="Times New Roman" panose="02020603050405020304" pitchFamily="18" charset="0"/>
              </a:rPr>
              <a:t>(sometimes referred to as the economy),</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human </a:t>
            </a:r>
            <a:r>
              <a:rPr lang="en-US" altLang="cs-CZ" sz="1800" b="1" dirty="0">
                <a:solidFill>
                  <a:srgbClr val="307871"/>
                </a:solidFill>
                <a:latin typeface="Times New Roman" panose="02020603050405020304" pitchFamily="18" charset="0"/>
                <a:cs typeface="Times New Roman" panose="02020603050405020304" pitchFamily="18" charset="0"/>
              </a:rPr>
              <a:t>resources,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production </a:t>
            </a:r>
            <a:r>
              <a:rPr lang="en-US" altLang="cs-CZ" sz="1800" b="1" dirty="0">
                <a:solidFill>
                  <a:srgbClr val="307871"/>
                </a:solidFill>
                <a:latin typeface="Times New Roman" panose="02020603050405020304" pitchFamily="18" charset="0"/>
                <a:cs typeface="Times New Roman" panose="02020603050405020304" pitchFamily="18" charset="0"/>
              </a:rPr>
              <a:t>and logistics (in the case of non-production enterprises only </a:t>
            </a:r>
            <a:r>
              <a:rPr lang="en-US" altLang="cs-CZ" sz="1800" b="1" dirty="0" smtClean="0">
                <a:solidFill>
                  <a:srgbClr val="307871"/>
                </a:solidFill>
                <a:latin typeface="Times New Roman" panose="02020603050405020304" pitchFamily="18" charset="0"/>
                <a:cs typeface="Times New Roman" panose="02020603050405020304" pitchFamily="18" charset="0"/>
              </a:rPr>
              <a:t>logistics</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marketing </a:t>
            </a:r>
            <a:r>
              <a:rPr lang="en-US" altLang="cs-CZ" sz="1800" b="1" dirty="0">
                <a:solidFill>
                  <a:srgbClr val="307871"/>
                </a:solidFill>
                <a:latin typeface="Times New Roman" panose="02020603050405020304" pitchFamily="18" charset="0"/>
                <a:cs typeface="Times New Roman" panose="02020603050405020304" pitchFamily="18" charset="0"/>
              </a:rPr>
              <a:t>and sales.</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Information support </a:t>
            </a:r>
            <a:r>
              <a:rPr lang="cs-CZ" altLang="cs-CZ" b="1" dirty="0" smtClean="0">
                <a:solidFill>
                  <a:srgbClr val="307871"/>
                </a:solidFill>
                <a:latin typeface="Times New Roman" panose="02020603050405020304" pitchFamily="18" charset="0"/>
                <a:cs typeface="Times New Roman" panose="02020603050405020304" pitchFamily="18" charset="0"/>
              </a:rPr>
              <a:t>– </a:t>
            </a:r>
            <a:r>
              <a:rPr lang="en-US" altLang="cs-CZ" b="1" dirty="0" smtClean="0">
                <a:solidFill>
                  <a:srgbClr val="307871"/>
                </a:solidFill>
                <a:latin typeface="Times New Roman" panose="02020603050405020304" pitchFamily="18" charset="0"/>
                <a:cs typeface="Times New Roman" panose="02020603050405020304" pitchFamily="18" charset="0"/>
              </a:rPr>
              <a:t>man</a:t>
            </a:r>
            <a:r>
              <a:rPr lang="cs-CZ" altLang="cs-CZ" b="1" dirty="0" err="1" smtClean="0">
                <a:solidFill>
                  <a:srgbClr val="307871"/>
                </a:solidFill>
                <a:latin typeface="Times New Roman" panose="02020603050405020304" pitchFamily="18" charset="0"/>
                <a:cs typeface="Times New Roman" panose="02020603050405020304" pitchFamily="18" charset="0"/>
              </a:rPr>
              <a:t>ufacturing</a:t>
            </a:r>
            <a:r>
              <a:rPr lang="cs-CZ" altLang="cs-CZ" b="1" dirty="0" smtClean="0">
                <a:solidFill>
                  <a:srgbClr val="307871"/>
                </a:solidFill>
                <a:latin typeface="Times New Roman" panose="02020603050405020304" pitchFamily="18" charset="0"/>
                <a:cs typeface="Times New Roman" panose="02020603050405020304" pitchFamily="18" charset="0"/>
              </a:rPr>
              <a:t> and </a:t>
            </a:r>
            <a:r>
              <a:rPr lang="en-US" altLang="cs-CZ" b="1" dirty="0" smtClean="0">
                <a:solidFill>
                  <a:srgbClr val="307871"/>
                </a:solidFill>
                <a:latin typeface="Times New Roman" panose="02020603050405020304" pitchFamily="18" charset="0"/>
                <a:cs typeface="Times New Roman" panose="02020603050405020304" pitchFamily="18" charset="0"/>
              </a:rPr>
              <a:t>logistics </a:t>
            </a:r>
            <a:r>
              <a:rPr lang="en-US" altLang="cs-CZ" b="1" dirty="0">
                <a:solidFill>
                  <a:srgbClr val="307871"/>
                </a:solidFill>
                <a:latin typeface="Times New Roman" panose="02020603050405020304" pitchFamily="18" charset="0"/>
                <a:cs typeface="Times New Roman" panose="02020603050405020304" pitchFamily="18" charset="0"/>
              </a:rPr>
              <a:t>processes </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4113670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Within </a:t>
            </a:r>
            <a:r>
              <a:rPr lang="en-US" altLang="cs-CZ" sz="1800" b="1" dirty="0">
                <a:solidFill>
                  <a:srgbClr val="307871"/>
                </a:solidFill>
                <a:latin typeface="Times New Roman" panose="02020603050405020304" pitchFamily="18" charset="0"/>
                <a:cs typeface="Times New Roman" panose="02020603050405020304" pitchFamily="18" charset="0"/>
              </a:rPr>
              <a:t>the framework of complex ERP systems, the following modules are available as standard for information support for control of production and logistics processes: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warehouses </a:t>
            </a:r>
            <a:r>
              <a:rPr lang="en-US" altLang="cs-CZ" sz="1800" b="1" dirty="0">
                <a:solidFill>
                  <a:srgbClr val="307871"/>
                </a:solidFill>
                <a:latin typeface="Times New Roman" panose="02020603050405020304" pitchFamily="18" charset="0"/>
                <a:cs typeface="Times New Roman" panose="02020603050405020304" pitchFamily="18" charset="0"/>
              </a:rPr>
              <a:t>and inventory management,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production </a:t>
            </a:r>
            <a:r>
              <a:rPr lang="en-US" altLang="cs-CZ" sz="1800" b="1" dirty="0">
                <a:solidFill>
                  <a:srgbClr val="307871"/>
                </a:solidFill>
                <a:latin typeface="Times New Roman" panose="02020603050405020304" pitchFamily="18" charset="0"/>
                <a:cs typeface="Times New Roman" panose="02020603050405020304" pitchFamily="18" charset="0"/>
              </a:rPr>
              <a:t>planning,</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costing</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purchase </a:t>
            </a:r>
            <a:r>
              <a:rPr lang="en-US" altLang="cs-CZ" sz="1800" b="1" dirty="0">
                <a:solidFill>
                  <a:srgbClr val="307871"/>
                </a:solidFill>
                <a:latin typeface="Times New Roman" panose="02020603050405020304" pitchFamily="18" charset="0"/>
                <a:cs typeface="Times New Roman" panose="02020603050405020304" pitchFamily="18" charset="0"/>
              </a:rPr>
              <a:t>and receipt of goods,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maintenance</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quality </a:t>
            </a:r>
            <a:r>
              <a:rPr lang="en-US" altLang="cs-CZ" sz="1800" b="1" dirty="0">
                <a:solidFill>
                  <a:srgbClr val="307871"/>
                </a:solidFill>
                <a:latin typeface="Times New Roman" panose="02020603050405020304" pitchFamily="18" charset="0"/>
                <a:cs typeface="Times New Roman" panose="02020603050405020304" pitchFamily="18" charset="0"/>
              </a:rPr>
              <a:t>management,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project </a:t>
            </a:r>
            <a:r>
              <a:rPr lang="en-US" altLang="cs-CZ" sz="1800" b="1" dirty="0">
                <a:solidFill>
                  <a:srgbClr val="307871"/>
                </a:solidFill>
                <a:latin typeface="Times New Roman" panose="02020603050405020304" pitchFamily="18" charset="0"/>
                <a:cs typeface="Times New Roman" panose="02020603050405020304" pitchFamily="18" charset="0"/>
              </a:rPr>
              <a:t>management,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supplier </a:t>
            </a:r>
            <a:r>
              <a:rPr lang="en-US" altLang="cs-CZ" sz="1800" b="1" dirty="0">
                <a:solidFill>
                  <a:srgbClr val="307871"/>
                </a:solidFill>
                <a:latin typeface="Times New Roman" panose="02020603050405020304" pitchFamily="18" charset="0"/>
                <a:cs typeface="Times New Roman" panose="02020603050405020304" pitchFamily="18" charset="0"/>
              </a:rPr>
              <a:t>ratings,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transport</a:t>
            </a:r>
            <a:r>
              <a:rPr lang="en-US" altLang="cs-CZ" sz="1800" b="1" dirty="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Information support </a:t>
            </a:r>
            <a:r>
              <a:rPr lang="cs-CZ" altLang="cs-CZ" b="1" dirty="0" smtClean="0">
                <a:solidFill>
                  <a:srgbClr val="307871"/>
                </a:solidFill>
                <a:latin typeface="Times New Roman" panose="02020603050405020304" pitchFamily="18" charset="0"/>
                <a:cs typeface="Times New Roman" panose="02020603050405020304" pitchFamily="18" charset="0"/>
              </a:rPr>
              <a:t>– </a:t>
            </a:r>
            <a:r>
              <a:rPr lang="en-US" altLang="cs-CZ" b="1" dirty="0" smtClean="0">
                <a:solidFill>
                  <a:srgbClr val="307871"/>
                </a:solidFill>
                <a:latin typeface="Times New Roman" panose="02020603050405020304" pitchFamily="18" charset="0"/>
                <a:cs typeface="Times New Roman" panose="02020603050405020304" pitchFamily="18" charset="0"/>
              </a:rPr>
              <a:t>man</a:t>
            </a:r>
            <a:r>
              <a:rPr lang="cs-CZ" altLang="cs-CZ" b="1" dirty="0" err="1" smtClean="0">
                <a:solidFill>
                  <a:srgbClr val="307871"/>
                </a:solidFill>
                <a:latin typeface="Times New Roman" panose="02020603050405020304" pitchFamily="18" charset="0"/>
                <a:cs typeface="Times New Roman" panose="02020603050405020304" pitchFamily="18" charset="0"/>
              </a:rPr>
              <a:t>ufacturing</a:t>
            </a:r>
            <a:r>
              <a:rPr lang="cs-CZ" altLang="cs-CZ" b="1" dirty="0" smtClean="0">
                <a:solidFill>
                  <a:srgbClr val="307871"/>
                </a:solidFill>
                <a:latin typeface="Times New Roman" panose="02020603050405020304" pitchFamily="18" charset="0"/>
                <a:cs typeface="Times New Roman" panose="02020603050405020304" pitchFamily="18" charset="0"/>
              </a:rPr>
              <a:t> and </a:t>
            </a:r>
            <a:r>
              <a:rPr lang="en-US" altLang="cs-CZ" b="1" dirty="0" smtClean="0">
                <a:solidFill>
                  <a:srgbClr val="307871"/>
                </a:solidFill>
                <a:latin typeface="Times New Roman" panose="02020603050405020304" pitchFamily="18" charset="0"/>
                <a:cs typeface="Times New Roman" panose="02020603050405020304" pitchFamily="18" charset="0"/>
              </a:rPr>
              <a:t>logistics </a:t>
            </a:r>
            <a:r>
              <a:rPr lang="en-US" altLang="cs-CZ" b="1" dirty="0">
                <a:solidFill>
                  <a:srgbClr val="307871"/>
                </a:solidFill>
                <a:latin typeface="Times New Roman" panose="02020603050405020304" pitchFamily="18" charset="0"/>
                <a:cs typeface="Times New Roman" panose="02020603050405020304" pitchFamily="18" charset="0"/>
              </a:rPr>
              <a:t>processes </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7354798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support for crisis management is based primarily on a crisis management information system and a </a:t>
            </a:r>
            <a:r>
              <a:rPr lang="en-US" altLang="cs-CZ" sz="1800" b="1" dirty="0" smtClean="0">
                <a:solidFill>
                  <a:srgbClr val="307871"/>
                </a:solidFill>
                <a:latin typeface="Times New Roman" panose="02020603050405020304" pitchFamily="18" charset="0"/>
                <a:cs typeface="Times New Roman" panose="02020603050405020304" pitchFamily="18" charset="0"/>
              </a:rPr>
              <a:t>uniform </a:t>
            </a:r>
            <a:r>
              <a:rPr lang="en-US" altLang="cs-CZ" sz="1800" b="1" dirty="0">
                <a:solidFill>
                  <a:srgbClr val="307871"/>
                </a:solidFill>
                <a:latin typeface="Times New Roman" panose="02020603050405020304" pitchFamily="18" charset="0"/>
                <a:cs typeface="Times New Roman" panose="02020603050405020304" pitchFamily="18" charset="0"/>
              </a:rPr>
              <a:t>alert and alert system.</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 </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support for Crisis Management by </a:t>
            </a:r>
            <a:r>
              <a:rPr lang="en-US" altLang="cs-CZ" sz="1800" b="1" dirty="0" err="1">
                <a:solidFill>
                  <a:srgbClr val="307871"/>
                </a:solidFill>
                <a:latin typeface="Times New Roman" panose="02020603050405020304" pitchFamily="18" charset="0"/>
                <a:cs typeface="Times New Roman" panose="02020603050405020304" pitchFamily="18" charset="0"/>
              </a:rPr>
              <a:t>Skála</a:t>
            </a:r>
            <a:r>
              <a:rPr lang="en-US" altLang="cs-CZ" sz="1800" b="1" dirty="0">
                <a:solidFill>
                  <a:srgbClr val="307871"/>
                </a:solidFill>
                <a:latin typeface="Times New Roman" panose="02020603050405020304" pitchFamily="18" charset="0"/>
                <a:cs typeface="Times New Roman" panose="02020603050405020304" pitchFamily="18" charset="0"/>
              </a:rPr>
              <a:t> (2014) is a process (a set of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activities) </a:t>
            </a:r>
            <a:r>
              <a:rPr lang="en-US" altLang="cs-CZ" sz="1800" b="1" dirty="0" smtClean="0">
                <a:solidFill>
                  <a:srgbClr val="307871"/>
                </a:solidFill>
                <a:latin typeface="Times New Roman" panose="02020603050405020304" pitchFamily="18" charset="0"/>
                <a:cs typeface="Times New Roman" panose="02020603050405020304" pitchFamily="18" charset="0"/>
              </a:rPr>
              <a:t>supporting </a:t>
            </a:r>
            <a:r>
              <a:rPr lang="en-US" altLang="cs-CZ" sz="1800" b="1" dirty="0">
                <a:solidFill>
                  <a:srgbClr val="307871"/>
                </a:solidFill>
                <a:latin typeface="Times New Roman" panose="02020603050405020304" pitchFamily="18" charset="0"/>
                <a:cs typeface="Times New Roman" panose="02020603050405020304" pitchFamily="18" charset="0"/>
              </a:rPr>
              <a:t>information management, decision making, and cognitive processes.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objective of crisis management </a:t>
            </a:r>
            <a:r>
              <a:rPr lang="en-US" altLang="cs-CZ" sz="1800" b="1" dirty="0" smtClean="0">
                <a:solidFill>
                  <a:srgbClr val="307871"/>
                </a:solidFill>
                <a:latin typeface="Times New Roman" panose="02020603050405020304" pitchFamily="18" charset="0"/>
                <a:cs typeface="Times New Roman" panose="02020603050405020304" pitchFamily="18" charset="0"/>
              </a:rPr>
              <a:t>support </a:t>
            </a:r>
            <a:r>
              <a:rPr lang="en-US" altLang="cs-CZ" sz="1800" b="1" dirty="0">
                <a:solidFill>
                  <a:srgbClr val="307871"/>
                </a:solidFill>
                <a:latin typeface="Times New Roman" panose="02020603050405020304" pitchFamily="18" charset="0"/>
                <a:cs typeface="Times New Roman" panose="02020603050405020304" pitchFamily="18" charset="0"/>
              </a:rPr>
              <a:t>is to meet the need through the information tools necessary for the performance of crisis management </a:t>
            </a:r>
            <a:r>
              <a:rPr lang="en-US" altLang="cs-CZ" sz="1800" b="1" dirty="0" smtClean="0">
                <a:solidFill>
                  <a:srgbClr val="307871"/>
                </a:solidFill>
                <a:latin typeface="Times New Roman" panose="02020603050405020304" pitchFamily="18" charset="0"/>
                <a:cs typeface="Times New Roman" panose="02020603050405020304" pitchFamily="18" charset="0"/>
              </a:rPr>
              <a:t>activities</a:t>
            </a:r>
            <a:r>
              <a:rPr lang="en-US" altLang="cs-CZ" sz="1800" b="1" dirty="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Information</a:t>
            </a:r>
            <a:r>
              <a:rPr lang="cs-CZ" b="1" dirty="0"/>
              <a:t> support </a:t>
            </a:r>
            <a:r>
              <a:rPr lang="cs-CZ" b="1" dirty="0" err="1"/>
              <a:t>for</a:t>
            </a:r>
            <a:r>
              <a:rPr lang="cs-CZ" b="1" dirty="0"/>
              <a:t> </a:t>
            </a:r>
            <a:r>
              <a:rPr lang="cs-CZ" b="1" dirty="0" err="1"/>
              <a:t>crisis</a:t>
            </a:r>
            <a:r>
              <a:rPr lang="cs-CZ" b="1" dirty="0"/>
              <a:t> management</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8805731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According </a:t>
            </a:r>
            <a:r>
              <a:rPr lang="en-US" altLang="cs-CZ" sz="1800" b="1" dirty="0">
                <a:solidFill>
                  <a:srgbClr val="307871"/>
                </a:solidFill>
                <a:latin typeface="Times New Roman" panose="02020603050405020304" pitchFamily="18" charset="0"/>
                <a:cs typeface="Times New Roman" panose="02020603050405020304" pitchFamily="18" charset="0"/>
              </a:rPr>
              <a:t>to </a:t>
            </a:r>
            <a:r>
              <a:rPr lang="en-US" altLang="cs-CZ" sz="1800" b="1" dirty="0" err="1">
                <a:solidFill>
                  <a:srgbClr val="307871"/>
                </a:solidFill>
                <a:latin typeface="Times New Roman" panose="02020603050405020304" pitchFamily="18" charset="0"/>
                <a:cs typeface="Times New Roman" panose="02020603050405020304" pitchFamily="18" charset="0"/>
              </a:rPr>
              <a:t>Skála</a:t>
            </a:r>
            <a:r>
              <a:rPr lang="en-US" altLang="cs-CZ" sz="1800" b="1" dirty="0">
                <a:solidFill>
                  <a:srgbClr val="307871"/>
                </a:solidFill>
                <a:latin typeface="Times New Roman" panose="02020603050405020304" pitchFamily="18" charset="0"/>
                <a:cs typeface="Times New Roman" panose="02020603050405020304" pitchFamily="18" charset="0"/>
              </a:rPr>
              <a:t> (2014), the Crisis Management Information System provides the following processes and </a:t>
            </a:r>
            <a:r>
              <a:rPr lang="en-US" altLang="cs-CZ" sz="1800" b="1" dirty="0" smtClean="0">
                <a:solidFill>
                  <a:srgbClr val="307871"/>
                </a:solidFill>
                <a:latin typeface="Times New Roman" panose="02020603050405020304" pitchFamily="18" charset="0"/>
                <a:cs typeface="Times New Roman" panose="02020603050405020304" pitchFamily="18" charset="0"/>
              </a:rPr>
              <a:t>capabilities</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monitoring </a:t>
            </a:r>
            <a:r>
              <a:rPr lang="en-US" altLang="cs-CZ" sz="1800" b="1" dirty="0">
                <a:solidFill>
                  <a:srgbClr val="307871"/>
                </a:solidFill>
                <a:latin typeface="Times New Roman" panose="02020603050405020304" pitchFamily="18" charset="0"/>
                <a:cs typeface="Times New Roman" panose="02020603050405020304" pitchFamily="18" charset="0"/>
              </a:rPr>
              <a:t>process - gathering information from the environment,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ability to alert and inform the population - about the imminent threat or the emergence of a crisis </a:t>
            </a:r>
            <a:r>
              <a:rPr lang="en-US" altLang="cs-CZ" sz="1800" b="1" dirty="0" smtClean="0">
                <a:solidFill>
                  <a:srgbClr val="307871"/>
                </a:solidFill>
                <a:latin typeface="Times New Roman" panose="02020603050405020304" pitchFamily="18" charset="0"/>
                <a:cs typeface="Times New Roman" panose="02020603050405020304" pitchFamily="18" charset="0"/>
              </a:rPr>
              <a:t>situation </a:t>
            </a:r>
            <a:r>
              <a:rPr lang="en-US" altLang="cs-CZ" sz="1800" b="1" dirty="0">
                <a:solidFill>
                  <a:srgbClr val="307871"/>
                </a:solidFill>
                <a:latin typeface="Times New Roman" panose="02020603050405020304" pitchFamily="18" charset="0"/>
                <a:cs typeface="Times New Roman" panose="02020603050405020304" pitchFamily="18" charset="0"/>
              </a:rPr>
              <a:t>(radio, television, teletext, public information boards, the Internet, news service, etc.)</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ability to notify responsible staff to arrive at a designated location or crisis area,</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ability to store and maintain information - about the territory and the risks that occur on it and can </a:t>
            </a:r>
            <a:r>
              <a:rPr lang="en-US" altLang="cs-CZ" sz="1800" b="1" dirty="0" smtClean="0">
                <a:solidFill>
                  <a:srgbClr val="307871"/>
                </a:solidFill>
                <a:latin typeface="Times New Roman" panose="02020603050405020304" pitchFamily="18" charset="0"/>
                <a:cs typeface="Times New Roman" panose="02020603050405020304" pitchFamily="18" charset="0"/>
              </a:rPr>
              <a:t>be </a:t>
            </a:r>
            <a:r>
              <a:rPr lang="en-US" altLang="cs-CZ" sz="1800" b="1" dirty="0">
                <a:solidFill>
                  <a:srgbClr val="307871"/>
                </a:solidFill>
                <a:latin typeface="Times New Roman" panose="02020603050405020304" pitchFamily="18" charset="0"/>
                <a:cs typeface="Times New Roman" panose="02020603050405020304" pitchFamily="18" charset="0"/>
              </a:rPr>
              <a:t>a source of crisis situations,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 </a:t>
            </a:r>
            <a:r>
              <a:rPr lang="en-US" altLang="cs-CZ" sz="1800" b="1" dirty="0">
                <a:solidFill>
                  <a:srgbClr val="307871"/>
                </a:solidFill>
                <a:latin typeface="Times New Roman" panose="02020603050405020304" pitchFamily="18" charset="0"/>
                <a:cs typeface="Times New Roman" panose="02020603050405020304" pitchFamily="18" charset="0"/>
              </a:rPr>
              <a:t>system of decision-support support with the necessary information to provide information on the crisis, </a:t>
            </a:r>
            <a:r>
              <a:rPr lang="en-US" altLang="cs-CZ" sz="1800" b="1" dirty="0" smtClean="0">
                <a:solidFill>
                  <a:srgbClr val="307871"/>
                </a:solidFill>
                <a:latin typeface="Times New Roman" panose="02020603050405020304" pitchFamily="18" charset="0"/>
                <a:cs typeface="Times New Roman" panose="02020603050405020304" pitchFamily="18" charset="0"/>
              </a:rPr>
              <a:t>its </a:t>
            </a:r>
            <a:r>
              <a:rPr lang="en-US" altLang="cs-CZ" sz="1800" b="1" dirty="0">
                <a:solidFill>
                  <a:srgbClr val="307871"/>
                </a:solidFill>
                <a:latin typeface="Times New Roman" panose="02020603050405020304" pitchFamily="18" charset="0"/>
                <a:cs typeface="Times New Roman" panose="02020603050405020304" pitchFamily="18" charset="0"/>
              </a:rPr>
              <a:t>characteristics, solutions options, supporting </a:t>
            </a:r>
            <a:r>
              <a:rPr lang="en-US" altLang="cs-CZ" sz="1800" b="1" dirty="0" smtClean="0">
                <a:solidFill>
                  <a:srgbClr val="307871"/>
                </a:solidFill>
                <a:latin typeface="Times New Roman" panose="02020603050405020304" pitchFamily="18" charset="0"/>
                <a:cs typeface="Times New Roman" panose="02020603050405020304" pitchFamily="18" charset="0"/>
              </a:rPr>
              <a:t>processes</a:t>
            </a:r>
            <a:r>
              <a:rPr lang="en-US" altLang="cs-CZ" sz="1800" b="1" dirty="0">
                <a:solidFill>
                  <a:srgbClr val="307871"/>
                </a:solidFill>
                <a:latin typeface="Times New Roman" panose="02020603050405020304" pitchFamily="18" charset="0"/>
                <a:cs typeface="Times New Roman" panose="02020603050405020304" pitchFamily="18" charset="0"/>
              </a:rPr>
              <a:t>, security of rescue and liquidation work, </a:t>
            </a:r>
          </a:p>
        </p:txBody>
      </p:sp>
      <p:sp>
        <p:nvSpPr>
          <p:cNvPr id="6" name="Nadpis 5"/>
          <p:cNvSpPr>
            <a:spLocks noGrp="1"/>
          </p:cNvSpPr>
          <p:nvPr>
            <p:ph type="title"/>
          </p:nvPr>
        </p:nvSpPr>
        <p:spPr>
          <a:xfrm>
            <a:off x="179512" y="195486"/>
            <a:ext cx="8280920" cy="507703"/>
          </a:xfrm>
        </p:spPr>
        <p:txBody>
          <a:bodyPr/>
          <a:lstStyle/>
          <a:p>
            <a:r>
              <a:rPr lang="cs-CZ" b="1" dirty="0" err="1"/>
              <a:t>Information</a:t>
            </a:r>
            <a:r>
              <a:rPr lang="cs-CZ" b="1" dirty="0"/>
              <a:t> support </a:t>
            </a:r>
            <a:r>
              <a:rPr lang="cs-CZ" b="1" dirty="0" err="1"/>
              <a:t>for</a:t>
            </a:r>
            <a:r>
              <a:rPr lang="cs-CZ" b="1" dirty="0"/>
              <a:t> </a:t>
            </a:r>
            <a:r>
              <a:rPr lang="cs-CZ" b="1" dirty="0" err="1"/>
              <a:t>crisis</a:t>
            </a:r>
            <a:r>
              <a:rPr lang="cs-CZ" b="1" dirty="0"/>
              <a:t> management</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6192083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support </a:t>
            </a:r>
            <a:r>
              <a:rPr lang="en-US" altLang="cs-CZ" sz="1800" b="1" dirty="0">
                <a:solidFill>
                  <a:srgbClr val="307871"/>
                </a:solidFill>
                <a:latin typeface="Times New Roman" panose="02020603050405020304" pitchFamily="18" charset="0"/>
                <a:cs typeface="Times New Roman" panose="02020603050405020304" pitchFamily="18" charset="0"/>
              </a:rPr>
              <a:t>for training and training programs - background for modeling, planning, teaching, research, </a:t>
            </a:r>
            <a:r>
              <a:rPr lang="en-US" altLang="cs-CZ" sz="1800" b="1" dirty="0" smtClean="0">
                <a:solidFill>
                  <a:srgbClr val="307871"/>
                </a:solidFill>
                <a:latin typeface="Times New Roman" panose="02020603050405020304" pitchFamily="18" charset="0"/>
                <a:cs typeface="Times New Roman" panose="02020603050405020304" pitchFamily="18" charset="0"/>
              </a:rPr>
              <a:t>development</a:t>
            </a:r>
            <a:r>
              <a:rPr lang="en-US" altLang="cs-CZ" sz="1800" b="1" dirty="0">
                <a:solidFill>
                  <a:srgbClr val="307871"/>
                </a:solidFill>
                <a:latin typeface="Times New Roman" panose="02020603050405020304" pitchFamily="18" charset="0"/>
                <a:cs typeface="Times New Roman" panose="02020603050405020304" pitchFamily="18" charset="0"/>
              </a:rPr>
              <a:t>, exercises,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source </a:t>
            </a:r>
            <a:r>
              <a:rPr lang="en-US" altLang="cs-CZ" sz="1800" b="1" dirty="0">
                <a:solidFill>
                  <a:srgbClr val="307871"/>
                </a:solidFill>
                <a:latin typeface="Times New Roman" panose="02020603050405020304" pitchFamily="18" charset="0"/>
                <a:cs typeface="Times New Roman" panose="02020603050405020304" pitchFamily="18" charset="0"/>
              </a:rPr>
              <a:t>of optimization of institutions' activities and executive elements </a:t>
            </a:r>
            <a:r>
              <a:rPr lang="en-US" altLang="cs-CZ" sz="1800" b="1" dirty="0" smtClean="0">
                <a:solidFill>
                  <a:srgbClr val="307871"/>
                </a:solidFill>
                <a:latin typeface="Times New Roman" panose="02020603050405020304" pitchFamily="18" charset="0"/>
                <a:cs typeface="Times New Roman" panose="02020603050405020304" pitchFamily="18" charset="0"/>
              </a:rPr>
              <a:t>integrated </a:t>
            </a:r>
            <a:r>
              <a:rPr lang="en-US" altLang="cs-CZ" sz="1800" b="1" dirty="0">
                <a:solidFill>
                  <a:srgbClr val="307871"/>
                </a:solidFill>
                <a:latin typeface="Times New Roman" panose="02020603050405020304" pitchFamily="18" charset="0"/>
                <a:cs typeface="Times New Roman" panose="02020603050405020304" pitchFamily="18" charset="0"/>
              </a:rPr>
              <a:t>into </a:t>
            </a:r>
            <a:r>
              <a:rPr lang="en-US" altLang="cs-CZ" sz="1800" b="1" dirty="0" smtClean="0">
                <a:solidFill>
                  <a:srgbClr val="307871"/>
                </a:solidFill>
                <a:latin typeface="Times New Roman" panose="02020603050405020304" pitchFamily="18" charset="0"/>
                <a:cs typeface="Times New Roman" panose="02020603050405020304" pitchFamily="18" charset="0"/>
              </a:rPr>
              <a:t>crisis</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management</a:t>
            </a:r>
            <a:r>
              <a:rPr lang="en-US"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Information</a:t>
            </a:r>
            <a:r>
              <a:rPr lang="cs-CZ" b="1" dirty="0"/>
              <a:t> support </a:t>
            </a:r>
            <a:r>
              <a:rPr lang="cs-CZ" b="1" dirty="0" err="1"/>
              <a:t>for</a:t>
            </a:r>
            <a:r>
              <a:rPr lang="cs-CZ" b="1" dirty="0"/>
              <a:t> </a:t>
            </a:r>
            <a:r>
              <a:rPr lang="cs-CZ" b="1" dirty="0" err="1"/>
              <a:t>crisis</a:t>
            </a:r>
            <a:r>
              <a:rPr lang="cs-CZ" b="1" dirty="0"/>
              <a:t> management</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9666244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Unified </a:t>
            </a:r>
            <a:r>
              <a:rPr lang="en-US" altLang="cs-CZ" sz="1800" b="1" dirty="0">
                <a:solidFill>
                  <a:srgbClr val="307871"/>
                </a:solidFill>
                <a:latin typeface="Times New Roman" panose="02020603050405020304" pitchFamily="18" charset="0"/>
                <a:cs typeface="Times New Roman" panose="02020603050405020304" pitchFamily="18" charset="0"/>
              </a:rPr>
              <a:t>alert and alert </a:t>
            </a:r>
            <a:r>
              <a:rPr lang="en-US" altLang="cs-CZ" sz="1800" b="1" dirty="0" smtClean="0">
                <a:solidFill>
                  <a:srgbClr val="307871"/>
                </a:solidFill>
                <a:latin typeface="Times New Roman" panose="02020603050405020304" pitchFamily="18" charset="0"/>
                <a:cs typeface="Times New Roman" panose="02020603050405020304" pitchFamily="18" charset="0"/>
              </a:rPr>
              <a:t>system</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Warning and notification are </a:t>
            </a:r>
            <a:r>
              <a:rPr lang="en-US" altLang="cs-CZ" sz="1800" b="1" dirty="0" smtClean="0">
                <a:solidFill>
                  <a:srgbClr val="307871"/>
                </a:solidFill>
                <a:latin typeface="Times New Roman" panose="02020603050405020304" pitchFamily="18" charset="0"/>
                <a:cs typeface="Times New Roman" panose="02020603050405020304" pitchFamily="18" charset="0"/>
              </a:rPr>
              <a:t>very </a:t>
            </a:r>
            <a:r>
              <a:rPr lang="en-US" altLang="cs-CZ" sz="1800" b="1" dirty="0">
                <a:solidFill>
                  <a:srgbClr val="307871"/>
                </a:solidFill>
                <a:latin typeface="Times New Roman" panose="02020603050405020304" pitchFamily="18" charset="0"/>
                <a:cs typeface="Times New Roman" panose="02020603050405020304" pitchFamily="18" charset="0"/>
              </a:rPr>
              <a:t>important moments when dealing with almost every extraordinary event. A unified </a:t>
            </a:r>
            <a:r>
              <a:rPr lang="cs-CZ" altLang="cs-CZ" sz="1800" b="1" dirty="0" smtClean="0">
                <a:solidFill>
                  <a:srgbClr val="307871"/>
                </a:solidFill>
                <a:latin typeface="Times New Roman" panose="02020603050405020304" pitchFamily="18" charset="0"/>
                <a:cs typeface="Times New Roman" panose="02020603050405020304" pitchFamily="18" charset="0"/>
              </a:rPr>
              <a:t>a</a:t>
            </a:r>
            <a:r>
              <a:rPr lang="en-US" altLang="cs-CZ" sz="1800" b="1" dirty="0" err="1" smtClean="0">
                <a:solidFill>
                  <a:srgbClr val="307871"/>
                </a:solidFill>
                <a:latin typeface="Times New Roman" panose="02020603050405020304" pitchFamily="18" charset="0"/>
                <a:cs typeface="Times New Roman" panose="02020603050405020304" pitchFamily="18" charset="0"/>
              </a:rPr>
              <a:t>lert</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and alert system serves to alert the population in the event of emergencies and crisis situations. These </a:t>
            </a:r>
            <a:r>
              <a:rPr lang="en-US" altLang="cs-CZ" sz="1800" b="1" dirty="0" smtClean="0">
                <a:solidFill>
                  <a:srgbClr val="307871"/>
                </a:solidFill>
                <a:latin typeface="Times New Roman" panose="02020603050405020304" pitchFamily="18" charset="0"/>
                <a:cs typeface="Times New Roman" panose="02020603050405020304" pitchFamily="18" charset="0"/>
              </a:rPr>
              <a:t>events </a:t>
            </a:r>
            <a:r>
              <a:rPr lang="en-US" altLang="cs-CZ" sz="1800" b="1" dirty="0">
                <a:solidFill>
                  <a:srgbClr val="307871"/>
                </a:solidFill>
                <a:latin typeface="Times New Roman" panose="02020603050405020304" pitchFamily="18" charset="0"/>
                <a:cs typeface="Times New Roman" panose="02020603050405020304" pitchFamily="18" charset="0"/>
              </a:rPr>
              <a:t>may include, in particular, fires, floods, </a:t>
            </a:r>
            <a:r>
              <a:rPr lang="en-US" altLang="cs-CZ" sz="1800" b="1" dirty="0" smtClean="0">
                <a:solidFill>
                  <a:srgbClr val="307871"/>
                </a:solidFill>
                <a:latin typeface="Times New Roman" panose="02020603050405020304" pitchFamily="18" charset="0"/>
                <a:cs typeface="Times New Roman" panose="02020603050405020304" pitchFamily="18" charset="0"/>
              </a:rPr>
              <a:t>accidents</a:t>
            </a:r>
            <a:r>
              <a:rPr lang="cs-CZ" altLang="cs-CZ" sz="1800" b="1" dirty="0" smtClean="0">
                <a:solidFill>
                  <a:srgbClr val="307871"/>
                </a:solidFill>
                <a:latin typeface="Times New Roman" panose="02020603050405020304" pitchFamily="18" charset="0"/>
                <a:cs typeface="Times New Roman" panose="02020603050405020304" pitchFamily="18" charset="0"/>
              </a:rPr>
              <a:t>.</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technical means of the alert and notification system include: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electric </a:t>
            </a:r>
            <a:r>
              <a:rPr lang="en-US" altLang="cs-CZ" sz="1800" b="1" dirty="0">
                <a:solidFill>
                  <a:srgbClr val="307871"/>
                </a:solidFill>
                <a:latin typeface="Times New Roman" panose="02020603050405020304" pitchFamily="18" charset="0"/>
                <a:cs typeface="Times New Roman" panose="02020603050405020304" pitchFamily="18" charset="0"/>
              </a:rPr>
              <a:t>rotary sirens, electronic sirens, municipal radio,</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telecommunication </a:t>
            </a:r>
            <a:r>
              <a:rPr lang="en-US" altLang="cs-CZ" sz="1800" b="1" dirty="0">
                <a:solidFill>
                  <a:srgbClr val="307871"/>
                </a:solidFill>
                <a:latin typeface="Times New Roman" panose="02020603050405020304" pitchFamily="18" charset="0"/>
                <a:cs typeface="Times New Roman" panose="02020603050405020304" pitchFamily="18" charset="0"/>
              </a:rPr>
              <a:t>networks (radio, television, internet),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mobile </a:t>
            </a:r>
            <a:r>
              <a:rPr lang="en-US" altLang="cs-CZ" sz="1800" b="1" dirty="0">
                <a:solidFill>
                  <a:srgbClr val="307871"/>
                </a:solidFill>
                <a:latin typeface="Times New Roman" panose="02020603050405020304" pitchFamily="18" charset="0"/>
                <a:cs typeface="Times New Roman" panose="02020603050405020304" pitchFamily="18" charset="0"/>
              </a:rPr>
              <a:t>phones (alert SMS).</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Information</a:t>
            </a:r>
            <a:r>
              <a:rPr lang="cs-CZ" b="1" dirty="0"/>
              <a:t> support </a:t>
            </a:r>
            <a:r>
              <a:rPr lang="cs-CZ" b="1" dirty="0" err="1"/>
              <a:t>for</a:t>
            </a:r>
            <a:r>
              <a:rPr lang="cs-CZ" b="1" dirty="0"/>
              <a:t> </a:t>
            </a:r>
            <a:r>
              <a:rPr lang="cs-CZ" b="1" dirty="0" err="1"/>
              <a:t>crisis</a:t>
            </a:r>
            <a:r>
              <a:rPr lang="cs-CZ" b="1" dirty="0"/>
              <a:t> management</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7106169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We </a:t>
            </a:r>
            <a:r>
              <a:rPr lang="en-US" altLang="cs-CZ" sz="1800" b="1" dirty="0">
                <a:solidFill>
                  <a:srgbClr val="307871"/>
                </a:solidFill>
                <a:latin typeface="Times New Roman" panose="02020603050405020304" pitchFamily="18" charset="0"/>
                <a:cs typeface="Times New Roman" panose="02020603050405020304" pitchFamily="18" charset="0"/>
              </a:rPr>
              <a:t>can look at information services according 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(2003) from different angles: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institutional </a:t>
            </a:r>
            <a:r>
              <a:rPr lang="en-US" altLang="cs-CZ" sz="1800" b="1" dirty="0">
                <a:solidFill>
                  <a:srgbClr val="307871"/>
                </a:solidFill>
                <a:latin typeface="Times New Roman" panose="02020603050405020304" pitchFamily="18" charset="0"/>
                <a:cs typeface="Times New Roman" panose="02020603050405020304" pitchFamily="18" charset="0"/>
              </a:rPr>
              <a:t>view, institutions that deal with information throughout their </a:t>
            </a:r>
            <a:r>
              <a:rPr lang="en-US" altLang="cs-CZ" sz="1800" b="1" dirty="0" smtClean="0">
                <a:solidFill>
                  <a:srgbClr val="307871"/>
                </a:solidFill>
                <a:latin typeface="Times New Roman" panose="02020603050405020304" pitchFamily="18" charset="0"/>
                <a:cs typeface="Times New Roman" panose="02020603050405020304" pitchFamily="18" charset="0"/>
              </a:rPr>
              <a:t>lifecycle</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 </a:t>
            </a:r>
            <a:r>
              <a:rPr lang="en-US" altLang="cs-CZ" sz="1800" b="1" dirty="0">
                <a:solidFill>
                  <a:srgbClr val="307871"/>
                </a:solidFill>
                <a:latin typeface="Times New Roman" panose="02020603050405020304" pitchFamily="18" charset="0"/>
                <a:cs typeface="Times New Roman" panose="02020603050405020304" pitchFamily="18" charset="0"/>
              </a:rPr>
              <a:t>process view in which information represents management support,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marketing </a:t>
            </a:r>
            <a:r>
              <a:rPr lang="en-US" altLang="cs-CZ" sz="1800" b="1" dirty="0">
                <a:solidFill>
                  <a:srgbClr val="307871"/>
                </a:solidFill>
                <a:latin typeface="Times New Roman" panose="02020603050405020304" pitchFamily="18" charset="0"/>
                <a:cs typeface="Times New Roman" panose="02020603050405020304" pitchFamily="18" charset="0"/>
              </a:rPr>
              <a:t>view, the information acts as a product on the market or as an </a:t>
            </a:r>
            <a:r>
              <a:rPr lang="en-US" altLang="cs-CZ" sz="1800" b="1" dirty="0" smtClean="0">
                <a:solidFill>
                  <a:srgbClr val="307871"/>
                </a:solidFill>
                <a:latin typeface="Times New Roman" panose="02020603050405020304" pitchFamily="18" charset="0"/>
                <a:cs typeface="Times New Roman" panose="02020603050405020304" pitchFamily="18" charset="0"/>
              </a:rPr>
              <a:t>ancillary </a:t>
            </a:r>
            <a:r>
              <a:rPr lang="en-US" altLang="cs-CZ" sz="1800" b="1" dirty="0">
                <a:solidFill>
                  <a:srgbClr val="307871"/>
                </a:solidFill>
                <a:latin typeface="Times New Roman" panose="02020603050405020304" pitchFamily="18" charset="0"/>
                <a:cs typeface="Times New Roman" panose="02020603050405020304" pitchFamily="18" charset="0"/>
              </a:rPr>
              <a:t>service</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Information</a:t>
            </a:r>
            <a:r>
              <a:rPr lang="cs-CZ" b="1" dirty="0"/>
              <a:t> </a:t>
            </a:r>
            <a:r>
              <a:rPr lang="cs-CZ" b="1" dirty="0" err="1"/>
              <a:t>services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928356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services according 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purposefully and </a:t>
            </a:r>
            <a:r>
              <a:rPr lang="en-US" altLang="cs-CZ" sz="1800" b="1" dirty="0" err="1">
                <a:solidFill>
                  <a:srgbClr val="307871"/>
                </a:solidFill>
                <a:latin typeface="Times New Roman" panose="02020603050405020304" pitchFamily="18" charset="0"/>
                <a:cs typeface="Times New Roman" panose="02020603050405020304" pitchFamily="18" charset="0"/>
              </a:rPr>
              <a:t>organisationally</a:t>
            </a:r>
            <a:r>
              <a:rPr lang="en-US" altLang="cs-CZ" sz="1800" b="1" dirty="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make </a:t>
            </a:r>
            <a:r>
              <a:rPr lang="en-US" altLang="cs-CZ" sz="1800" b="1" dirty="0">
                <a:solidFill>
                  <a:srgbClr val="307871"/>
                </a:solidFill>
                <a:latin typeface="Times New Roman" panose="02020603050405020304" pitchFamily="18" charset="0"/>
                <a:cs typeface="Times New Roman" panose="02020603050405020304" pitchFamily="18" charset="0"/>
              </a:rPr>
              <a:t>information and information </a:t>
            </a:r>
            <a:r>
              <a:rPr lang="en-US" altLang="cs-CZ" sz="1800" b="1" dirty="0" smtClean="0">
                <a:solidFill>
                  <a:srgbClr val="307871"/>
                </a:solidFill>
                <a:latin typeface="Times New Roman" panose="02020603050405020304" pitchFamily="18" charset="0"/>
                <a:cs typeface="Times New Roman" panose="02020603050405020304" pitchFamily="18" charset="0"/>
              </a:rPr>
              <a:t>sources </a:t>
            </a:r>
            <a:r>
              <a:rPr lang="en-US" altLang="cs-CZ" sz="1800" b="1" dirty="0">
                <a:solidFill>
                  <a:srgbClr val="307871"/>
                </a:solidFill>
                <a:latin typeface="Times New Roman" panose="02020603050405020304" pitchFamily="18" charset="0"/>
                <a:cs typeface="Times New Roman" panose="02020603050405020304" pitchFamily="18" charset="0"/>
              </a:rPr>
              <a:t>accessible to users in order to effectively satisfy their information needs. The input is the user's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request, resulting in required information in the specified structure and form. Part of the process is </a:t>
            </a:r>
            <a:r>
              <a:rPr lang="en-US" altLang="cs-CZ" sz="1800" b="1" dirty="0" smtClean="0">
                <a:solidFill>
                  <a:srgbClr val="307871"/>
                </a:solidFill>
                <a:latin typeface="Times New Roman" panose="02020603050405020304" pitchFamily="18" charset="0"/>
                <a:cs typeface="Times New Roman" panose="02020603050405020304" pitchFamily="18" charset="0"/>
              </a:rPr>
              <a:t>also </a:t>
            </a:r>
            <a:r>
              <a:rPr lang="en-US" altLang="cs-CZ" sz="1800" b="1" dirty="0">
                <a:solidFill>
                  <a:srgbClr val="307871"/>
                </a:solidFill>
                <a:latin typeface="Times New Roman" panose="02020603050405020304" pitchFamily="18" charset="0"/>
                <a:cs typeface="Times New Roman" panose="02020603050405020304" pitchFamily="18" charset="0"/>
              </a:rPr>
              <a:t>very often to refine the requirement and to obtain or find information in appropriate sources and to </a:t>
            </a:r>
            <a:r>
              <a:rPr lang="en-US" altLang="cs-CZ" sz="1800" b="1" dirty="0" smtClean="0">
                <a:solidFill>
                  <a:srgbClr val="307871"/>
                </a:solidFill>
                <a:latin typeface="Times New Roman" panose="02020603050405020304" pitchFamily="18" charset="0"/>
                <a:cs typeface="Times New Roman" panose="02020603050405020304" pitchFamily="18" charset="0"/>
              </a:rPr>
              <a:t>process</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them</a:t>
            </a:r>
            <a:r>
              <a:rPr lang="cs-CZ" altLang="cs-CZ" sz="1800" b="1" dirty="0" smtClean="0">
                <a:solidFill>
                  <a:srgbClr val="307871"/>
                </a:solidFill>
                <a:latin typeface="Times New Roman" panose="02020603050405020304" pitchFamily="18" charset="0"/>
                <a:cs typeface="Times New Roman" panose="02020603050405020304" pitchFamily="18" charset="0"/>
              </a:rPr>
              <a:t>.</a:t>
            </a:r>
          </a:p>
        </p:txBody>
      </p:sp>
      <p:sp>
        <p:nvSpPr>
          <p:cNvPr id="6" name="Nadpis 5"/>
          <p:cNvSpPr>
            <a:spLocks noGrp="1"/>
          </p:cNvSpPr>
          <p:nvPr>
            <p:ph type="title"/>
          </p:nvPr>
        </p:nvSpPr>
        <p:spPr>
          <a:xfrm>
            <a:off x="179512" y="195486"/>
            <a:ext cx="8280920" cy="507703"/>
          </a:xfrm>
        </p:spPr>
        <p:txBody>
          <a:bodyPr/>
          <a:lstStyle/>
          <a:p>
            <a:r>
              <a:rPr lang="cs-CZ" b="1" dirty="0" err="1"/>
              <a:t>Information</a:t>
            </a:r>
            <a:r>
              <a:rPr lang="cs-CZ" b="1" dirty="0"/>
              <a:t> </a:t>
            </a:r>
            <a:r>
              <a:rPr lang="cs-CZ" b="1" dirty="0" err="1"/>
              <a:t>services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8320908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activities include: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emergence of 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acquisition </a:t>
            </a:r>
            <a:r>
              <a:rPr lang="en-US" altLang="cs-CZ" sz="1800" b="1" dirty="0">
                <a:solidFill>
                  <a:srgbClr val="307871"/>
                </a:solidFill>
                <a:latin typeface="Times New Roman" panose="02020603050405020304" pitchFamily="18" charset="0"/>
                <a:cs typeface="Times New Roman" panose="02020603050405020304" pitchFamily="18" charset="0"/>
              </a:rPr>
              <a:t>- obtaining information for preservation in funds, </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input </a:t>
            </a:r>
            <a:r>
              <a:rPr lang="en-US" altLang="cs-CZ" sz="1800" b="1" dirty="0">
                <a:solidFill>
                  <a:srgbClr val="307871"/>
                </a:solidFill>
                <a:latin typeface="Times New Roman" panose="02020603050405020304" pitchFamily="18" charset="0"/>
                <a:cs typeface="Times New Roman" panose="02020603050405020304" pitchFamily="18" charset="0"/>
              </a:rPr>
              <a:t>processing - the obtained document is analyzed and an appropriate description </a:t>
            </a:r>
            <a:r>
              <a:rPr lang="cs-CZ" altLang="cs-CZ" sz="1800" b="1" dirty="0" smtClean="0">
                <a:solidFill>
                  <a:srgbClr val="307871"/>
                </a:solidFill>
                <a:latin typeface="Times New Roman" panose="02020603050405020304" pitchFamily="18" charset="0"/>
                <a:cs typeface="Times New Roman" panose="02020603050405020304" pitchFamily="18" charset="0"/>
              </a:rPr>
              <a:t>(</a:t>
            </a: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characteristics of the </a:t>
            </a:r>
            <a:r>
              <a:rPr lang="en-US" altLang="cs-CZ" sz="1800" b="1" dirty="0" smtClean="0">
                <a:solidFill>
                  <a:srgbClr val="307871"/>
                </a:solidFill>
                <a:latin typeface="Times New Roman" panose="02020603050405020304" pitchFamily="18" charset="0"/>
                <a:cs typeface="Times New Roman" panose="02020603050405020304" pitchFamily="18" charset="0"/>
              </a:rPr>
              <a:t>content</a:t>
            </a:r>
            <a:r>
              <a:rPr lang="cs-CZ" altLang="cs-CZ" sz="1800" b="1" dirty="0" smtClean="0">
                <a:solidFill>
                  <a:srgbClr val="307871"/>
                </a:solidFill>
                <a:latin typeface="Times New Roman" panose="02020603050405020304" pitchFamily="18" charset="0"/>
                <a:cs typeface="Times New Roman" panose="02020603050405020304" pitchFamily="18" charset="0"/>
              </a:rPr>
              <a:t>)</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depositing </a:t>
            </a:r>
            <a:r>
              <a:rPr lang="en-US" altLang="cs-CZ" sz="1800" b="1" dirty="0">
                <a:solidFill>
                  <a:srgbClr val="307871"/>
                </a:solidFill>
                <a:latin typeface="Times New Roman" panose="02020603050405020304" pitchFamily="18" charset="0"/>
                <a:cs typeface="Times New Roman" panose="02020603050405020304" pitchFamily="18" charset="0"/>
              </a:rPr>
              <a:t>into a fund,</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search </a:t>
            </a:r>
            <a:r>
              <a:rPr lang="en-US" altLang="cs-CZ" sz="1800" b="1" dirty="0">
                <a:solidFill>
                  <a:srgbClr val="307871"/>
                </a:solidFill>
                <a:latin typeface="Times New Roman" panose="02020603050405020304" pitchFamily="18" charset="0"/>
                <a:cs typeface="Times New Roman" panose="02020603050405020304" pitchFamily="18" charset="0"/>
              </a:rPr>
              <a:t>for funds,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output </a:t>
            </a:r>
            <a:r>
              <a:rPr lang="en-US" altLang="cs-CZ" sz="1800" b="1" dirty="0">
                <a:solidFill>
                  <a:srgbClr val="307871"/>
                </a:solidFill>
                <a:latin typeface="Times New Roman" panose="02020603050405020304" pitchFamily="18" charset="0"/>
                <a:cs typeface="Times New Roman" panose="02020603050405020304" pitchFamily="18" charset="0"/>
              </a:rPr>
              <a:t>processing - may include copying a document, printing a document, or another form of presentation,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evaluation </a:t>
            </a:r>
            <a:r>
              <a:rPr lang="en-US" altLang="cs-CZ" sz="1800" b="1" dirty="0">
                <a:solidFill>
                  <a:srgbClr val="307871"/>
                </a:solidFill>
                <a:latin typeface="Times New Roman" panose="02020603050405020304" pitchFamily="18" charset="0"/>
                <a:cs typeface="Times New Roman" panose="02020603050405020304" pitchFamily="18" charset="0"/>
              </a:rPr>
              <a:t>- analysis of found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a:t>
            </a:r>
            <a:endParaRPr lang="en-US"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use </a:t>
            </a:r>
            <a:r>
              <a:rPr lang="en-US" altLang="cs-CZ" sz="1800" b="1" dirty="0">
                <a:solidFill>
                  <a:srgbClr val="307871"/>
                </a:solidFill>
                <a:latin typeface="Times New Roman" panose="02020603050405020304" pitchFamily="18" charset="0"/>
                <a:cs typeface="Times New Roman" panose="02020603050405020304" pitchFamily="18" charset="0"/>
              </a:rPr>
              <a:t>of 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discard </a:t>
            </a:r>
            <a:r>
              <a:rPr lang="en-US" altLang="cs-CZ" sz="1800" b="1" dirty="0">
                <a:solidFill>
                  <a:srgbClr val="307871"/>
                </a:solidFill>
                <a:latin typeface="Times New Roman" panose="02020603050405020304" pitchFamily="18" charset="0"/>
                <a:cs typeface="Times New Roman" panose="02020603050405020304" pitchFamily="18" charset="0"/>
              </a:rPr>
              <a:t>information.</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Information</a:t>
            </a:r>
            <a:r>
              <a:rPr lang="cs-CZ" b="1" dirty="0"/>
              <a:t> </a:t>
            </a:r>
            <a:r>
              <a:rPr lang="cs-CZ" b="1" dirty="0" err="1"/>
              <a:t>services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1856241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According 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the information source is a system that is a real or </a:t>
            </a:r>
            <a:r>
              <a:rPr lang="en-US" altLang="cs-CZ" sz="1800" b="1" dirty="0" smtClean="0">
                <a:solidFill>
                  <a:srgbClr val="307871"/>
                </a:solidFill>
                <a:latin typeface="Times New Roman" panose="02020603050405020304" pitchFamily="18" charset="0"/>
                <a:cs typeface="Times New Roman" panose="02020603050405020304" pitchFamily="18" charset="0"/>
              </a:rPr>
              <a:t>potential </a:t>
            </a:r>
            <a:r>
              <a:rPr lang="en-US" altLang="cs-CZ" sz="1800" b="1" dirty="0">
                <a:solidFill>
                  <a:srgbClr val="307871"/>
                </a:solidFill>
                <a:latin typeface="Times New Roman" panose="02020603050405020304" pitchFamily="18" charset="0"/>
                <a:cs typeface="Times New Roman" panose="02020603050405020304" pitchFamily="18" charset="0"/>
              </a:rPr>
              <a:t>bearer, an intermediary </a:t>
            </a:r>
            <a:r>
              <a:rPr lang="en-US" altLang="cs-CZ" sz="1800" b="1" dirty="0" smtClean="0">
                <a:solidFill>
                  <a:srgbClr val="307871"/>
                </a:solidFill>
                <a:latin typeface="Times New Roman" panose="02020603050405020304" pitchFamily="18" charset="0"/>
                <a:cs typeface="Times New Roman" panose="02020603050405020304" pitchFamily="18" charset="0"/>
              </a:rPr>
              <a:t>or </a:t>
            </a:r>
            <a:r>
              <a:rPr lang="en-US" altLang="cs-CZ" sz="1800" b="1" dirty="0">
                <a:solidFill>
                  <a:srgbClr val="307871"/>
                </a:solidFill>
                <a:latin typeface="Times New Roman" panose="02020603050405020304" pitchFamily="18" charset="0"/>
                <a:cs typeface="Times New Roman" panose="02020603050405020304" pitchFamily="18" charset="0"/>
              </a:rPr>
              <a:t>an information disseminator, such as libraries, database </a:t>
            </a:r>
            <a:r>
              <a:rPr lang="en-US" altLang="cs-CZ" sz="1800" b="1" dirty="0" smtClean="0">
                <a:solidFill>
                  <a:srgbClr val="307871"/>
                </a:solidFill>
                <a:latin typeface="Times New Roman" panose="02020603050405020304" pitchFamily="18" charset="0"/>
                <a:cs typeface="Times New Roman" panose="02020603050405020304" pitchFamily="18" charset="0"/>
              </a:rPr>
              <a:t>centers</a:t>
            </a:r>
            <a:r>
              <a:rPr lang="en-US" altLang="cs-CZ" sz="1800" b="1" dirty="0">
                <a:solidFill>
                  <a:srgbClr val="307871"/>
                </a:solidFill>
                <a:latin typeface="Times New Roman" panose="02020603050405020304" pitchFamily="18" charset="0"/>
                <a:cs typeface="Times New Roman" panose="02020603050405020304" pitchFamily="18" charset="0"/>
              </a:rPr>
              <a:t>, information centers, television, radio.</a:t>
            </a: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There </a:t>
            </a:r>
            <a:r>
              <a:rPr lang="en-US" altLang="cs-CZ" sz="1800" b="1" dirty="0">
                <a:solidFill>
                  <a:srgbClr val="307871"/>
                </a:solidFill>
                <a:latin typeface="Times New Roman" panose="02020603050405020304" pitchFamily="18" charset="0"/>
                <a:cs typeface="Times New Roman" panose="02020603050405020304" pitchFamily="18" charset="0"/>
              </a:rPr>
              <a:t>are a number of aspects that can be used to divide information sources. There will be mentioned but the basic </a:t>
            </a:r>
            <a:r>
              <a:rPr lang="en-US" altLang="cs-CZ" sz="1800" b="1" dirty="0" smtClean="0">
                <a:solidFill>
                  <a:srgbClr val="307871"/>
                </a:solidFill>
                <a:latin typeface="Times New Roman" panose="02020603050405020304" pitchFamily="18" charset="0"/>
                <a:cs typeface="Times New Roman" panose="02020603050405020304" pitchFamily="18" charset="0"/>
              </a:rPr>
              <a:t>of </a:t>
            </a:r>
            <a:r>
              <a:rPr lang="en-US" altLang="cs-CZ" sz="1800" b="1" dirty="0">
                <a:solidFill>
                  <a:srgbClr val="307871"/>
                </a:solidFill>
                <a:latin typeface="Times New Roman" panose="02020603050405020304" pitchFamily="18" charset="0"/>
                <a:cs typeface="Times New Roman" panose="02020603050405020304" pitchFamily="18" charset="0"/>
              </a:rPr>
              <a:t>them.</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According to the originality of the content: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primary </a:t>
            </a:r>
            <a:r>
              <a:rPr lang="en-US" altLang="cs-CZ" sz="1800" b="1" dirty="0">
                <a:solidFill>
                  <a:srgbClr val="307871"/>
                </a:solidFill>
                <a:latin typeface="Times New Roman" panose="02020603050405020304" pitchFamily="18" charset="0"/>
                <a:cs typeface="Times New Roman" panose="02020603050405020304" pitchFamily="18" charset="0"/>
              </a:rPr>
              <a:t>- original messages, original documents, information obtained </a:t>
            </a:r>
            <a:r>
              <a:rPr lang="en-US" altLang="cs-CZ" sz="1800" b="1" dirty="0" err="1">
                <a:solidFill>
                  <a:srgbClr val="307871"/>
                </a:solidFill>
                <a:latin typeface="Times New Roman" panose="02020603050405020304" pitchFamily="18" charset="0"/>
                <a:cs typeface="Times New Roman" panose="02020603050405020304" pitchFamily="18" charset="0"/>
              </a:rPr>
              <a:t>eg</a:t>
            </a:r>
            <a:r>
              <a:rPr lang="en-US" altLang="cs-CZ" sz="1800" b="1" dirty="0">
                <a:solidFill>
                  <a:srgbClr val="307871"/>
                </a:solidFill>
                <a:latin typeface="Times New Roman" panose="02020603050405020304" pitchFamily="18" charset="0"/>
                <a:cs typeface="Times New Roman" panose="02020603050405020304" pitchFamily="18" charset="0"/>
              </a:rPr>
              <a:t> by marketing research methods, </a:t>
            </a:r>
            <a:r>
              <a:rPr lang="en-US" altLang="cs-CZ" sz="1800" b="1" dirty="0" smtClean="0">
                <a:solidFill>
                  <a:srgbClr val="307871"/>
                </a:solidFill>
                <a:latin typeface="Times New Roman" panose="02020603050405020304" pitchFamily="18" charset="0"/>
                <a:cs typeface="Times New Roman" panose="02020603050405020304" pitchFamily="18" charset="0"/>
              </a:rPr>
              <a:t>etc</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secondary </a:t>
            </a:r>
            <a:r>
              <a:rPr lang="en-US" altLang="cs-CZ" sz="1800" b="1" dirty="0">
                <a:solidFill>
                  <a:srgbClr val="307871"/>
                </a:solidFill>
                <a:latin typeface="Times New Roman" panose="02020603050405020304" pitchFamily="18" charset="0"/>
                <a:cs typeface="Times New Roman" panose="02020603050405020304" pitchFamily="18" charset="0"/>
              </a:rPr>
              <a:t>information is based on primary sources, other secondary ones, such as information created for </a:t>
            </a:r>
            <a:r>
              <a:rPr lang="en-US" altLang="cs-CZ" sz="1800" b="1" dirty="0" smtClean="0">
                <a:solidFill>
                  <a:srgbClr val="307871"/>
                </a:solidFill>
                <a:latin typeface="Times New Roman" panose="02020603050405020304" pitchFamily="18" charset="0"/>
                <a:cs typeface="Times New Roman" panose="02020603050405020304" pitchFamily="18" charset="0"/>
              </a:rPr>
              <a:t>other </a:t>
            </a:r>
            <a:r>
              <a:rPr lang="en-US" altLang="cs-CZ" sz="1800" b="1" dirty="0">
                <a:solidFill>
                  <a:srgbClr val="307871"/>
                </a:solidFill>
                <a:latin typeface="Times New Roman" panose="02020603050405020304" pitchFamily="18" charset="0"/>
                <a:cs typeface="Times New Roman" panose="02020603050405020304" pitchFamily="18" charset="0"/>
              </a:rPr>
              <a:t>purposes, but can be used for that purpose,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tertiary </a:t>
            </a:r>
            <a:r>
              <a:rPr lang="en-US" altLang="cs-CZ" sz="1800" b="1" dirty="0">
                <a:solidFill>
                  <a:srgbClr val="307871"/>
                </a:solidFill>
                <a:latin typeface="Times New Roman" panose="02020603050405020304" pitchFamily="18" charset="0"/>
                <a:cs typeface="Times New Roman" panose="02020603050405020304" pitchFamily="18" charset="0"/>
              </a:rPr>
              <a:t>- summary papers, overviews of the issue, synthesis of information</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Information</a:t>
            </a:r>
            <a:r>
              <a:rPr lang="cs-CZ" b="1" dirty="0"/>
              <a:t> </a:t>
            </a:r>
            <a:r>
              <a:rPr lang="cs-CZ" b="1" dirty="0" err="1"/>
              <a:t>services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9836052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sz="1800" b="1" dirty="0"/>
              <a:t>Information support is necessary for a number of business strategies and processes. It is particularly important in the areas of management and marketing, management of </a:t>
            </a:r>
            <a:r>
              <a:rPr lang="en-US" sz="1800" b="1" dirty="0" smtClean="0"/>
              <a:t>production </a:t>
            </a:r>
            <a:r>
              <a:rPr lang="en-US" sz="1800" b="1" dirty="0"/>
              <a:t>and logistics processes, as well as crisis management. </a:t>
            </a:r>
            <a:endParaRPr lang="cs-CZ" sz="1800" b="1" dirty="0" smtClean="0"/>
          </a:p>
          <a:p>
            <a:pPr marL="0" indent="0" algn="just">
              <a:buNone/>
            </a:pPr>
            <a:r>
              <a:rPr lang="en-US" sz="1800" b="1" dirty="0" smtClean="0"/>
              <a:t>If </a:t>
            </a:r>
            <a:r>
              <a:rPr lang="en-US" sz="1800" b="1" dirty="0"/>
              <a:t>a high-quality and effective information support system is in place, managers can simply work with the data obtained, perform their own analyzes, and interpret the results of these analyzes to make the right decisions on business and institution management and strategy. </a:t>
            </a:r>
            <a:endParaRPr lang="cs-CZ" sz="1800" b="1" dirty="0" smtClean="0"/>
          </a:p>
          <a:p>
            <a:pPr marL="0" indent="0" algn="just">
              <a:buNone/>
            </a:pPr>
            <a:r>
              <a:rPr lang="en-US" sz="1800" b="1" dirty="0" smtClean="0"/>
              <a:t>Within </a:t>
            </a:r>
            <a:r>
              <a:rPr lang="en-US" sz="1800" b="1" dirty="0"/>
              <a:t>any information support, it is very important to use all possible available information services as well as effective communication for obtaining information and feedback linked to possible </a:t>
            </a:r>
            <a:r>
              <a:rPr lang="en-US" sz="1800" b="1" dirty="0" smtClean="0"/>
              <a:t>variants </a:t>
            </a:r>
            <a:r>
              <a:rPr lang="en-US" sz="1800" b="1" dirty="0"/>
              <a:t>of individual decisions.</a:t>
            </a:r>
          </a:p>
          <a:p>
            <a:pPr marL="0" indent="0" algn="just">
              <a:buNone/>
            </a:pPr>
            <a:endParaRPr lang="cs-CZ" sz="1800" b="1" dirty="0"/>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Introduction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053519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Based </a:t>
            </a:r>
            <a:r>
              <a:rPr lang="en-US" altLang="cs-CZ" sz="1800" b="1" dirty="0">
                <a:solidFill>
                  <a:srgbClr val="307871"/>
                </a:solidFill>
                <a:latin typeface="Times New Roman" panose="02020603050405020304" pitchFamily="18" charset="0"/>
                <a:cs typeface="Times New Roman" panose="02020603050405020304" pitchFamily="18" charset="0"/>
              </a:rPr>
              <a:t>on reliability and added value of 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unverified</a:t>
            </a:r>
            <a:r>
              <a:rPr lang="en-US" altLang="cs-CZ" sz="1800" b="1" dirty="0">
                <a:solidFill>
                  <a:srgbClr val="307871"/>
                </a:solidFill>
                <a:latin typeface="Times New Roman" panose="02020603050405020304" pitchFamily="18" charset="0"/>
                <a:cs typeface="Times New Roman" panose="02020603050405020304" pitchFamily="18" charset="0"/>
              </a:rPr>
              <a:t>, unauthorized 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verified </a:t>
            </a:r>
            <a:r>
              <a:rPr lang="en-US" altLang="cs-CZ" sz="1800" b="1" dirty="0">
                <a:solidFill>
                  <a:srgbClr val="307871"/>
                </a:solidFill>
                <a:latin typeface="Times New Roman" panose="02020603050405020304" pitchFamily="18" charset="0"/>
                <a:cs typeface="Times New Roman" panose="02020603050405020304" pitchFamily="18" charset="0"/>
              </a:rPr>
              <a:t>information, trustworthy, serious 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commented </a:t>
            </a:r>
            <a:r>
              <a:rPr lang="en-US" altLang="cs-CZ" sz="1800" b="1" dirty="0">
                <a:solidFill>
                  <a:srgbClr val="307871"/>
                </a:solidFill>
                <a:latin typeface="Times New Roman" panose="02020603050405020304" pitchFamily="18" charset="0"/>
                <a:cs typeface="Times New Roman" panose="02020603050405020304" pitchFamily="18" charset="0"/>
              </a:rPr>
              <a:t>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evaluated </a:t>
            </a:r>
            <a:r>
              <a:rPr lang="en-US" altLang="cs-CZ" sz="1800" b="1" dirty="0">
                <a:solidFill>
                  <a:srgbClr val="307871"/>
                </a:solidFill>
                <a:latin typeface="Times New Roman" panose="02020603050405020304" pitchFamily="18" charset="0"/>
                <a:cs typeface="Times New Roman" panose="02020603050405020304" pitchFamily="18" charset="0"/>
              </a:rPr>
              <a:t>information</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err="1" smtClean="0">
                <a:solidFill>
                  <a:srgbClr val="307871"/>
                </a:solidFill>
                <a:latin typeface="Times New Roman" panose="02020603050405020304" pitchFamily="18" charset="0"/>
                <a:cs typeface="Times New Roman" panose="02020603050405020304" pitchFamily="18" charset="0"/>
              </a:rPr>
              <a:t>Based</a:t>
            </a:r>
            <a:r>
              <a:rPr lang="cs-CZ" altLang="cs-CZ" sz="1800" b="1" dirty="0" smtClean="0">
                <a:solidFill>
                  <a:srgbClr val="307871"/>
                </a:solidFill>
                <a:latin typeface="Times New Roman" panose="02020603050405020304" pitchFamily="18" charset="0"/>
                <a:cs typeface="Times New Roman" panose="02020603050405020304" pitchFamily="18" charset="0"/>
              </a:rPr>
              <a:t> b</a:t>
            </a:r>
            <a:r>
              <a:rPr lang="en-US" altLang="cs-CZ" sz="1800" b="1" dirty="0" smtClean="0">
                <a:solidFill>
                  <a:srgbClr val="307871"/>
                </a:solidFill>
                <a:latin typeface="Times New Roman" panose="02020603050405020304" pitchFamily="18" charset="0"/>
                <a:cs typeface="Times New Roman" panose="02020603050405020304" pitchFamily="18" charset="0"/>
              </a:rPr>
              <a:t>y </a:t>
            </a:r>
            <a:r>
              <a:rPr lang="en-US" altLang="cs-CZ" sz="1800" b="1" dirty="0">
                <a:solidFill>
                  <a:srgbClr val="307871"/>
                </a:solidFill>
                <a:latin typeface="Times New Roman" panose="02020603050405020304" pitchFamily="18" charset="0"/>
                <a:cs typeface="Times New Roman" panose="02020603050405020304" pitchFamily="18" charset="0"/>
              </a:rPr>
              <a:t>availability:</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public</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commercial</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classified</a:t>
            </a:r>
            <a:r>
              <a:rPr lang="en-US" altLang="cs-CZ" sz="1800" b="1" dirty="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Information</a:t>
            </a:r>
            <a:r>
              <a:rPr lang="cs-CZ" b="1" dirty="0"/>
              <a:t> </a:t>
            </a:r>
            <a:r>
              <a:rPr lang="cs-CZ" b="1" dirty="0" err="1"/>
              <a:t>services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7673504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According </a:t>
            </a:r>
            <a:r>
              <a:rPr lang="en-US" altLang="cs-CZ" sz="1800" b="1" dirty="0">
                <a:solidFill>
                  <a:srgbClr val="307871"/>
                </a:solidFill>
                <a:latin typeface="Times New Roman" panose="02020603050405020304" pitchFamily="18" charset="0"/>
                <a:cs typeface="Times New Roman" panose="02020603050405020304" pitchFamily="18" charset="0"/>
              </a:rPr>
              <a:t>to the information change interval:</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relatively </a:t>
            </a:r>
            <a:r>
              <a:rPr lang="en-US" altLang="cs-CZ" sz="1800" b="1" dirty="0">
                <a:solidFill>
                  <a:srgbClr val="307871"/>
                </a:solidFill>
                <a:latin typeface="Times New Roman" panose="02020603050405020304" pitchFamily="18" charset="0"/>
                <a:cs typeface="Times New Roman" panose="02020603050405020304" pitchFamily="18" charset="0"/>
              </a:rPr>
              <a:t>constant (</a:t>
            </a:r>
            <a:r>
              <a:rPr lang="en-US" altLang="cs-CZ" sz="1800" b="1" dirty="0" err="1">
                <a:solidFill>
                  <a:srgbClr val="307871"/>
                </a:solidFill>
                <a:latin typeface="Times New Roman" panose="02020603050405020304" pitchFamily="18" charset="0"/>
                <a:cs typeface="Times New Roman" panose="02020603050405020304" pitchFamily="18" charset="0"/>
              </a:rPr>
              <a:t>eg</a:t>
            </a:r>
            <a:r>
              <a:rPr lang="en-US" altLang="cs-CZ" sz="1800" b="1" dirty="0">
                <a:solidFill>
                  <a:srgbClr val="307871"/>
                </a:solidFill>
                <a:latin typeface="Times New Roman" panose="02020603050405020304" pitchFamily="18" charset="0"/>
                <a:cs typeface="Times New Roman" panose="02020603050405020304" pitchFamily="18" charset="0"/>
              </a:rPr>
              <a:t> information from history, architecture, etc.)</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variables </a:t>
            </a:r>
            <a:r>
              <a:rPr lang="en-US" altLang="cs-CZ" sz="1800" b="1" dirty="0">
                <a:solidFill>
                  <a:srgbClr val="307871"/>
                </a:solidFill>
                <a:latin typeface="Times New Roman" panose="02020603050405020304" pitchFamily="18" charset="0"/>
                <a:cs typeface="Times New Roman" panose="02020603050405020304" pitchFamily="18" charset="0"/>
              </a:rPr>
              <a:t>with a long period of change (</a:t>
            </a:r>
            <a:r>
              <a:rPr lang="en-US" altLang="cs-CZ" sz="1800" b="1" dirty="0" smtClean="0">
                <a:solidFill>
                  <a:srgbClr val="307871"/>
                </a:solidFill>
                <a:latin typeface="Times New Roman" panose="02020603050405020304" pitchFamily="18" charset="0"/>
                <a:cs typeface="Times New Roman" panose="02020603050405020304" pitchFamily="18" charset="0"/>
              </a:rPr>
              <a:t>e</a:t>
            </a:r>
            <a:r>
              <a:rPr lang="cs-CZ" altLang="cs-CZ" sz="1800" b="1" dirty="0" smtClean="0">
                <a:solidFill>
                  <a:srgbClr val="307871"/>
                </a:solidFill>
                <a:latin typeface="Times New Roman" panose="02020603050405020304" pitchFamily="18" charset="0"/>
                <a:cs typeface="Times New Roman" panose="02020603050405020304" pitchFamily="18" charset="0"/>
              </a:rPr>
              <a:t>.</a:t>
            </a:r>
            <a:r>
              <a:rPr lang="en-US" altLang="cs-CZ" sz="1800" b="1" dirty="0" smtClean="0">
                <a:solidFill>
                  <a:srgbClr val="307871"/>
                </a:solidFill>
                <a:latin typeface="Times New Roman" panose="02020603050405020304" pitchFamily="18" charset="0"/>
                <a:cs typeface="Times New Roman" panose="02020603050405020304" pitchFamily="18" charset="0"/>
              </a:rPr>
              <a:t>g</a:t>
            </a:r>
            <a:r>
              <a:rPr lang="cs-CZ" altLang="cs-CZ" sz="1800" b="1" dirty="0" smtClean="0">
                <a:solidFill>
                  <a:srgbClr val="307871"/>
                </a:solidFill>
                <a:latin typeface="Times New Roman" panose="02020603050405020304" pitchFamily="18" charset="0"/>
                <a:cs typeface="Times New Roman" panose="02020603050405020304" pitchFamily="18" charset="0"/>
              </a:rPr>
              <a:t>.</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information on the structure of the industry, agriculture, the </a:t>
            </a:r>
            <a:r>
              <a:rPr lang="en-US" altLang="cs-CZ" sz="1800" b="1" dirty="0" smtClean="0">
                <a:solidFill>
                  <a:srgbClr val="307871"/>
                </a:solidFill>
                <a:latin typeface="Times New Roman" panose="02020603050405020304" pitchFamily="18" charset="0"/>
                <a:cs typeface="Times New Roman" panose="02020603050405020304" pitchFamily="18" charset="0"/>
              </a:rPr>
              <a:t>composition </a:t>
            </a:r>
            <a:r>
              <a:rPr lang="en-US" altLang="cs-CZ" sz="1800" b="1" dirty="0">
                <a:solidFill>
                  <a:srgbClr val="307871"/>
                </a:solidFill>
                <a:latin typeface="Times New Roman" panose="02020603050405020304" pitchFamily="18" charset="0"/>
                <a:cs typeface="Times New Roman" panose="02020603050405020304" pitchFamily="18" charset="0"/>
              </a:rPr>
              <a:t>of the state population, political system, etc.)</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variables </a:t>
            </a:r>
            <a:r>
              <a:rPr lang="en-US" altLang="cs-CZ" sz="1800" b="1" dirty="0">
                <a:solidFill>
                  <a:srgbClr val="307871"/>
                </a:solidFill>
                <a:latin typeface="Times New Roman" panose="02020603050405020304" pitchFamily="18" charset="0"/>
                <a:cs typeface="Times New Roman" panose="02020603050405020304" pitchFamily="18" charset="0"/>
              </a:rPr>
              <a:t>with medium change period (</a:t>
            </a:r>
            <a:r>
              <a:rPr lang="en-US" altLang="cs-CZ" sz="1800" b="1" dirty="0" smtClean="0">
                <a:solidFill>
                  <a:srgbClr val="307871"/>
                </a:solidFill>
                <a:latin typeface="Times New Roman" panose="02020603050405020304" pitchFamily="18" charset="0"/>
                <a:cs typeface="Times New Roman" panose="02020603050405020304" pitchFamily="18" charset="0"/>
              </a:rPr>
              <a:t>e</a:t>
            </a:r>
            <a:r>
              <a:rPr lang="cs-CZ" altLang="cs-CZ" sz="1800" b="1" dirty="0" smtClean="0">
                <a:solidFill>
                  <a:srgbClr val="307871"/>
                </a:solidFill>
                <a:latin typeface="Times New Roman" panose="02020603050405020304" pitchFamily="18" charset="0"/>
                <a:cs typeface="Times New Roman" panose="02020603050405020304" pitchFamily="18" charset="0"/>
              </a:rPr>
              <a:t>.</a:t>
            </a:r>
            <a:r>
              <a:rPr lang="en-US" altLang="cs-CZ" sz="1800" b="1" dirty="0" smtClean="0">
                <a:solidFill>
                  <a:srgbClr val="307871"/>
                </a:solidFill>
                <a:latin typeface="Times New Roman" panose="02020603050405020304" pitchFamily="18" charset="0"/>
                <a:cs typeface="Times New Roman" panose="02020603050405020304" pitchFamily="18" charset="0"/>
              </a:rPr>
              <a:t>g</a:t>
            </a:r>
            <a:r>
              <a:rPr lang="cs-CZ" altLang="cs-CZ" sz="1800" b="1" dirty="0" smtClean="0">
                <a:solidFill>
                  <a:srgbClr val="307871"/>
                </a:solidFill>
                <a:latin typeface="Times New Roman" panose="02020603050405020304" pitchFamily="18" charset="0"/>
                <a:cs typeface="Times New Roman" panose="02020603050405020304" pitchFamily="18" charset="0"/>
              </a:rPr>
              <a:t>.</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dates of long-term events, price lists, operating hours, the range </a:t>
            </a:r>
            <a:r>
              <a:rPr lang="en-US" altLang="cs-CZ" sz="1800" b="1" dirty="0" smtClean="0">
                <a:solidFill>
                  <a:srgbClr val="307871"/>
                </a:solidFill>
                <a:latin typeface="Times New Roman" panose="02020603050405020304" pitchFamily="18" charset="0"/>
                <a:cs typeface="Times New Roman" panose="02020603050405020304" pitchFamily="18" charset="0"/>
              </a:rPr>
              <a:t>of </a:t>
            </a:r>
            <a:r>
              <a:rPr lang="en-US" altLang="cs-CZ" sz="1800" b="1" dirty="0">
                <a:solidFill>
                  <a:srgbClr val="307871"/>
                </a:solidFill>
                <a:latin typeface="Times New Roman" panose="02020603050405020304" pitchFamily="18" charset="0"/>
                <a:cs typeface="Times New Roman" panose="02020603050405020304" pitchFamily="18" charset="0"/>
              </a:rPr>
              <a:t>services, etc.)</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variables </a:t>
            </a:r>
            <a:r>
              <a:rPr lang="en-US" altLang="cs-CZ" sz="1800" b="1" dirty="0">
                <a:solidFill>
                  <a:srgbClr val="307871"/>
                </a:solidFill>
                <a:latin typeface="Times New Roman" panose="02020603050405020304" pitchFamily="18" charset="0"/>
                <a:cs typeface="Times New Roman" panose="02020603050405020304" pitchFamily="18" charset="0"/>
              </a:rPr>
              <a:t>with a short change period (e.g., dates of performances, events, </a:t>
            </a:r>
            <a:r>
              <a:rPr lang="en-US" altLang="cs-CZ" sz="1800" b="1" dirty="0" smtClean="0">
                <a:solidFill>
                  <a:srgbClr val="307871"/>
                </a:solidFill>
                <a:latin typeface="Times New Roman" panose="02020603050405020304" pitchFamily="18" charset="0"/>
                <a:cs typeface="Times New Roman" panose="02020603050405020304" pitchFamily="18" charset="0"/>
              </a:rPr>
              <a:t>exhibitions </a:t>
            </a:r>
            <a:r>
              <a:rPr lang="en-US" altLang="cs-CZ" sz="1800" b="1" dirty="0">
                <a:solidFill>
                  <a:srgbClr val="307871"/>
                </a:solidFill>
                <a:latin typeface="Times New Roman" panose="02020603050405020304" pitchFamily="18" charset="0"/>
                <a:cs typeface="Times New Roman" panose="02020603050405020304" pitchFamily="18" charset="0"/>
              </a:rPr>
              <a:t>and fairs, weather </a:t>
            </a:r>
            <a:r>
              <a:rPr lang="en-US" altLang="cs-CZ" sz="1800" b="1" dirty="0" smtClean="0">
                <a:solidFill>
                  <a:srgbClr val="307871"/>
                </a:solidFill>
                <a:latin typeface="Times New Roman" panose="02020603050405020304" pitchFamily="18" charset="0"/>
                <a:cs typeface="Times New Roman" panose="02020603050405020304" pitchFamily="18" charset="0"/>
              </a:rPr>
              <a:t>forecasts</a:t>
            </a:r>
            <a:r>
              <a:rPr lang="en-US" altLang="cs-CZ" sz="1800" b="1" dirty="0">
                <a:solidFill>
                  <a:srgbClr val="307871"/>
                </a:solidFill>
                <a:latin typeface="Times New Roman" panose="02020603050405020304" pitchFamily="18" charset="0"/>
                <a:cs typeface="Times New Roman" panose="02020603050405020304" pitchFamily="18" charset="0"/>
              </a:rPr>
              <a:t>, etc.)</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constantly </a:t>
            </a:r>
            <a:r>
              <a:rPr lang="en-US" altLang="cs-CZ" sz="1800" b="1" dirty="0">
                <a:solidFill>
                  <a:srgbClr val="307871"/>
                </a:solidFill>
                <a:latin typeface="Times New Roman" panose="02020603050405020304" pitchFamily="18" charset="0"/>
                <a:cs typeface="Times New Roman" panose="02020603050405020304" pitchFamily="18" charset="0"/>
              </a:rPr>
              <a:t>changing (e.g., the current status of reservations, the course of events, current weather in a </a:t>
            </a:r>
            <a:r>
              <a:rPr lang="en-US" altLang="cs-CZ" sz="1800" b="1" dirty="0" smtClean="0">
                <a:solidFill>
                  <a:srgbClr val="307871"/>
                </a:solidFill>
                <a:latin typeface="Times New Roman" panose="02020603050405020304" pitchFamily="18" charset="0"/>
                <a:cs typeface="Times New Roman" panose="02020603050405020304" pitchFamily="18" charset="0"/>
              </a:rPr>
              <a:t>given </a:t>
            </a:r>
            <a:r>
              <a:rPr lang="en-US" altLang="cs-CZ" sz="1800" b="1" dirty="0">
                <a:solidFill>
                  <a:srgbClr val="307871"/>
                </a:solidFill>
                <a:latin typeface="Times New Roman" panose="02020603050405020304" pitchFamily="18" charset="0"/>
                <a:cs typeface="Times New Roman" panose="02020603050405020304" pitchFamily="18" charset="0"/>
              </a:rPr>
              <a:t>location, the location of objects, etc.).</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Information</a:t>
            </a:r>
            <a:r>
              <a:rPr lang="cs-CZ" b="1" dirty="0"/>
              <a:t> </a:t>
            </a:r>
            <a:r>
              <a:rPr lang="cs-CZ" b="1" dirty="0" err="1"/>
              <a:t>services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29596108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According 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the information source is a means of communication </a:t>
            </a:r>
            <a:r>
              <a:rPr lang="en-US" altLang="cs-CZ" sz="1800" b="1" dirty="0" smtClean="0">
                <a:solidFill>
                  <a:srgbClr val="307871"/>
                </a:solidFill>
                <a:latin typeface="Times New Roman" panose="02020603050405020304" pitchFamily="18" charset="0"/>
                <a:cs typeface="Times New Roman" panose="02020603050405020304" pitchFamily="18" charset="0"/>
              </a:rPr>
              <a:t>consisting </a:t>
            </a:r>
            <a:r>
              <a:rPr lang="en-US" altLang="cs-CZ" sz="1800" b="1" dirty="0">
                <a:solidFill>
                  <a:srgbClr val="307871"/>
                </a:solidFill>
                <a:latin typeface="Times New Roman" panose="02020603050405020304" pitchFamily="18" charset="0"/>
                <a:cs typeface="Times New Roman" panose="02020603050405020304" pitchFamily="18" charset="0"/>
              </a:rPr>
              <a:t>of a carrier (or a </a:t>
            </a:r>
            <a:r>
              <a:rPr lang="en-US" altLang="cs-CZ" sz="1800" b="1" dirty="0" smtClean="0">
                <a:solidFill>
                  <a:srgbClr val="307871"/>
                </a:solidFill>
                <a:latin typeface="Times New Roman" panose="02020603050405020304" pitchFamily="18" charset="0"/>
                <a:cs typeface="Times New Roman" panose="02020603050405020304" pitchFamily="18" charset="0"/>
              </a:rPr>
              <a:t>bearer</a:t>
            </a:r>
            <a:r>
              <a:rPr lang="en-US" altLang="cs-CZ" sz="1800" b="1" dirty="0">
                <a:solidFill>
                  <a:srgbClr val="307871"/>
                </a:solidFill>
                <a:latin typeface="Times New Roman" panose="02020603050405020304" pitchFamily="18" charset="0"/>
                <a:cs typeface="Times New Roman" panose="02020603050405020304" pitchFamily="18" charset="0"/>
              </a:rPr>
              <a:t>) of information, a set of fixed information such as a </a:t>
            </a:r>
            <a:r>
              <a:rPr lang="en-US" altLang="cs-CZ" sz="1800" b="1" dirty="0" smtClean="0">
                <a:solidFill>
                  <a:srgbClr val="307871"/>
                </a:solidFill>
                <a:latin typeface="Times New Roman" panose="02020603050405020304" pitchFamily="18" charset="0"/>
                <a:cs typeface="Times New Roman" panose="02020603050405020304" pitchFamily="18" charset="0"/>
              </a:rPr>
              <a:t>document </a:t>
            </a:r>
            <a:r>
              <a:rPr lang="en-US" altLang="cs-CZ" sz="1800" b="1" dirty="0">
                <a:solidFill>
                  <a:srgbClr val="307871"/>
                </a:solidFill>
                <a:latin typeface="Times New Roman" panose="02020603050405020304" pitchFamily="18" charset="0"/>
                <a:cs typeface="Times New Roman" panose="02020603050405020304" pitchFamily="18" charset="0"/>
              </a:rPr>
              <a:t>(a book, a magazine), an expert in any </a:t>
            </a:r>
            <a:r>
              <a:rPr lang="en-US" altLang="cs-CZ" sz="1800" b="1" dirty="0" smtClean="0">
                <a:solidFill>
                  <a:srgbClr val="307871"/>
                </a:solidFill>
                <a:latin typeface="Times New Roman" panose="02020603050405020304" pitchFamily="18" charset="0"/>
                <a:cs typeface="Times New Roman" panose="02020603050405020304" pitchFamily="18" charset="0"/>
              </a:rPr>
              <a:t>field</a:t>
            </a:r>
            <a:r>
              <a:rPr lang="en-US" altLang="cs-CZ" sz="1800" b="1" dirty="0">
                <a:solidFill>
                  <a:srgbClr val="307871"/>
                </a:solidFill>
                <a:latin typeface="Times New Roman" panose="02020603050405020304" pitchFamily="18" charset="0"/>
                <a:cs typeface="Times New Roman" panose="02020603050405020304" pitchFamily="18" charset="0"/>
              </a:rPr>
              <a:t>, etc. The boundaries between the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source and the source are not unambiguous.</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According </a:t>
            </a:r>
            <a:r>
              <a:rPr lang="en-US" altLang="cs-CZ" sz="1800" b="1" dirty="0">
                <a:solidFill>
                  <a:srgbClr val="307871"/>
                </a:solidFill>
                <a:latin typeface="Times New Roman" panose="02020603050405020304" pitchFamily="18" charset="0"/>
                <a:cs typeface="Times New Roman" panose="02020603050405020304" pitchFamily="18" charset="0"/>
              </a:rPr>
              <a:t>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the information process involves the process of acquiring, processing, preserving, </a:t>
            </a:r>
            <a:r>
              <a:rPr lang="en-US" altLang="cs-CZ" sz="1800" b="1" dirty="0" smtClean="0">
                <a:solidFill>
                  <a:srgbClr val="307871"/>
                </a:solidFill>
                <a:latin typeface="Times New Roman" panose="02020603050405020304" pitchFamily="18" charset="0"/>
                <a:cs typeface="Times New Roman" panose="02020603050405020304" pitchFamily="18" charset="0"/>
              </a:rPr>
              <a:t>mediating </a:t>
            </a:r>
            <a:r>
              <a:rPr lang="en-US" altLang="cs-CZ" sz="1800" b="1" dirty="0">
                <a:solidFill>
                  <a:srgbClr val="307871"/>
                </a:solidFill>
                <a:latin typeface="Times New Roman" panose="02020603050405020304" pitchFamily="18" charset="0"/>
                <a:cs typeface="Times New Roman" panose="02020603050405020304" pitchFamily="18" charset="0"/>
              </a:rPr>
              <a:t>and using information. It is a set of interrelated or non-interacting activities that convert </a:t>
            </a:r>
            <a:r>
              <a:rPr lang="en-US" altLang="cs-CZ" sz="1800" b="1" dirty="0" smtClean="0">
                <a:solidFill>
                  <a:srgbClr val="307871"/>
                </a:solidFill>
                <a:latin typeface="Times New Roman" panose="02020603050405020304" pitchFamily="18" charset="0"/>
                <a:cs typeface="Times New Roman" panose="02020603050405020304" pitchFamily="18" charset="0"/>
              </a:rPr>
              <a:t>certain</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inputs </a:t>
            </a:r>
            <a:r>
              <a:rPr lang="en-US" altLang="cs-CZ" sz="1800" b="1" dirty="0">
                <a:solidFill>
                  <a:srgbClr val="307871"/>
                </a:solidFill>
                <a:latin typeface="Times New Roman" panose="02020603050405020304" pitchFamily="18" charset="0"/>
                <a:cs typeface="Times New Roman" panose="02020603050405020304" pitchFamily="18" charset="0"/>
              </a:rPr>
              <a:t>into outputs. It defines and creates </a:t>
            </a:r>
            <a:r>
              <a:rPr lang="en-US" altLang="cs-CZ" sz="1800" b="1" dirty="0" smtClean="0">
                <a:solidFill>
                  <a:srgbClr val="307871"/>
                </a:solidFill>
                <a:latin typeface="Times New Roman" panose="02020603050405020304" pitchFamily="18" charset="0"/>
                <a:cs typeface="Times New Roman" panose="02020603050405020304" pitchFamily="18" charset="0"/>
              </a:rPr>
              <a:t>relationships </a:t>
            </a:r>
            <a:r>
              <a:rPr lang="en-US" altLang="cs-CZ" sz="1800" b="1" dirty="0">
                <a:solidFill>
                  <a:srgbClr val="307871"/>
                </a:solidFill>
                <a:latin typeface="Times New Roman" panose="02020603050405020304" pitchFamily="18" charset="0"/>
                <a:cs typeface="Times New Roman" panose="02020603050405020304" pitchFamily="18" charset="0"/>
              </a:rPr>
              <a:t>and structures between information sources and users and </a:t>
            </a:r>
            <a:r>
              <a:rPr lang="en-US" altLang="cs-CZ" sz="1800" b="1" dirty="0" smtClean="0">
                <a:solidFill>
                  <a:srgbClr val="307871"/>
                </a:solidFill>
                <a:latin typeface="Times New Roman" panose="02020603050405020304" pitchFamily="18" charset="0"/>
                <a:cs typeface="Times New Roman" panose="02020603050405020304" pitchFamily="18" charset="0"/>
              </a:rPr>
              <a:t>aims </a:t>
            </a:r>
            <a:r>
              <a:rPr lang="en-US" altLang="cs-CZ" sz="1800" b="1" dirty="0">
                <a:solidFill>
                  <a:srgbClr val="307871"/>
                </a:solidFill>
                <a:latin typeface="Times New Roman" panose="02020603050405020304" pitchFamily="18" charset="0"/>
                <a:cs typeface="Times New Roman" panose="02020603050405020304" pitchFamily="18" charset="0"/>
              </a:rPr>
              <a:t>to overcome the barriers between the emergence and use of information.</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Information</a:t>
            </a:r>
            <a:r>
              <a:rPr lang="cs-CZ" b="1" dirty="0"/>
              <a:t> </a:t>
            </a:r>
            <a:r>
              <a:rPr lang="cs-CZ" b="1" dirty="0" err="1"/>
              <a:t>services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2168266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 very important part of the information process is the transfer of information, which is going on according to </a:t>
            </a:r>
            <a:r>
              <a:rPr lang="en-US" altLang="cs-CZ" sz="1800" b="1" dirty="0" err="1" smtClean="0">
                <a:solidFill>
                  <a:srgbClr val="307871"/>
                </a:solidFill>
                <a:latin typeface="Times New Roman" panose="02020603050405020304" pitchFamily="18" charset="0"/>
                <a:cs typeface="Times New Roman" panose="02020603050405020304" pitchFamily="18" charset="0"/>
              </a:rPr>
              <a:t>Vaněk</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(2013):</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direct </a:t>
            </a:r>
            <a:r>
              <a:rPr lang="en-US" altLang="cs-CZ" sz="1800" b="1" dirty="0">
                <a:solidFill>
                  <a:srgbClr val="307871"/>
                </a:solidFill>
                <a:latin typeface="Times New Roman" panose="02020603050405020304" pitchFamily="18" charset="0"/>
                <a:cs typeface="Times New Roman" panose="02020603050405020304" pitchFamily="18" charset="0"/>
              </a:rPr>
              <a:t>communication between the creator (source) and user (target)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(only a small part of </a:t>
            </a:r>
            <a:r>
              <a:rPr lang="en-US" altLang="cs-CZ" sz="1800" b="1" dirty="0" smtClean="0">
                <a:solidFill>
                  <a:srgbClr val="307871"/>
                </a:solidFill>
                <a:latin typeface="Times New Roman" panose="02020603050405020304" pitchFamily="18" charset="0"/>
                <a:cs typeface="Times New Roman" panose="02020603050405020304" pitchFamily="18" charset="0"/>
              </a:rPr>
              <a:t>the</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through </a:t>
            </a:r>
            <a:r>
              <a:rPr lang="en-US" altLang="cs-CZ" sz="1800" b="1" dirty="0">
                <a:solidFill>
                  <a:srgbClr val="307871"/>
                </a:solidFill>
                <a:latin typeface="Times New Roman" panose="02020603050405020304" pitchFamily="18" charset="0"/>
                <a:cs typeface="Times New Roman" panose="02020603050405020304" pitchFamily="18" charset="0"/>
              </a:rPr>
              <a:t>an information system such as an expert library, a database center, a state archive, a business </a:t>
            </a:r>
            <a:r>
              <a:rPr lang="en-US" altLang="cs-CZ" sz="1800" b="1" dirty="0" smtClean="0">
                <a:solidFill>
                  <a:srgbClr val="307871"/>
                </a:solidFill>
                <a:latin typeface="Times New Roman" panose="02020603050405020304" pitchFamily="18" charset="0"/>
                <a:cs typeface="Times New Roman" panose="02020603050405020304" pitchFamily="18" charset="0"/>
              </a:rPr>
              <a:t>management </a:t>
            </a:r>
            <a:r>
              <a:rPr lang="en-US" altLang="cs-CZ" sz="1800" b="1" dirty="0">
                <a:solidFill>
                  <a:srgbClr val="307871"/>
                </a:solidFill>
                <a:latin typeface="Times New Roman" panose="02020603050405020304" pitchFamily="18" charset="0"/>
                <a:cs typeface="Times New Roman" panose="02020603050405020304" pitchFamily="18" charset="0"/>
              </a:rPr>
              <a:t>system</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Of </a:t>
            </a:r>
            <a:r>
              <a:rPr lang="en-US" altLang="cs-CZ" sz="1800" b="1" dirty="0">
                <a:solidFill>
                  <a:srgbClr val="307871"/>
                </a:solidFill>
                <a:latin typeface="Times New Roman" panose="02020603050405020304" pitchFamily="18" charset="0"/>
                <a:cs typeface="Times New Roman" panose="02020603050405020304" pitchFamily="18" charset="0"/>
              </a:rPr>
              <a:t>course, the flow of information is also in the opposite direction. User information generates new information, </a:t>
            </a:r>
            <a:r>
              <a:rPr lang="en-US" altLang="cs-CZ" sz="1800" b="1" dirty="0" smtClean="0">
                <a:solidFill>
                  <a:srgbClr val="307871"/>
                </a:solidFill>
                <a:latin typeface="Times New Roman" panose="02020603050405020304" pitchFamily="18" charset="0"/>
                <a:cs typeface="Times New Roman" panose="02020603050405020304" pitchFamily="18" charset="0"/>
              </a:rPr>
              <a:t>and </a:t>
            </a:r>
            <a:r>
              <a:rPr lang="en-US" altLang="cs-CZ" sz="1800" b="1" dirty="0">
                <a:solidFill>
                  <a:srgbClr val="307871"/>
                </a:solidFill>
                <a:latin typeface="Times New Roman" panose="02020603050405020304" pitchFamily="18" charset="0"/>
                <a:cs typeface="Times New Roman" panose="02020603050405020304" pitchFamily="18" charset="0"/>
              </a:rPr>
              <a:t>for example, the user uses the original information creator.</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Information</a:t>
            </a:r>
            <a:r>
              <a:rPr lang="cs-CZ" b="1" dirty="0"/>
              <a:t> </a:t>
            </a:r>
            <a:r>
              <a:rPr lang="cs-CZ" b="1" dirty="0" err="1"/>
              <a:t>services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1825127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Communication and communication skills are among the most important human </a:t>
            </a:r>
            <a:r>
              <a:rPr lang="en-US" altLang="cs-CZ" sz="1800" b="1" dirty="0" smtClean="0">
                <a:solidFill>
                  <a:srgbClr val="307871"/>
                </a:solidFill>
                <a:latin typeface="Times New Roman" panose="02020603050405020304" pitchFamily="18" charset="0"/>
                <a:cs typeface="Times New Roman" panose="02020603050405020304" pitchFamily="18" charset="0"/>
              </a:rPr>
              <a:t>abilities</a:t>
            </a:r>
            <a:r>
              <a:rPr lang="en-US" altLang="cs-CZ" sz="1800" b="1" dirty="0">
                <a:solidFill>
                  <a:srgbClr val="307871"/>
                </a:solidFill>
                <a:latin typeface="Times New Roman" panose="02020603050405020304" pitchFamily="18" charset="0"/>
                <a:cs typeface="Times New Roman" panose="02020603050405020304" pitchFamily="18" charset="0"/>
              </a:rPr>
              <a:t>, as it is a tool for mutual transfer of information and shared meanings among people. In addition to speech, other forms of communication, such as online communications, mobile communications, videophones, etc., have emerged in connection with the </a:t>
            </a:r>
            <a:r>
              <a:rPr lang="en-US" altLang="cs-CZ" sz="1800" b="1" dirty="0" smtClean="0">
                <a:solidFill>
                  <a:srgbClr val="307871"/>
                </a:solidFill>
                <a:latin typeface="Times New Roman" panose="02020603050405020304" pitchFamily="18" charset="0"/>
                <a:cs typeface="Times New Roman" panose="02020603050405020304" pitchFamily="18" charset="0"/>
              </a:rPr>
              <a:t>development </a:t>
            </a:r>
            <a:r>
              <a:rPr lang="en-US" altLang="cs-CZ" sz="1800" b="1" dirty="0">
                <a:solidFill>
                  <a:srgbClr val="307871"/>
                </a:solidFill>
                <a:latin typeface="Times New Roman" panose="02020603050405020304" pitchFamily="18" charset="0"/>
                <a:cs typeface="Times New Roman" panose="02020603050405020304" pitchFamily="18" charset="0"/>
              </a:rPr>
              <a:t>of technology.</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scientific discipline of exploring communication phenomena, processes and </a:t>
            </a:r>
            <a:r>
              <a:rPr lang="en-US" altLang="cs-CZ" sz="1800" b="1" dirty="0" smtClean="0">
                <a:solidFill>
                  <a:srgbClr val="307871"/>
                </a:solidFill>
                <a:latin typeface="Times New Roman" panose="02020603050405020304" pitchFamily="18" charset="0"/>
                <a:cs typeface="Times New Roman" panose="02020603050405020304" pitchFamily="18" charset="0"/>
              </a:rPr>
              <a:t>systems </a:t>
            </a:r>
            <a:r>
              <a:rPr lang="en-US" altLang="cs-CZ" sz="1800" b="1" dirty="0">
                <a:solidFill>
                  <a:srgbClr val="307871"/>
                </a:solidFill>
                <a:latin typeface="Times New Roman" panose="02020603050405020304" pitchFamily="18" charset="0"/>
                <a:cs typeface="Times New Roman" panose="02020603050405020304" pitchFamily="18" charset="0"/>
              </a:rPr>
              <a:t>is called communication science. Communication science defines the concept of an information string, which consists in the source encoding a particular message in </a:t>
            </a:r>
            <a:r>
              <a:rPr lang="en-US" altLang="cs-CZ" sz="1800" b="1" dirty="0" smtClean="0">
                <a:solidFill>
                  <a:srgbClr val="307871"/>
                </a:solidFill>
                <a:latin typeface="Times New Roman" panose="02020603050405020304" pitchFamily="18" charset="0"/>
                <a:cs typeface="Times New Roman" panose="02020603050405020304" pitchFamily="18" charset="0"/>
              </a:rPr>
              <a:t>characters </a:t>
            </a:r>
            <a:r>
              <a:rPr lang="en-US" altLang="cs-CZ" sz="1800" b="1" dirty="0">
                <a:solidFill>
                  <a:srgbClr val="307871"/>
                </a:solidFill>
                <a:latin typeface="Times New Roman" panose="02020603050405020304" pitchFamily="18" charset="0"/>
                <a:cs typeface="Times New Roman" panose="02020603050405020304" pitchFamily="18" charset="0"/>
              </a:rPr>
              <a:t>and sending a message to a particular transmission channel. On the other hand, the communication is the recipient who decodes this message (message) and gains new </a:t>
            </a:r>
            <a:r>
              <a:rPr lang="en-US" altLang="cs-CZ" sz="1800" b="1" dirty="0" smtClean="0">
                <a:solidFill>
                  <a:srgbClr val="307871"/>
                </a:solidFill>
                <a:latin typeface="Times New Roman" panose="02020603050405020304" pitchFamily="18" charset="0"/>
                <a:cs typeface="Times New Roman" panose="02020603050405020304" pitchFamily="18" charset="0"/>
              </a:rPr>
              <a:t>insight</a:t>
            </a:r>
            <a:r>
              <a:rPr lang="en-US" altLang="cs-CZ" sz="1800" b="1" dirty="0">
                <a:solidFill>
                  <a:srgbClr val="307871"/>
                </a:solidFill>
                <a:latin typeface="Times New Roman" panose="02020603050405020304" pitchFamily="18" charset="0"/>
                <a:cs typeface="Times New Roman" panose="02020603050405020304" pitchFamily="18" charset="0"/>
              </a:rPr>
              <a: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Communication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1152806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There </a:t>
            </a:r>
            <a:r>
              <a:rPr lang="en-US" altLang="cs-CZ" sz="1800" b="1" dirty="0">
                <a:solidFill>
                  <a:srgbClr val="307871"/>
                </a:solidFill>
                <a:latin typeface="Times New Roman" panose="02020603050405020304" pitchFamily="18" charset="0"/>
                <a:cs typeface="Times New Roman" panose="02020603050405020304" pitchFamily="18" charset="0"/>
              </a:rPr>
              <a:t>may be situations where the recipient does not receive the same data that was sent by the source. Then I can make mistakes and misunderstandings on the basis that the message (message) has been changed. This may be due to a number of factors, such as information noise, malfunctions or barriers.</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medium to which the information is transmitted is referred to as a channel. The technology channel can be, for example, a mobile phone, the radio is an acoustic channel.</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system of characters, understood by the source and the addressee, is the code. This can be, for example, the alphabet system, emoticons, lights on transitions, etc.</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Communication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5728964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actual components of the communication are divided into:</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hearing</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visual </a:t>
            </a:r>
            <a:r>
              <a:rPr lang="en-US" altLang="cs-CZ" sz="1800" b="1" dirty="0">
                <a:solidFill>
                  <a:srgbClr val="307871"/>
                </a:solidFill>
                <a:latin typeface="Times New Roman" panose="02020603050405020304" pitchFamily="18" charset="0"/>
                <a:cs typeface="Times New Roman" panose="02020603050405020304" pitchFamily="18" charset="0"/>
              </a:rPr>
              <a:t>- text and nonverbal communication,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haptic </a:t>
            </a:r>
            <a:r>
              <a:rPr lang="en-US" altLang="cs-CZ" sz="1800" b="1" dirty="0">
                <a:solidFill>
                  <a:srgbClr val="307871"/>
                </a:solidFill>
                <a:latin typeface="Times New Roman" panose="02020603050405020304" pitchFamily="18" charset="0"/>
                <a:cs typeface="Times New Roman" panose="02020603050405020304" pitchFamily="18" charset="0"/>
              </a:rPr>
              <a:t>(touch or tactile),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olfactory </a:t>
            </a:r>
            <a:r>
              <a:rPr lang="en-US" altLang="cs-CZ" sz="1800" b="1" dirty="0">
                <a:solidFill>
                  <a:srgbClr val="307871"/>
                </a:solidFill>
                <a:latin typeface="Times New Roman" panose="02020603050405020304" pitchFamily="18" charset="0"/>
                <a:cs typeface="Times New Roman" panose="02020603050405020304" pitchFamily="18" charset="0"/>
              </a:rPr>
              <a:t>(olfactory).</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communication system according to </a:t>
            </a:r>
            <a:r>
              <a:rPr lang="en-US" altLang="cs-CZ" sz="1800" b="1" dirty="0" err="1">
                <a:solidFill>
                  <a:srgbClr val="307871"/>
                </a:solidFill>
                <a:latin typeface="Times New Roman" panose="02020603050405020304" pitchFamily="18" charset="0"/>
                <a:cs typeface="Times New Roman" panose="02020603050405020304" pitchFamily="18" charset="0"/>
              </a:rPr>
              <a:t>Kučerová</a:t>
            </a:r>
            <a:r>
              <a:rPr lang="en-US" altLang="cs-CZ" sz="1800" b="1" dirty="0">
                <a:solidFill>
                  <a:srgbClr val="307871"/>
                </a:solidFill>
                <a:latin typeface="Times New Roman" panose="02020603050405020304" pitchFamily="18" charset="0"/>
                <a:cs typeface="Times New Roman" panose="02020603050405020304" pitchFamily="18" charset="0"/>
              </a:rPr>
              <a:t> (2007):</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connection</a:t>
            </a:r>
            <a:r>
              <a:rPr lang="en-US" altLang="cs-CZ" sz="1800" b="1" dirty="0">
                <a:solidFill>
                  <a:srgbClr val="307871"/>
                </a:solidFill>
                <a:latin typeface="Times New Roman" panose="02020603050405020304" pitchFamily="18" charset="0"/>
                <a:cs typeface="Times New Roman" panose="02020603050405020304" pitchFamily="18" charset="0"/>
              </a:rPr>
              <a:t>, transmission,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process of passing information from source to recipient,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exchange of meanings (meaningful messages) between individuals through a common symbols system.</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Communication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55216008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According 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the individual components are: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message </a:t>
            </a:r>
            <a:r>
              <a:rPr lang="en-US" altLang="cs-CZ" sz="1800" b="1" dirty="0">
                <a:solidFill>
                  <a:srgbClr val="307871"/>
                </a:solidFill>
                <a:latin typeface="Times New Roman" panose="02020603050405020304" pitchFamily="18" charset="0"/>
                <a:cs typeface="Times New Roman" panose="02020603050405020304" pitchFamily="18" charset="0"/>
              </a:rPr>
              <a:t>(message) - transmitted or received, 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source </a:t>
            </a:r>
            <a:r>
              <a:rPr lang="en-US" altLang="cs-CZ" sz="1800" b="1" dirty="0">
                <a:solidFill>
                  <a:srgbClr val="307871"/>
                </a:solidFill>
                <a:latin typeface="Times New Roman" panose="02020603050405020304" pitchFamily="18" charset="0"/>
                <a:cs typeface="Times New Roman" panose="02020603050405020304" pitchFamily="18" charset="0"/>
              </a:rPr>
              <a:t>(resource) - the sender of 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encoder </a:t>
            </a:r>
            <a:r>
              <a:rPr lang="en-US" altLang="cs-CZ" sz="1800" b="1" dirty="0">
                <a:solidFill>
                  <a:srgbClr val="307871"/>
                </a:solidFill>
                <a:latin typeface="Times New Roman" panose="02020603050405020304" pitchFamily="18" charset="0"/>
                <a:cs typeface="Times New Roman" panose="02020603050405020304" pitchFamily="18" charset="0"/>
              </a:rPr>
              <a:t>- the translator of the information into the </a:t>
            </a:r>
            <a:r>
              <a:rPr lang="en-US" altLang="cs-CZ" sz="1800" b="1" dirty="0" smtClean="0">
                <a:solidFill>
                  <a:srgbClr val="307871"/>
                </a:solidFill>
                <a:latin typeface="Times New Roman" panose="02020603050405020304" pitchFamily="18" charset="0"/>
                <a:cs typeface="Times New Roman" panose="02020603050405020304" pitchFamily="18" charset="0"/>
              </a:rPr>
              <a:t>code in which it will be transmitted,</a:t>
            </a:r>
            <a:endParaRPr lang="en-US"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decoder </a:t>
            </a:r>
            <a:r>
              <a:rPr lang="en-US" altLang="cs-CZ" sz="1800" b="1" dirty="0">
                <a:solidFill>
                  <a:srgbClr val="307871"/>
                </a:solidFill>
                <a:latin typeface="Times New Roman" panose="02020603050405020304" pitchFamily="18" charset="0"/>
                <a:cs typeface="Times New Roman" panose="02020603050405020304" pitchFamily="18" charset="0"/>
              </a:rPr>
              <a:t>- the translator of the information into the code in which it will be </a:t>
            </a:r>
            <a:r>
              <a:rPr lang="en-US" altLang="cs-CZ" sz="1800" b="1" dirty="0" smtClean="0">
                <a:solidFill>
                  <a:srgbClr val="307871"/>
                </a:solidFill>
                <a:latin typeface="Times New Roman" panose="02020603050405020304" pitchFamily="18" charset="0"/>
                <a:cs typeface="Times New Roman" panose="02020603050405020304" pitchFamily="18" charset="0"/>
              </a:rPr>
              <a:t>received</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recipient </a:t>
            </a:r>
            <a:r>
              <a:rPr lang="en-US" altLang="cs-CZ" sz="1800" b="1" dirty="0">
                <a:solidFill>
                  <a:srgbClr val="307871"/>
                </a:solidFill>
                <a:latin typeface="Times New Roman" panose="02020603050405020304" pitchFamily="18" charset="0"/>
                <a:cs typeface="Times New Roman" panose="02020603050405020304" pitchFamily="18" charset="0"/>
              </a:rPr>
              <a:t>(receiver): recipient of information,</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channel </a:t>
            </a:r>
            <a:r>
              <a:rPr lang="en-US" altLang="cs-CZ" sz="1800" b="1" dirty="0">
                <a:solidFill>
                  <a:srgbClr val="307871"/>
                </a:solidFill>
                <a:latin typeface="Times New Roman" panose="02020603050405020304" pitchFamily="18" charset="0"/>
                <a:cs typeface="Times New Roman" panose="02020603050405020304" pitchFamily="18" charset="0"/>
              </a:rPr>
              <a:t>or channel - </a:t>
            </a:r>
            <a:r>
              <a:rPr lang="en-US" altLang="cs-CZ" sz="1800" b="1" dirty="0" smtClean="0">
                <a:solidFill>
                  <a:srgbClr val="307871"/>
                </a:solidFill>
                <a:latin typeface="Times New Roman" panose="02020603050405020304" pitchFamily="18" charset="0"/>
                <a:cs typeface="Times New Roman" panose="02020603050405020304" pitchFamily="18" charset="0"/>
              </a:rPr>
              <a:t>way </a:t>
            </a:r>
            <a:r>
              <a:rPr lang="en-US" altLang="cs-CZ" sz="1800" b="1" dirty="0">
                <a:solidFill>
                  <a:srgbClr val="307871"/>
                </a:solidFill>
                <a:latin typeface="Times New Roman" panose="02020603050405020304" pitchFamily="18" charset="0"/>
                <a:cs typeface="Times New Roman" panose="02020603050405020304" pitchFamily="18" charset="0"/>
              </a:rPr>
              <a:t>of transmitting communicated </a:t>
            </a:r>
            <a:r>
              <a:rPr lang="en-US" altLang="cs-CZ" sz="1800" b="1" dirty="0" smtClean="0">
                <a:solidFill>
                  <a:srgbClr val="307871"/>
                </a:solidFill>
                <a:latin typeface="Times New Roman" panose="02020603050405020304" pitchFamily="18" charset="0"/>
                <a:cs typeface="Times New Roman" panose="02020603050405020304" pitchFamily="18" charset="0"/>
              </a:rPr>
              <a:t>content</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noise</a:t>
            </a:r>
            <a:r>
              <a:rPr lang="en-US" altLang="cs-CZ" sz="1800" b="1" dirty="0">
                <a:solidFill>
                  <a:srgbClr val="307871"/>
                </a:solidFill>
                <a:latin typeface="Times New Roman" panose="02020603050405020304" pitchFamily="18" charset="0"/>
                <a:cs typeface="Times New Roman" panose="02020603050405020304" pitchFamily="18" charset="0"/>
              </a:rPr>
              <a:t>: the occurrence of disturbances in the communication system causing loss or distortion of the information transmitted,</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feedback </a:t>
            </a:r>
            <a:r>
              <a:rPr lang="en-US" altLang="cs-CZ" sz="1800" b="1" dirty="0">
                <a:solidFill>
                  <a:srgbClr val="307871"/>
                </a:solidFill>
                <a:latin typeface="Times New Roman" panose="02020603050405020304" pitchFamily="18" charset="0"/>
                <a:cs typeface="Times New Roman" panose="02020603050405020304" pitchFamily="18" charset="0"/>
              </a:rPr>
              <a:t>- information about the communication result that the recipient sends back to the source.</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Communication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1486705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Most commonly, the term communication is understood as the transmission of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a:t>
            </a:r>
            <a:r>
              <a:rPr lang="en-US" altLang="cs-CZ" sz="1800" b="1" dirty="0">
                <a:solidFill>
                  <a:srgbClr val="307871"/>
                </a:solidFill>
                <a:latin typeface="Times New Roman" panose="02020603050405020304" pitchFamily="18" charset="0"/>
                <a:cs typeface="Times New Roman" panose="02020603050405020304" pitchFamily="18" charset="0"/>
              </a:rPr>
              <a: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Communication </a:t>
            </a:r>
            <a:r>
              <a:rPr lang="en-US" altLang="cs-CZ" sz="1800" b="1" dirty="0">
                <a:solidFill>
                  <a:srgbClr val="307871"/>
                </a:solidFill>
                <a:latin typeface="Times New Roman" panose="02020603050405020304" pitchFamily="18" charset="0"/>
                <a:cs typeface="Times New Roman" panose="02020603050405020304" pitchFamily="18" charset="0"/>
              </a:rPr>
              <a:t>takes place in a particular language or code.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Language </a:t>
            </a:r>
            <a:r>
              <a:rPr lang="en-US" altLang="cs-CZ" sz="1800" b="1" dirty="0">
                <a:solidFill>
                  <a:srgbClr val="307871"/>
                </a:solidFill>
                <a:latin typeface="Times New Roman" panose="02020603050405020304" pitchFamily="18" charset="0"/>
                <a:cs typeface="Times New Roman" panose="02020603050405020304" pitchFamily="18" charset="0"/>
              </a:rPr>
              <a:t>is generally a necessary foundation for understanding the world and our thinking.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 </a:t>
            </a:r>
            <a:r>
              <a:rPr lang="en-US" altLang="cs-CZ" sz="1800" b="1" dirty="0">
                <a:solidFill>
                  <a:srgbClr val="307871"/>
                </a:solidFill>
                <a:latin typeface="Times New Roman" panose="02020603050405020304" pitchFamily="18" charset="0"/>
                <a:cs typeface="Times New Roman" panose="02020603050405020304" pitchFamily="18" charset="0"/>
              </a:rPr>
              <a:t>common language is necessary to pass on information to other people or objects we communicate with.</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Communication can be direct (face to face) or indirect, mediated by communication or information technology, verbal or </a:t>
            </a:r>
            <a:r>
              <a:rPr lang="en-US" altLang="cs-CZ" sz="1800" b="1" dirty="0" smtClean="0">
                <a:solidFill>
                  <a:srgbClr val="307871"/>
                </a:solidFill>
                <a:latin typeface="Times New Roman" panose="02020603050405020304" pitchFamily="18" charset="0"/>
                <a:cs typeface="Times New Roman" panose="02020603050405020304" pitchFamily="18" charset="0"/>
              </a:rPr>
              <a:t>nonverbal</a:t>
            </a:r>
            <a:r>
              <a:rPr lang="en-US"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Communication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03706455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Communication </a:t>
            </a:r>
            <a:r>
              <a:rPr lang="en-US" altLang="cs-CZ" sz="1800" b="1" dirty="0">
                <a:solidFill>
                  <a:srgbClr val="307871"/>
                </a:solidFill>
                <a:latin typeface="Times New Roman" panose="02020603050405020304" pitchFamily="18" charset="0"/>
                <a:cs typeface="Times New Roman" panose="02020603050405020304" pitchFamily="18" charset="0"/>
              </a:rPr>
              <a:t>is also referred to as a synonym for communication. In addition to classical spoken speech and fonts, other communication systems are used (musical </a:t>
            </a:r>
            <a:r>
              <a:rPr lang="en-US" altLang="cs-CZ" sz="1800" b="1" dirty="0" smtClean="0">
                <a:solidFill>
                  <a:srgbClr val="307871"/>
                </a:solidFill>
                <a:latin typeface="Times New Roman" panose="02020603050405020304" pitchFamily="18" charset="0"/>
                <a:cs typeface="Times New Roman" panose="02020603050405020304" pitchFamily="18" charset="0"/>
              </a:rPr>
              <a:t>notation</a:t>
            </a:r>
            <a:r>
              <a:rPr lang="en-US" altLang="cs-CZ" sz="1800" b="1" dirty="0">
                <a:solidFill>
                  <a:srgbClr val="307871"/>
                </a:solidFill>
                <a:latin typeface="Times New Roman" panose="02020603050405020304" pitchFamily="18" charset="0"/>
                <a:cs typeface="Times New Roman" panose="02020603050405020304" pitchFamily="18" charset="0"/>
              </a:rPr>
              <a:t>, chemical, and mathematical marks, traffic signs, flag and finger alphabet, Morse </a:t>
            </a:r>
            <a:r>
              <a:rPr lang="en-US" altLang="cs-CZ" sz="1800" b="1" dirty="0" smtClean="0">
                <a:solidFill>
                  <a:srgbClr val="307871"/>
                </a:solidFill>
                <a:latin typeface="Times New Roman" panose="02020603050405020304" pitchFamily="18" charset="0"/>
                <a:cs typeface="Times New Roman" panose="02020603050405020304" pitchFamily="18" charset="0"/>
              </a:rPr>
              <a:t>alphabet</a:t>
            </a:r>
            <a:r>
              <a:rPr lang="en-US" altLang="cs-CZ" sz="1800" b="1" dirty="0">
                <a:solidFill>
                  <a:srgbClr val="307871"/>
                </a:solidFill>
                <a:latin typeface="Times New Roman" panose="02020603050405020304" pitchFamily="18" charset="0"/>
                <a:cs typeface="Times New Roman" panose="02020603050405020304" pitchFamily="18" charset="0"/>
              </a:rPr>
              <a:t>, etc.). </a:t>
            </a:r>
            <a:endParaRPr lang="cs-CZ" altLang="cs-CZ" sz="1800" b="1"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One </a:t>
            </a:r>
            <a:r>
              <a:rPr lang="en-US" altLang="cs-CZ" sz="1800" b="1" dirty="0">
                <a:solidFill>
                  <a:srgbClr val="307871"/>
                </a:solidFill>
                <a:latin typeface="Times New Roman" panose="02020603050405020304" pitchFamily="18" charset="0"/>
                <a:cs typeface="Times New Roman" panose="02020603050405020304" pitchFamily="18" charset="0"/>
              </a:rPr>
              <a:t>major obstacle may be in the context of global communication, namely the fact that there are about 5,000 different languages, which are solved in practice by means of world languages, translations, interpreting, artificial international languages or machine translation</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Communication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68466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lvl="0">
              <a:buFont typeface="Wingdings" panose="05000000000000000000" pitchFamily="2" charset="2"/>
              <a:buChar char="ü"/>
            </a:pPr>
            <a:r>
              <a:rPr lang="en-US" sz="1800" b="1" dirty="0" smtClean="0"/>
              <a:t>Provide </a:t>
            </a:r>
            <a:r>
              <a:rPr lang="en-US" sz="1800" b="1" dirty="0"/>
              <a:t>opportunities for information support for management and marketing,</a:t>
            </a:r>
          </a:p>
          <a:p>
            <a:pPr lvl="0">
              <a:buFont typeface="Wingdings" panose="05000000000000000000" pitchFamily="2" charset="2"/>
              <a:buChar char="ü"/>
            </a:pPr>
            <a:r>
              <a:rPr lang="en-US" sz="1800" b="1" dirty="0" smtClean="0"/>
              <a:t>Provide </a:t>
            </a:r>
            <a:r>
              <a:rPr lang="en-US" sz="1800" b="1" dirty="0"/>
              <a:t>information support options for production and logistics processes,</a:t>
            </a:r>
          </a:p>
          <a:p>
            <a:pPr lvl="0">
              <a:buFont typeface="Wingdings" panose="05000000000000000000" pitchFamily="2" charset="2"/>
              <a:buChar char="ü"/>
            </a:pPr>
            <a:r>
              <a:rPr lang="en-US" sz="1800" b="1" dirty="0" smtClean="0"/>
              <a:t>Provide </a:t>
            </a:r>
            <a:r>
              <a:rPr lang="en-US" sz="1800" b="1" dirty="0"/>
              <a:t>information support options for crisis management,</a:t>
            </a:r>
          </a:p>
          <a:p>
            <a:pPr lvl="0">
              <a:buFont typeface="Wingdings" panose="05000000000000000000" pitchFamily="2" charset="2"/>
              <a:buChar char="ü"/>
            </a:pPr>
            <a:r>
              <a:rPr lang="en-US" sz="1800" b="1" dirty="0" smtClean="0"/>
              <a:t>Define </a:t>
            </a:r>
            <a:r>
              <a:rPr lang="en-US" sz="1800" b="1" dirty="0"/>
              <a:t>the concept of information service, information source, information source and information process,</a:t>
            </a:r>
          </a:p>
          <a:p>
            <a:pPr lvl="0">
              <a:buFont typeface="Wingdings" panose="05000000000000000000" pitchFamily="2" charset="2"/>
              <a:buChar char="ü"/>
            </a:pPr>
            <a:r>
              <a:rPr lang="en-US" sz="1800" b="1" dirty="0" smtClean="0"/>
              <a:t>Define </a:t>
            </a:r>
            <a:r>
              <a:rPr lang="en-US" sz="1800" b="1" dirty="0"/>
              <a:t>the concept of communication and specify the communication folder.</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Goals</a:t>
            </a:r>
            <a:r>
              <a:rPr lang="cs-CZ" b="1" dirty="0" smtClean="0"/>
              <a:t> </a:t>
            </a:r>
            <a:r>
              <a:rPr lang="cs-CZ" b="1" dirty="0" err="1" smtClean="0"/>
              <a:t>of</a:t>
            </a:r>
            <a:r>
              <a:rPr lang="cs-CZ" b="1" dirty="0" smtClean="0"/>
              <a:t> </a:t>
            </a:r>
            <a:r>
              <a:rPr lang="cs-CZ" b="1" dirty="0" err="1" smtClean="0"/>
              <a:t>the</a:t>
            </a:r>
            <a:r>
              <a:rPr lang="cs-CZ" b="1" dirty="0" smtClean="0"/>
              <a:t> </a:t>
            </a:r>
            <a:r>
              <a:rPr lang="cs-CZ" b="1" dirty="0" err="1" smtClean="0"/>
              <a:t>chapter</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621564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According </a:t>
            </a:r>
            <a:r>
              <a:rPr lang="en-US" altLang="cs-CZ" sz="1800" b="1" dirty="0">
                <a:solidFill>
                  <a:srgbClr val="307871"/>
                </a:solidFill>
                <a:latin typeface="Times New Roman" panose="02020603050405020304" pitchFamily="18" charset="0"/>
                <a:cs typeface="Times New Roman" panose="02020603050405020304" pitchFamily="18" charset="0"/>
              </a:rPr>
              <a:t>to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an important information channel for indirect </a:t>
            </a:r>
            <a:r>
              <a:rPr lang="en-US" altLang="cs-CZ" sz="1800" b="1" dirty="0" smtClean="0">
                <a:solidFill>
                  <a:srgbClr val="307871"/>
                </a:solidFill>
                <a:latin typeface="Times New Roman" panose="02020603050405020304" pitchFamily="18" charset="0"/>
                <a:cs typeface="Times New Roman" panose="02020603050405020304" pitchFamily="18" charset="0"/>
              </a:rPr>
              <a:t>communication </a:t>
            </a:r>
            <a:r>
              <a:rPr lang="en-US" altLang="cs-CZ" sz="1800" b="1" dirty="0">
                <a:solidFill>
                  <a:srgbClr val="307871"/>
                </a:solidFill>
                <a:latin typeface="Times New Roman" panose="02020603050405020304" pitchFamily="18" charset="0"/>
                <a:cs typeface="Times New Roman" panose="02020603050405020304" pitchFamily="18" charset="0"/>
              </a:rPr>
              <a:t>is, in particular, institutionalized information systems (IS) based on system theory and cybernetics.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IS </a:t>
            </a:r>
            <a:r>
              <a:rPr lang="en-US" altLang="cs-CZ" sz="1800" b="1" dirty="0">
                <a:solidFill>
                  <a:srgbClr val="307871"/>
                </a:solidFill>
                <a:latin typeface="Times New Roman" panose="02020603050405020304" pitchFamily="18" charset="0"/>
                <a:cs typeface="Times New Roman" panose="02020603050405020304" pitchFamily="18" charset="0"/>
              </a:rPr>
              <a:t>have input (receipt of information), internal processing (information is stored and provided with a key for its later retrieval) and output (information is made available to the user).</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b="1" dirty="0" err="1"/>
              <a:t>Communication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37517340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827584" y="843558"/>
            <a:ext cx="7704856" cy="1569660"/>
          </a:xfrm>
          <a:prstGeom prst="rect">
            <a:avLst/>
          </a:prstGeom>
        </p:spPr>
        <p:txBody>
          <a:bodyPr wrap="square">
            <a:spAutoFit/>
          </a:bodyPr>
          <a:lstStyle/>
          <a:p>
            <a:r>
              <a:rPr lang="cs-CZ" sz="4800" b="1" dirty="0" smtClean="0"/>
              <a:t>THANK YOU FOR YOUR ATTENTION</a:t>
            </a:r>
            <a:endParaRPr lang="cs-CZ" sz="4800" dirty="0"/>
          </a:p>
        </p:txBody>
      </p:sp>
    </p:spTree>
    <p:extLst>
      <p:ext uri="{BB962C8B-B14F-4D97-AF65-F5344CB8AC3E}">
        <p14:creationId xmlns:p14="http://schemas.microsoft.com/office/powerpoint/2010/main" val="15783819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support is necessary for a number of business strategies and processes. In some cases, the concept of information support is used more freely. This indicates an offer of options and tools to secure or perform a certain activity (for example project </a:t>
            </a:r>
            <a:r>
              <a:rPr lang="en-US" altLang="cs-CZ" sz="1800" b="1" dirty="0" smtClean="0">
                <a:solidFill>
                  <a:srgbClr val="307871"/>
                </a:solidFill>
                <a:latin typeface="Times New Roman" panose="02020603050405020304" pitchFamily="18" charset="0"/>
                <a:cs typeface="Times New Roman" panose="02020603050405020304" pitchFamily="18" charset="0"/>
              </a:rPr>
              <a:t>processing</a:t>
            </a:r>
            <a:r>
              <a:rPr lang="en-US"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support is a set of activities that support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management</a:t>
            </a:r>
            <a:r>
              <a:rPr lang="en-US" altLang="cs-CZ" sz="1800" b="1" dirty="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decision-making</a:t>
            </a:r>
            <a:r>
              <a:rPr lang="en-US" altLang="cs-CZ" sz="1800" b="1" dirty="0">
                <a:solidFill>
                  <a:srgbClr val="307871"/>
                </a:solidFill>
                <a:latin typeface="Times New Roman" panose="02020603050405020304" pitchFamily="18" charset="0"/>
                <a:cs typeface="Times New Roman" panose="02020603050405020304" pitchFamily="18" charset="0"/>
              </a:rPr>
              <a:t>, and cognitive processes.</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following subchapters will include the use of information support for the following areas: support for management and marketing, support for management of production and logistics processes, support for crisis management.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Information</a:t>
            </a:r>
            <a:r>
              <a:rPr lang="cs-CZ" b="1" dirty="0"/>
              <a:t> support</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97543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From the point of view of information support of management, the following </a:t>
            </a: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systems are the most </a:t>
            </a:r>
            <a:r>
              <a:rPr lang="en-US" altLang="cs-CZ" sz="1800" b="1" dirty="0" smtClean="0">
                <a:solidFill>
                  <a:srgbClr val="307871"/>
                </a:solidFill>
                <a:latin typeface="Times New Roman" panose="02020603050405020304" pitchFamily="18" charset="0"/>
                <a:cs typeface="Times New Roman" panose="02020603050405020304" pitchFamily="18" charset="0"/>
              </a:rPr>
              <a:t>important</a:t>
            </a:r>
            <a:r>
              <a:rPr lang="en-US"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Managerial </a:t>
            </a:r>
            <a:r>
              <a:rPr lang="en-US" altLang="cs-CZ" sz="1800" b="1" dirty="0">
                <a:solidFill>
                  <a:srgbClr val="307871"/>
                </a:solidFill>
                <a:latin typeface="Times New Roman" panose="02020603050405020304" pitchFamily="18" charset="0"/>
                <a:cs typeface="Times New Roman" panose="02020603050405020304" pitchFamily="18" charset="0"/>
              </a:rPr>
              <a:t>information systems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Decision </a:t>
            </a:r>
            <a:r>
              <a:rPr lang="en-US" altLang="cs-CZ" sz="1800" b="1" dirty="0">
                <a:solidFill>
                  <a:srgbClr val="307871"/>
                </a:solidFill>
                <a:latin typeface="Times New Roman" panose="02020603050405020304" pitchFamily="18" charset="0"/>
                <a:cs typeface="Times New Roman" panose="02020603050405020304" pitchFamily="18" charset="0"/>
              </a:rPr>
              <a:t>support systems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systems to support top management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Information</a:t>
            </a:r>
            <a:r>
              <a:rPr lang="cs-CZ" b="1" dirty="0"/>
              <a:t> support</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986159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Managerial </a:t>
            </a:r>
            <a:r>
              <a:rPr lang="en-US" altLang="cs-CZ" sz="1800" b="1" dirty="0">
                <a:solidFill>
                  <a:srgbClr val="307871"/>
                </a:solidFill>
                <a:latin typeface="Times New Roman" panose="02020603050405020304" pitchFamily="18" charset="0"/>
                <a:cs typeface="Times New Roman" panose="02020603050405020304" pitchFamily="18" charset="0"/>
              </a:rPr>
              <a:t>information systems are used for work and management decision making, resource utilization, and so on. </a:t>
            </a: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It </a:t>
            </a:r>
            <a:r>
              <a:rPr lang="en-US" altLang="cs-CZ" sz="1800" b="1" dirty="0">
                <a:solidFill>
                  <a:srgbClr val="307871"/>
                </a:solidFill>
                <a:latin typeface="Times New Roman" panose="02020603050405020304" pitchFamily="18" charset="0"/>
                <a:cs typeface="Times New Roman" panose="02020603050405020304" pitchFamily="18" charset="0"/>
              </a:rPr>
              <a:t>consists of subsystems for marketing, production, </a:t>
            </a:r>
            <a:r>
              <a:rPr lang="en-US" altLang="cs-CZ" sz="1800" b="1" dirty="0" smtClean="0">
                <a:solidFill>
                  <a:srgbClr val="307871"/>
                </a:solidFill>
                <a:latin typeface="Times New Roman" panose="02020603050405020304" pitchFamily="18" charset="0"/>
                <a:cs typeface="Times New Roman" panose="02020603050405020304" pitchFamily="18" charset="0"/>
              </a:rPr>
              <a:t>finance</a:t>
            </a:r>
            <a:r>
              <a:rPr lang="en-US" altLang="cs-CZ" sz="1800" b="1" dirty="0">
                <a:solidFill>
                  <a:srgbClr val="307871"/>
                </a:solidFill>
                <a:latin typeface="Times New Roman" panose="02020603050405020304" pitchFamily="18" charset="0"/>
                <a:cs typeface="Times New Roman" panose="02020603050405020304" pitchFamily="18" charset="0"/>
              </a:rPr>
              <a:t>, staff and more. The input is data in databases and </a:t>
            </a: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output is a summary.</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err="1">
                <a:solidFill>
                  <a:srgbClr val="307871"/>
                </a:solidFill>
                <a:latin typeface="Times New Roman" panose="02020603050405020304" pitchFamily="18" charset="0"/>
                <a:cs typeface="Times New Roman" panose="02020603050405020304" pitchFamily="18" charset="0"/>
              </a:rPr>
              <a:t>Sodomka</a:t>
            </a:r>
            <a:r>
              <a:rPr lang="en-US" altLang="cs-CZ" sz="1800" b="1" dirty="0">
                <a:solidFill>
                  <a:srgbClr val="307871"/>
                </a:solidFill>
                <a:latin typeface="Times New Roman" panose="02020603050405020304" pitchFamily="18" charset="0"/>
                <a:cs typeface="Times New Roman" panose="02020603050405020304" pitchFamily="18" charset="0"/>
              </a:rPr>
              <a:t> and </a:t>
            </a:r>
            <a:r>
              <a:rPr lang="en-US" altLang="cs-CZ" sz="1800" b="1" dirty="0" err="1">
                <a:solidFill>
                  <a:srgbClr val="307871"/>
                </a:solidFill>
                <a:latin typeface="Times New Roman" panose="02020603050405020304" pitchFamily="18" charset="0"/>
                <a:cs typeface="Times New Roman" panose="02020603050405020304" pitchFamily="18" charset="0"/>
              </a:rPr>
              <a:t>Klčová</a:t>
            </a:r>
            <a:r>
              <a:rPr lang="en-US" altLang="cs-CZ" sz="1800" b="1" dirty="0">
                <a:solidFill>
                  <a:srgbClr val="307871"/>
                </a:solidFill>
                <a:latin typeface="Times New Roman" panose="02020603050405020304" pitchFamily="18" charset="0"/>
                <a:cs typeface="Times New Roman" panose="02020603050405020304" pitchFamily="18" charset="0"/>
              </a:rPr>
              <a:t> (2010) report that the Management Information System (MIS) represents IS / ICT support for both </a:t>
            </a:r>
            <a:r>
              <a:rPr lang="en-US" altLang="cs-CZ" sz="1800" b="1" dirty="0" smtClean="0">
                <a:solidFill>
                  <a:srgbClr val="307871"/>
                </a:solidFill>
                <a:latin typeface="Times New Roman" panose="02020603050405020304" pitchFamily="18" charset="0"/>
                <a:cs typeface="Times New Roman" panose="02020603050405020304" pitchFamily="18" charset="0"/>
              </a:rPr>
              <a:t>topical </a:t>
            </a:r>
            <a:r>
              <a:rPr lang="en-US" altLang="cs-CZ" sz="1800" b="1" dirty="0">
                <a:solidFill>
                  <a:srgbClr val="307871"/>
                </a:solidFill>
                <a:latin typeface="Times New Roman" panose="02020603050405020304" pitchFamily="18" charset="0"/>
                <a:cs typeface="Times New Roman" panose="02020603050405020304" pitchFamily="18" charset="0"/>
              </a:rPr>
              <a:t>and operative decision-making, which can either take the form of unified, object-oriented </a:t>
            </a:r>
            <a:r>
              <a:rPr lang="en-US" altLang="cs-CZ" sz="1800" b="1" dirty="0" smtClean="0">
                <a:solidFill>
                  <a:srgbClr val="307871"/>
                </a:solidFill>
                <a:latin typeface="Times New Roman" panose="02020603050405020304" pitchFamily="18" charset="0"/>
                <a:cs typeface="Times New Roman" panose="02020603050405020304" pitchFamily="18" charset="0"/>
              </a:rPr>
              <a:t>databases</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designed </a:t>
            </a:r>
            <a:r>
              <a:rPr lang="en-US" altLang="cs-CZ" sz="1800" b="1" dirty="0">
                <a:solidFill>
                  <a:srgbClr val="307871"/>
                </a:solidFill>
                <a:latin typeface="Times New Roman" panose="02020603050405020304" pitchFamily="18" charset="0"/>
                <a:cs typeface="Times New Roman" panose="02020603050405020304" pitchFamily="18" charset="0"/>
              </a:rPr>
              <a:t>for this purpose or simple analyzes performed in databases of transaction systems.</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err="1"/>
              <a:t>Information</a:t>
            </a:r>
            <a:r>
              <a:rPr lang="cs-CZ" b="1" dirty="0"/>
              <a:t> </a:t>
            </a:r>
            <a:r>
              <a:rPr lang="cs-CZ" b="1" dirty="0" smtClean="0"/>
              <a:t>support - </a:t>
            </a:r>
            <a:r>
              <a:rPr lang="en-US" altLang="cs-CZ" b="1" dirty="0">
                <a:solidFill>
                  <a:srgbClr val="307871"/>
                </a:solidFill>
                <a:latin typeface="Times New Roman" panose="02020603050405020304" pitchFamily="18" charset="0"/>
                <a:cs typeface="Times New Roman" panose="02020603050405020304" pitchFamily="18" charset="0"/>
              </a:rPr>
              <a:t>Managerial information systems</a:t>
            </a:r>
            <a:br>
              <a:rPr lang="en-US" altLang="cs-CZ" b="1" dirty="0">
                <a:solidFill>
                  <a:srgbClr val="307871"/>
                </a:solidFill>
                <a:latin typeface="Times New Roman" panose="02020603050405020304" pitchFamily="18" charset="0"/>
                <a:cs typeface="Times New Roman" panose="02020603050405020304" pitchFamily="18" charset="0"/>
              </a:rPr>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231220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From </a:t>
            </a:r>
            <a:r>
              <a:rPr lang="en-US" altLang="cs-CZ" sz="1800" b="1" dirty="0">
                <a:solidFill>
                  <a:srgbClr val="307871"/>
                </a:solidFill>
                <a:latin typeface="Times New Roman" panose="02020603050405020304" pitchFamily="18" charset="0"/>
                <a:cs typeface="Times New Roman" panose="02020603050405020304" pitchFamily="18" charset="0"/>
              </a:rPr>
              <a:t>the above definition, the following are essential:</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Modern </a:t>
            </a:r>
            <a:r>
              <a:rPr lang="en-US" altLang="cs-CZ" sz="1800" b="1" dirty="0">
                <a:solidFill>
                  <a:srgbClr val="307871"/>
                </a:solidFill>
                <a:latin typeface="Times New Roman" panose="02020603050405020304" pitchFamily="18" charset="0"/>
                <a:cs typeface="Times New Roman" panose="02020603050405020304" pitchFamily="18" charset="0"/>
              </a:rPr>
              <a:t>MIS is not only used to support strategic decision-making, as data </a:t>
            </a:r>
            <a:r>
              <a:rPr lang="en-US" altLang="cs-CZ" sz="1800" b="1" dirty="0" smtClean="0">
                <a:solidFill>
                  <a:srgbClr val="307871"/>
                </a:solidFill>
                <a:latin typeface="Times New Roman" panose="02020603050405020304" pitchFamily="18" charset="0"/>
                <a:cs typeface="Times New Roman" panose="02020603050405020304" pitchFamily="18" charset="0"/>
              </a:rPr>
              <a:t>analysis </a:t>
            </a:r>
            <a:r>
              <a:rPr lang="en-US" altLang="cs-CZ" sz="1800" b="1" dirty="0">
                <a:solidFill>
                  <a:srgbClr val="307871"/>
                </a:solidFill>
                <a:latin typeface="Times New Roman" panose="02020603050405020304" pitchFamily="18" charset="0"/>
                <a:cs typeface="Times New Roman" panose="02020603050405020304" pitchFamily="18" charset="0"/>
              </a:rPr>
              <a:t>results </a:t>
            </a:r>
            <a:r>
              <a:rPr lang="en-US" altLang="cs-CZ" sz="1800" b="1" dirty="0" smtClean="0">
                <a:solidFill>
                  <a:srgbClr val="307871"/>
                </a:solidFill>
                <a:latin typeface="Times New Roman" panose="02020603050405020304" pitchFamily="18" charset="0"/>
                <a:cs typeface="Times New Roman" panose="02020603050405020304" pitchFamily="18" charset="0"/>
              </a:rPr>
              <a:t>from</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operational </a:t>
            </a:r>
            <a:r>
              <a:rPr lang="en-US" altLang="cs-CZ" sz="1800" b="1" dirty="0">
                <a:solidFill>
                  <a:srgbClr val="307871"/>
                </a:solidFill>
                <a:latin typeface="Times New Roman" panose="02020603050405020304" pitchFamily="18" charset="0"/>
                <a:cs typeface="Times New Roman" panose="02020603050405020304" pitchFamily="18" charset="0"/>
              </a:rPr>
              <a:t>applications are also used in operational activities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Modern </a:t>
            </a:r>
            <a:r>
              <a:rPr lang="en-US" altLang="cs-CZ" sz="1800" b="1" dirty="0">
                <a:solidFill>
                  <a:srgbClr val="307871"/>
                </a:solidFill>
                <a:latin typeface="Times New Roman" panose="02020603050405020304" pitchFamily="18" charset="0"/>
                <a:cs typeface="Times New Roman" panose="02020603050405020304" pitchFamily="18" charset="0"/>
              </a:rPr>
              <a:t>MIS requires a different view of its incorporation into enterprise </a:t>
            </a:r>
            <a:r>
              <a:rPr lang="en-US" altLang="cs-CZ" sz="1800" b="1" dirty="0" smtClean="0">
                <a:solidFill>
                  <a:srgbClr val="307871"/>
                </a:solidFill>
                <a:latin typeface="Times New Roman" panose="02020603050405020304" pitchFamily="18" charset="0"/>
                <a:cs typeface="Times New Roman" panose="02020603050405020304" pitchFamily="18" charset="0"/>
              </a:rPr>
              <a:t>architecture</a:t>
            </a:r>
            <a:r>
              <a:rPr lang="en-US" altLang="cs-CZ" sz="1800" b="1" dirty="0">
                <a:solidFill>
                  <a:srgbClr val="307871"/>
                </a:solidFill>
                <a:latin typeface="Times New Roman" panose="02020603050405020304" pitchFamily="18" charset="0"/>
                <a:cs typeface="Times New Roman" panose="02020603050405020304" pitchFamily="18" charset="0"/>
              </a:rPr>
              <a:t>, building, </a:t>
            </a:r>
            <a:r>
              <a:rPr lang="en-US" altLang="cs-CZ" sz="1800" b="1" dirty="0" smtClean="0">
                <a:solidFill>
                  <a:srgbClr val="307871"/>
                </a:solidFill>
                <a:latin typeface="Times New Roman" panose="02020603050405020304" pitchFamily="18" charset="0"/>
                <a:cs typeface="Times New Roman" panose="02020603050405020304" pitchFamily="18" charset="0"/>
              </a:rPr>
              <a:t>and</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functional </a:t>
            </a:r>
            <a:r>
              <a:rPr lang="en-US" altLang="cs-CZ" sz="1800" b="1" dirty="0">
                <a:solidFill>
                  <a:srgbClr val="307871"/>
                </a:solidFill>
                <a:latin typeface="Times New Roman" panose="02020603050405020304" pitchFamily="18" charset="0"/>
                <a:cs typeface="Times New Roman" panose="02020603050405020304" pitchFamily="18" charset="0"/>
              </a:rPr>
              <a:t>requirements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Modern </a:t>
            </a:r>
            <a:r>
              <a:rPr lang="en-US" altLang="cs-CZ" sz="1800" b="1" dirty="0">
                <a:solidFill>
                  <a:srgbClr val="307871"/>
                </a:solidFill>
                <a:latin typeface="Times New Roman" panose="02020603050405020304" pitchFamily="18" charset="0"/>
                <a:cs typeface="Times New Roman" panose="02020603050405020304" pitchFamily="18" charset="0"/>
              </a:rPr>
              <a:t>MIS is a more broadly defined concept than a data warehouse because it covers more complex analytics </a:t>
            </a:r>
            <a:r>
              <a:rPr lang="en-US" altLang="cs-CZ" sz="1800" b="1" dirty="0" smtClean="0">
                <a:solidFill>
                  <a:srgbClr val="307871"/>
                </a:solidFill>
                <a:latin typeface="Times New Roman" panose="02020603050405020304" pitchFamily="18" charset="0"/>
                <a:cs typeface="Times New Roman" panose="02020603050405020304" pitchFamily="18" charset="0"/>
              </a:rPr>
              <a:t>data </a:t>
            </a:r>
            <a:r>
              <a:rPr lang="en-US" altLang="cs-CZ" sz="1800" b="1" dirty="0">
                <a:solidFill>
                  <a:srgbClr val="307871"/>
                </a:solidFill>
                <a:latin typeface="Times New Roman" panose="02020603050405020304" pitchFamily="18" charset="0"/>
                <a:cs typeface="Times New Roman" panose="02020603050405020304" pitchFamily="18" charset="0"/>
              </a:rPr>
              <a:t>processing than a data warehouse that can be an optional part of it if necessary.</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err="1"/>
              <a:t>Information</a:t>
            </a:r>
            <a:r>
              <a:rPr lang="cs-CZ" b="1" dirty="0"/>
              <a:t> </a:t>
            </a:r>
            <a:r>
              <a:rPr lang="cs-CZ" b="1" dirty="0" smtClean="0"/>
              <a:t>support - </a:t>
            </a:r>
            <a:r>
              <a:rPr lang="en-US" altLang="cs-CZ" b="1" dirty="0">
                <a:solidFill>
                  <a:srgbClr val="307871"/>
                </a:solidFill>
                <a:latin typeface="Times New Roman" panose="02020603050405020304" pitchFamily="18" charset="0"/>
                <a:cs typeface="Times New Roman" panose="02020603050405020304" pitchFamily="18" charset="0"/>
              </a:rPr>
              <a:t>Managerial information systems</a:t>
            </a:r>
            <a:br>
              <a:rPr lang="en-US" altLang="cs-CZ" b="1" dirty="0">
                <a:solidFill>
                  <a:srgbClr val="307871"/>
                </a:solidFill>
                <a:latin typeface="Times New Roman" panose="02020603050405020304" pitchFamily="18" charset="0"/>
                <a:cs typeface="Times New Roman" panose="02020603050405020304" pitchFamily="18" charset="0"/>
              </a:rPr>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897637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users of the analytical systems, where we rank MIS, are, as a matter of course, the employees of the Vocational </a:t>
            </a:r>
            <a:r>
              <a:rPr lang="en-US" altLang="cs-CZ" sz="1800" b="1" dirty="0" smtClean="0">
                <a:solidFill>
                  <a:srgbClr val="307871"/>
                </a:solidFill>
                <a:latin typeface="Times New Roman" panose="02020603050405020304" pitchFamily="18" charset="0"/>
                <a:cs typeface="Times New Roman" panose="02020603050405020304" pitchFamily="18" charset="0"/>
              </a:rPr>
              <a:t>and </a:t>
            </a:r>
            <a:r>
              <a:rPr lang="en-US" altLang="cs-CZ" sz="1800" b="1" dirty="0">
                <a:solidFill>
                  <a:srgbClr val="307871"/>
                </a:solidFill>
                <a:latin typeface="Times New Roman" panose="02020603050405020304" pitchFamily="18" charset="0"/>
                <a:cs typeface="Times New Roman" panose="02020603050405020304" pitchFamily="18" charset="0"/>
              </a:rPr>
              <a:t>Medium Management. Managers get information for strategic and operational decisions.</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Among the users of the transactional system, such as Customer Relationship </a:t>
            </a:r>
            <a:r>
              <a:rPr lang="en-US" altLang="cs-CZ" sz="1800" b="1" dirty="0" smtClean="0">
                <a:solidFill>
                  <a:srgbClr val="307871"/>
                </a:solidFill>
                <a:latin typeface="Times New Roman" panose="02020603050405020304" pitchFamily="18" charset="0"/>
                <a:cs typeface="Times New Roman" panose="02020603050405020304" pitchFamily="18" charset="0"/>
              </a:rPr>
              <a:t>Management </a:t>
            </a:r>
            <a:r>
              <a:rPr lang="en-US" altLang="cs-CZ" sz="1800" b="1" dirty="0">
                <a:solidFill>
                  <a:srgbClr val="307871"/>
                </a:solidFill>
                <a:latin typeface="Times New Roman" panose="02020603050405020304" pitchFamily="18" charset="0"/>
                <a:cs typeface="Times New Roman" panose="02020603050405020304" pitchFamily="18" charset="0"/>
              </a:rPr>
              <a:t>(CRM), Enterprise Resource </a:t>
            </a:r>
            <a:r>
              <a:rPr lang="en-US" altLang="cs-CZ" sz="1800" b="1" dirty="0" smtClean="0">
                <a:solidFill>
                  <a:srgbClr val="307871"/>
                </a:solidFill>
                <a:latin typeface="Times New Roman" panose="02020603050405020304" pitchFamily="18" charset="0"/>
                <a:cs typeface="Times New Roman" panose="02020603050405020304" pitchFamily="18" charset="0"/>
              </a:rPr>
              <a:t>Planning </a:t>
            </a:r>
            <a:r>
              <a:rPr lang="en-US" altLang="cs-CZ" sz="1800" b="1" dirty="0">
                <a:solidFill>
                  <a:srgbClr val="307871"/>
                </a:solidFill>
                <a:latin typeface="Times New Roman" panose="02020603050405020304" pitchFamily="18" charset="0"/>
                <a:cs typeface="Times New Roman" panose="02020603050405020304" pitchFamily="18" charset="0"/>
              </a:rPr>
              <a:t>(ERP), or Supply Chain Management (SCM) systems, we typically include accountants, traders, masters in </a:t>
            </a:r>
            <a:r>
              <a:rPr lang="en-US" altLang="cs-CZ" sz="1800" b="1" dirty="0" smtClean="0">
                <a:solidFill>
                  <a:srgbClr val="307871"/>
                </a:solidFill>
                <a:latin typeface="Times New Roman" panose="02020603050405020304" pitchFamily="18" charset="0"/>
                <a:cs typeface="Times New Roman" panose="02020603050405020304" pitchFamily="18" charset="0"/>
              </a:rPr>
              <a:t>manufacturing</a:t>
            </a:r>
            <a:r>
              <a:rPr lang="en-US" altLang="cs-CZ" sz="1800" b="1" dirty="0">
                <a:solidFill>
                  <a:srgbClr val="307871"/>
                </a:solidFill>
                <a:latin typeface="Times New Roman" panose="02020603050405020304" pitchFamily="18" charset="0"/>
                <a:cs typeface="Times New Roman" panose="02020603050405020304" pitchFamily="18" charset="0"/>
              </a:rPr>
              <a:t>, etc. Transaction systems are systems for managing core business processes. The input to these </a:t>
            </a:r>
            <a:r>
              <a:rPr lang="en-US" altLang="cs-CZ" sz="1800" b="1" dirty="0" smtClean="0">
                <a:solidFill>
                  <a:srgbClr val="307871"/>
                </a:solidFill>
                <a:latin typeface="Times New Roman" panose="02020603050405020304" pitchFamily="18" charset="0"/>
                <a:cs typeface="Times New Roman" panose="02020603050405020304" pitchFamily="18" charset="0"/>
              </a:rPr>
              <a:t>systems </a:t>
            </a:r>
            <a:r>
              <a:rPr lang="en-US" altLang="cs-CZ" sz="1800" b="1" dirty="0">
                <a:solidFill>
                  <a:srgbClr val="307871"/>
                </a:solidFill>
                <a:latin typeface="Times New Roman" panose="02020603050405020304" pitchFamily="18" charset="0"/>
                <a:cs typeface="Times New Roman" panose="02020603050405020304" pitchFamily="18" charset="0"/>
              </a:rPr>
              <a:t>can be, for example, the quantity of the material and the output of the invoice and order.</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err="1"/>
              <a:t>Information</a:t>
            </a:r>
            <a:r>
              <a:rPr lang="cs-CZ" b="1" dirty="0"/>
              <a:t> </a:t>
            </a:r>
            <a:r>
              <a:rPr lang="cs-CZ" b="1" dirty="0" smtClean="0"/>
              <a:t>support - </a:t>
            </a:r>
            <a:r>
              <a:rPr lang="en-US" altLang="cs-CZ" b="1" dirty="0">
                <a:solidFill>
                  <a:srgbClr val="307871"/>
                </a:solidFill>
                <a:latin typeface="Times New Roman" panose="02020603050405020304" pitchFamily="18" charset="0"/>
                <a:cs typeface="Times New Roman" panose="02020603050405020304" pitchFamily="18" charset="0"/>
              </a:rPr>
              <a:t>Managerial information systems</a:t>
            </a:r>
            <a:br>
              <a:rPr lang="en-US" altLang="cs-CZ" b="1" dirty="0">
                <a:solidFill>
                  <a:srgbClr val="307871"/>
                </a:solidFill>
                <a:latin typeface="Times New Roman" panose="02020603050405020304" pitchFamily="18" charset="0"/>
                <a:cs typeface="Times New Roman" panose="02020603050405020304" pitchFamily="18" charset="0"/>
              </a:rPr>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916313332"/>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2617</TotalTime>
  <Words>3738</Words>
  <Application>Microsoft Office PowerPoint</Application>
  <PresentationFormat>Předvádění na obrazovce (16:9)</PresentationFormat>
  <Paragraphs>306</Paragraphs>
  <Slides>41</Slides>
  <Notes>38</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41</vt:i4>
      </vt:variant>
    </vt:vector>
  </HeadingPairs>
  <TitlesOfParts>
    <vt:vector size="47" baseType="lpstr">
      <vt:lpstr>Arial</vt:lpstr>
      <vt:lpstr>Calibri</vt:lpstr>
      <vt:lpstr>Enriqueta</vt:lpstr>
      <vt:lpstr>Times New Roman</vt:lpstr>
      <vt:lpstr>Wingdings</vt:lpstr>
      <vt:lpstr>SLU</vt:lpstr>
      <vt:lpstr>Název prezentace</vt:lpstr>
      <vt:lpstr>INFORMATION MANAGEMENT</vt:lpstr>
      <vt:lpstr>Introduction</vt:lpstr>
      <vt:lpstr>Goals of the chapter</vt:lpstr>
      <vt:lpstr>Information support</vt:lpstr>
      <vt:lpstr>Information support</vt:lpstr>
      <vt:lpstr>Information support - Managerial information systems </vt:lpstr>
      <vt:lpstr>Information support - Managerial information systems </vt:lpstr>
      <vt:lpstr>Information support - Managerial information systems </vt:lpstr>
      <vt:lpstr>Information support - Managerial information systems </vt:lpstr>
      <vt:lpstr>Information support - Managerial information systems </vt:lpstr>
      <vt:lpstr>Information support - Decision support systems</vt:lpstr>
      <vt:lpstr>Information support - IS to support top management</vt:lpstr>
      <vt:lpstr>Information support for marketing</vt:lpstr>
      <vt:lpstr>Information support for marketing – Marketing IS</vt:lpstr>
      <vt:lpstr>Information support for marketing – Marketing IS</vt:lpstr>
      <vt:lpstr>Information support for marketing – CRM</vt:lpstr>
      <vt:lpstr>Information support for marketing – CRM</vt:lpstr>
      <vt:lpstr>Information support – manufacturing and logistics processes </vt:lpstr>
      <vt:lpstr>Information support – manufacturing and logistics processes </vt:lpstr>
      <vt:lpstr>Information support – manufacturing and logistics processes </vt:lpstr>
      <vt:lpstr>Information support for crisis management</vt:lpstr>
      <vt:lpstr>Information support for crisis management</vt:lpstr>
      <vt:lpstr>Information support for crisis management</vt:lpstr>
      <vt:lpstr>Information support for crisis management</vt:lpstr>
      <vt:lpstr>Information services</vt:lpstr>
      <vt:lpstr>Information services</vt:lpstr>
      <vt:lpstr>Information services</vt:lpstr>
      <vt:lpstr>Information services</vt:lpstr>
      <vt:lpstr>Information services</vt:lpstr>
      <vt:lpstr>Information services</vt:lpstr>
      <vt:lpstr>Information services</vt:lpstr>
      <vt:lpstr>Information services</vt:lpstr>
      <vt:lpstr>Communication</vt:lpstr>
      <vt:lpstr>Communication</vt:lpstr>
      <vt:lpstr>Communication</vt:lpstr>
      <vt:lpstr>Communication</vt:lpstr>
      <vt:lpstr>Communication</vt:lpstr>
      <vt:lpstr>Communication</vt:lpstr>
      <vt:lpstr>Communication</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Radim Dolák</dc:creator>
  <cp:lastModifiedBy>Dolak</cp:lastModifiedBy>
  <cp:revision>153</cp:revision>
  <dcterms:created xsi:type="dcterms:W3CDTF">2016-07-06T15:42:34Z</dcterms:created>
  <dcterms:modified xsi:type="dcterms:W3CDTF">2018-04-04T12:20:59Z</dcterms:modified>
</cp:coreProperties>
</file>