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351" r:id="rId2"/>
    <p:sldId id="263" r:id="rId3"/>
    <p:sldId id="283" r:id="rId4"/>
    <p:sldId id="287" r:id="rId5"/>
    <p:sldId id="325" r:id="rId6"/>
    <p:sldId id="338" r:id="rId7"/>
    <p:sldId id="337" r:id="rId8"/>
    <p:sldId id="336" r:id="rId9"/>
    <p:sldId id="339" r:id="rId10"/>
    <p:sldId id="340" r:id="rId11"/>
    <p:sldId id="343" r:id="rId12"/>
    <p:sldId id="344" r:id="rId13"/>
    <p:sldId id="341" r:id="rId14"/>
    <p:sldId id="346" r:id="rId15"/>
    <p:sldId id="345" r:id="rId16"/>
    <p:sldId id="348" r:id="rId17"/>
    <p:sldId id="347" r:id="rId18"/>
    <p:sldId id="349" r:id="rId19"/>
    <p:sldId id="350" r:id="rId20"/>
    <p:sldId id="266" r:id="rId21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5" d="100"/>
          <a:sy n="145" d="100"/>
        </p:scale>
        <p:origin x="62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04.04.2018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58333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02196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62009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02402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50077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347572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81966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047912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82521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55236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82979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29548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41602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00914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17774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85416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4455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2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2365808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INFORMATION MANAGEMENT</a:t>
            </a: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Ing. Radim Dolák, Ph.D.</a:t>
            </a:r>
            <a:endParaRPr lang="cs-CZ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8"/>
            <a:ext cx="5111750" cy="21590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/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xmlns="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xmlns="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782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13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873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Benefits of electronic information sources: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contain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most up-to-date available information,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availability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a large circle of users at the same time,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unlimited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accessibility in terms of time (24 hours a day, 7 days a week)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not tied to a specific place and institution,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links, you can search for other related resources and documents,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ability to search by different criteria,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personalization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content (user profile settings such as news updates, setting thematic groups, etc.)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ability to study multiple sources and documents at one time.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b="1" dirty="0" err="1" smtClean="0"/>
              <a:t>Electronic</a:t>
            </a:r>
            <a:r>
              <a:rPr lang="cs-CZ" b="1" dirty="0" smtClean="0"/>
              <a:t> </a:t>
            </a:r>
            <a:r>
              <a:rPr lang="cs-CZ" b="1" dirty="0" err="1"/>
              <a:t>information</a:t>
            </a:r>
            <a:r>
              <a:rPr lang="cs-CZ" b="1" dirty="0"/>
              <a:t> </a:t>
            </a:r>
            <a:r>
              <a:rPr lang="cs-CZ" b="1" dirty="0" err="1" smtClean="0"/>
              <a:t>sources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5288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Disadvantages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electronic information sources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dependence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computers, the Internet and often electricity,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case of licensed EIZs, the dependence on data providers,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not always a guarantee of lasting access to resources,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access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valuable information is often limited by restrictions and fees,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presupposes a certain degree of information and computer literacy.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b="1" dirty="0" err="1" smtClean="0"/>
              <a:t>Electronic</a:t>
            </a:r>
            <a:r>
              <a:rPr lang="cs-CZ" b="1" dirty="0" smtClean="0"/>
              <a:t> </a:t>
            </a:r>
            <a:r>
              <a:rPr lang="cs-CZ" b="1" dirty="0" err="1"/>
              <a:t>information</a:t>
            </a:r>
            <a:r>
              <a:rPr lang="cs-CZ" b="1" dirty="0"/>
              <a:t> </a:t>
            </a:r>
            <a:r>
              <a:rPr lang="cs-CZ" b="1" dirty="0" err="1" smtClean="0"/>
              <a:t>sources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229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Examples of electronic information sources</a:t>
            </a:r>
          </a:p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relation to EIR, the primary sources are listed by </a:t>
            </a:r>
            <a:r>
              <a:rPr lang="en-US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Perlová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et al. (2011):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e-books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full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texts of articles from journals, contributions from proceedings,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full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texts of </a:t>
            </a:r>
            <a:r>
              <a:rPr lang="en-US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eVŠKP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presentations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 conferences.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b="1" dirty="0" err="1" smtClean="0"/>
              <a:t>Electronic</a:t>
            </a:r>
            <a:r>
              <a:rPr lang="cs-CZ" b="1" dirty="0" smtClean="0"/>
              <a:t> </a:t>
            </a:r>
            <a:r>
              <a:rPr lang="cs-CZ" b="1" dirty="0" err="1"/>
              <a:t>information</a:t>
            </a:r>
            <a:r>
              <a:rPr lang="cs-CZ" b="1" dirty="0"/>
              <a:t> </a:t>
            </a:r>
            <a:r>
              <a:rPr lang="cs-CZ" b="1" dirty="0" err="1" smtClean="0"/>
              <a:t>sources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9938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Electronic books are created either by using the original created by the author on a computer in a text editor, and the digital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original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then transformed into the final form for the distribution or digitization process (using scanners and OCR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technology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Optical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character recognition) of the original printed book that does not have a digital original.</a:t>
            </a:r>
          </a:p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According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the TDKIV (Czech Terminology Database of Librarianship and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Sciences), the following e-book definition is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stated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Book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digital form, created on a computer or converted to digital form.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One-purpose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physical portable device for easy handling of document text (re-cording, reading, creating notes, etc.).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electronic book is sometimes understood as a book in digital form, issued on a physical medium (for example on a CD/DVD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medium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b="1" dirty="0" err="1" smtClean="0"/>
              <a:t>Electronic</a:t>
            </a:r>
            <a:r>
              <a:rPr lang="cs-CZ" b="1" dirty="0" smtClean="0"/>
              <a:t> </a:t>
            </a:r>
            <a:r>
              <a:rPr lang="cs-CZ" b="1" dirty="0" err="1"/>
              <a:t>information</a:t>
            </a:r>
            <a:r>
              <a:rPr lang="cs-CZ" b="1" dirty="0"/>
              <a:t> </a:t>
            </a:r>
            <a:r>
              <a:rPr lang="cs-CZ" b="1" dirty="0" err="1" smtClean="0"/>
              <a:t>sources</a:t>
            </a:r>
            <a:r>
              <a:rPr lang="cs-CZ" b="1" dirty="0"/>
              <a:t> - </a:t>
            </a:r>
            <a:r>
              <a:rPr lang="cs-CZ" b="1" dirty="0" err="1" smtClean="0"/>
              <a:t>electronic</a:t>
            </a:r>
            <a:r>
              <a:rPr lang="cs-CZ" b="1" dirty="0" smtClean="0"/>
              <a:t> </a:t>
            </a:r>
            <a:r>
              <a:rPr lang="cs-CZ" b="1" dirty="0" err="1" smtClean="0"/>
              <a:t>books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5320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E-books can be read and viewed on a variety of electronic devices - on a reader, tab, mobile phone or desktop PC or notebook.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Very popular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e-book readers (such as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Amazon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Kindle, </a:t>
            </a:r>
            <a:r>
              <a:rPr lang="en-US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PocketBook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etc.) that use electronic ink technology to display information.</a:t>
            </a:r>
          </a:p>
          <a:p>
            <a:pPr marL="0" indent="0" algn="just">
              <a:buNone/>
            </a:pPr>
            <a:r>
              <a:rPr lang="en-US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Ebooks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can be purchased for example eReading.cz, Wknihy.cz, Amazon.com, Libri.cz or are free and free of charge for Google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Books,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Gutenberg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Theses.cz, and others.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b="1" dirty="0" err="1" smtClean="0"/>
              <a:t>Electronic</a:t>
            </a:r>
            <a:r>
              <a:rPr lang="cs-CZ" b="1" dirty="0" smtClean="0"/>
              <a:t> </a:t>
            </a:r>
            <a:r>
              <a:rPr lang="cs-CZ" b="1" dirty="0" err="1"/>
              <a:t>information</a:t>
            </a:r>
            <a:r>
              <a:rPr lang="cs-CZ" b="1" dirty="0"/>
              <a:t> </a:t>
            </a:r>
            <a:r>
              <a:rPr lang="cs-CZ" b="1" dirty="0" err="1" smtClean="0"/>
              <a:t>sources</a:t>
            </a:r>
            <a:r>
              <a:rPr lang="cs-CZ" b="1" dirty="0"/>
              <a:t> - </a:t>
            </a:r>
            <a:r>
              <a:rPr lang="cs-CZ" b="1" dirty="0" err="1" smtClean="0"/>
              <a:t>electronic</a:t>
            </a:r>
            <a:r>
              <a:rPr lang="cs-CZ" b="1" dirty="0" smtClean="0"/>
              <a:t> </a:t>
            </a:r>
            <a:r>
              <a:rPr lang="cs-CZ" b="1" dirty="0" err="1" smtClean="0"/>
              <a:t>books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0343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 are a number of e-book formats, often depending on the e-book distributor and taken by the manufacturers of the individual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readers. An overview of the most common e-books is as follows: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PDF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(Portable Document) - an expanded universal format that can contain both text and images. Readable with Acrobat Reader and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PDF browsers.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TXT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these are text files of a non-graphical format that does not allow images, graphics, editing etc. Among its advantages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mainly small file size and easy portability to other platforms.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Hypertext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HTML also allows you to read e-books in any web browser and dis-plays graphics and images in addition to text.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b="1" dirty="0" err="1" smtClean="0"/>
              <a:t>Electronic</a:t>
            </a:r>
            <a:r>
              <a:rPr lang="cs-CZ" b="1" dirty="0" smtClean="0"/>
              <a:t> </a:t>
            </a:r>
            <a:r>
              <a:rPr lang="cs-CZ" b="1" dirty="0" err="1"/>
              <a:t>information</a:t>
            </a:r>
            <a:r>
              <a:rPr lang="cs-CZ" b="1" dirty="0"/>
              <a:t> </a:t>
            </a:r>
            <a:r>
              <a:rPr lang="cs-CZ" b="1" dirty="0" err="1" smtClean="0"/>
              <a:t>sources</a:t>
            </a:r>
            <a:r>
              <a:rPr lang="cs-CZ" b="1" dirty="0"/>
              <a:t> - </a:t>
            </a:r>
            <a:r>
              <a:rPr lang="cs-CZ" b="1" dirty="0" err="1" smtClean="0"/>
              <a:t>electronic</a:t>
            </a:r>
            <a:r>
              <a:rPr lang="cs-CZ" b="1" dirty="0" smtClean="0"/>
              <a:t> </a:t>
            </a:r>
            <a:r>
              <a:rPr lang="cs-CZ" b="1" dirty="0" err="1" smtClean="0"/>
              <a:t>books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475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MOBI - The </a:t>
            </a:r>
            <a:r>
              <a:rPr lang="en-US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Mobipocket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with extension is based on the Open eBook standard. Support for XHTML and JavaScript allows for more advanced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formatting.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EPUB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format supported by Adobe. This is an open standard created and promoted by the International Digital Publishing Forum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IDPF), which is based on XHTML - supporting images, fonts,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PDB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The Palm Media format was one of the most commonly used and allows you to protect books by </a:t>
            </a:r>
            <a:r>
              <a:rPr lang="en-US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crypting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when the key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provided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 you buy a </a:t>
            </a:r>
            <a:r>
              <a:rPr lang="en-US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-ok.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Kindle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.</a:t>
            </a:r>
            <a:r>
              <a:rPr lang="en-US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zw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extension - This format uses Amazon Kindle browsers. Based on the </a:t>
            </a:r>
            <a:r>
              <a:rPr lang="en-US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Mobipocket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standard and provides DRM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protection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b="1" dirty="0" err="1" smtClean="0"/>
              <a:t>Electronic</a:t>
            </a:r>
            <a:r>
              <a:rPr lang="cs-CZ" b="1" dirty="0" smtClean="0"/>
              <a:t> </a:t>
            </a:r>
            <a:r>
              <a:rPr lang="cs-CZ" b="1" dirty="0" err="1"/>
              <a:t>information</a:t>
            </a:r>
            <a:r>
              <a:rPr lang="cs-CZ" b="1" dirty="0"/>
              <a:t> </a:t>
            </a:r>
            <a:r>
              <a:rPr lang="cs-CZ" b="1" dirty="0" err="1" smtClean="0"/>
              <a:t>sources</a:t>
            </a:r>
            <a:r>
              <a:rPr lang="cs-CZ" b="1" dirty="0"/>
              <a:t> - </a:t>
            </a:r>
            <a:r>
              <a:rPr lang="cs-CZ" b="1" dirty="0" err="1" smtClean="0"/>
              <a:t>electronic</a:t>
            </a:r>
            <a:r>
              <a:rPr lang="cs-CZ" b="1" dirty="0" smtClean="0"/>
              <a:t> </a:t>
            </a:r>
            <a:r>
              <a:rPr lang="cs-CZ" b="1" dirty="0" err="1" smtClean="0"/>
              <a:t>books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183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On-line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articles on journals and papers are also available in electronic form. These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resources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contain current research results in a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number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areas.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resources are freely accessible, others may be charged. References to some specific databases can be found in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section for those interested: available electronic information sources within SU OPF.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b="1" dirty="0" err="1" smtClean="0"/>
              <a:t>Electronic</a:t>
            </a:r>
            <a:r>
              <a:rPr lang="cs-CZ" b="1" dirty="0" smtClean="0"/>
              <a:t> </a:t>
            </a:r>
            <a:r>
              <a:rPr lang="cs-CZ" b="1" dirty="0" err="1"/>
              <a:t>information</a:t>
            </a:r>
            <a:r>
              <a:rPr lang="cs-CZ" b="1" dirty="0"/>
              <a:t> </a:t>
            </a:r>
            <a:r>
              <a:rPr lang="cs-CZ" b="1" dirty="0" err="1" smtClean="0"/>
              <a:t>sources</a:t>
            </a:r>
            <a:r>
              <a:rPr lang="cs-CZ" b="1" dirty="0"/>
              <a:t> - </a:t>
            </a:r>
            <a:r>
              <a:rPr lang="en-US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journals, papers 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5158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access to higher education qualifications (VŠKP) within Czech higher schools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takes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place on the basis of the </a:t>
            </a:r>
            <a:r>
              <a:rPr lang="en-US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eVŠKP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system. At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all public higher education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institutions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selecting higher education qualifications in electronic form, and the number of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schools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make the work accessible to the public in accordance with Section 47b of Higher Education Act No. 111/1998 Coll.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Silesian University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Opava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also publishes VŠKP within the repository of the final qualification work, see the link https://zkp.slu.cz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/?page=login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b="1" dirty="0" err="1" smtClean="0"/>
              <a:t>Electronic</a:t>
            </a:r>
            <a:r>
              <a:rPr lang="cs-CZ" b="1" dirty="0" smtClean="0"/>
              <a:t> </a:t>
            </a:r>
            <a:r>
              <a:rPr lang="cs-CZ" b="1" dirty="0" err="1"/>
              <a:t>information</a:t>
            </a:r>
            <a:r>
              <a:rPr lang="cs-CZ" b="1" dirty="0"/>
              <a:t> </a:t>
            </a:r>
            <a:r>
              <a:rPr lang="cs-CZ" b="1" dirty="0" err="1" smtClean="0"/>
              <a:t>sources</a:t>
            </a:r>
            <a:r>
              <a:rPr lang="cs-CZ" b="1" dirty="0"/>
              <a:t> - </a:t>
            </a:r>
            <a:r>
              <a:rPr 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cs-CZ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ull</a:t>
            </a:r>
            <a:r>
              <a:rPr lang="en-US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texts of </a:t>
            </a:r>
            <a:r>
              <a:rPr lang="en-US" altLang="cs-CZ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eVŠKP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5773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conferences, contributions that are part of conference proceedings are also presented as part of a conference program in the form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most often </a:t>
            </a:r>
            <a:r>
              <a:rPr lang="en-US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powerpoints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presentations.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These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presentations are in some cases available on the official website of the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conference.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Sometimes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can also see recorded videos from conferences.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704856" cy="507703"/>
          </a:xfrm>
        </p:spPr>
        <p:txBody>
          <a:bodyPr/>
          <a:lstStyle/>
          <a:p>
            <a:r>
              <a:rPr lang="cs-CZ" b="1" dirty="0" err="1" smtClean="0"/>
              <a:t>Electronic</a:t>
            </a:r>
            <a:r>
              <a:rPr lang="cs-CZ" b="1" dirty="0" smtClean="0"/>
              <a:t> </a:t>
            </a:r>
            <a:r>
              <a:rPr lang="cs-CZ" b="1" dirty="0" err="1"/>
              <a:t>information</a:t>
            </a:r>
            <a:r>
              <a:rPr lang="cs-CZ" b="1" dirty="0"/>
              <a:t> </a:t>
            </a:r>
            <a:r>
              <a:rPr lang="cs-CZ" b="1" dirty="0" err="1" smtClean="0"/>
              <a:t>sources</a:t>
            </a:r>
            <a:r>
              <a:rPr lang="cs-CZ" b="1" dirty="0"/>
              <a:t> </a:t>
            </a:r>
            <a:r>
              <a:rPr lang="cs-CZ" b="1" dirty="0" smtClean="0"/>
              <a:t>– </a:t>
            </a:r>
            <a:r>
              <a:rPr lang="cs-CZ" b="1" dirty="0" err="1" smtClean="0"/>
              <a:t>conference</a:t>
            </a:r>
            <a:r>
              <a:rPr lang="cs-CZ" b="1" dirty="0" smtClean="0"/>
              <a:t> </a:t>
            </a:r>
            <a:r>
              <a:rPr lang="cs-CZ" b="1" dirty="0" err="1" smtClean="0"/>
              <a:t>p</a:t>
            </a:r>
            <a:r>
              <a:rPr lang="cs-CZ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resentations</a:t>
            </a:r>
            <a:r>
              <a:rPr 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2409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616624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3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MANAGEMENT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323528" y="2931790"/>
            <a:ext cx="5328592" cy="165618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cs-CZ" altLang="cs-CZ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ELECTRONIC INFORMATION SOURCES</a:t>
            </a:r>
            <a:endParaRPr lang="cs-CZ" altLang="cs-CZ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228184" y="3723878"/>
            <a:ext cx="2744087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Ph.D</a:t>
            </a:r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04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827584" y="843558"/>
            <a:ext cx="770485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800" b="1" dirty="0" smtClean="0"/>
              <a:t>THANK YOU FOR YOUR ATTENTION</a:t>
            </a:r>
            <a:endParaRPr lang="cs-CZ" sz="4800" dirty="0"/>
          </a:p>
        </p:txBody>
      </p:sp>
    </p:spTree>
    <p:extLst>
      <p:ext uri="{BB962C8B-B14F-4D97-AF65-F5344CB8AC3E}">
        <p14:creationId xmlns:p14="http://schemas.microsoft.com/office/powerpoint/2010/main" val="157838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1800" b="1" dirty="0"/>
              <a:t>There are currently very diverse sources of information. Historically, libraries and </a:t>
            </a:r>
            <a:r>
              <a:rPr lang="en-US" sz="1800" b="1" dirty="0" smtClean="0"/>
              <a:t>archives </a:t>
            </a:r>
            <a:r>
              <a:rPr lang="en-US" sz="1800" b="1" dirty="0"/>
              <a:t>are the most well-known source of information. Furthermore, museums and </a:t>
            </a:r>
            <a:r>
              <a:rPr lang="en-US" sz="1800" b="1" dirty="0" smtClean="0"/>
              <a:t>galleries </a:t>
            </a:r>
            <a:r>
              <a:rPr lang="en-US" sz="1800" b="1" dirty="0"/>
              <a:t>are also available. </a:t>
            </a:r>
            <a:endParaRPr lang="cs-CZ" sz="1800" b="1" dirty="0" smtClean="0"/>
          </a:p>
          <a:p>
            <a:pPr marL="0" indent="0" algn="just">
              <a:buNone/>
            </a:pPr>
            <a:r>
              <a:rPr lang="en-US" sz="1800" b="1" dirty="0" smtClean="0"/>
              <a:t>From </a:t>
            </a:r>
            <a:r>
              <a:rPr lang="en-US" sz="1800" b="1" dirty="0"/>
              <a:t>modern sources, attention will be paid to information centers and centers, databases, special institutions and electronic information sources. </a:t>
            </a:r>
            <a:endParaRPr lang="cs-CZ" sz="1800" b="1" dirty="0" smtClean="0"/>
          </a:p>
          <a:p>
            <a:pPr marL="0" indent="0" algn="just">
              <a:buNone/>
            </a:pPr>
            <a:r>
              <a:rPr lang="en-US" sz="1800" b="1" dirty="0" smtClean="0"/>
              <a:t>There </a:t>
            </a:r>
            <a:r>
              <a:rPr lang="en-US" sz="1800" b="1" dirty="0"/>
              <a:t>are a number of methods, techniques, procedures, interesting information resources, services and applications for information retrieval. A web search will also mention the usability of the site. The final part of the chapter is devoted to the issue of information management.</a:t>
            </a:r>
          </a:p>
          <a:p>
            <a:pPr marL="0" indent="0" algn="just">
              <a:buNone/>
            </a:pPr>
            <a:endParaRPr lang="cs-CZ" sz="1800" b="1" dirty="0"/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b="1" dirty="0" err="1" smtClean="0"/>
              <a:t>Introduction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35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lvl="0">
              <a:buFont typeface="Wingdings" panose="05000000000000000000" pitchFamily="2" charset="2"/>
              <a:buChar char="ü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Electronic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b="1" dirty="0" err="1" smtClean="0"/>
              <a:t>Goals</a:t>
            </a:r>
            <a:r>
              <a:rPr lang="cs-CZ" b="1" dirty="0" smtClean="0"/>
              <a:t> </a:t>
            </a:r>
            <a:r>
              <a:rPr lang="cs-CZ" b="1" dirty="0" err="1" smtClean="0"/>
              <a:t>of</a:t>
            </a:r>
            <a:r>
              <a:rPr lang="cs-CZ" b="1" dirty="0" smtClean="0"/>
              <a:t> </a:t>
            </a:r>
            <a:r>
              <a:rPr lang="cs-CZ" b="1" dirty="0" err="1" smtClean="0"/>
              <a:t>the</a:t>
            </a:r>
            <a:r>
              <a:rPr lang="cs-CZ" b="1" dirty="0" smtClean="0"/>
              <a:t> </a:t>
            </a:r>
            <a:r>
              <a:rPr lang="cs-CZ" b="1" dirty="0" err="1" smtClean="0"/>
              <a:t>chapter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15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very important and utilized resource is today an electronic information resource that plays an irreplaceable role in obtaining a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quick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overview of the issue from the point of view of current and older published information. New information is often published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first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through electronic information sources, and then, with some time delay, they are also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published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a standard printed version. </a:t>
            </a:r>
          </a:p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working with these resources, it is necessary to focus only on serious, verifiable and scientific electronic information sources.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According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the National Technical Library (NTL), the electronic information resource is characterized as "an information resource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kept in electronic form and is available in computer network environments or other digital data distribution technologies."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b="1" dirty="0" err="1" smtClean="0"/>
              <a:t>Electronic</a:t>
            </a:r>
            <a:r>
              <a:rPr lang="cs-CZ" b="1" dirty="0" smtClean="0"/>
              <a:t> </a:t>
            </a:r>
            <a:r>
              <a:rPr lang="cs-CZ" b="1" dirty="0" err="1"/>
              <a:t>information</a:t>
            </a:r>
            <a:r>
              <a:rPr lang="cs-CZ" b="1" dirty="0"/>
              <a:t> </a:t>
            </a:r>
            <a:r>
              <a:rPr lang="cs-CZ" b="1" dirty="0" err="1" smtClean="0"/>
              <a:t>sources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8413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According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Gala, Pour and </a:t>
            </a:r>
            <a:r>
              <a:rPr lang="en-US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Šedý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(2015), electronic information sources include all sources of information in electronic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form,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accessible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either freely on the Internet or in the form of paid services via professional on-line dialogues but also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off-line,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independent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Internet, for example on optical media.</a:t>
            </a:r>
          </a:p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Division of Electronic Information Resources (EIR)</a:t>
            </a:r>
          </a:p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get a basic orientation in the EIR world, categorization is used. The division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according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the level of information processing as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stated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Fiala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2007) is as follows: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bibliographic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bibliographic information on published journals, conference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papers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books, etc.,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factografics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text, numeric or combined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full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 - Full texts of original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documents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b="1" dirty="0" err="1" smtClean="0"/>
              <a:t>Electronic</a:t>
            </a:r>
            <a:r>
              <a:rPr lang="cs-CZ" b="1" dirty="0" smtClean="0"/>
              <a:t> </a:t>
            </a:r>
            <a:r>
              <a:rPr lang="cs-CZ" b="1" dirty="0" err="1"/>
              <a:t>information</a:t>
            </a:r>
            <a:r>
              <a:rPr lang="cs-CZ" b="1" dirty="0"/>
              <a:t> </a:t>
            </a:r>
            <a:r>
              <a:rPr lang="cs-CZ" b="1" dirty="0" err="1" smtClean="0"/>
              <a:t>sources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7259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addition, EIR can be divided according to the type of information provided: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primary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original information and data (factual databases, full-text database, etc.)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secondary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Information sources describing primarily documents (bibliographic databases, library catalogs, etc.)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tertiary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sources containing primary information on the existence of secondary information sources (catalog databases, web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directories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etc.).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b="1" dirty="0" err="1" smtClean="0"/>
              <a:t>Electronic</a:t>
            </a:r>
            <a:r>
              <a:rPr lang="cs-CZ" b="1" dirty="0" smtClean="0"/>
              <a:t> </a:t>
            </a:r>
            <a:r>
              <a:rPr lang="cs-CZ" b="1" dirty="0" err="1"/>
              <a:t>information</a:t>
            </a:r>
            <a:r>
              <a:rPr lang="cs-CZ" b="1" dirty="0"/>
              <a:t> </a:t>
            </a:r>
            <a:r>
              <a:rPr lang="cs-CZ" b="1" dirty="0" err="1" smtClean="0"/>
              <a:t>sources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5635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EIR in terms of technical disclosure: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offline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access to EIR (the user is not connected directly to the network),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online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access to EIR (the user is connected directly to the network and communication is thus directly in real time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EIR in terms of the thematic and field division: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resource-specific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resources,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multidisciplinary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resources.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b="1" dirty="0" err="1" smtClean="0"/>
              <a:t>Electronic</a:t>
            </a:r>
            <a:r>
              <a:rPr lang="cs-CZ" b="1" dirty="0" smtClean="0"/>
              <a:t> </a:t>
            </a:r>
            <a:r>
              <a:rPr lang="cs-CZ" b="1" dirty="0" err="1"/>
              <a:t>information</a:t>
            </a:r>
            <a:r>
              <a:rPr lang="cs-CZ" b="1" dirty="0"/>
              <a:t> </a:t>
            </a:r>
            <a:r>
              <a:rPr lang="cs-CZ" b="1" dirty="0" err="1" smtClean="0"/>
              <a:t>sources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9775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EIR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terms of  specific processing technology (</a:t>
            </a:r>
            <a:r>
              <a:rPr lang="en-US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Fiala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2007):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online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catalogs - the catalog used in automated processing where the document is displayed on the screen, can be searched for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multiple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criteria (name, author, MDT, etc.)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online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public catalog (OPAC) - public online catalogs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database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a set of structured data that makes up a whole in terms of theme or type of stored records,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Internet portal - a set of websites designed to mediate the access to selected information sources of a certain thematic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focus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digital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library - a collection of digital objects of various kinds (text, image,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audio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multimedia) together with methods for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access to, retrieval, selection, organization, storage; e-books, e-journals.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b="1" dirty="0" err="1" smtClean="0"/>
              <a:t>Electronic</a:t>
            </a:r>
            <a:r>
              <a:rPr lang="cs-CZ" b="1" dirty="0" smtClean="0"/>
              <a:t> </a:t>
            </a:r>
            <a:r>
              <a:rPr lang="cs-CZ" b="1" dirty="0" err="1"/>
              <a:t>information</a:t>
            </a:r>
            <a:r>
              <a:rPr lang="cs-CZ" b="1" dirty="0"/>
              <a:t> </a:t>
            </a:r>
            <a:r>
              <a:rPr lang="cs-CZ" b="1" dirty="0" err="1" smtClean="0"/>
              <a:t>sources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7965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2733</TotalTime>
  <Words>1670</Words>
  <Application>Microsoft Office PowerPoint</Application>
  <PresentationFormat>Předvádění na obrazovce (16:9)</PresentationFormat>
  <Paragraphs>140</Paragraphs>
  <Slides>20</Slides>
  <Notes>17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6" baseType="lpstr">
      <vt:lpstr>Arial</vt:lpstr>
      <vt:lpstr>Calibri</vt:lpstr>
      <vt:lpstr>Enriqueta</vt:lpstr>
      <vt:lpstr>Times New Roman</vt:lpstr>
      <vt:lpstr>Wingdings</vt:lpstr>
      <vt:lpstr>SLU</vt:lpstr>
      <vt:lpstr>Název prezentace</vt:lpstr>
      <vt:lpstr>INFORMATION MANAGEMENT</vt:lpstr>
      <vt:lpstr>Introduction</vt:lpstr>
      <vt:lpstr>Goals of the chapter</vt:lpstr>
      <vt:lpstr>Electronic information sources</vt:lpstr>
      <vt:lpstr>Electronic information sources</vt:lpstr>
      <vt:lpstr>Electronic information sources</vt:lpstr>
      <vt:lpstr>Electronic information sources</vt:lpstr>
      <vt:lpstr>Electronic information sources</vt:lpstr>
      <vt:lpstr>Electronic information sources</vt:lpstr>
      <vt:lpstr>Electronic information sources</vt:lpstr>
      <vt:lpstr>Electronic information sources</vt:lpstr>
      <vt:lpstr>Electronic information sources - electronic books</vt:lpstr>
      <vt:lpstr>Electronic information sources - electronic books</vt:lpstr>
      <vt:lpstr>Electronic information sources - electronic books</vt:lpstr>
      <vt:lpstr>Electronic information sources - electronic books</vt:lpstr>
      <vt:lpstr>Electronic information sources - journals, papers </vt:lpstr>
      <vt:lpstr>Electronic information sources - full texts of eVŠKP</vt:lpstr>
      <vt:lpstr>Electronic information sources – conference presentations 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Radim Dolák</dc:creator>
  <cp:lastModifiedBy>Dolak</cp:lastModifiedBy>
  <cp:revision>174</cp:revision>
  <dcterms:created xsi:type="dcterms:W3CDTF">2016-07-06T15:42:34Z</dcterms:created>
  <dcterms:modified xsi:type="dcterms:W3CDTF">2018-04-04T12:21:38Z</dcterms:modified>
</cp:coreProperties>
</file>