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335" r:id="rId2"/>
    <p:sldId id="256" r:id="rId3"/>
    <p:sldId id="296" r:id="rId4"/>
    <p:sldId id="264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3" r:id="rId32"/>
    <p:sldId id="325" r:id="rId33"/>
    <p:sldId id="324" r:id="rId34"/>
    <p:sldId id="326" r:id="rId35"/>
    <p:sldId id="327" r:id="rId36"/>
    <p:sldId id="328" r:id="rId37"/>
    <p:sldId id="329" r:id="rId38"/>
    <p:sldId id="330" r:id="rId39"/>
    <p:sldId id="331" r:id="rId40"/>
    <p:sldId id="332" r:id="rId41"/>
    <p:sldId id="333" r:id="rId42"/>
    <p:sldId id="334" r:id="rId43"/>
    <p:sldId id="336" r:id="rId44"/>
    <p:sldId id="295" r:id="rId4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4660"/>
  </p:normalViewPr>
  <p:slideViewPr>
    <p:cSldViewPr>
      <p:cViewPr varScale="1">
        <p:scale>
          <a:sx n="147" d="100"/>
          <a:sy n="147" d="100"/>
        </p:scale>
        <p:origin x="288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7297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4126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653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588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1204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275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9252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910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4578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8747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889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83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8533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936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373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2617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3050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99695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4203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47662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129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1707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967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7735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797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010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08367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100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2209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5060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98123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685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54960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0107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8185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1543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104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252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19393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9877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exa.cy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rp.cz/home.htm" TargetMode="External"/><Relationship Id="rId3" Type="http://schemas.openxmlformats.org/officeDocument/2006/relationships/hyperlink" Target="http://www.mze.cz/" TargetMode="External"/><Relationship Id="rId7" Type="http://schemas.openxmlformats.org/officeDocument/2006/relationships/hyperlink" Target="http://www.mpsv.cz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mr.cz/" TargetMode="External"/><Relationship Id="rId11" Type="http://schemas.openxmlformats.org/officeDocument/2006/relationships/hyperlink" Target="http://www.crr.cz/" TargetMode="External"/><Relationship Id="rId5" Type="http://schemas.openxmlformats.org/officeDocument/2006/relationships/hyperlink" Target="http://www.mzv.cz/" TargetMode="External"/><Relationship Id="rId10" Type="http://schemas.openxmlformats.org/officeDocument/2006/relationships/hyperlink" Target="http://www.czechcentres.cz/" TargetMode="External"/><Relationship Id="rId4" Type="http://schemas.openxmlformats.org/officeDocument/2006/relationships/hyperlink" Target="http://www.mfcr.cz/" TargetMode="External"/><Relationship Id="rId9" Type="http://schemas.openxmlformats.org/officeDocument/2006/relationships/hyperlink" Target="http://www.czechinvest.org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cr.cz/" TargetMode="External"/><Relationship Id="rId7" Type="http://schemas.openxmlformats.org/officeDocument/2006/relationships/hyperlink" Target="http://www.kzps.cz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cr.cz/" TargetMode="External"/><Relationship Id="rId5" Type="http://schemas.openxmlformats.org/officeDocument/2006/relationships/hyperlink" Target="http://www.scmvd.cz/" TargetMode="External"/><Relationship Id="rId4" Type="http://schemas.openxmlformats.org/officeDocument/2006/relationships/hyperlink" Target="http://www.komora.cz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ps.cz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rwent.co.uk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po.org/" TargetMode="External"/><Relationship Id="rId4" Type="http://schemas.openxmlformats.org/officeDocument/2006/relationships/hyperlink" Target="http://www.upv.cz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birka.cz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my.cz/" TargetMode="Externa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uropages.cz/)./" TargetMode="Externa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player.cz/slide/3145575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lideplayer.cz/slide/3036049/" TargetMode="Externa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52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 flipV="1">
            <a:off x="401304" y="123478"/>
            <a:ext cx="8064896" cy="5760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771549"/>
            <a:ext cx="4896544" cy="392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Známe dobře, co se děje kolem nás?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máme to podloženo správnými daty?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máme to ve správných souvislostech?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Máme v podniku dostačující </a:t>
            </a:r>
            <a:r>
              <a:rPr lang="cs-CZ" sz="2200" dirty="0">
                <a:solidFill>
                  <a:srgbClr val="000000"/>
                </a:solidFill>
              </a:rPr>
              <a:t>informace využitelné pro to, abychom mohli správně rozhodovat? </a:t>
            </a:r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Jaké </a:t>
            </a:r>
            <a:r>
              <a:rPr lang="cs-CZ" sz="2200" dirty="0">
                <a:solidFill>
                  <a:srgbClr val="000000"/>
                </a:solidFill>
              </a:rPr>
              <a:t>příležitosti nám nabízí </a:t>
            </a:r>
            <a:r>
              <a:rPr lang="cs-CZ" sz="2200" dirty="0" smtClean="0">
                <a:solidFill>
                  <a:srgbClr val="000000"/>
                </a:solidFill>
              </a:rPr>
              <a:t>současný svět</a:t>
            </a:r>
            <a:r>
              <a:rPr lang="cs-CZ" sz="2200" dirty="0">
                <a:solidFill>
                  <a:srgbClr val="000000"/>
                </a:solidFill>
              </a:rPr>
              <a:t>?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tržní okolí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vývoj </a:t>
            </a:r>
            <a:r>
              <a:rPr lang="cs-CZ" sz="1800" dirty="0">
                <a:solidFill>
                  <a:srgbClr val="000000"/>
                </a:solidFill>
              </a:rPr>
              <a:t>technologie apod</a:t>
            </a:r>
            <a:r>
              <a:rPr lang="cs-CZ" sz="1800" dirty="0" smtClean="0">
                <a:solidFill>
                  <a:srgbClr val="000000"/>
                </a:solidFill>
              </a:rPr>
              <a:t>.</a:t>
            </a:r>
            <a:endParaRPr lang="en-US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Kde </a:t>
            </a:r>
            <a:r>
              <a:rPr lang="cs-CZ" sz="2200" dirty="0">
                <a:solidFill>
                  <a:srgbClr val="000000"/>
                </a:solidFill>
              </a:rPr>
              <a:t>jsme</a:t>
            </a:r>
            <a:r>
              <a:rPr lang="cs-CZ" sz="2200" dirty="0" smtClean="0">
                <a:solidFill>
                  <a:srgbClr val="000000"/>
                </a:solidFill>
              </a:rPr>
              <a:t>?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Kde </a:t>
            </a:r>
            <a:r>
              <a:rPr lang="cs-CZ" sz="2200" dirty="0">
                <a:solidFill>
                  <a:srgbClr val="000000"/>
                </a:solidFill>
              </a:rPr>
              <a:t>chceme být</a:t>
            </a:r>
            <a:r>
              <a:rPr lang="cs-CZ" sz="2200" dirty="0" smtClean="0">
                <a:solidFill>
                  <a:srgbClr val="000000"/>
                </a:solidFill>
              </a:rPr>
              <a:t>?</a:t>
            </a:r>
            <a:endParaRPr lang="en-US" sz="2200" dirty="0" smtClean="0">
              <a:solidFill>
                <a:srgbClr val="000000"/>
              </a:solidFill>
            </a:endParaRP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Kde </a:t>
            </a:r>
            <a:r>
              <a:rPr lang="cs-CZ" sz="2200" dirty="0">
                <a:solidFill>
                  <a:srgbClr val="000000"/>
                </a:solidFill>
              </a:rPr>
              <a:t>bychom mohli být</a:t>
            </a:r>
            <a:r>
              <a:rPr lang="cs-CZ" sz="2200" dirty="0" smtClean="0">
                <a:solidFill>
                  <a:srgbClr val="000000"/>
                </a:solidFill>
              </a:rPr>
              <a:t>?</a:t>
            </a:r>
            <a:endParaRPr lang="cs-CZ" sz="2200" dirty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28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812799"/>
            <a:ext cx="6193060" cy="381642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516588" y="2283718"/>
            <a:ext cx="24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Strategický inflexní bod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85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BI </a:t>
            </a:r>
            <a:r>
              <a:rPr lang="en-US" sz="2200" dirty="0" smtClean="0">
                <a:solidFill>
                  <a:srgbClr val="000000"/>
                </a:solidFill>
              </a:rPr>
              <a:t>&amp;</a:t>
            </a:r>
            <a:r>
              <a:rPr lang="cs-CZ" sz="2200" dirty="0" smtClean="0">
                <a:solidFill>
                  <a:srgbClr val="000000"/>
                </a:solidFill>
              </a:rPr>
              <a:t> CI – jaký je rozdíl?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Můžeme vysvětlit na jednoduchém příkladu auta: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vozidlo, podobně jako podnik, je vybaveno palubním počítačem, který je napojený na řadu snímačů umístěných na mnoha místech vozidla a informuje v průběhu jízdy řidiče o provozním stavu, což významně zvyšuje jeho schopnost vozidlo ovládat, bezpečně ho řídit i dbát zároveň o hospodárnost jeho provozu. Manažerům se v této analogii vytvářejí MIS (Management </a:t>
            </a:r>
            <a:r>
              <a:rPr lang="cs-CZ" sz="1800" dirty="0" err="1">
                <a:solidFill>
                  <a:srgbClr val="000000"/>
                </a:solidFill>
              </a:rPr>
              <a:t>Information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System</a:t>
            </a:r>
            <a:r>
              <a:rPr lang="cs-CZ" sz="1800" dirty="0">
                <a:solidFill>
                  <a:srgbClr val="000000"/>
                </a:solidFill>
              </a:rPr>
              <a:t>), jinak také manažerské nadstavby či „kokpity" s vymoženostmi BI šitými na míru. Výbava „budíků", různých ukazatelů pro kontrolu řízení je nastavována podle jejich individuálních potřeb.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973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BI </a:t>
            </a:r>
            <a:r>
              <a:rPr lang="en-US" sz="2200" dirty="0" smtClean="0">
                <a:solidFill>
                  <a:srgbClr val="000000"/>
                </a:solidFill>
              </a:rPr>
              <a:t>&amp;</a:t>
            </a:r>
            <a:r>
              <a:rPr lang="cs-CZ" sz="2200" dirty="0" smtClean="0">
                <a:solidFill>
                  <a:srgbClr val="000000"/>
                </a:solidFill>
              </a:rPr>
              <a:t> CI – jaký je rozdíl?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Můžeme vysvětlit na jednoduchém příkladu auta: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nejmodernější </a:t>
            </a:r>
            <a:r>
              <a:rPr lang="cs-CZ" sz="1800" dirty="0">
                <a:solidFill>
                  <a:srgbClr val="000000"/>
                </a:solidFill>
              </a:rPr>
              <a:t>vozidla jsou vybavena čidly, která nám pomáhají parkovat. Čidla automaticky regulují intenzitu svícení reflektorů v reakci na světelné podmínky vně vozidla, světlomety se automaticky nastavují podle zakřivení zatáček, jiná třeba automaticky spouštějí stěrače, když začne pršet apod. V této analogii se jedná o komunikaci či interakci s vnějším prostředím, což v podnikatelském prostředí odpovídá vlastnostem systému pro CI. 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42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724438"/>
            <a:ext cx="6197139" cy="3986303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012160" y="264375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0000"/>
                </a:solidFill>
              </a:rPr>
              <a:t>Synergie interních a externích zdrojů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79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Výhoda interních dat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</a:t>
            </a:r>
            <a:r>
              <a:rPr lang="cs-CZ" sz="1800" dirty="0" smtClean="0">
                <a:solidFill>
                  <a:srgbClr val="000000"/>
                </a:solidFill>
              </a:rPr>
              <a:t>řehled o interních informačních zdrojích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„Nevýhoda“ interních dat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soustředěnost pouze na činnosti uvnitř podniku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soustředěnost pouze na blízké okolí (zákazníci, dodavatelé).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Výhoda externích dat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vyšší stupeň informační podpory;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manažeři získají širší rozhled a více souvislostí.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„Nevýhoda“ externích dat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velký objem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p</a:t>
            </a:r>
            <a:r>
              <a:rPr lang="cs-CZ" sz="1800" dirty="0" smtClean="0">
                <a:solidFill>
                  <a:srgbClr val="000000"/>
                </a:solidFill>
              </a:rPr>
              <a:t>roblematika získávání.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1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76" y="790789"/>
            <a:ext cx="4968552" cy="38536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436096" y="163564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0000"/>
                </a:solidFill>
              </a:rPr>
              <a:t>Key</a:t>
            </a:r>
            <a:r>
              <a:rPr lang="cs-CZ" dirty="0" smtClean="0">
                <a:solidFill>
                  <a:srgbClr val="000000"/>
                </a:solidFill>
              </a:rPr>
              <a:t> Performance </a:t>
            </a:r>
            <a:r>
              <a:rPr lang="cs-CZ" dirty="0" err="1" smtClean="0">
                <a:solidFill>
                  <a:srgbClr val="000000"/>
                </a:solidFill>
              </a:rPr>
              <a:t>Indicators</a:t>
            </a:r>
            <a:r>
              <a:rPr lang="cs-CZ" dirty="0" smtClean="0">
                <a:solidFill>
                  <a:srgbClr val="000000"/>
                </a:solidFill>
              </a:rPr>
              <a:t> - KPI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442160" y="2145309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000000"/>
                </a:solidFill>
              </a:rPr>
              <a:t>Key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Goal</a:t>
            </a:r>
            <a:r>
              <a:rPr lang="cs-CZ" dirty="0" smtClean="0">
                <a:solidFill>
                  <a:srgbClr val="000000"/>
                </a:solidFill>
              </a:rPr>
              <a:t> </a:t>
            </a:r>
            <a:r>
              <a:rPr lang="cs-CZ" dirty="0" err="1" smtClean="0">
                <a:solidFill>
                  <a:srgbClr val="000000"/>
                </a:solidFill>
              </a:rPr>
              <a:t>Indicators</a:t>
            </a:r>
            <a:r>
              <a:rPr lang="cs-CZ" dirty="0" smtClean="0">
                <a:solidFill>
                  <a:srgbClr val="000000"/>
                </a:solidFill>
              </a:rPr>
              <a:t> - KGI</a:t>
            </a:r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7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228302"/>
            <a:ext cx="4752528" cy="34269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259632" y="773319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Znalostní charakter oboru – podíl znalostí v hodnotě produktu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43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Potenciální znalosti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znalosti, které se za příznivých podmínek mohou stát potenciálem k radikální změně (vznik nových klíčových znalostí).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Klíčové znalosti (</a:t>
            </a:r>
            <a:r>
              <a:rPr lang="cs-CZ" sz="2200" dirty="0" err="1" smtClean="0">
                <a:solidFill>
                  <a:srgbClr val="000000"/>
                </a:solidFill>
              </a:rPr>
              <a:t>core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dirty="0" err="1" smtClean="0">
                <a:solidFill>
                  <a:srgbClr val="000000"/>
                </a:solidFill>
              </a:rPr>
              <a:t>competences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odlišnosti mezi podniky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vliv na jedinečnou pozici podniku na trhu.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Základní znalosti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</a:t>
            </a:r>
            <a:r>
              <a:rPr lang="cs-CZ" sz="1800" dirty="0" smtClean="0">
                <a:solidFill>
                  <a:srgbClr val="000000"/>
                </a:solidFill>
              </a:rPr>
              <a:t>nalosti pro vykonávání podnikatelské aktivity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široce dostupné pro podniky v daném odvětví.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Zastaralé znalosti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nevyužívané pro podnikání.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7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10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Strukturovaná a nestrukturovaná data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207245"/>
            <a:ext cx="6624736" cy="333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49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Zpravodajský cyklus CI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07245"/>
            <a:ext cx="7311704" cy="338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Pro koho je výstup určen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seznam uživatelů (spolupráce, upřesňování zadání).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Co má být předmětem zpravodajství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co se požaduj e vědět, jaká neznalost má být doplněna.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Proč se zpravodajství požaduje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jaký cíl má podpořit, co se od něj očekává, k jakému rozhodnutí se váže a jaký dopad toto rozhodnutí může mít.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Jakou formou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Způsob a forma doručení výstupů ze zpravodajského cyklu.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Jak dlouho může zpravodajský cyklus trvat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Jaké zdroje budou na realizaci zpravodajského cyklu k dispozici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376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err="1" smtClean="0">
                <a:solidFill>
                  <a:srgbClr val="000000"/>
                </a:solidFill>
              </a:rPr>
              <a:t>Key</a:t>
            </a:r>
            <a:r>
              <a:rPr lang="cs-CZ" sz="2200" dirty="0" smtClean="0">
                <a:solidFill>
                  <a:srgbClr val="000000"/>
                </a:solidFill>
              </a:rPr>
              <a:t> Intelligence </a:t>
            </a:r>
            <a:r>
              <a:rPr lang="cs-CZ" sz="2200" dirty="0" err="1" smtClean="0">
                <a:solidFill>
                  <a:srgbClr val="000000"/>
                </a:solidFill>
              </a:rPr>
              <a:t>Topics</a:t>
            </a:r>
            <a:r>
              <a:rPr lang="cs-CZ" sz="2200" dirty="0" smtClean="0">
                <a:solidFill>
                  <a:srgbClr val="000000"/>
                </a:solidFill>
              </a:rPr>
              <a:t> (KIT)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Definice konkrétních oblastí zájmů a účel realizace zpravodajského cyklu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Rozhodovací témata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vázaná k plánovanému rozhodnutí managementu (jasný obsah i termín).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Předmětná témata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týkají se určitých subjektů (konkurenti, partneři, stát, banky atd.)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předvídání chování těchto subjektů.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Varovná témata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součástí systému včasného varování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rozpoznání budoucího hrozeb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9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Podnětem pro stanovení KIT může být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získání nových příležitostí pro růst </a:t>
            </a:r>
            <a:r>
              <a:rPr lang="cs-CZ" sz="1800" dirty="0" smtClean="0">
                <a:solidFill>
                  <a:srgbClr val="000000"/>
                </a:solidFill>
              </a:rPr>
              <a:t>podniku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rozšíření </a:t>
            </a:r>
            <a:r>
              <a:rPr lang="cs-CZ" sz="1800" dirty="0">
                <a:solidFill>
                  <a:srgbClr val="000000"/>
                </a:solidFill>
              </a:rPr>
              <a:t>stávajícího portfolia </a:t>
            </a:r>
            <a:r>
              <a:rPr lang="cs-CZ" sz="1800" dirty="0" smtClean="0">
                <a:solidFill>
                  <a:srgbClr val="000000"/>
                </a:solidFill>
              </a:rPr>
              <a:t>produktů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možnosti </a:t>
            </a:r>
            <a:r>
              <a:rPr lang="cs-CZ" sz="1800" dirty="0">
                <a:solidFill>
                  <a:srgbClr val="000000"/>
                </a:solidFill>
              </a:rPr>
              <a:t>vstupu na nový </a:t>
            </a:r>
            <a:r>
              <a:rPr lang="cs-CZ" sz="1800" dirty="0" smtClean="0">
                <a:solidFill>
                  <a:srgbClr val="000000"/>
                </a:solidFill>
              </a:rPr>
              <a:t>trh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odhalení </a:t>
            </a:r>
            <a:r>
              <a:rPr lang="cs-CZ" sz="1800" dirty="0">
                <a:solidFill>
                  <a:srgbClr val="000000"/>
                </a:solidFill>
              </a:rPr>
              <a:t>zákazníků, které zatím </a:t>
            </a:r>
            <a:r>
              <a:rPr lang="cs-CZ" sz="1800" dirty="0" smtClean="0">
                <a:solidFill>
                  <a:srgbClr val="000000"/>
                </a:solidFill>
              </a:rPr>
              <a:t>neznáme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změny </a:t>
            </a:r>
            <a:r>
              <a:rPr lang="cs-CZ" sz="1800" dirty="0">
                <a:solidFill>
                  <a:srgbClr val="000000"/>
                </a:solidFill>
              </a:rPr>
              <a:t>v odvětví podnikání a jejich </a:t>
            </a:r>
            <a:r>
              <a:rPr lang="cs-CZ" sz="1800" dirty="0" smtClean="0">
                <a:solidFill>
                  <a:srgbClr val="000000"/>
                </a:solidFill>
              </a:rPr>
              <a:t>predikce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změny </a:t>
            </a:r>
            <a:r>
              <a:rPr lang="cs-CZ" sz="1800" dirty="0">
                <a:solidFill>
                  <a:srgbClr val="000000"/>
                </a:solidFill>
              </a:rPr>
              <a:t>v chování zákazníků a jejich </a:t>
            </a:r>
            <a:r>
              <a:rPr lang="cs-CZ" sz="1800" dirty="0" smtClean="0">
                <a:solidFill>
                  <a:srgbClr val="000000"/>
                </a:solidFill>
              </a:rPr>
              <a:t>predikce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změny </a:t>
            </a:r>
            <a:r>
              <a:rPr lang="cs-CZ" sz="1800" dirty="0">
                <a:solidFill>
                  <a:srgbClr val="000000"/>
                </a:solidFill>
              </a:rPr>
              <a:t>v technologiích a jejich </a:t>
            </a:r>
            <a:r>
              <a:rPr lang="cs-CZ" sz="1800" dirty="0" smtClean="0">
                <a:solidFill>
                  <a:srgbClr val="000000"/>
                </a:solidFill>
              </a:rPr>
              <a:t>predikce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politické </a:t>
            </a:r>
            <a:r>
              <a:rPr lang="cs-CZ" sz="1800" dirty="0">
                <a:solidFill>
                  <a:srgbClr val="000000"/>
                </a:solidFill>
              </a:rPr>
              <a:t>změny ve </a:t>
            </a:r>
            <a:r>
              <a:rPr lang="cs-CZ" sz="1800" dirty="0" smtClean="0">
                <a:solidFill>
                  <a:srgbClr val="000000"/>
                </a:solidFill>
              </a:rPr>
              <a:t>společnosti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>
                <a:solidFill>
                  <a:srgbClr val="000000"/>
                </a:solidFill>
              </a:rPr>
              <a:t>řada dalších témat vyplývajících z konkrétních problémů, se kterými se podnik musí vyrovnat.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3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Možné</a:t>
            </a:r>
            <a:r>
              <a:rPr lang="en-GB" sz="2200" dirty="0" smtClean="0">
                <a:solidFill>
                  <a:srgbClr val="000000"/>
                </a:solidFill>
              </a:rPr>
              <a:t> KIQ </a:t>
            </a:r>
            <a:r>
              <a:rPr lang="cs-CZ" sz="2200" dirty="0" smtClean="0">
                <a:solidFill>
                  <a:srgbClr val="000000"/>
                </a:solidFill>
              </a:rPr>
              <a:t>(</a:t>
            </a:r>
            <a:r>
              <a:rPr lang="en-GB" sz="2200" dirty="0" smtClean="0">
                <a:solidFill>
                  <a:srgbClr val="000000"/>
                </a:solidFill>
              </a:rPr>
              <a:t>Key Information Questions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Kdo jsou naši současní a potenciální </a:t>
            </a:r>
            <a:r>
              <a:rPr lang="cs-CZ" sz="2000" dirty="0" smtClean="0">
                <a:solidFill>
                  <a:srgbClr val="000000"/>
                </a:solidFill>
              </a:rPr>
              <a:t>konkurenti?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 </a:t>
            </a:r>
            <a:r>
              <a:rPr lang="cs-CZ" sz="2000" dirty="0">
                <a:solidFill>
                  <a:srgbClr val="000000"/>
                </a:solidFill>
              </a:rPr>
              <a:t>vnímají konkurenti sebe a jak vnímají </a:t>
            </a:r>
            <a:r>
              <a:rPr lang="cs-CZ" sz="2000" dirty="0" smtClean="0">
                <a:solidFill>
                  <a:srgbClr val="000000"/>
                </a:solidFill>
              </a:rPr>
              <a:t>nás?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jsou plány našich konkurentů, se kterými v současnosti soupeříme, pro následujících 2 – 5 </a:t>
            </a:r>
            <a:r>
              <a:rPr lang="cs-CZ" sz="2000" dirty="0" smtClean="0">
                <a:solidFill>
                  <a:srgbClr val="000000"/>
                </a:solidFill>
              </a:rPr>
              <a:t>let?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jsou krátkodobé a dlouhodobé trendy v oboru působnosti podniku? Jak na tyto trendy reagovali naši konkurenti v minulosti a jak na ně pravděpodobně zareagují v </a:t>
            </a:r>
            <a:r>
              <a:rPr lang="cs-CZ" sz="2000" dirty="0" smtClean="0">
                <a:solidFill>
                  <a:srgbClr val="000000"/>
                </a:solidFill>
              </a:rPr>
              <a:t>budoucnu?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 </a:t>
            </a:r>
            <a:r>
              <a:rPr lang="cs-CZ" sz="2000" dirty="0">
                <a:solidFill>
                  <a:srgbClr val="000000"/>
                </a:solidFill>
              </a:rPr>
              <a:t>a kde naši konkurenti propagují své výrobky a služby, a jaká je hladina jejich </a:t>
            </a:r>
            <a:r>
              <a:rPr lang="cs-CZ" sz="2000" dirty="0" smtClean="0">
                <a:solidFill>
                  <a:srgbClr val="000000"/>
                </a:solidFill>
              </a:rPr>
              <a:t>úspěšnosti?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21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Možné</a:t>
            </a:r>
            <a:r>
              <a:rPr lang="en-GB" sz="2200" dirty="0" smtClean="0">
                <a:solidFill>
                  <a:srgbClr val="000000"/>
                </a:solidFill>
              </a:rPr>
              <a:t> KIQ </a:t>
            </a:r>
            <a:r>
              <a:rPr lang="cs-CZ" sz="2200" dirty="0" smtClean="0">
                <a:solidFill>
                  <a:srgbClr val="000000"/>
                </a:solidFill>
              </a:rPr>
              <a:t>(</a:t>
            </a:r>
            <a:r>
              <a:rPr lang="en-GB" sz="2200" dirty="0" smtClean="0">
                <a:solidFill>
                  <a:srgbClr val="000000"/>
                </a:solidFill>
              </a:rPr>
              <a:t>Key Information Questions</a:t>
            </a:r>
            <a:r>
              <a:rPr lang="cs-CZ" sz="2200" dirty="0" smtClean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Které trhy a geografické oblasti mohou být zabrány našimi konkurenty v budoucnu</a:t>
            </a:r>
            <a:r>
              <a:rPr lang="cs-CZ" sz="2000" dirty="0" smtClean="0">
                <a:solidFill>
                  <a:srgbClr val="000000"/>
                </a:solidFill>
              </a:rPr>
              <a:t>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Jaké </a:t>
            </a:r>
            <a:r>
              <a:rPr lang="cs-CZ" sz="2000" dirty="0">
                <a:solidFill>
                  <a:srgbClr val="000000"/>
                </a:solidFill>
              </a:rPr>
              <a:t>patenty nebo technologie získali nedávno naši současní/potenciální konkurenti a co pro nás tyto inovace znamenají?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Jaký je počet a způsobilost výzkumných pracovníků konkurence?, Jaká je úroveň výdajů do výzkumu a vývoje </a:t>
            </a:r>
            <a:r>
              <a:rPr lang="cs-CZ" sz="2000" dirty="0" smtClean="0">
                <a:solidFill>
                  <a:srgbClr val="000000"/>
                </a:solidFill>
              </a:rPr>
              <a:t>konkurenta?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Využívají </a:t>
            </a:r>
            <a:r>
              <a:rPr lang="cs-CZ" sz="2000" dirty="0">
                <a:solidFill>
                  <a:srgbClr val="000000"/>
                </a:solidFill>
              </a:rPr>
              <a:t>konkurenti outsourcing pro vývoj nových technologií a samozřejmě desítky dalších dle konkrétní situace </a:t>
            </a:r>
            <a:r>
              <a:rPr lang="cs-CZ" sz="2000" dirty="0" smtClean="0">
                <a:solidFill>
                  <a:srgbClr val="000000"/>
                </a:solidFill>
              </a:rPr>
              <a:t>podniku?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18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92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Vyhledávání a sběr informací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Vyhledávání informací – velmi důležité, ovšem bez jejich následné analýzy vesměs bez účinku.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Sběr a analýzy informací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musí sloužit zadání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</a:t>
            </a:r>
            <a:r>
              <a:rPr lang="en-GB" sz="1800" dirty="0" smtClean="0">
                <a:solidFill>
                  <a:srgbClr val="000000"/>
                </a:solidFill>
              </a:rPr>
              <a:t>us</a:t>
            </a:r>
            <a:r>
              <a:rPr lang="cs-CZ" sz="1800" dirty="0" smtClean="0">
                <a:solidFill>
                  <a:srgbClr val="000000"/>
                </a:solidFill>
              </a:rPr>
              <a:t>í vést k zodpovězení konkrétních KIQ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otázky musí být jasné a srozumitelné těch, kteří sbírají data.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 průběhu se mnohdy objevují nové otázky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dochází k vyhodnocení shromážděných informací, zda jsou použitelné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pokud ne, sběr dat se opakuje s jiným zadáním KIQ.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4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Kdo provádí sběr dat?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Nějaký subjekt data sbírá a podnik si je od něj koupí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Vybraný subjekt pro podnik provede konkrétní šetření podle zadání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Lze využít interní podnikové odborné kapacity, které jsou schopné data sbírat a analyzovat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Kombinace předchozích.</a:t>
            </a:r>
          </a:p>
          <a:p>
            <a:pPr lvl="1" algn="just"/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1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Informační zdroje z mikro a makro okolí podniku</a:t>
            </a: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075106"/>
            <a:ext cx="4968552" cy="3526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8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Podnikatelské prostředí se vyvíjí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podnikatelské subjekty se musí rovněž přizpůsobovat.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Konkurenceschopnost podniku je závislá na jeho schopnosti přizpůsobovat se změnám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jinými slovy reagovat na jakékoliv pozitivní nebo negativní změny prostředí.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Důležité je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získat informace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informace zpracovat a získat z nich informace nové (mnohdy jde o nalezení skrytých, ale přitom významných souvislostí mezi různými jevy)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41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Sběr dat vlastními silami z interních zdrojů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Kdo to ví?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zaměstnanci procesů prodeje;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marketingový výzkum;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pracovníci výzkumu a vývoje;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technologové;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apod.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Uplatnění systémů </a:t>
            </a:r>
            <a:r>
              <a:rPr lang="cs-CZ" sz="2000" dirty="0" err="1" smtClean="0">
                <a:solidFill>
                  <a:srgbClr val="000000"/>
                </a:solidFill>
              </a:rPr>
              <a:t>Enterprise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 err="1" smtClean="0">
                <a:solidFill>
                  <a:srgbClr val="000000"/>
                </a:solidFill>
              </a:rPr>
              <a:t>Content</a:t>
            </a:r>
            <a:r>
              <a:rPr lang="cs-CZ" sz="2000" dirty="0" smtClean="0">
                <a:solidFill>
                  <a:srgbClr val="000000"/>
                </a:solidFill>
              </a:rPr>
              <a:t> Management a systéme </a:t>
            </a:r>
            <a:r>
              <a:rPr lang="cs-CZ" sz="2000" dirty="0" err="1" smtClean="0">
                <a:solidFill>
                  <a:srgbClr val="000000"/>
                </a:solidFill>
              </a:rPr>
              <a:t>Knowledge</a:t>
            </a:r>
            <a:r>
              <a:rPr lang="cs-CZ" sz="2000" dirty="0" smtClean="0">
                <a:solidFill>
                  <a:srgbClr val="000000"/>
                </a:solidFill>
              </a:rPr>
              <a:t> Managementu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Sekundární nebo primární zdroj dat?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016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Externí subjekty – zdroje dat</a:t>
            </a: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v</a:t>
            </a:r>
            <a:r>
              <a:rPr lang="cs-CZ" sz="1800" dirty="0" err="1" smtClean="0">
                <a:solidFill>
                  <a:srgbClr val="000000"/>
                </a:solidFill>
              </a:rPr>
              <a:t>ládní</a:t>
            </a:r>
            <a:r>
              <a:rPr lang="cs-CZ" sz="1800" dirty="0" smtClean="0">
                <a:solidFill>
                  <a:srgbClr val="000000"/>
                </a:solidFill>
              </a:rPr>
              <a:t> organizace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pecializované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poradenské </a:t>
            </a:r>
            <a:r>
              <a:rPr lang="cs-CZ" sz="1800" dirty="0" smtClean="0">
                <a:solidFill>
                  <a:srgbClr val="000000"/>
                </a:solidFill>
              </a:rPr>
              <a:t>společnosti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spotřebitelské </a:t>
            </a:r>
            <a:r>
              <a:rPr lang="cs-CZ" sz="1800" dirty="0">
                <a:solidFill>
                  <a:srgbClr val="000000"/>
                </a:solidFill>
              </a:rPr>
              <a:t>zájmové organizace, obchodní komory včetně akademického </a:t>
            </a:r>
            <a:r>
              <a:rPr lang="cs-CZ" sz="1800" dirty="0" smtClean="0">
                <a:solidFill>
                  <a:srgbClr val="000000"/>
                </a:solidFill>
              </a:rPr>
              <a:t>sektoru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zaměstnanci </a:t>
            </a:r>
            <a:r>
              <a:rPr lang="cs-CZ" sz="1800" dirty="0">
                <a:solidFill>
                  <a:srgbClr val="000000"/>
                </a:solidFill>
              </a:rPr>
              <a:t>našich konkurentů a obchodních partnerů (včetně bývalých zaměstnanců těchto </a:t>
            </a:r>
            <a:r>
              <a:rPr lang="cs-CZ" sz="1800" dirty="0" smtClean="0">
                <a:solidFill>
                  <a:srgbClr val="000000"/>
                </a:solidFill>
              </a:rPr>
              <a:t>organizací)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smtClean="0">
                <a:solidFill>
                  <a:srgbClr val="000000"/>
                </a:solidFill>
              </a:rPr>
              <a:t>távající </a:t>
            </a:r>
            <a:r>
              <a:rPr lang="cs-CZ" sz="1800" dirty="0">
                <a:solidFill>
                  <a:srgbClr val="000000"/>
                </a:solidFill>
              </a:rPr>
              <a:t>i potenciální konkurenti (webové stránky, katalogy a ceníky, interní publikace, tiskové zprávy a konference, reklamní materiály a agentury, výrobky, výroční zprávy, dodavatelé, zákazníci, prodejci, distributoři a </a:t>
            </a:r>
            <a:r>
              <a:rPr lang="cs-CZ" sz="1800" dirty="0" smtClean="0">
                <a:solidFill>
                  <a:srgbClr val="000000"/>
                </a:solidFill>
              </a:rPr>
              <a:t>agenti)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media </a:t>
            </a:r>
            <a:r>
              <a:rPr lang="cs-CZ" sz="1800" dirty="0">
                <a:solidFill>
                  <a:srgbClr val="000000"/>
                </a:solidFill>
              </a:rPr>
              <a:t>– </a:t>
            </a:r>
            <a:r>
              <a:rPr lang="cs-CZ" sz="1800" dirty="0" smtClean="0">
                <a:solidFill>
                  <a:srgbClr val="000000"/>
                </a:solidFill>
              </a:rPr>
              <a:t>časopisy </a:t>
            </a:r>
            <a:r>
              <a:rPr lang="cs-CZ" sz="1800" dirty="0">
                <a:solidFill>
                  <a:srgbClr val="000000"/>
                </a:solidFill>
              </a:rPr>
              <a:t>i specializované časopisy, technické žurnály, obchodní periodika apod.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9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Google</a:t>
            </a:r>
            <a:endParaRPr lang="en-GB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Google </a:t>
            </a:r>
            <a:r>
              <a:rPr lang="cs-CZ" sz="1800" dirty="0" err="1">
                <a:solidFill>
                  <a:srgbClr val="000000"/>
                </a:solidFill>
              </a:rPr>
              <a:t>Alerts</a:t>
            </a:r>
            <a:r>
              <a:rPr lang="cs-CZ" sz="1800" dirty="0">
                <a:solidFill>
                  <a:srgbClr val="000000"/>
                </a:solidFill>
              </a:rPr>
              <a:t> pro pravidelné monitorování výskytu zadaných </a:t>
            </a:r>
            <a:r>
              <a:rPr lang="cs-CZ" sz="1800" dirty="0" smtClean="0">
                <a:solidFill>
                  <a:srgbClr val="000000"/>
                </a:solidFill>
              </a:rPr>
              <a:t>témat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>
                <a:solidFill>
                  <a:srgbClr val="000000"/>
                </a:solidFill>
              </a:rPr>
              <a:t>G</a:t>
            </a:r>
            <a:r>
              <a:rPr lang="cs-CZ" sz="1800" dirty="0" err="1" smtClean="0">
                <a:solidFill>
                  <a:srgbClr val="000000"/>
                </a:solidFill>
              </a:rPr>
              <a:t>oogle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Trend pro zobrazení četnosti vyhledávání určitého </a:t>
            </a:r>
            <a:r>
              <a:rPr lang="cs-CZ" sz="1800" dirty="0" smtClean="0">
                <a:solidFill>
                  <a:srgbClr val="000000"/>
                </a:solidFill>
              </a:rPr>
              <a:t>tématu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Google </a:t>
            </a:r>
            <a:r>
              <a:rPr lang="cs-CZ" sz="1800" dirty="0" err="1">
                <a:solidFill>
                  <a:srgbClr val="000000"/>
                </a:solidFill>
              </a:rPr>
              <a:t>Insight</a:t>
            </a:r>
            <a:r>
              <a:rPr lang="cs-CZ" sz="1800" dirty="0">
                <a:solidFill>
                  <a:srgbClr val="000000"/>
                </a:solidFill>
              </a:rPr>
              <a:t> pro podrobné statistiky vyhledávání určitého </a:t>
            </a:r>
            <a:r>
              <a:rPr lang="cs-CZ" sz="1800" dirty="0" smtClean="0">
                <a:solidFill>
                  <a:srgbClr val="000000"/>
                </a:solidFill>
              </a:rPr>
              <a:t>tématu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Google </a:t>
            </a:r>
            <a:r>
              <a:rPr lang="cs-CZ" sz="1800" dirty="0" err="1">
                <a:solidFill>
                  <a:srgbClr val="000000"/>
                </a:solidFill>
              </a:rPr>
              <a:t>Analytics</a:t>
            </a:r>
            <a:r>
              <a:rPr lang="cs-CZ" sz="1800" dirty="0">
                <a:solidFill>
                  <a:srgbClr val="000000"/>
                </a:solidFill>
              </a:rPr>
              <a:t> nabízí aktuální informace o tom, jak návštěvníci využívají naše webové </a:t>
            </a:r>
            <a:r>
              <a:rPr lang="cs-CZ" sz="1800" dirty="0" smtClean="0">
                <a:solidFill>
                  <a:srgbClr val="000000"/>
                </a:solidFill>
              </a:rPr>
              <a:t>stránky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server </a:t>
            </a:r>
            <a:r>
              <a:rPr lang="en-GB" sz="1800" dirty="0" smtClean="0">
                <a:solidFill>
                  <a:srgbClr val="000000"/>
                </a:solidFill>
                <a:hlinkClick r:id="rId3"/>
              </a:rPr>
              <a:t>www.alexa.c</a:t>
            </a:r>
            <a:r>
              <a:rPr lang="cs-CZ" sz="1800" dirty="0" smtClean="0">
                <a:solidFill>
                  <a:srgbClr val="000000"/>
                </a:solidFill>
              </a:rPr>
              <a:t>z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- </a:t>
            </a:r>
            <a:r>
              <a:rPr lang="cs-CZ" sz="1800" dirty="0">
                <a:solidFill>
                  <a:srgbClr val="000000"/>
                </a:solidFill>
              </a:rPr>
              <a:t>statistiky návštěvnosti webů </a:t>
            </a:r>
            <a:r>
              <a:rPr lang="cs-CZ" sz="1800" dirty="0" smtClean="0">
                <a:solidFill>
                  <a:srgbClr val="000000"/>
                </a:solidFill>
              </a:rPr>
              <a:t>konkurence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4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Analýza </a:t>
            </a:r>
            <a:r>
              <a:rPr lang="cs-CZ" sz="2200" dirty="0" err="1" smtClean="0">
                <a:solidFill>
                  <a:srgbClr val="000000"/>
                </a:solidFill>
              </a:rPr>
              <a:t>makrookolí</a:t>
            </a:r>
            <a:endParaRPr lang="en-GB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Český statistický úřad (ČSÚ) (http://www.czso.cz) je klíčovým zdrojem pro české podniky z hlediska získávání statistik pro tuzemský trh. Zaměření je hlavně na Českou republiku, ale najdeme zde srovnávací statistiky v rámci Evropské unie. Téměř všechny statistiky je možné stáhnout ve formátu pro Microsoft Excel nebo ve formátu </a:t>
            </a:r>
            <a:r>
              <a:rPr lang="cs-CZ" sz="1800" dirty="0" smtClean="0">
                <a:solidFill>
                  <a:srgbClr val="000000"/>
                </a:solidFill>
              </a:rPr>
              <a:t>PDF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Veřejná </a:t>
            </a:r>
            <a:r>
              <a:rPr lang="cs-CZ" sz="1800" dirty="0">
                <a:solidFill>
                  <a:srgbClr val="000000"/>
                </a:solidFill>
              </a:rPr>
              <a:t>databáze ČSÚ (http://vdb.czso.cz/</a:t>
            </a:r>
            <a:r>
              <a:rPr lang="cs-CZ" sz="1800" dirty="0" err="1">
                <a:solidFill>
                  <a:srgbClr val="000000"/>
                </a:solidFill>
              </a:rPr>
              <a:t>vdbvo</a:t>
            </a:r>
            <a:r>
              <a:rPr lang="cs-CZ" sz="1800" dirty="0">
                <a:solidFill>
                  <a:srgbClr val="000000"/>
                </a:solidFill>
              </a:rPr>
              <a:t>/</a:t>
            </a:r>
            <a:r>
              <a:rPr lang="cs-CZ" sz="1800" dirty="0" err="1">
                <a:solidFill>
                  <a:srgbClr val="000000"/>
                </a:solidFill>
              </a:rPr>
              <a:t>uvod.jsp</a:t>
            </a:r>
            <a:r>
              <a:rPr lang="cs-CZ" sz="1800" dirty="0">
                <a:solidFill>
                  <a:srgbClr val="000000"/>
                </a:solidFill>
              </a:rPr>
              <a:t>) je budována jako datové tržiště, které čerpá údaje z databází vznikajících v procesu zpracování statistických údajů. Na stránkách veřejné databáze ČSÚ si stačí vybrat o jaké statistiky máme zájem a poté si zvolit jakou formou chceme statistiky zobrazit (tabulka, graf nebo mapa). Data můžeme prohlížet, filtrovat a tabulky také exportovat do formátů XLS a XML.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10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smtClean="0">
                <a:solidFill>
                  <a:srgbClr val="000000"/>
                </a:solidFill>
              </a:rPr>
              <a:t>Business Info </a:t>
            </a:r>
            <a:r>
              <a:rPr lang="cs-CZ" sz="2200" dirty="0" smtClean="0">
                <a:solidFill>
                  <a:srgbClr val="000000"/>
                </a:solidFill>
              </a:rPr>
              <a:t>(portál pro podnikání a export)</a:t>
            </a:r>
            <a:endParaRPr lang="en-GB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Ministerstvo zemědělství (</a:t>
            </a:r>
            <a:r>
              <a:rPr lang="cs-CZ" sz="1800" dirty="0">
                <a:solidFill>
                  <a:srgbClr val="000000"/>
                </a:solidFill>
                <a:hlinkClick r:id="rId3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www.mze.cz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Ministerstvo </a:t>
            </a:r>
            <a:r>
              <a:rPr lang="cs-CZ" sz="1800" dirty="0">
                <a:solidFill>
                  <a:srgbClr val="000000"/>
                </a:solidFill>
              </a:rPr>
              <a:t>financí (</a:t>
            </a:r>
            <a:r>
              <a:rPr lang="cs-CZ" sz="1800" dirty="0">
                <a:solidFill>
                  <a:srgbClr val="000000"/>
                </a:solidFill>
                <a:hlinkClick r:id="rId4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www.mfcr.cz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Ministerstvo </a:t>
            </a:r>
            <a:r>
              <a:rPr lang="cs-CZ" sz="1800" dirty="0">
                <a:solidFill>
                  <a:srgbClr val="000000"/>
                </a:solidFill>
              </a:rPr>
              <a:t>zahraničních věcí (</a:t>
            </a:r>
            <a:r>
              <a:rPr lang="cs-CZ" sz="1800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www.mzv.cz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Ministerstvo </a:t>
            </a:r>
            <a:r>
              <a:rPr lang="cs-CZ" sz="1800" dirty="0">
                <a:solidFill>
                  <a:srgbClr val="000000"/>
                </a:solidFill>
              </a:rPr>
              <a:t>pro místní rozvoj (</a:t>
            </a:r>
            <a:r>
              <a:rPr lang="cs-CZ" sz="1800" dirty="0">
                <a:solidFill>
                  <a:srgbClr val="000000"/>
                </a:solidFill>
                <a:hlinkClick r:id="rId6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6"/>
              </a:rPr>
              <a:t>www.mmr.cz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Ministerstvo </a:t>
            </a:r>
            <a:r>
              <a:rPr lang="cs-CZ" sz="1800" dirty="0">
                <a:solidFill>
                  <a:srgbClr val="000000"/>
                </a:solidFill>
              </a:rPr>
              <a:t>práce a sociálních věcí (</a:t>
            </a:r>
            <a:r>
              <a:rPr lang="cs-CZ" sz="1800" dirty="0">
                <a:solidFill>
                  <a:srgbClr val="000000"/>
                </a:solidFill>
                <a:hlinkClick r:id="rId7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7"/>
              </a:rPr>
              <a:t>www.mpsv.cz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Agentura </a:t>
            </a:r>
            <a:r>
              <a:rPr lang="cs-CZ" sz="1800" dirty="0">
                <a:solidFill>
                  <a:srgbClr val="000000"/>
                </a:solidFill>
              </a:rPr>
              <a:t>pro rozvoj podnikání (</a:t>
            </a:r>
            <a:r>
              <a:rPr lang="cs-CZ" sz="1800" dirty="0">
                <a:solidFill>
                  <a:srgbClr val="000000"/>
                </a:solidFill>
                <a:hlinkClick r:id="rId8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8"/>
              </a:rPr>
              <a:t>www.arp.cz/home.htm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CzechInvest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(</a:t>
            </a:r>
            <a:r>
              <a:rPr lang="cs-CZ" sz="1800" dirty="0">
                <a:solidFill>
                  <a:srgbClr val="000000"/>
                </a:solidFill>
                <a:hlinkClick r:id="rId9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9"/>
              </a:rPr>
              <a:t>www.czechinvest.org/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Správa </a:t>
            </a:r>
            <a:r>
              <a:rPr lang="cs-CZ" sz="1800" dirty="0">
                <a:solidFill>
                  <a:srgbClr val="000000"/>
                </a:solidFill>
              </a:rPr>
              <a:t>českých center (</a:t>
            </a:r>
            <a:r>
              <a:rPr lang="cs-CZ" sz="1800" dirty="0">
                <a:solidFill>
                  <a:srgbClr val="000000"/>
                </a:solidFill>
                <a:hlinkClick r:id="rId10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10"/>
              </a:rPr>
              <a:t>www.czechcentres.cz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Centrum </a:t>
            </a:r>
            <a:r>
              <a:rPr lang="cs-CZ" sz="1800" dirty="0">
                <a:solidFill>
                  <a:srgbClr val="000000"/>
                </a:solidFill>
              </a:rPr>
              <a:t>pro regionální rozvoj (</a:t>
            </a:r>
            <a:r>
              <a:rPr lang="cs-CZ" sz="1800" dirty="0">
                <a:solidFill>
                  <a:srgbClr val="000000"/>
                </a:solidFill>
                <a:hlinkClick r:id="rId11"/>
              </a:rPr>
              <a:t>http://www.crr.cz</a:t>
            </a:r>
            <a:r>
              <a:rPr lang="cs-CZ" sz="1800" dirty="0" smtClean="0">
                <a:solidFill>
                  <a:srgbClr val="000000"/>
                </a:solidFill>
                <a:hlinkClick r:id="rId11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EuroInfoCentrum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(http://www.euroinfocentrum.cz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529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smtClean="0">
                <a:solidFill>
                  <a:srgbClr val="000000"/>
                </a:solidFill>
              </a:rPr>
              <a:t>Business Info </a:t>
            </a:r>
            <a:r>
              <a:rPr lang="cs-CZ" sz="2200" dirty="0" smtClean="0">
                <a:solidFill>
                  <a:srgbClr val="000000"/>
                </a:solidFill>
              </a:rPr>
              <a:t>(portál pro podnikání a export)</a:t>
            </a:r>
            <a:endParaRPr lang="en-GB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Svaz průmyslu a dopravy ČR (</a:t>
            </a:r>
            <a:r>
              <a:rPr lang="cs-CZ" sz="1800" dirty="0">
                <a:solidFill>
                  <a:srgbClr val="000000"/>
                </a:solidFill>
                <a:hlinkClick r:id="rId3"/>
              </a:rPr>
              <a:t>http://www.spcr.cz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Hospodářská </a:t>
            </a:r>
            <a:r>
              <a:rPr lang="cs-CZ" sz="1800" dirty="0">
                <a:solidFill>
                  <a:srgbClr val="000000"/>
                </a:solidFill>
              </a:rPr>
              <a:t>komora ČR (</a:t>
            </a:r>
            <a:r>
              <a:rPr lang="cs-CZ" sz="1800" dirty="0">
                <a:solidFill>
                  <a:srgbClr val="000000"/>
                </a:solidFill>
                <a:hlinkClick r:id="rId4"/>
              </a:rPr>
              <a:t>http://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www.komora.cz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Svaz </a:t>
            </a:r>
            <a:r>
              <a:rPr lang="cs-CZ" sz="1800" dirty="0">
                <a:solidFill>
                  <a:srgbClr val="000000"/>
                </a:solidFill>
              </a:rPr>
              <a:t>českých a moravských výrobních družstev (</a:t>
            </a:r>
            <a:r>
              <a:rPr lang="cs-CZ" sz="1800" dirty="0">
                <a:solidFill>
                  <a:srgbClr val="000000"/>
                </a:solidFill>
                <a:hlinkClick r:id="rId5"/>
              </a:rPr>
              <a:t>http://www.scmvd.cz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Svaz </a:t>
            </a:r>
            <a:r>
              <a:rPr lang="cs-CZ" sz="1800" dirty="0">
                <a:solidFill>
                  <a:srgbClr val="000000"/>
                </a:solidFill>
              </a:rPr>
              <a:t>obchodu a cestovního ruchu ČR (</a:t>
            </a:r>
            <a:r>
              <a:rPr lang="cs-CZ" sz="1800" dirty="0">
                <a:solidFill>
                  <a:srgbClr val="000000"/>
                </a:solidFill>
                <a:hlinkClick r:id="rId6"/>
              </a:rPr>
              <a:t>http://www.socr.cz</a:t>
            </a:r>
            <a:r>
              <a:rPr lang="cs-CZ" sz="1800" dirty="0" smtClean="0">
                <a:solidFill>
                  <a:srgbClr val="000000"/>
                </a:solidFill>
                <a:hlinkClick r:id="rId6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Konfederace </a:t>
            </a:r>
            <a:r>
              <a:rPr lang="cs-CZ" sz="1800" dirty="0">
                <a:solidFill>
                  <a:srgbClr val="000000"/>
                </a:solidFill>
              </a:rPr>
              <a:t>zaměstnavatelských a podnikatelských svazů ČR (</a:t>
            </a:r>
            <a:r>
              <a:rPr lang="cs-CZ" sz="1800" dirty="0">
                <a:solidFill>
                  <a:srgbClr val="000000"/>
                </a:solidFill>
                <a:hlinkClick r:id="rId7"/>
              </a:rPr>
              <a:t>http://www.kzps.cz</a:t>
            </a:r>
            <a:r>
              <a:rPr lang="cs-CZ" sz="1800" dirty="0" smtClean="0">
                <a:solidFill>
                  <a:srgbClr val="000000"/>
                </a:solidFill>
                <a:hlinkClick r:id="rId7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Potravinářská </a:t>
            </a:r>
            <a:r>
              <a:rPr lang="cs-CZ" sz="1800" dirty="0">
                <a:solidFill>
                  <a:srgbClr val="000000"/>
                </a:solidFill>
              </a:rPr>
              <a:t>komora ČR (http://www.foodnet.cz</a:t>
            </a:r>
            <a:r>
              <a:rPr lang="cs-CZ" sz="1800" dirty="0" smtClean="0">
                <a:solidFill>
                  <a:srgbClr val="000000"/>
                </a:solidFill>
              </a:rPr>
              <a:t>/)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46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Svazy, asociace, profesní sdružení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Svaz podnikatelů ve stavebnictví (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http://www.sps.cz/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Svaz průmyslu a dopravy (http://www.spcr.cz/ 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Zemědělský svaz ČR;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Asociace českých cestovních kanceláří a agentur;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Asociace penzijních fondů ČR (http://www.apfcr.cz 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Atd.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3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Patentové informace</a:t>
            </a: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Derwent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World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err="1" smtClean="0">
                <a:solidFill>
                  <a:srgbClr val="000000"/>
                </a:solidFill>
              </a:rPr>
              <a:t>Patents</a:t>
            </a:r>
            <a:r>
              <a:rPr lang="cs-CZ" sz="1800" dirty="0" smtClean="0">
                <a:solidFill>
                  <a:srgbClr val="000000"/>
                </a:solidFill>
              </a:rPr>
              <a:t> Index (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http://www.derwent.co.uk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STN International;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Dialog </a:t>
            </a:r>
            <a:r>
              <a:rPr lang="cs-CZ" sz="1800" dirty="0" err="1" smtClean="0">
                <a:solidFill>
                  <a:srgbClr val="000000"/>
                </a:solidFill>
              </a:rPr>
              <a:t>Corporation</a:t>
            </a:r>
            <a:r>
              <a:rPr lang="cs-CZ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Questel</a:t>
            </a:r>
            <a:r>
              <a:rPr lang="cs-CZ" sz="1800" dirty="0" smtClean="0">
                <a:solidFill>
                  <a:srgbClr val="000000"/>
                </a:solidFill>
              </a:rPr>
              <a:t>/Orbit;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Úřad průmyslového vlastnictví (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http://www.upv.cz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Evropský patentový úřad (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http://www.epo.org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United </a:t>
            </a:r>
            <a:r>
              <a:rPr lang="cs-CZ" sz="1800" dirty="0" err="1" smtClean="0">
                <a:solidFill>
                  <a:srgbClr val="000000"/>
                </a:solidFill>
              </a:rPr>
              <a:t>States</a:t>
            </a:r>
            <a:r>
              <a:rPr lang="cs-CZ" sz="1800" dirty="0" smtClean="0">
                <a:solidFill>
                  <a:srgbClr val="000000"/>
                </a:solidFill>
              </a:rPr>
              <a:t> Patent and Trademark Office;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Japonský patentový úřad.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err="1" smtClean="0">
                <a:solidFill>
                  <a:srgbClr val="000000"/>
                </a:solidFill>
              </a:rPr>
              <a:t>Legislativn</a:t>
            </a:r>
            <a:r>
              <a:rPr lang="cs-CZ" sz="2200" dirty="0" smtClean="0">
                <a:solidFill>
                  <a:srgbClr val="000000"/>
                </a:solidFill>
              </a:rPr>
              <a:t>í</a:t>
            </a:r>
            <a:r>
              <a:rPr lang="en-GB" sz="2200" dirty="0" smtClean="0">
                <a:solidFill>
                  <a:srgbClr val="000000"/>
                </a:solidFill>
              </a:rPr>
              <a:t> </a:t>
            </a:r>
            <a:r>
              <a:rPr lang="en-GB" sz="2200" dirty="0" err="1" smtClean="0">
                <a:solidFill>
                  <a:srgbClr val="000000"/>
                </a:solidFill>
              </a:rPr>
              <a:t>informace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400" dirty="0">
                <a:solidFill>
                  <a:srgbClr val="000000"/>
                </a:solidFill>
              </a:rPr>
              <a:t>legislativa Evropské unie CELEX (http://europa.eu.int/</a:t>
            </a:r>
            <a:r>
              <a:rPr lang="cs-CZ" sz="1400" dirty="0" err="1">
                <a:solidFill>
                  <a:srgbClr val="000000"/>
                </a:solidFill>
              </a:rPr>
              <a:t>celex</a:t>
            </a:r>
            <a:r>
              <a:rPr lang="cs-CZ" sz="1400" dirty="0">
                <a:solidFill>
                  <a:srgbClr val="000000"/>
                </a:solidFill>
              </a:rPr>
              <a:t>), v ČR (</a:t>
            </a:r>
            <a:r>
              <a:rPr lang="cs-CZ" sz="1400" dirty="0">
                <a:solidFill>
                  <a:srgbClr val="000000"/>
                </a:solidFill>
                <a:hlinkClick r:id="rId3"/>
              </a:rPr>
              <a:t>http://www.sbirka.cz</a:t>
            </a:r>
            <a:r>
              <a:rPr lang="cs-CZ" sz="14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1400" dirty="0" smtClean="0">
                <a:solidFill>
                  <a:srgbClr val="000000"/>
                </a:solidFill>
              </a:rPr>
              <a:t>)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400" dirty="0">
                <a:solidFill>
                  <a:srgbClr val="000000"/>
                </a:solidFill>
              </a:rPr>
              <a:t>P</a:t>
            </a:r>
            <a:r>
              <a:rPr lang="cs-CZ" sz="1400" dirty="0" err="1" smtClean="0">
                <a:solidFill>
                  <a:srgbClr val="000000"/>
                </a:solidFill>
              </a:rPr>
              <a:t>ortál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dirty="0">
                <a:solidFill>
                  <a:srgbClr val="000000"/>
                </a:solidFill>
              </a:rPr>
              <a:t>veřejné </a:t>
            </a:r>
            <a:r>
              <a:rPr lang="cs-CZ" sz="1400" dirty="0" smtClean="0">
                <a:solidFill>
                  <a:srgbClr val="000000"/>
                </a:solidFill>
              </a:rPr>
              <a:t>správy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Oficiální </a:t>
            </a:r>
            <a:r>
              <a:rPr lang="cs-CZ" sz="1400" dirty="0">
                <a:solidFill>
                  <a:srgbClr val="000000"/>
                </a:solidFill>
              </a:rPr>
              <a:t>server českého </a:t>
            </a:r>
            <a:r>
              <a:rPr lang="cs-CZ" sz="1400" dirty="0" smtClean="0">
                <a:solidFill>
                  <a:srgbClr val="000000"/>
                </a:solidFill>
              </a:rPr>
              <a:t>soudnictví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Úřad </a:t>
            </a:r>
            <a:r>
              <a:rPr lang="cs-CZ" sz="1400" dirty="0">
                <a:solidFill>
                  <a:srgbClr val="000000"/>
                </a:solidFill>
              </a:rPr>
              <a:t>pro ochranu hospodářské </a:t>
            </a:r>
            <a:r>
              <a:rPr lang="cs-CZ" sz="1400" dirty="0" smtClean="0">
                <a:solidFill>
                  <a:srgbClr val="000000"/>
                </a:solidFill>
              </a:rPr>
              <a:t>soutěže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Placený </a:t>
            </a:r>
            <a:r>
              <a:rPr lang="cs-CZ" sz="1400" dirty="0">
                <a:solidFill>
                  <a:srgbClr val="000000"/>
                </a:solidFill>
              </a:rPr>
              <a:t>informační portál společnosti </a:t>
            </a:r>
            <a:r>
              <a:rPr lang="cs-CZ" sz="1400" dirty="0" err="1">
                <a:solidFill>
                  <a:srgbClr val="000000"/>
                </a:solidFill>
              </a:rPr>
              <a:t>European</a:t>
            </a:r>
            <a:r>
              <a:rPr lang="cs-CZ" sz="1400" dirty="0">
                <a:solidFill>
                  <a:srgbClr val="000000"/>
                </a:solidFill>
              </a:rPr>
              <a:t> Business </a:t>
            </a:r>
            <a:r>
              <a:rPr lang="cs-CZ" sz="1400" dirty="0" err="1" smtClean="0">
                <a:solidFill>
                  <a:srgbClr val="000000"/>
                </a:solidFill>
              </a:rPr>
              <a:t>Enterprise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400" dirty="0" smtClean="0">
                <a:solidFill>
                  <a:srgbClr val="000000"/>
                </a:solidFill>
              </a:rPr>
              <a:t>I</a:t>
            </a:r>
            <a:r>
              <a:rPr lang="cs-CZ" sz="1400" dirty="0" err="1" smtClean="0">
                <a:solidFill>
                  <a:srgbClr val="000000"/>
                </a:solidFill>
              </a:rPr>
              <a:t>nformace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dirty="0">
                <a:solidFill>
                  <a:srgbClr val="000000"/>
                </a:solidFill>
              </a:rPr>
              <a:t>z různých oblastí podnikání včetně práva a </a:t>
            </a:r>
            <a:r>
              <a:rPr lang="cs-CZ" sz="1400" dirty="0" smtClean="0">
                <a:solidFill>
                  <a:srgbClr val="000000"/>
                </a:solidFill>
              </a:rPr>
              <a:t>zákonů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praktické </a:t>
            </a:r>
            <a:r>
              <a:rPr lang="cs-CZ" sz="1400" dirty="0">
                <a:solidFill>
                  <a:srgbClr val="000000"/>
                </a:solidFill>
              </a:rPr>
              <a:t>pohledy uživatelů o právních </a:t>
            </a:r>
            <a:r>
              <a:rPr lang="cs-CZ" sz="1400" dirty="0" smtClean="0">
                <a:solidFill>
                  <a:srgbClr val="000000"/>
                </a:solidFill>
              </a:rPr>
              <a:t>záležitostech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právní</a:t>
            </a:r>
            <a:r>
              <a:rPr lang="cs-CZ" sz="1400" dirty="0">
                <a:solidFill>
                  <a:srgbClr val="000000"/>
                </a:solidFill>
              </a:rPr>
              <a:t>, daňové a účetní </a:t>
            </a:r>
            <a:r>
              <a:rPr lang="cs-CZ" sz="1400" dirty="0" smtClean="0">
                <a:solidFill>
                  <a:srgbClr val="000000"/>
                </a:solidFill>
              </a:rPr>
              <a:t>informace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Informační </a:t>
            </a:r>
            <a:r>
              <a:rPr lang="cs-CZ" sz="1400" dirty="0">
                <a:solidFill>
                  <a:srgbClr val="000000"/>
                </a:solidFill>
              </a:rPr>
              <a:t>portál s placeným vstupem </a:t>
            </a:r>
            <a:r>
              <a:rPr lang="cs-CZ" sz="1400" dirty="0" smtClean="0">
                <a:solidFill>
                  <a:srgbClr val="000000"/>
                </a:solidFill>
              </a:rPr>
              <a:t>nakladatelství</a:t>
            </a:r>
            <a:r>
              <a:rPr lang="en-GB" sz="1400" dirty="0">
                <a:solidFill>
                  <a:srgbClr val="000000"/>
                </a:solidFill>
              </a:rPr>
              <a:t> </a:t>
            </a:r>
            <a:r>
              <a:rPr lang="cs-CZ" sz="1400" dirty="0" err="1" smtClean="0">
                <a:solidFill>
                  <a:srgbClr val="000000"/>
                </a:solidFill>
              </a:rPr>
              <a:t>Verlag</a:t>
            </a:r>
            <a:r>
              <a:rPr lang="cs-CZ" sz="1400" dirty="0" smtClean="0">
                <a:solidFill>
                  <a:srgbClr val="000000"/>
                </a:solidFill>
              </a:rPr>
              <a:t> </a:t>
            </a:r>
            <a:r>
              <a:rPr lang="cs-CZ" sz="1400" dirty="0" err="1" smtClean="0">
                <a:solidFill>
                  <a:srgbClr val="000000"/>
                </a:solidFill>
              </a:rPr>
              <a:t>Dashöfer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Komerční </a:t>
            </a:r>
            <a:r>
              <a:rPr lang="cs-CZ" sz="1400" dirty="0">
                <a:solidFill>
                  <a:srgbClr val="000000"/>
                </a:solidFill>
              </a:rPr>
              <a:t>web podle tematických oblastí </a:t>
            </a:r>
            <a:r>
              <a:rPr lang="cs-CZ" sz="1400" dirty="0" smtClean="0">
                <a:solidFill>
                  <a:srgbClr val="000000"/>
                </a:solidFill>
              </a:rPr>
              <a:t>podnikání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různé </a:t>
            </a:r>
            <a:r>
              <a:rPr lang="cs-CZ" sz="1400" dirty="0">
                <a:solidFill>
                  <a:srgbClr val="000000"/>
                </a:solidFill>
              </a:rPr>
              <a:t>typy </a:t>
            </a:r>
            <a:r>
              <a:rPr lang="cs-CZ" sz="1400" dirty="0" smtClean="0">
                <a:solidFill>
                  <a:srgbClr val="000000"/>
                </a:solidFill>
              </a:rPr>
              <a:t>smluv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Hospodářská </a:t>
            </a:r>
            <a:r>
              <a:rPr lang="cs-CZ" sz="1400" dirty="0">
                <a:solidFill>
                  <a:srgbClr val="000000"/>
                </a:solidFill>
              </a:rPr>
              <a:t>komora </a:t>
            </a:r>
            <a:r>
              <a:rPr lang="cs-CZ" sz="1400" dirty="0" smtClean="0">
                <a:solidFill>
                  <a:srgbClr val="000000"/>
                </a:solidFill>
              </a:rPr>
              <a:t>ČR</a:t>
            </a:r>
            <a:r>
              <a:rPr lang="en-GB" sz="14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400" dirty="0" smtClean="0">
                <a:solidFill>
                  <a:srgbClr val="000000"/>
                </a:solidFill>
              </a:rPr>
              <a:t>Česká </a:t>
            </a:r>
            <a:r>
              <a:rPr lang="cs-CZ" sz="1400" dirty="0">
                <a:solidFill>
                  <a:srgbClr val="000000"/>
                </a:solidFill>
              </a:rPr>
              <a:t>asociace pro soutěžní </a:t>
            </a:r>
            <a:r>
              <a:rPr lang="cs-CZ" sz="1400" dirty="0" smtClean="0">
                <a:solidFill>
                  <a:srgbClr val="000000"/>
                </a:solidFill>
              </a:rPr>
              <a:t>právo</a:t>
            </a:r>
            <a:r>
              <a:rPr lang="en-GB" sz="1400" dirty="0" smtClean="0">
                <a:solidFill>
                  <a:srgbClr val="000000"/>
                </a:solidFill>
              </a:rPr>
              <a:t>.</a:t>
            </a:r>
            <a:endParaRPr lang="cs-CZ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9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err="1" smtClean="0">
                <a:solidFill>
                  <a:srgbClr val="000000"/>
                </a:solidFill>
              </a:rPr>
              <a:t>Informa</a:t>
            </a:r>
            <a:r>
              <a:rPr lang="cs-CZ" sz="2200" dirty="0" smtClean="0">
                <a:solidFill>
                  <a:srgbClr val="000000"/>
                </a:solidFill>
              </a:rPr>
              <a:t>ční zdroje pro </a:t>
            </a:r>
            <a:r>
              <a:rPr lang="cs-CZ" sz="2200" dirty="0" err="1" smtClean="0">
                <a:solidFill>
                  <a:srgbClr val="000000"/>
                </a:solidFill>
              </a:rPr>
              <a:t>mikrookolí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Administrativní </a:t>
            </a:r>
            <a:r>
              <a:rPr lang="cs-CZ" sz="1800" dirty="0">
                <a:solidFill>
                  <a:srgbClr val="000000"/>
                </a:solidFill>
              </a:rPr>
              <a:t>registr ekonomických </a:t>
            </a:r>
            <a:r>
              <a:rPr lang="cs-CZ" sz="1800" dirty="0" smtClean="0">
                <a:solidFill>
                  <a:srgbClr val="000000"/>
                </a:solidFill>
              </a:rPr>
              <a:t>subjektů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Živnostenský </a:t>
            </a:r>
            <a:r>
              <a:rPr lang="cs-CZ" sz="1800" dirty="0">
                <a:solidFill>
                  <a:srgbClr val="000000"/>
                </a:solidFill>
              </a:rPr>
              <a:t>rejstřík (IČO, obchodní jméno firmy/osoby, místo </a:t>
            </a:r>
            <a:r>
              <a:rPr lang="cs-CZ" sz="1800" dirty="0" smtClean="0">
                <a:solidFill>
                  <a:srgbClr val="000000"/>
                </a:solidFill>
              </a:rPr>
              <a:t>podnikání)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Obchodní </a:t>
            </a:r>
            <a:r>
              <a:rPr lang="cs-CZ" sz="1800" dirty="0">
                <a:solidFill>
                  <a:srgbClr val="000000"/>
                </a:solidFill>
              </a:rPr>
              <a:t>rejstřík (základní jmění, jména společníků a velikost jejich obchodních podílů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Obchodní </a:t>
            </a:r>
            <a:r>
              <a:rPr lang="cs-CZ" sz="1800" dirty="0">
                <a:solidFill>
                  <a:srgbClr val="000000"/>
                </a:solidFill>
              </a:rPr>
              <a:t>věstník (informace o změnách v OR, konkurzech, likvidaci</a:t>
            </a:r>
            <a:r>
              <a:rPr lang="cs-CZ" sz="1800" dirty="0" smtClean="0">
                <a:solidFill>
                  <a:srgbClr val="000000"/>
                </a:solidFill>
              </a:rPr>
              <a:t>,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účetních </a:t>
            </a:r>
            <a:r>
              <a:rPr lang="cs-CZ" sz="1800" dirty="0">
                <a:solidFill>
                  <a:srgbClr val="000000"/>
                </a:solidFill>
              </a:rPr>
              <a:t>uzávěrkách, veřejných soutěžích, valných hromadách apod.) na portálu veřejné </a:t>
            </a:r>
            <a:r>
              <a:rPr lang="cs-CZ" sz="1800" dirty="0" smtClean="0">
                <a:solidFill>
                  <a:srgbClr val="000000"/>
                </a:solidFill>
              </a:rPr>
              <a:t>správy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Vyhledávání </a:t>
            </a:r>
            <a:r>
              <a:rPr lang="cs-CZ" sz="1800" dirty="0">
                <a:solidFill>
                  <a:srgbClr val="000000"/>
                </a:solidFill>
              </a:rPr>
              <a:t>(placené) v databázi účetních </a:t>
            </a:r>
            <a:r>
              <a:rPr lang="cs-CZ" sz="1800" dirty="0" smtClean="0">
                <a:solidFill>
                  <a:srgbClr val="000000"/>
                </a:solidFill>
              </a:rPr>
              <a:t>závěrek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Katastr nemovitostí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Adresy </a:t>
            </a:r>
            <a:r>
              <a:rPr lang="cs-CZ" sz="1800" dirty="0">
                <a:solidFill>
                  <a:srgbClr val="000000"/>
                </a:solidFill>
              </a:rPr>
              <a:t>v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0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200" dirty="0" smtClean="0">
                <a:solidFill>
                  <a:srgbClr val="000000"/>
                </a:solidFill>
              </a:rPr>
              <a:t>CI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řízení,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sběr,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analýza,</a:t>
            </a:r>
            <a:endParaRPr lang="en-US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smtClean="0">
                <a:solidFill>
                  <a:srgbClr val="000000"/>
                </a:solidFill>
              </a:rPr>
              <a:t>distribuce</a:t>
            </a:r>
            <a:r>
              <a:rPr lang="cs-CZ" sz="2000" dirty="0" smtClean="0">
                <a:solidFill>
                  <a:srgbClr val="000000"/>
                </a:solidFill>
              </a:rPr>
              <a:t>,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informací a znalostí využívaných především na strategické úrovni.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Cíl CI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dosažení konkurenceschopného postavení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snížení rizika hrozeb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nalezení příležitostí.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smtClean="0">
                <a:solidFill>
                  <a:srgbClr val="000000"/>
                </a:solidFill>
              </a:rPr>
              <a:t>ARES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Obchodní rejstřík (OR), vedený rejstříkovými </a:t>
            </a:r>
            <a:r>
              <a:rPr lang="cs-CZ" sz="1800" dirty="0" smtClean="0">
                <a:solidFill>
                  <a:srgbClr val="000000"/>
                </a:solidFill>
              </a:rPr>
              <a:t>soudy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Živnostenský </a:t>
            </a:r>
            <a:r>
              <a:rPr lang="cs-CZ" sz="1800" dirty="0">
                <a:solidFill>
                  <a:srgbClr val="000000"/>
                </a:solidFill>
              </a:rPr>
              <a:t>rejstřík (RŽP), vedený Ministerstvem průmyslu a obchodu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Registr </a:t>
            </a:r>
            <a:r>
              <a:rPr lang="cs-CZ" sz="1800" dirty="0">
                <a:solidFill>
                  <a:srgbClr val="000000"/>
                </a:solidFill>
              </a:rPr>
              <a:t>ekonomických subjektů (RES), vedený Českým statistickým </a:t>
            </a:r>
            <a:r>
              <a:rPr lang="cs-CZ" sz="1800" dirty="0" smtClean="0">
                <a:solidFill>
                  <a:srgbClr val="000000"/>
                </a:solidFill>
              </a:rPr>
              <a:t>úřadem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Registr </a:t>
            </a:r>
            <a:r>
              <a:rPr lang="cs-CZ" sz="1800" dirty="0">
                <a:solidFill>
                  <a:srgbClr val="000000"/>
                </a:solidFill>
              </a:rPr>
              <a:t>církví a náboženských společností (RCNS), vedený Ministerstvem kultury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Registr </a:t>
            </a:r>
            <a:r>
              <a:rPr lang="cs-CZ" sz="1800" dirty="0">
                <a:solidFill>
                  <a:srgbClr val="000000"/>
                </a:solidFill>
              </a:rPr>
              <a:t>zdravotnických zařízení (RZZ), vedený Ústavem zdravotnických informací a statistiky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 smtClean="0">
                <a:solidFill>
                  <a:srgbClr val="000000"/>
                </a:solidFill>
              </a:rPr>
              <a:t>S</a:t>
            </a:r>
            <a:r>
              <a:rPr lang="cs-CZ" sz="1800" dirty="0" err="1" smtClean="0">
                <a:solidFill>
                  <a:srgbClr val="000000"/>
                </a:solidFill>
              </a:rPr>
              <a:t>eznam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občanských sdružení a spolků (OSS), vedený Ministerstvem vnitra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800" dirty="0">
                <a:solidFill>
                  <a:srgbClr val="000000"/>
                </a:solidFill>
              </a:rPr>
              <a:t>E</a:t>
            </a:r>
            <a:r>
              <a:rPr lang="cs-CZ" sz="1800" dirty="0" err="1" smtClean="0">
                <a:solidFill>
                  <a:srgbClr val="000000"/>
                </a:solidFill>
              </a:rPr>
              <a:t>vidence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zemědělského podnikatele (EZP), která je vedena Ministerstvem zemědělství </a:t>
            </a:r>
            <a:r>
              <a:rPr lang="cs-CZ" sz="1800" dirty="0" smtClean="0">
                <a:solidFill>
                  <a:srgbClr val="000000"/>
                </a:solidFill>
              </a:rPr>
              <a:t>ČR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07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200" dirty="0" smtClean="0">
                <a:solidFill>
                  <a:srgbClr val="000000"/>
                </a:solidFill>
              </a:rPr>
              <a:t>ARES</a:t>
            </a:r>
            <a:endParaRPr lang="cs-CZ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600" dirty="0">
                <a:solidFill>
                  <a:srgbClr val="000000"/>
                </a:solidFill>
              </a:rPr>
              <a:t>Seznam politických stran a hnutí (PSH), vedený Ministerstvem vnitra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Rejstřík </a:t>
            </a:r>
            <a:r>
              <a:rPr lang="cs-CZ" sz="1600" dirty="0">
                <a:solidFill>
                  <a:srgbClr val="000000"/>
                </a:solidFill>
              </a:rPr>
              <a:t>škol a školských zařízení (RŠ), vedený Ministerstvem školství a tělovýchovy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Registr </a:t>
            </a:r>
            <a:r>
              <a:rPr lang="cs-CZ" sz="1600" dirty="0">
                <a:solidFill>
                  <a:srgbClr val="000000"/>
                </a:solidFill>
              </a:rPr>
              <a:t>plátců daně z přidané hodnoty (DPH), vedený Českou daňovou </a:t>
            </a:r>
            <a:r>
              <a:rPr lang="cs-CZ" sz="1600" dirty="0" smtClean="0">
                <a:solidFill>
                  <a:srgbClr val="000000"/>
                </a:solidFill>
              </a:rPr>
              <a:t>správou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Registr </a:t>
            </a:r>
            <a:r>
              <a:rPr lang="cs-CZ" sz="1600" dirty="0">
                <a:solidFill>
                  <a:srgbClr val="000000"/>
                </a:solidFill>
              </a:rPr>
              <a:t>plátců spotřební daně (SD), vedený Celní správou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Účelový </a:t>
            </a:r>
            <a:r>
              <a:rPr lang="cs-CZ" sz="1600" dirty="0">
                <a:solidFill>
                  <a:srgbClr val="000000"/>
                </a:solidFill>
              </a:rPr>
              <a:t>registr organizací systému ARIS (RARIS), vedený Ministerstvem financí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Centrální </a:t>
            </a:r>
            <a:r>
              <a:rPr lang="cs-CZ" sz="1600" dirty="0">
                <a:solidFill>
                  <a:srgbClr val="000000"/>
                </a:solidFill>
              </a:rPr>
              <a:t>evidence dotací z rozpočtu (CEDR), která je vedena Ministerstvem financí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Centrální </a:t>
            </a:r>
            <a:r>
              <a:rPr lang="cs-CZ" sz="1600" dirty="0">
                <a:solidFill>
                  <a:srgbClr val="000000"/>
                </a:solidFill>
              </a:rPr>
              <a:t>evidence úpadců (CEU), která je vedena Ministerstvem spravedlnosti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Insolvenční </a:t>
            </a:r>
            <a:r>
              <a:rPr lang="cs-CZ" sz="1600" dirty="0">
                <a:solidFill>
                  <a:srgbClr val="000000"/>
                </a:solidFill>
              </a:rPr>
              <a:t>rejstřík (IR), který je veden Ministerstvem spravedlnosti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600" dirty="0" smtClean="0">
                <a:solidFill>
                  <a:srgbClr val="000000"/>
                </a:solidFill>
              </a:rPr>
              <a:t>Územně </a:t>
            </a:r>
            <a:r>
              <a:rPr lang="cs-CZ" sz="1600" dirty="0">
                <a:solidFill>
                  <a:srgbClr val="000000"/>
                </a:solidFill>
              </a:rPr>
              <a:t>identifikační registr adres (UIR-ADR), vedený Ministerstvem práce a sociálních věcí </a:t>
            </a:r>
            <a:r>
              <a:rPr lang="cs-CZ" sz="1600" dirty="0" smtClean="0">
                <a:solidFill>
                  <a:srgbClr val="000000"/>
                </a:solidFill>
              </a:rPr>
              <a:t>ČR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171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Komerční registry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Evropská databanka Firmy.cz (</a:t>
            </a:r>
            <a:r>
              <a:rPr lang="cs-CZ" sz="1800" dirty="0">
                <a:solidFill>
                  <a:srgbClr val="000000"/>
                </a:solidFill>
                <a:hlinkClick r:id="rId3"/>
              </a:rPr>
              <a:t>http://www.firmy.cz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KOMPASS </a:t>
            </a:r>
            <a:r>
              <a:rPr lang="cs-CZ" sz="1800" dirty="0">
                <a:solidFill>
                  <a:srgbClr val="000000"/>
                </a:solidFill>
              </a:rPr>
              <a:t>– „</a:t>
            </a:r>
            <a:r>
              <a:rPr lang="cs-CZ" sz="1800" dirty="0" err="1">
                <a:solidFill>
                  <a:srgbClr val="000000"/>
                </a:solidFill>
              </a:rPr>
              <a:t>Connects</a:t>
            </a:r>
            <a:r>
              <a:rPr lang="cs-CZ" sz="1800" dirty="0">
                <a:solidFill>
                  <a:srgbClr val="000000"/>
                </a:solidFill>
              </a:rPr>
              <a:t> business to business</a:t>
            </a:r>
            <a:r>
              <a:rPr lang="cs-CZ" sz="1800" dirty="0" smtClean="0">
                <a:solidFill>
                  <a:srgbClr val="000000"/>
                </a:solidFill>
              </a:rPr>
              <a:t>“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ABC </a:t>
            </a:r>
            <a:r>
              <a:rPr lang="cs-CZ" sz="1800" dirty="0">
                <a:solidFill>
                  <a:srgbClr val="000000"/>
                </a:solidFill>
              </a:rPr>
              <a:t>Českého </a:t>
            </a:r>
            <a:r>
              <a:rPr lang="cs-CZ" sz="1800" dirty="0" smtClean="0">
                <a:solidFill>
                  <a:srgbClr val="000000"/>
                </a:solidFill>
              </a:rPr>
              <a:t>hospodářství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Prosperující </a:t>
            </a:r>
            <a:r>
              <a:rPr lang="cs-CZ" sz="1800" dirty="0">
                <a:solidFill>
                  <a:srgbClr val="000000"/>
                </a:solidFill>
              </a:rPr>
              <a:t>a exportní </a:t>
            </a:r>
            <a:r>
              <a:rPr lang="cs-CZ" sz="1800" dirty="0" smtClean="0">
                <a:solidFill>
                  <a:srgbClr val="000000"/>
                </a:solidFill>
              </a:rPr>
              <a:t>firmy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Zlaté stránky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Telefony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err="1" smtClean="0">
                <a:solidFill>
                  <a:srgbClr val="000000"/>
                </a:solidFill>
              </a:rPr>
              <a:t>Europages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(</a:t>
            </a:r>
            <a:r>
              <a:rPr lang="cs-CZ" sz="1800" dirty="0">
                <a:solidFill>
                  <a:srgbClr val="000000"/>
                </a:solidFill>
                <a:hlinkClick r:id="rId4"/>
              </a:rPr>
              <a:t>http://www.europages.cz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/)./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Kdo </a:t>
            </a:r>
            <a:r>
              <a:rPr lang="cs-CZ" sz="1800" dirty="0">
                <a:solidFill>
                  <a:srgbClr val="000000"/>
                </a:solidFill>
              </a:rPr>
              <a:t>je kdo v </a:t>
            </a:r>
            <a:r>
              <a:rPr lang="cs-CZ" sz="1800" dirty="0" smtClean="0">
                <a:solidFill>
                  <a:srgbClr val="000000"/>
                </a:solidFill>
              </a:rPr>
              <a:t>podnikání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2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– CI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BARTES, F., 2012. </a:t>
            </a:r>
            <a:r>
              <a:rPr lang="cs-CZ" sz="2000" i="1" dirty="0" smtClean="0">
                <a:solidFill>
                  <a:srgbClr val="000000"/>
                </a:solidFill>
              </a:rPr>
              <a:t>Competitive intelligence – Základ pro strategické rozhodování podniku</a:t>
            </a:r>
            <a:r>
              <a:rPr lang="cs-CZ" sz="2000" dirty="0" smtClean="0">
                <a:solidFill>
                  <a:srgbClr val="000000"/>
                </a:solidFill>
              </a:rPr>
              <a:t>. Ostrava: KEY </a:t>
            </a:r>
            <a:r>
              <a:rPr lang="cs-CZ" sz="2000" dirty="0" err="1" smtClean="0">
                <a:solidFill>
                  <a:srgbClr val="000000"/>
                </a:solidFill>
              </a:rPr>
              <a:t>Publishing</a:t>
            </a:r>
            <a:r>
              <a:rPr lang="cs-CZ" sz="2000" dirty="0" smtClean="0">
                <a:solidFill>
                  <a:srgbClr val="000000"/>
                </a:solidFill>
              </a:rPr>
              <a:t>. ISBN 978-80-7418-113-9.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3"/>
              </a:rPr>
              <a:t>http://slideplayer.cz/slide/3145575</a:t>
            </a:r>
            <a:r>
              <a:rPr lang="cs-CZ" sz="2000" dirty="0" smtClean="0">
                <a:solidFill>
                  <a:srgbClr val="000000"/>
                </a:solidFill>
                <a:hlinkClick r:id="rId3"/>
              </a:rPr>
              <a:t>/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  <a:hlinkClick r:id="rId4"/>
              </a:rPr>
              <a:t>http://slideplayer.cz/slide/3036049</a:t>
            </a:r>
            <a:r>
              <a:rPr lang="cs-CZ" sz="2000" dirty="0" smtClean="0">
                <a:solidFill>
                  <a:srgbClr val="000000"/>
                </a:solidFill>
                <a:hlinkClick r:id="rId4"/>
              </a:rPr>
              <a:t>/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80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200" dirty="0" smtClean="0">
                <a:solidFill>
                  <a:srgbClr val="000000"/>
                </a:solidFill>
              </a:rPr>
              <a:t>CI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etická, legální činnost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nejedná se o špionáž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monitorování lokálního i globálního okolí;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vytváření znalostí;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propojení těch, co znají s těmi, kteří řídí a rozhodují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CI není ani špionáž, ani vynález 20 století, ani vyhledávání v databázích , ani to nejsou fámy nalezené na Internetu, ani to není záležitostí jednoho člověka.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4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987574"/>
            <a:ext cx="7937514" cy="367240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23528" y="4731990"/>
            <a:ext cx="8081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*http://www.binarysemantics.com/customized-competitive-intelligence-services.html</a:t>
            </a:r>
          </a:p>
        </p:txBody>
      </p:sp>
    </p:spTree>
    <p:extLst>
      <p:ext uri="{BB962C8B-B14F-4D97-AF65-F5344CB8AC3E}">
        <p14:creationId xmlns:p14="http://schemas.microsoft.com/office/powerpoint/2010/main" val="12358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200" dirty="0" smtClean="0">
                <a:solidFill>
                  <a:srgbClr val="000000"/>
                </a:solidFill>
              </a:rPr>
              <a:t>Intelligence </a:t>
            </a:r>
            <a:r>
              <a:rPr lang="cs-CZ" sz="2200" dirty="0" smtClean="0">
                <a:solidFill>
                  <a:srgbClr val="000000"/>
                </a:solidFill>
              </a:rPr>
              <a:t>– schopnost získat a aplikovat znalosti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Inteligentní organizace</a:t>
            </a:r>
            <a:endParaRPr lang="en-US" sz="22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vykazují schopnost přizpůsobovat se měnícím se podmínkám (schopnost adaptibility)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ovlivňují a spoluvytvářejí vnější prostředí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nalézají nová prostředí pro svou působnost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adaptují se do nových prostředí</a:t>
            </a:r>
            <a:r>
              <a:rPr lang="en-US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spolupodílí se na udržení funkčnosti větších celků, jichž jsou součástí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cs-CZ" sz="2200" dirty="0" smtClean="0">
                <a:solidFill>
                  <a:srgbClr val="000000"/>
                </a:solidFill>
              </a:rPr>
              <a:t>Další úkol CI</a:t>
            </a:r>
          </a:p>
          <a:p>
            <a:pPr lvl="1"/>
            <a:r>
              <a:rPr lang="cs-CZ" sz="2000" dirty="0">
                <a:solidFill>
                  <a:srgbClr val="000000"/>
                </a:solidFill>
              </a:rPr>
              <a:t>vytvářet svými procesy znalosti potřebné pro inteligentní chování organizace.  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7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Co je </a:t>
            </a:r>
            <a:r>
              <a:rPr lang="en-US" sz="2200" dirty="0" smtClean="0">
                <a:solidFill>
                  <a:srgbClr val="000000"/>
                </a:solidFill>
              </a:rPr>
              <a:t>Intelligence</a:t>
            </a:r>
            <a:r>
              <a:rPr lang="cs-CZ" sz="2200" dirty="0" smtClean="0">
                <a:solidFill>
                  <a:srgbClr val="000000"/>
                </a:solidFill>
              </a:rPr>
              <a:t>?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znalostní aktiva v akci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mechanismy podpory trvalého učení se na základě akce a reakce</a:t>
            </a:r>
            <a:r>
              <a:rPr lang="en-US" sz="18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základní postup: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najít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pochopit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využít.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rozlišujeme rovněž:</a:t>
            </a:r>
          </a:p>
          <a:p>
            <a:pPr lvl="2" algn="just"/>
            <a:r>
              <a:rPr lang="cs-CZ" sz="1600" dirty="0" err="1" smtClean="0">
                <a:solidFill>
                  <a:srgbClr val="000000"/>
                </a:solidFill>
              </a:rPr>
              <a:t>Competitor</a:t>
            </a:r>
            <a:r>
              <a:rPr lang="cs-CZ" sz="1600" dirty="0" smtClean="0">
                <a:solidFill>
                  <a:srgbClr val="000000"/>
                </a:solidFill>
              </a:rPr>
              <a:t> Intelligence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Partner Intelligence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Market Intelligence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err="1" smtClean="0">
                <a:solidFill>
                  <a:srgbClr val="000000"/>
                </a:solidFill>
              </a:rPr>
              <a:t>Customer</a:t>
            </a:r>
            <a:r>
              <a:rPr lang="cs-CZ" sz="1600" dirty="0" smtClean="0">
                <a:solidFill>
                  <a:srgbClr val="000000"/>
                </a:solidFill>
              </a:rPr>
              <a:t> Intelligence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err="1" smtClean="0">
                <a:solidFill>
                  <a:srgbClr val="000000"/>
                </a:solidFill>
              </a:rPr>
              <a:t>Technical</a:t>
            </a:r>
            <a:r>
              <a:rPr lang="cs-CZ" sz="1600" dirty="0" smtClean="0">
                <a:solidFill>
                  <a:srgbClr val="000000"/>
                </a:solidFill>
              </a:rPr>
              <a:t> Intelligence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953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Competitive Intelligence - CI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107" y="771550"/>
            <a:ext cx="655786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46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3489</TotalTime>
  <Words>2580</Words>
  <Application>Microsoft Office PowerPoint</Application>
  <PresentationFormat>Předvádění na obrazovce (16:9)</PresentationFormat>
  <Paragraphs>449</Paragraphs>
  <Slides>44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44</vt:i4>
      </vt:variant>
    </vt:vector>
  </HeadingPairs>
  <TitlesOfParts>
    <vt:vector size="49" baseType="lpstr">
      <vt:lpstr>Arial</vt:lpstr>
      <vt:lpstr>Calibri</vt:lpstr>
      <vt:lpstr>Enriqueta</vt:lpstr>
      <vt:lpstr>Times New Roman</vt:lpstr>
      <vt:lpstr>SLU</vt:lpstr>
      <vt:lpstr>Název prezentace</vt:lpstr>
      <vt:lpstr>Business Intelligence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- CI</vt:lpstr>
      <vt:lpstr>Competitive Intelligence – CI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292</cp:revision>
  <dcterms:created xsi:type="dcterms:W3CDTF">2016-07-06T15:42:34Z</dcterms:created>
  <dcterms:modified xsi:type="dcterms:W3CDTF">2018-05-08T19:03:43Z</dcterms:modified>
</cp:coreProperties>
</file>