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31" r:id="rId2"/>
    <p:sldId id="256" r:id="rId3"/>
    <p:sldId id="296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61" r:id="rId33"/>
    <p:sldId id="332" r:id="rId34"/>
    <p:sldId id="295" r:id="rId35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chanek" initials="s" lastIdx="1" clrIdx="0">
    <p:extLst>
      <p:ext uri="{19B8F6BF-5375-455C-9EA6-DF929625EA0E}">
        <p15:presenceInfo xmlns:p15="http://schemas.microsoft.com/office/powerpoint/2012/main" userId="suchane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>
      <p:cViewPr varScale="1">
        <p:scale>
          <a:sx n="147" d="100"/>
          <a:sy n="147" d="100"/>
        </p:scale>
        <p:origin x="34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27.05.2018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2729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3216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7387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774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986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4260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46594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0041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03049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2253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0738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45056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78168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54244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9859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39644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9474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23029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98933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3962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64911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732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7927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3081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38008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7719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563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6367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594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28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164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8019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ystemonline.cz/clanky/soucasne-trendy-v-business-intelligence.htm" TargetMode="External"/><Relationship Id="rId7" Type="http://schemas.openxmlformats.org/officeDocument/2006/relationships/hyperlink" Target="http://chytrejsifirma.cz/business-intelligence-datova-analytika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usinessit.cz/cz/budoucnost-business-intelligence-a-analytickych-nastroju.php" TargetMode="External"/><Relationship Id="rId5" Type="http://schemas.openxmlformats.org/officeDocument/2006/relationships/hyperlink" Target="https://www.systemonline.cz/business-intelligence/myty-o-vyuziti-business-intelligence.htm" TargetMode="External"/><Relationship Id="rId4" Type="http://schemas.openxmlformats.org/officeDocument/2006/relationships/hyperlink" Target="http://archive.unicornsystems.eu/cz/novinky/clanek/open-source-v-ceskych-podnicich.html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39902"/>
            <a:ext cx="936104" cy="73016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6" y="2365808"/>
            <a:ext cx="6704527" cy="230425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Prezentace předmětu:</a:t>
            </a: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Business Intelligence </a:t>
            </a:r>
          </a:p>
          <a:p>
            <a:pPr algn="ctr"/>
            <a:endParaRPr lang="cs-CZ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Vyučující:</a:t>
            </a: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doc. Mgr. Petr Suchánek, Ph.D.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700088"/>
            <a:ext cx="5111750" cy="2159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471726"/>
              </p:ext>
            </p:extLst>
          </p:nvPr>
        </p:nvGraphicFramePr>
        <p:xfrm>
          <a:off x="539552" y="1563901"/>
          <a:ext cx="6480720" cy="43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4213804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1780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Rozvoj vzdělávání na Slezské univerzitě v Opavě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Registrační číslo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8013" y="2782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4" y="250328"/>
            <a:ext cx="5505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8013" y="451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257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 Trendy vývoje BI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10</a:t>
            </a:fld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771550"/>
            <a:ext cx="6454663" cy="389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1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 Trendy vývoje BI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01304" y="699542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400" dirty="0" smtClean="0">
                <a:solidFill>
                  <a:srgbClr val="000000"/>
                </a:solidFill>
              </a:rPr>
              <a:t>Big data</a:t>
            </a:r>
            <a:endParaRPr lang="cs-CZ" sz="2400" dirty="0" smtClean="0">
              <a:solidFill>
                <a:srgbClr val="000000"/>
              </a:solidFill>
            </a:endParaRPr>
          </a:p>
          <a:p>
            <a:pPr lvl="1" algn="just">
              <a:spcBef>
                <a:spcPts val="200"/>
              </a:spcBef>
            </a:pPr>
            <a:r>
              <a:rPr lang="cs-CZ" sz="2000" dirty="0" err="1" smtClean="0">
                <a:solidFill>
                  <a:srgbClr val="000000"/>
                </a:solidFill>
              </a:rPr>
              <a:t>Volume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>
                <a:solidFill>
                  <a:srgbClr val="000000"/>
                </a:solidFill>
              </a:rPr>
              <a:t>(</a:t>
            </a:r>
            <a:r>
              <a:rPr lang="cs-CZ" sz="2000" dirty="0" smtClean="0">
                <a:solidFill>
                  <a:srgbClr val="000000"/>
                </a:solidFill>
              </a:rPr>
              <a:t>objem)</a:t>
            </a:r>
            <a:endParaRPr lang="en-GB" sz="2000" dirty="0" smtClean="0">
              <a:solidFill>
                <a:srgbClr val="000000"/>
              </a:solidFill>
            </a:endParaRPr>
          </a:p>
          <a:p>
            <a:pPr lvl="2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jedná </a:t>
            </a:r>
            <a:r>
              <a:rPr lang="cs-CZ" sz="1800" dirty="0">
                <a:solidFill>
                  <a:srgbClr val="000000"/>
                </a:solidFill>
              </a:rPr>
              <a:t>se o zpracování a správu velkých objemů dat různých formátů včetně </a:t>
            </a:r>
            <a:r>
              <a:rPr lang="cs-CZ" sz="1800" dirty="0" err="1">
                <a:solidFill>
                  <a:srgbClr val="000000"/>
                </a:solidFill>
              </a:rPr>
              <a:t>semistrukturovaných</a:t>
            </a:r>
            <a:r>
              <a:rPr lang="cs-CZ" sz="1800" dirty="0">
                <a:solidFill>
                  <a:srgbClr val="000000"/>
                </a:solidFill>
              </a:rPr>
              <a:t> a nestrukturovaných dat.</a:t>
            </a:r>
          </a:p>
          <a:p>
            <a:pPr lvl="1" algn="just">
              <a:spcBef>
                <a:spcPts val="200"/>
              </a:spcBef>
            </a:pPr>
            <a:r>
              <a:rPr lang="cs-CZ" sz="2000" dirty="0" err="1" smtClean="0">
                <a:solidFill>
                  <a:srgbClr val="000000"/>
                </a:solidFill>
              </a:rPr>
              <a:t>Velocity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>
                <a:solidFill>
                  <a:srgbClr val="000000"/>
                </a:solidFill>
              </a:rPr>
              <a:t>(</a:t>
            </a:r>
            <a:r>
              <a:rPr lang="cs-CZ" sz="2000" dirty="0" smtClean="0">
                <a:solidFill>
                  <a:srgbClr val="000000"/>
                </a:solidFill>
              </a:rPr>
              <a:t>rychlost)</a:t>
            </a:r>
            <a:endParaRPr lang="en-GB" sz="2000" dirty="0" smtClean="0">
              <a:solidFill>
                <a:srgbClr val="000000"/>
              </a:solidFill>
            </a:endParaRPr>
          </a:p>
          <a:p>
            <a:pPr lvl="2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týká </a:t>
            </a:r>
            <a:r>
              <a:rPr lang="cs-CZ" sz="1800" dirty="0">
                <a:solidFill>
                  <a:srgbClr val="000000"/>
                </a:solidFill>
              </a:rPr>
              <a:t>se rychlosti generování dat a potřeby jejich zpracování v reálném čase.</a:t>
            </a:r>
          </a:p>
          <a:p>
            <a:pPr lvl="1"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Variety </a:t>
            </a:r>
            <a:r>
              <a:rPr lang="cs-CZ" sz="2000" dirty="0">
                <a:solidFill>
                  <a:srgbClr val="000000"/>
                </a:solidFill>
              </a:rPr>
              <a:t>(</a:t>
            </a:r>
            <a:r>
              <a:rPr lang="cs-CZ" sz="2000" dirty="0" smtClean="0">
                <a:solidFill>
                  <a:srgbClr val="000000"/>
                </a:solidFill>
              </a:rPr>
              <a:t>různorodost)</a:t>
            </a:r>
            <a:endParaRPr lang="en-GB" sz="2000" dirty="0" smtClean="0">
              <a:solidFill>
                <a:srgbClr val="000000"/>
              </a:solidFill>
            </a:endParaRPr>
          </a:p>
          <a:p>
            <a:pPr lvl="2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různé </a:t>
            </a:r>
            <a:r>
              <a:rPr lang="cs-CZ" sz="1800" dirty="0">
                <a:solidFill>
                  <a:srgbClr val="000000"/>
                </a:solidFill>
              </a:rPr>
              <a:t>formáty dat, může jít např. o data ze sociálních sítí, e-mailů, dokumentů, audiovizuální či senzory generovaná data.</a:t>
            </a:r>
          </a:p>
          <a:p>
            <a:pPr lvl="1" algn="just">
              <a:spcBef>
                <a:spcPts val="200"/>
              </a:spcBef>
            </a:pPr>
            <a:r>
              <a:rPr lang="cs-CZ" sz="2000" dirty="0" err="1" smtClean="0">
                <a:solidFill>
                  <a:srgbClr val="000000"/>
                </a:solidFill>
              </a:rPr>
              <a:t>Veracity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>
                <a:solidFill>
                  <a:srgbClr val="000000"/>
                </a:solidFill>
              </a:rPr>
              <a:t>(</a:t>
            </a:r>
            <a:r>
              <a:rPr lang="cs-CZ" sz="2000" dirty="0" smtClean="0">
                <a:solidFill>
                  <a:srgbClr val="000000"/>
                </a:solidFill>
              </a:rPr>
              <a:t>věrohodnost)</a:t>
            </a:r>
            <a:endParaRPr lang="en-GB" sz="2000" dirty="0" smtClean="0">
              <a:solidFill>
                <a:srgbClr val="000000"/>
              </a:solidFill>
            </a:endParaRPr>
          </a:p>
          <a:p>
            <a:pPr lvl="2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kvalita</a:t>
            </a:r>
            <a:r>
              <a:rPr lang="cs-CZ" sz="1800" dirty="0">
                <a:solidFill>
                  <a:srgbClr val="000000"/>
                </a:solidFill>
              </a:rPr>
              <a:t>, spolehlivost a úplnost dat může být různá v závislosti na zdroji, formátu, množství získaných informací atd</a:t>
            </a:r>
            <a:r>
              <a:rPr lang="cs-CZ" sz="1800" dirty="0" smtClean="0">
                <a:solidFill>
                  <a:srgbClr val="000000"/>
                </a:solidFill>
              </a:rPr>
              <a:t>.</a:t>
            </a:r>
            <a:endParaRPr lang="cs-CZ" sz="1800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914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 Trendy vývoje BI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01304" y="699542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400" dirty="0" smtClean="0">
                <a:solidFill>
                  <a:srgbClr val="000000"/>
                </a:solidFill>
              </a:rPr>
              <a:t>Big data</a:t>
            </a:r>
          </a:p>
          <a:p>
            <a:pPr lvl="1" algn="just"/>
            <a:r>
              <a:rPr lang="cs-CZ" sz="2000" dirty="0" smtClean="0">
                <a:solidFill>
                  <a:srgbClr val="000000"/>
                </a:solidFill>
              </a:rPr>
              <a:t>zpracování v paměti (</a:t>
            </a:r>
            <a:r>
              <a:rPr lang="cs-CZ" sz="2000" dirty="0">
                <a:solidFill>
                  <a:srgbClr val="000000"/>
                </a:solidFill>
              </a:rPr>
              <a:t>in-</a:t>
            </a:r>
            <a:r>
              <a:rPr lang="cs-CZ" sz="2000" dirty="0" err="1">
                <a:solidFill>
                  <a:srgbClr val="000000"/>
                </a:solidFill>
              </a:rPr>
              <a:t>memory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computing</a:t>
            </a:r>
            <a:r>
              <a:rPr lang="cs-CZ" sz="2000" dirty="0" smtClean="0">
                <a:solidFill>
                  <a:srgbClr val="000000"/>
                </a:solidFill>
              </a:rPr>
              <a:t>)</a:t>
            </a:r>
          </a:p>
          <a:p>
            <a:pPr lvl="1" algn="just"/>
            <a:r>
              <a:rPr lang="cs-CZ" sz="2000" dirty="0" smtClean="0">
                <a:solidFill>
                  <a:srgbClr val="000000"/>
                </a:solidFill>
              </a:rPr>
              <a:t>data </a:t>
            </a:r>
            <a:r>
              <a:rPr lang="cs-CZ" sz="2000" dirty="0">
                <a:solidFill>
                  <a:srgbClr val="000000"/>
                </a:solidFill>
              </a:rPr>
              <a:t>jsou poté ukládána na disky často i běžných počítačů a dále se používají k analytickým </a:t>
            </a:r>
            <a:r>
              <a:rPr lang="cs-CZ" sz="2000" dirty="0" smtClean="0">
                <a:solidFill>
                  <a:srgbClr val="000000"/>
                </a:solidFill>
              </a:rPr>
              <a:t>účelům</a:t>
            </a:r>
            <a:r>
              <a:rPr lang="en-GB" sz="2000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cs-CZ" sz="2000" dirty="0" smtClean="0">
                <a:solidFill>
                  <a:srgbClr val="000000"/>
                </a:solidFill>
              </a:rPr>
              <a:t>zavádění big data</a:t>
            </a:r>
          </a:p>
          <a:p>
            <a:pPr lvl="2" algn="just"/>
            <a:r>
              <a:rPr lang="cs-CZ" sz="1800" dirty="0" smtClean="0">
                <a:solidFill>
                  <a:srgbClr val="000000"/>
                </a:solidFill>
              </a:rPr>
              <a:t>nutnost </a:t>
            </a:r>
            <a:r>
              <a:rPr lang="cs-CZ" sz="1800" dirty="0">
                <a:solidFill>
                  <a:srgbClr val="000000"/>
                </a:solidFill>
              </a:rPr>
              <a:t>souladu implementace big dat s BI strategií, potřeba silného obchodního </a:t>
            </a:r>
            <a:r>
              <a:rPr lang="cs-CZ" sz="1800" dirty="0" smtClean="0">
                <a:solidFill>
                  <a:srgbClr val="000000"/>
                </a:solidFill>
              </a:rPr>
              <a:t>záměru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2" algn="just"/>
            <a:r>
              <a:rPr lang="cs-CZ" sz="1800" dirty="0" smtClean="0">
                <a:solidFill>
                  <a:srgbClr val="000000"/>
                </a:solidFill>
              </a:rPr>
              <a:t>transformace </a:t>
            </a:r>
            <a:r>
              <a:rPr lang="cs-CZ" sz="1800" dirty="0">
                <a:solidFill>
                  <a:srgbClr val="000000"/>
                </a:solidFill>
              </a:rPr>
              <a:t>společností na analytický způsob </a:t>
            </a:r>
            <a:r>
              <a:rPr lang="cs-CZ" sz="1800" dirty="0" smtClean="0">
                <a:solidFill>
                  <a:srgbClr val="000000"/>
                </a:solidFill>
              </a:rPr>
              <a:t>práce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2" algn="just"/>
            <a:r>
              <a:rPr lang="cs-CZ" sz="1800" dirty="0" smtClean="0">
                <a:solidFill>
                  <a:srgbClr val="000000"/>
                </a:solidFill>
              </a:rPr>
              <a:t>integrace </a:t>
            </a:r>
            <a:r>
              <a:rPr lang="cs-CZ" sz="1800" dirty="0">
                <a:solidFill>
                  <a:srgbClr val="000000"/>
                </a:solidFill>
              </a:rPr>
              <a:t>big dat do celkového BI </a:t>
            </a:r>
            <a:r>
              <a:rPr lang="cs-CZ" sz="1800" dirty="0" smtClean="0">
                <a:solidFill>
                  <a:srgbClr val="000000"/>
                </a:solidFill>
              </a:rPr>
              <a:t>ekosystému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2" algn="just"/>
            <a:r>
              <a:rPr lang="cs-CZ" sz="1800" dirty="0" smtClean="0">
                <a:solidFill>
                  <a:srgbClr val="000000"/>
                </a:solidFill>
              </a:rPr>
              <a:t>volba </a:t>
            </a:r>
            <a:r>
              <a:rPr lang="cs-CZ" sz="1800" dirty="0">
                <a:solidFill>
                  <a:srgbClr val="000000"/>
                </a:solidFill>
              </a:rPr>
              <a:t>analytické </a:t>
            </a:r>
            <a:r>
              <a:rPr lang="cs-CZ" sz="1800" dirty="0" smtClean="0">
                <a:solidFill>
                  <a:srgbClr val="000000"/>
                </a:solidFill>
              </a:rPr>
              <a:t>platform</a:t>
            </a:r>
            <a:r>
              <a:rPr lang="cs-CZ" sz="1800" dirty="0">
                <a:solidFill>
                  <a:srgbClr val="000000"/>
                </a:solidFill>
              </a:rPr>
              <a:t>y</a:t>
            </a:r>
            <a:r>
              <a:rPr lang="en-GB" sz="1800" dirty="0" smtClean="0">
                <a:solidFill>
                  <a:srgbClr val="000000"/>
                </a:solidFill>
              </a:rPr>
              <a:t>.</a:t>
            </a:r>
            <a:endParaRPr lang="cs-CZ" sz="18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814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 Trendy vývoje BI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01304" y="699542"/>
            <a:ext cx="8064896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400" dirty="0" smtClean="0">
                <a:solidFill>
                  <a:srgbClr val="000000"/>
                </a:solidFill>
              </a:rPr>
              <a:t>Big data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13</a:t>
            </a:fld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13" y="843558"/>
            <a:ext cx="5769747" cy="379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5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 Trendy vývoje BI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01304" y="699542"/>
            <a:ext cx="8064896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400" dirty="0" smtClean="0">
                <a:solidFill>
                  <a:srgbClr val="000000"/>
                </a:solidFill>
              </a:rPr>
              <a:t>Big data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14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771550"/>
            <a:ext cx="5566799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9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 Trendy vývoje BI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01304" y="699542"/>
            <a:ext cx="8064896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 smtClean="0">
                <a:solidFill>
                  <a:srgbClr val="000000"/>
                </a:solidFill>
              </a:rPr>
              <a:t>BI v </a:t>
            </a:r>
            <a:r>
              <a:rPr lang="cs-CZ" sz="2400" dirty="0" err="1" smtClean="0">
                <a:solidFill>
                  <a:srgbClr val="000000"/>
                </a:solidFill>
              </a:rPr>
              <a:t>cloudu</a:t>
            </a:r>
            <a:endParaRPr lang="en-GB" sz="24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1265400" y="1275606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P</a:t>
            </a:r>
            <a:r>
              <a:rPr lang="pl-PL" sz="2400" dirty="0" smtClean="0">
                <a:solidFill>
                  <a:srgbClr val="000000"/>
                </a:solidFill>
              </a:rPr>
              <a:t>ronájem </a:t>
            </a:r>
            <a:r>
              <a:rPr lang="pl-PL" sz="2400" dirty="0">
                <a:solidFill>
                  <a:srgbClr val="000000"/>
                </a:solidFill>
              </a:rPr>
              <a:t>datového prostoru a infrastruktury</a:t>
            </a: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99592" y="1939176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P</a:t>
            </a:r>
            <a:r>
              <a:rPr lang="cs-CZ" sz="2400" dirty="0" err="1" smtClean="0">
                <a:solidFill>
                  <a:srgbClr val="000000"/>
                </a:solidFill>
              </a:rPr>
              <a:t>oužití</a:t>
            </a:r>
            <a:r>
              <a:rPr lang="cs-CZ" sz="2400" dirty="0" smtClean="0">
                <a:solidFill>
                  <a:srgbClr val="000000"/>
                </a:solidFill>
              </a:rPr>
              <a:t> </a:t>
            </a:r>
            <a:r>
              <a:rPr lang="cs-CZ" sz="2400" dirty="0">
                <a:solidFill>
                  <a:srgbClr val="000000"/>
                </a:solidFill>
              </a:rPr>
              <a:t>analytických služeb v </a:t>
            </a:r>
            <a:r>
              <a:rPr lang="cs-CZ" sz="2400" dirty="0" err="1">
                <a:solidFill>
                  <a:srgbClr val="000000"/>
                </a:solidFill>
              </a:rPr>
              <a:t>cloudu</a:t>
            </a:r>
            <a:r>
              <a:rPr lang="cs-CZ" sz="2400" dirty="0">
                <a:solidFill>
                  <a:srgbClr val="000000"/>
                </a:solidFill>
              </a:rPr>
              <a:t> na on-premise data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899592" y="2746762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V</a:t>
            </a:r>
            <a:r>
              <a:rPr lang="cs-CZ" sz="2400" dirty="0" err="1" smtClean="0">
                <a:solidFill>
                  <a:srgbClr val="000000"/>
                </a:solidFill>
              </a:rPr>
              <a:t>yužití</a:t>
            </a:r>
            <a:r>
              <a:rPr lang="cs-CZ" sz="2400" dirty="0" smtClean="0">
                <a:solidFill>
                  <a:srgbClr val="000000"/>
                </a:solidFill>
              </a:rPr>
              <a:t> </a:t>
            </a:r>
            <a:r>
              <a:rPr lang="cs-CZ" sz="2400" dirty="0">
                <a:solidFill>
                  <a:srgbClr val="000000"/>
                </a:solidFill>
              </a:rPr>
              <a:t>BI aplikací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99592" y="3554348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P</a:t>
            </a:r>
            <a:r>
              <a:rPr lang="cs-CZ" sz="2400" dirty="0" err="1" smtClean="0">
                <a:solidFill>
                  <a:srgbClr val="000000"/>
                </a:solidFill>
              </a:rPr>
              <a:t>řesunutí</a:t>
            </a:r>
            <a:r>
              <a:rPr lang="cs-CZ" sz="2400" dirty="0" smtClean="0">
                <a:solidFill>
                  <a:srgbClr val="000000"/>
                </a:solidFill>
              </a:rPr>
              <a:t> </a:t>
            </a:r>
            <a:r>
              <a:rPr lang="cs-CZ" sz="2400" dirty="0">
                <a:solidFill>
                  <a:srgbClr val="000000"/>
                </a:solidFill>
              </a:rPr>
              <a:t>kompletního řešení do </a:t>
            </a:r>
            <a:r>
              <a:rPr lang="cs-CZ" sz="2400" dirty="0" err="1">
                <a:solidFill>
                  <a:srgbClr val="000000"/>
                </a:solidFill>
              </a:rPr>
              <a:t>cloudu</a:t>
            </a:r>
            <a:endParaRPr lang="cs-CZ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04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 Trendy vývoje BI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01304" y="699542"/>
            <a:ext cx="8064896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 smtClean="0">
                <a:solidFill>
                  <a:srgbClr val="000000"/>
                </a:solidFill>
              </a:rPr>
              <a:t>BI v </a:t>
            </a:r>
            <a:r>
              <a:rPr lang="cs-CZ" sz="2400" dirty="0" err="1" smtClean="0">
                <a:solidFill>
                  <a:srgbClr val="000000"/>
                </a:solidFill>
              </a:rPr>
              <a:t>cloudu</a:t>
            </a:r>
            <a:endParaRPr lang="en-GB" sz="24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2000" dirty="0" smtClean="0">
                <a:solidFill>
                  <a:srgbClr val="000000"/>
                </a:solidFill>
              </a:rPr>
              <a:t>okamžitá připravenost k použití, flexibilita a škálovatelnost řešení, ať již v případě infrastruktury, datového prostoru, výkonnosti systému, či funkcionality, licencí atp.;</a:t>
            </a:r>
          </a:p>
          <a:p>
            <a:pPr lvl="1" algn="just"/>
            <a:r>
              <a:rPr lang="cs-CZ" sz="2000" dirty="0" smtClean="0">
                <a:solidFill>
                  <a:srgbClr val="000000"/>
                </a:solidFill>
              </a:rPr>
              <a:t>nižší náklady než při on-premise řešení, platba pouze za skutečně konzumované služby;</a:t>
            </a:r>
          </a:p>
          <a:p>
            <a:pPr lvl="1" algn="just"/>
            <a:r>
              <a:rPr lang="cs-CZ" sz="2000" dirty="0" smtClean="0">
                <a:solidFill>
                  <a:srgbClr val="000000"/>
                </a:solidFill>
              </a:rPr>
              <a:t>snížení administrace spojené s nasazením a provozováním BI řešení;</a:t>
            </a:r>
          </a:p>
          <a:p>
            <a:pPr lvl="1" algn="just"/>
            <a:r>
              <a:rPr lang="cs-CZ" sz="2000" dirty="0" smtClean="0">
                <a:solidFill>
                  <a:srgbClr val="000000"/>
                </a:solidFill>
              </a:rPr>
              <a:t>možnost využití pro krátkodobá řešení, optimalizaci a testování připravovaných BI řešení;</a:t>
            </a:r>
          </a:p>
          <a:p>
            <a:pPr lvl="1" algn="just"/>
            <a:r>
              <a:rPr lang="cs-CZ" sz="2000" dirty="0" smtClean="0">
                <a:solidFill>
                  <a:srgbClr val="000000"/>
                </a:solidFill>
              </a:rPr>
              <a:t>spolehlivost řešení, zajištění tzv. business </a:t>
            </a:r>
            <a:r>
              <a:rPr lang="cs-CZ" sz="2000" dirty="0" err="1" smtClean="0">
                <a:solidFill>
                  <a:srgbClr val="000000"/>
                </a:solidFill>
              </a:rPr>
              <a:t>continuity</a:t>
            </a:r>
            <a:r>
              <a:rPr lang="cs-CZ" sz="2000" dirty="0" smtClean="0">
                <a:solidFill>
                  <a:srgbClr val="000000"/>
                </a:solidFill>
              </a:rPr>
              <a:t> a </a:t>
            </a:r>
            <a:r>
              <a:rPr lang="cs-CZ" sz="2000" dirty="0" err="1" smtClean="0">
                <a:solidFill>
                  <a:srgbClr val="000000"/>
                </a:solidFill>
              </a:rPr>
              <a:t>disaster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recovery</a:t>
            </a:r>
            <a:r>
              <a:rPr lang="cs-CZ" sz="2000" dirty="0" smtClean="0">
                <a:solidFill>
                  <a:srgbClr val="000000"/>
                </a:solidFill>
              </a:rPr>
              <a:t>.</a:t>
            </a:r>
          </a:p>
          <a:p>
            <a:pPr lvl="1" algn="just"/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641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 Trendy vývoje BI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01304" y="699542"/>
            <a:ext cx="8064896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 smtClean="0">
                <a:solidFill>
                  <a:srgbClr val="000000"/>
                </a:solidFill>
              </a:rPr>
              <a:t>BI</a:t>
            </a:r>
            <a:r>
              <a:rPr lang="en-GB" sz="2400" dirty="0" smtClean="0">
                <a:solidFill>
                  <a:srgbClr val="000000"/>
                </a:solidFill>
              </a:rPr>
              <a:t> &amp;</a:t>
            </a:r>
            <a:r>
              <a:rPr lang="cs-CZ" sz="2400" dirty="0" smtClean="0">
                <a:solidFill>
                  <a:srgbClr val="000000"/>
                </a:solidFill>
              </a:rPr>
              <a:t> BI </a:t>
            </a:r>
            <a:r>
              <a:rPr lang="en-GB" sz="2400" dirty="0" smtClean="0">
                <a:solidFill>
                  <a:srgbClr val="000000"/>
                </a:solidFill>
              </a:rPr>
              <a:t>governance</a:t>
            </a:r>
          </a:p>
          <a:p>
            <a:pPr lvl="1" algn="just"/>
            <a:r>
              <a:rPr lang="cs-CZ" sz="2000" dirty="0" smtClean="0">
                <a:solidFill>
                  <a:srgbClr val="000000"/>
                </a:solidFill>
              </a:rPr>
              <a:t>dříve BI centralizována do jednoho specializovaného oddělení, dnes naopak rozprostřena po celé společnosti;</a:t>
            </a:r>
          </a:p>
          <a:p>
            <a:pPr lvl="1" algn="just"/>
            <a:r>
              <a:rPr lang="cs-CZ" sz="2000" dirty="0" smtClean="0">
                <a:solidFill>
                  <a:srgbClr val="000000"/>
                </a:solidFill>
              </a:rPr>
              <a:t>různé potřeby různých uživatelů;</a:t>
            </a:r>
          </a:p>
          <a:p>
            <a:pPr lvl="1" algn="just"/>
            <a:r>
              <a:rPr lang="cs-CZ" sz="2000" dirty="0" smtClean="0">
                <a:solidFill>
                  <a:srgbClr val="000000"/>
                </a:solidFill>
              </a:rPr>
              <a:t>business analytici – hlavní nositelé znalostí;</a:t>
            </a:r>
          </a:p>
          <a:p>
            <a:pPr lvl="1" algn="just"/>
            <a:r>
              <a:rPr lang="cs-CZ" sz="2000" dirty="0" smtClean="0">
                <a:solidFill>
                  <a:srgbClr val="000000"/>
                </a:solidFill>
              </a:rPr>
              <a:t>zajištění jedné verze pravdy (tzv. Single </a:t>
            </a:r>
            <a:r>
              <a:rPr lang="en-GB" sz="2000" dirty="0" smtClean="0">
                <a:solidFill>
                  <a:srgbClr val="000000"/>
                </a:solidFill>
              </a:rPr>
              <a:t>Version of the Truth</a:t>
            </a:r>
            <a:r>
              <a:rPr lang="cs-CZ" sz="2000" dirty="0" smtClean="0">
                <a:solidFill>
                  <a:srgbClr val="000000"/>
                </a:solidFill>
              </a:rPr>
              <a:t>);</a:t>
            </a:r>
          </a:p>
          <a:p>
            <a:pPr lvl="1" algn="just"/>
            <a:r>
              <a:rPr lang="cs-CZ" sz="2000" dirty="0" smtClean="0">
                <a:solidFill>
                  <a:srgbClr val="000000"/>
                </a:solidFill>
              </a:rPr>
              <a:t>zajištění bezpečnosti dat a informací.</a:t>
            </a:r>
          </a:p>
          <a:p>
            <a:pPr lvl="1" algn="just"/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476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 Trendy vývoje BI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01304" y="699542"/>
            <a:ext cx="8064896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 smtClean="0">
                <a:solidFill>
                  <a:srgbClr val="000000"/>
                </a:solidFill>
              </a:rPr>
              <a:t>BI</a:t>
            </a:r>
            <a:r>
              <a:rPr lang="en-GB" sz="2400" dirty="0" smtClean="0">
                <a:solidFill>
                  <a:srgbClr val="000000"/>
                </a:solidFill>
              </a:rPr>
              <a:t> &amp;</a:t>
            </a:r>
            <a:r>
              <a:rPr lang="cs-CZ" sz="2400" dirty="0" smtClean="0">
                <a:solidFill>
                  <a:srgbClr val="000000"/>
                </a:solidFill>
              </a:rPr>
              <a:t> BI </a:t>
            </a:r>
            <a:r>
              <a:rPr lang="en-GB" sz="2400" dirty="0" smtClean="0">
                <a:solidFill>
                  <a:srgbClr val="000000"/>
                </a:solidFill>
              </a:rPr>
              <a:t>governance</a:t>
            </a:r>
          </a:p>
          <a:p>
            <a:pPr lvl="1" algn="just">
              <a:spcBef>
                <a:spcPts val="3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governance musí reflektovat současné požadavky a technologické možnosti BI;</a:t>
            </a:r>
          </a:p>
          <a:p>
            <a:pPr lvl="1" algn="just">
              <a:spcBef>
                <a:spcPts val="3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role businessu se posunula od pouhé konzumace výstupů připravených IT do oblasti vytváření a interpretace reportů</a:t>
            </a:r>
            <a:r>
              <a:rPr lang="en-GB" sz="20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300"/>
              </a:spcBef>
            </a:pPr>
            <a:r>
              <a:rPr lang="cs-CZ" sz="2000" dirty="0">
                <a:solidFill>
                  <a:srgbClr val="000000"/>
                </a:solidFill>
              </a:rPr>
              <a:t>role IT se koncentruje do oblasti přípravy a managementu dat a optimalizace výsledných </a:t>
            </a:r>
            <a:r>
              <a:rPr lang="cs-CZ" sz="2000" dirty="0" smtClean="0">
                <a:solidFill>
                  <a:srgbClr val="000000"/>
                </a:solidFill>
              </a:rPr>
              <a:t>dotazů</a:t>
            </a:r>
            <a:r>
              <a:rPr lang="en-GB" sz="20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300"/>
              </a:spcBef>
            </a:pPr>
            <a:r>
              <a:rPr lang="cs-CZ" sz="2000" dirty="0">
                <a:solidFill>
                  <a:srgbClr val="000000"/>
                </a:solidFill>
              </a:rPr>
              <a:t>budování interní organizace podporující aktivity BI není jednorázová aktivita, nýbrž strategický kontinuální proces, který </a:t>
            </a:r>
            <a:r>
              <a:rPr lang="cs-CZ" sz="2000" dirty="0" smtClean="0">
                <a:solidFill>
                  <a:srgbClr val="000000"/>
                </a:solidFill>
              </a:rPr>
              <a:t>musí</a:t>
            </a:r>
          </a:p>
          <a:p>
            <a:pPr lvl="2" algn="just">
              <a:spcBef>
                <a:spcPts val="3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být </a:t>
            </a:r>
            <a:r>
              <a:rPr lang="cs-CZ" sz="1800" dirty="0">
                <a:solidFill>
                  <a:srgbClr val="000000"/>
                </a:solidFill>
              </a:rPr>
              <a:t>efektivně </a:t>
            </a:r>
            <a:r>
              <a:rPr lang="cs-CZ" sz="1800" dirty="0" smtClean="0">
                <a:solidFill>
                  <a:srgbClr val="000000"/>
                </a:solidFill>
              </a:rPr>
              <a:t>řízen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2" algn="just">
              <a:spcBef>
                <a:spcPts val="3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podporován </a:t>
            </a:r>
            <a:r>
              <a:rPr lang="cs-CZ" sz="1800" dirty="0">
                <a:solidFill>
                  <a:srgbClr val="000000"/>
                </a:solidFill>
              </a:rPr>
              <a:t>senior </a:t>
            </a:r>
            <a:r>
              <a:rPr lang="cs-CZ" sz="1800" dirty="0" smtClean="0">
                <a:solidFill>
                  <a:srgbClr val="000000"/>
                </a:solidFill>
              </a:rPr>
              <a:t>managementem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2" algn="just">
              <a:spcBef>
                <a:spcPts val="3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musí </a:t>
            </a:r>
            <a:r>
              <a:rPr lang="en-GB" sz="1800" dirty="0" smtClean="0">
                <a:solidFill>
                  <a:srgbClr val="000000"/>
                </a:solidFill>
              </a:rPr>
              <a:t>do </a:t>
            </a:r>
            <a:r>
              <a:rPr lang="cs-CZ" sz="1800" dirty="0" smtClean="0">
                <a:solidFill>
                  <a:srgbClr val="000000"/>
                </a:solidFill>
              </a:rPr>
              <a:t>něho být </a:t>
            </a:r>
            <a:r>
              <a:rPr lang="cs-CZ" sz="1800" dirty="0">
                <a:solidFill>
                  <a:srgbClr val="000000"/>
                </a:solidFill>
              </a:rPr>
              <a:t>zahrnuti všichni aktivní uživatelé BI.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31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 Trendy vývoje BI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01304" y="699542"/>
            <a:ext cx="8064896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 smtClean="0">
                <a:solidFill>
                  <a:srgbClr val="000000"/>
                </a:solidFill>
              </a:rPr>
              <a:t>BI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– v čem se chybuje</a:t>
            </a:r>
          </a:p>
          <a:p>
            <a:pPr lvl="1" algn="just"/>
            <a:r>
              <a:rPr lang="cs-CZ" sz="2000" dirty="0" smtClean="0">
                <a:solidFill>
                  <a:srgbClr val="000000"/>
                </a:solidFill>
              </a:rPr>
              <a:t>přehlížení procesní stránky řešení</a:t>
            </a:r>
            <a:r>
              <a:rPr lang="en-GB" sz="2000" dirty="0" smtClean="0">
                <a:solidFill>
                  <a:srgbClr val="000000"/>
                </a:solidFill>
              </a:rPr>
              <a:t>;</a:t>
            </a:r>
            <a:endParaRPr lang="cs-CZ" sz="2000" dirty="0" smtClean="0">
              <a:solidFill>
                <a:srgbClr val="000000"/>
              </a:solidFill>
            </a:endParaRPr>
          </a:p>
          <a:p>
            <a:pPr lvl="1" algn="just">
              <a:spcBef>
                <a:spcPts val="3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předpoklad pouhého poskytnutí technologie a systému</a:t>
            </a:r>
          </a:p>
          <a:p>
            <a:pPr lvl="2" algn="just">
              <a:spcBef>
                <a:spcPts val="3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předpoklad aktivity uživatelů do vyhledávání nových možností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2" algn="just">
              <a:spcBef>
                <a:spcPts val="3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podíl uživatelů na řešení příslušných úloh.</a:t>
            </a:r>
          </a:p>
          <a:p>
            <a:pPr lvl="1" algn="just">
              <a:spcBef>
                <a:spcPts val="3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základní </a:t>
            </a:r>
            <a:r>
              <a:rPr lang="cs-CZ" sz="2000" dirty="0">
                <a:solidFill>
                  <a:srgbClr val="000000"/>
                </a:solidFill>
              </a:rPr>
              <a:t>pravidlo </a:t>
            </a:r>
            <a:r>
              <a:rPr lang="cs-CZ" sz="2000" dirty="0" smtClean="0">
                <a:solidFill>
                  <a:srgbClr val="000000"/>
                </a:solidFill>
              </a:rPr>
              <a:t>zní</a:t>
            </a:r>
          </a:p>
          <a:p>
            <a:pPr lvl="2" algn="just">
              <a:spcBef>
                <a:spcPts val="3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informační </a:t>
            </a:r>
            <a:r>
              <a:rPr lang="cs-CZ" sz="1800" dirty="0">
                <a:solidFill>
                  <a:srgbClr val="000000"/>
                </a:solidFill>
              </a:rPr>
              <a:t>systém ve firmě dává smysl, jen když podporuje příslušnou kategorii </a:t>
            </a:r>
            <a:r>
              <a:rPr lang="cs-CZ" sz="1800" dirty="0" smtClean="0">
                <a:solidFill>
                  <a:srgbClr val="000000"/>
                </a:solidFill>
              </a:rPr>
              <a:t>procesů.</a:t>
            </a:r>
          </a:p>
          <a:p>
            <a:pPr lvl="1" algn="just">
              <a:spcBef>
                <a:spcPts val="300"/>
              </a:spcBef>
            </a:pPr>
            <a:r>
              <a:rPr lang="cs-CZ" sz="2000" dirty="0">
                <a:solidFill>
                  <a:srgbClr val="000000"/>
                </a:solidFill>
              </a:rPr>
              <a:t>BI obsluhuje procesy vrcholového řízení </a:t>
            </a:r>
            <a:r>
              <a:rPr lang="cs-CZ" sz="2000" dirty="0" smtClean="0">
                <a:solidFill>
                  <a:srgbClr val="000000"/>
                </a:solidFill>
              </a:rPr>
              <a:t>firmy</a:t>
            </a:r>
          </a:p>
          <a:p>
            <a:pPr lvl="2" algn="just">
              <a:spcBef>
                <a:spcPts val="3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jasná definice procesů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2" algn="just">
              <a:spcBef>
                <a:spcPts val="3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vymezená funkce procesů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2" algn="just">
              <a:spcBef>
                <a:spcPts val="3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využívané </a:t>
            </a:r>
            <a:r>
              <a:rPr lang="cs-CZ" sz="1800" dirty="0">
                <a:solidFill>
                  <a:srgbClr val="000000"/>
                </a:solidFill>
              </a:rPr>
              <a:t>metody analyzovány.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endParaRPr lang="en-GB" sz="1800" dirty="0" smtClean="0">
              <a:solidFill>
                <a:srgbClr val="000000"/>
              </a:solidFill>
            </a:endParaRPr>
          </a:p>
          <a:p>
            <a:pPr lvl="1" algn="just"/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524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251520" y="699542"/>
            <a:ext cx="5904656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Intelligence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Přednáška </a:t>
            </a:r>
            <a:r>
              <a:rPr lang="en-GB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doc. Mgr. Petr Suchánek, Ph.D.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 Trendy vývoje BI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01304" y="699542"/>
            <a:ext cx="8064896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 smtClean="0">
                <a:solidFill>
                  <a:srgbClr val="000000"/>
                </a:solidFill>
              </a:rPr>
              <a:t>BI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– procesy řízení výkonnosti</a:t>
            </a:r>
          </a:p>
          <a:p>
            <a:pPr lvl="1" algn="just">
              <a:spcBef>
                <a:spcPts val="3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modelování budoucnosti</a:t>
            </a:r>
          </a:p>
          <a:p>
            <a:pPr lvl="2" algn="just">
              <a:spcBef>
                <a:spcPts val="3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strategické </a:t>
            </a:r>
            <a:r>
              <a:rPr lang="cs-CZ" sz="1800" dirty="0">
                <a:solidFill>
                  <a:srgbClr val="000000"/>
                </a:solidFill>
              </a:rPr>
              <a:t>projektování </a:t>
            </a:r>
            <a:r>
              <a:rPr lang="cs-CZ" sz="1800" dirty="0" smtClean="0">
                <a:solidFill>
                  <a:srgbClr val="000000"/>
                </a:solidFill>
              </a:rPr>
              <a:t>změn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2" algn="just">
              <a:spcBef>
                <a:spcPts val="3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roční plánování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2" algn="just">
              <a:spcBef>
                <a:spcPts val="3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průběžné aktualizace plánů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2" algn="just">
              <a:spcBef>
                <a:spcPts val="300"/>
              </a:spcBef>
            </a:pPr>
            <a:r>
              <a:rPr lang="cs-CZ" sz="1800" dirty="0" err="1" smtClean="0">
                <a:solidFill>
                  <a:srgbClr val="000000"/>
                </a:solidFill>
              </a:rPr>
              <a:t>tvorb</a:t>
            </a:r>
            <a:r>
              <a:rPr lang="en-GB" sz="1800" dirty="0" smtClean="0">
                <a:solidFill>
                  <a:srgbClr val="000000"/>
                </a:solidFill>
              </a:rPr>
              <a:t>a</a:t>
            </a:r>
            <a:r>
              <a:rPr lang="cs-CZ" sz="1800" dirty="0" smtClean="0">
                <a:solidFill>
                  <a:srgbClr val="000000"/>
                </a:solidFill>
              </a:rPr>
              <a:t> předpovědí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2" algn="just">
              <a:spcBef>
                <a:spcPts val="3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business </a:t>
            </a:r>
            <a:r>
              <a:rPr lang="cs-CZ" sz="1800" dirty="0" err="1" smtClean="0">
                <a:solidFill>
                  <a:srgbClr val="000000"/>
                </a:solidFill>
              </a:rPr>
              <a:t>simulac</a:t>
            </a:r>
            <a:r>
              <a:rPr lang="en-GB" sz="1800" dirty="0" smtClean="0">
                <a:solidFill>
                  <a:srgbClr val="000000"/>
                </a:solidFill>
              </a:rPr>
              <a:t>e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>
                <a:solidFill>
                  <a:srgbClr val="000000"/>
                </a:solidFill>
              </a:rPr>
              <a:t>typu „Co se stane, když…?“ a „Co se má stát, aby</a:t>
            </a:r>
            <a:r>
              <a:rPr lang="cs-CZ" sz="1800" dirty="0" smtClean="0">
                <a:solidFill>
                  <a:srgbClr val="000000"/>
                </a:solidFill>
              </a:rPr>
              <a:t>…?“</a:t>
            </a:r>
            <a:endParaRPr lang="en-GB" sz="1800" dirty="0" smtClean="0">
              <a:solidFill>
                <a:srgbClr val="000000"/>
              </a:solidFill>
            </a:endParaRPr>
          </a:p>
          <a:p>
            <a:pPr lvl="1" algn="just">
              <a:spcBef>
                <a:spcPts val="300"/>
              </a:spcBef>
            </a:pPr>
            <a:r>
              <a:rPr lang="cs-CZ" sz="2000" dirty="0">
                <a:solidFill>
                  <a:srgbClr val="000000"/>
                </a:solidFill>
              </a:rPr>
              <a:t>procesy monitoringu dosaženého </a:t>
            </a:r>
            <a:r>
              <a:rPr lang="cs-CZ" sz="2000" dirty="0" smtClean="0">
                <a:solidFill>
                  <a:srgbClr val="000000"/>
                </a:solidFill>
              </a:rPr>
              <a:t>výsledku</a:t>
            </a:r>
            <a:endParaRPr lang="en-GB" sz="2000" dirty="0" smtClean="0">
              <a:solidFill>
                <a:srgbClr val="000000"/>
              </a:solidFill>
            </a:endParaRPr>
          </a:p>
          <a:p>
            <a:pPr lvl="2" algn="just">
              <a:spcBef>
                <a:spcPts val="3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pravidelný reporting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2" algn="just">
              <a:spcBef>
                <a:spcPts val="3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zpravodajství </a:t>
            </a:r>
            <a:r>
              <a:rPr lang="cs-CZ" sz="1800" dirty="0">
                <a:solidFill>
                  <a:srgbClr val="000000"/>
                </a:solidFill>
              </a:rPr>
              <a:t>ad </a:t>
            </a:r>
            <a:r>
              <a:rPr lang="cs-CZ" sz="1800" dirty="0" smtClean="0">
                <a:solidFill>
                  <a:srgbClr val="000000"/>
                </a:solidFill>
              </a:rPr>
              <a:t>hoc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2" algn="just">
              <a:spcBef>
                <a:spcPts val="300"/>
              </a:spcBef>
            </a:pPr>
            <a:r>
              <a:rPr lang="cs-CZ" sz="1800" dirty="0" err="1" smtClean="0">
                <a:solidFill>
                  <a:srgbClr val="000000"/>
                </a:solidFill>
              </a:rPr>
              <a:t>dashboarding</a:t>
            </a:r>
            <a:r>
              <a:rPr lang="en-GB" sz="1800" dirty="0" smtClean="0">
                <a:solidFill>
                  <a:srgbClr val="000000"/>
                </a:solidFill>
              </a:rPr>
              <a:t>.</a:t>
            </a:r>
          </a:p>
          <a:p>
            <a:pPr lvl="1" algn="just">
              <a:spcBef>
                <a:spcPts val="3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profesní </a:t>
            </a:r>
            <a:r>
              <a:rPr lang="cs-CZ" sz="2000" dirty="0">
                <a:solidFill>
                  <a:srgbClr val="000000"/>
                </a:solidFill>
              </a:rPr>
              <a:t>analýzy.</a:t>
            </a:r>
            <a:endParaRPr lang="cs-CZ" sz="2000" dirty="0" smtClean="0">
              <a:solidFill>
                <a:srgbClr val="000000"/>
              </a:solidFill>
            </a:endParaRPr>
          </a:p>
          <a:p>
            <a:pPr lvl="2" algn="just"/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endParaRPr lang="en-GB" sz="1800" dirty="0" smtClean="0">
              <a:solidFill>
                <a:srgbClr val="000000"/>
              </a:solidFill>
            </a:endParaRPr>
          </a:p>
          <a:p>
            <a:pPr lvl="1" algn="just"/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157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 Trendy vývoje BI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01304" y="699542"/>
            <a:ext cx="8064896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 smtClean="0">
                <a:solidFill>
                  <a:srgbClr val="000000"/>
                </a:solidFill>
              </a:rPr>
              <a:t>BI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– procesy řízení výkonnosti</a:t>
            </a:r>
          </a:p>
          <a:p>
            <a:pPr lvl="1" algn="just"/>
            <a:r>
              <a:rPr lang="cs-CZ" sz="2000" dirty="0" smtClean="0">
                <a:solidFill>
                  <a:srgbClr val="000000"/>
                </a:solidFill>
              </a:rPr>
              <a:t>informační systém – přímá vazba na procesy</a:t>
            </a:r>
            <a:r>
              <a:rPr lang="en-GB" sz="2000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en-GB" sz="2000" dirty="0" err="1" smtClean="0">
                <a:solidFill>
                  <a:srgbClr val="000000"/>
                </a:solidFill>
              </a:rPr>
              <a:t>procesn</a:t>
            </a:r>
            <a:r>
              <a:rPr lang="cs-CZ" sz="2000" dirty="0" smtClean="0">
                <a:solidFill>
                  <a:srgbClr val="000000"/>
                </a:solidFill>
              </a:rPr>
              <a:t>í změny</a:t>
            </a:r>
          </a:p>
          <a:p>
            <a:pPr lvl="2" algn="just"/>
            <a:r>
              <a:rPr lang="cs-CZ" sz="1800" dirty="0">
                <a:solidFill>
                  <a:srgbClr val="000000"/>
                </a:solidFill>
              </a:rPr>
              <a:t>dílčí zlepšení (např. zkrácení procesu tvorby </a:t>
            </a:r>
            <a:r>
              <a:rPr lang="cs-CZ" sz="1800" dirty="0" smtClean="0">
                <a:solidFill>
                  <a:srgbClr val="000000"/>
                </a:solidFill>
              </a:rPr>
              <a:t>plánu)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2" algn="just"/>
            <a:r>
              <a:rPr lang="cs-CZ" sz="1800" dirty="0" smtClean="0">
                <a:solidFill>
                  <a:srgbClr val="000000"/>
                </a:solidFill>
              </a:rPr>
              <a:t>rozšíření </a:t>
            </a:r>
            <a:r>
              <a:rPr lang="cs-CZ" sz="1800" dirty="0">
                <a:solidFill>
                  <a:srgbClr val="000000"/>
                </a:solidFill>
              </a:rPr>
              <a:t>funkčnosti procesu (např. doplnění reportingu o sadu analytických </a:t>
            </a:r>
            <a:r>
              <a:rPr lang="cs-CZ" sz="1800" dirty="0" smtClean="0">
                <a:solidFill>
                  <a:srgbClr val="000000"/>
                </a:solidFill>
              </a:rPr>
              <a:t>nástrojů)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2" algn="just"/>
            <a:r>
              <a:rPr lang="cs-CZ" sz="1800" dirty="0" smtClean="0">
                <a:solidFill>
                  <a:srgbClr val="000000"/>
                </a:solidFill>
              </a:rPr>
              <a:t>implementace </a:t>
            </a:r>
            <a:r>
              <a:rPr lang="cs-CZ" sz="1800" dirty="0">
                <a:solidFill>
                  <a:srgbClr val="000000"/>
                </a:solidFill>
              </a:rPr>
              <a:t>procesů zcela nových (např. zavedení pravidelných prodejních předpovědí</a:t>
            </a:r>
            <a:r>
              <a:rPr lang="cs-CZ" sz="1800" dirty="0" smtClean="0">
                <a:solidFill>
                  <a:srgbClr val="000000"/>
                </a:solidFill>
              </a:rPr>
              <a:t>)</a:t>
            </a:r>
            <a:r>
              <a:rPr lang="en-GB" sz="1800" dirty="0" smtClean="0">
                <a:solidFill>
                  <a:srgbClr val="000000"/>
                </a:solidFill>
              </a:rPr>
              <a:t>.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512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 Trendy vývoje BI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01304" y="699542"/>
            <a:ext cx="8064896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 smtClean="0">
                <a:solidFill>
                  <a:srgbClr val="000000"/>
                </a:solidFill>
              </a:rPr>
              <a:t>BI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– orientace na budoucnost</a:t>
            </a:r>
          </a:p>
          <a:p>
            <a:pPr lvl="1" algn="just"/>
            <a:r>
              <a:rPr lang="cs-CZ" sz="2000" dirty="0" smtClean="0">
                <a:solidFill>
                  <a:srgbClr val="000000"/>
                </a:solidFill>
              </a:rPr>
              <a:t>hlavní činnost je orientována na zpracovávání dat z minulosti</a:t>
            </a:r>
            <a:r>
              <a:rPr lang="en-GB" sz="2000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en-GB" sz="2000" dirty="0" err="1" smtClean="0">
                <a:solidFill>
                  <a:srgbClr val="000000"/>
                </a:solidFill>
              </a:rPr>
              <a:t>mno</a:t>
            </a:r>
            <a:r>
              <a:rPr lang="cs-CZ" sz="2000" dirty="0" smtClean="0">
                <a:solidFill>
                  <a:srgbClr val="000000"/>
                </a:solidFill>
              </a:rPr>
              <a:t>hem vyšší tlak je nutné soustředit na budoucnost</a:t>
            </a:r>
            <a:endParaRPr lang="en-GB" sz="2000" dirty="0" smtClean="0">
              <a:solidFill>
                <a:srgbClr val="000000"/>
              </a:solidFill>
            </a:endParaRPr>
          </a:p>
          <a:p>
            <a:pPr lvl="2" algn="just"/>
            <a:r>
              <a:rPr lang="cs-CZ" sz="1800" dirty="0" smtClean="0">
                <a:solidFill>
                  <a:srgbClr val="000000"/>
                </a:solidFill>
              </a:rPr>
              <a:t>modelování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2" algn="just"/>
            <a:r>
              <a:rPr lang="cs-CZ" sz="1800" dirty="0" smtClean="0">
                <a:solidFill>
                  <a:srgbClr val="000000"/>
                </a:solidFill>
              </a:rPr>
              <a:t>simulace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2" algn="just"/>
            <a:r>
              <a:rPr lang="cs-CZ" sz="1800" dirty="0" smtClean="0">
                <a:solidFill>
                  <a:srgbClr val="000000"/>
                </a:solidFill>
              </a:rPr>
              <a:t>plánování.</a:t>
            </a:r>
          </a:p>
          <a:p>
            <a:pPr lvl="1" algn="just"/>
            <a:r>
              <a:rPr lang="cs-CZ" sz="2000" dirty="0" smtClean="0">
                <a:solidFill>
                  <a:srgbClr val="000000"/>
                </a:solidFill>
              </a:rPr>
              <a:t>orientace na řízení perspektiv</a:t>
            </a:r>
            <a:r>
              <a:rPr lang="en-GB" sz="2000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cs-CZ" sz="2000" dirty="0" smtClean="0">
                <a:solidFill>
                  <a:srgbClr val="000000"/>
                </a:solidFill>
              </a:rPr>
              <a:t>začínají se stále častěji využívat nástroje</a:t>
            </a:r>
          </a:p>
          <a:p>
            <a:pPr lvl="2" algn="just"/>
            <a:r>
              <a:rPr lang="cs-CZ" sz="1800" dirty="0" smtClean="0">
                <a:solidFill>
                  <a:srgbClr val="000000"/>
                </a:solidFill>
              </a:rPr>
              <a:t>systémové dynamiky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2" algn="just"/>
            <a:r>
              <a:rPr lang="cs-CZ" sz="1800" dirty="0" smtClean="0">
                <a:solidFill>
                  <a:srgbClr val="000000"/>
                </a:solidFill>
              </a:rPr>
              <a:t>virtuální reality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2" algn="just"/>
            <a:r>
              <a:rPr lang="cs-CZ" sz="1800" dirty="0" smtClean="0">
                <a:solidFill>
                  <a:srgbClr val="000000"/>
                </a:solidFill>
              </a:rPr>
              <a:t>apod.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802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 Trendy vývoje BI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01304" y="699542"/>
            <a:ext cx="8064896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 smtClean="0">
                <a:solidFill>
                  <a:srgbClr val="000000"/>
                </a:solidFill>
              </a:rPr>
              <a:t>BI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– </a:t>
            </a:r>
            <a:r>
              <a:rPr lang="cs-CZ" sz="2400" dirty="0">
                <a:solidFill>
                  <a:srgbClr val="000000"/>
                </a:solidFill>
              </a:rPr>
              <a:t>vyčíslitelnost přínosů systémů BI </a:t>
            </a:r>
          </a:p>
          <a:p>
            <a:pPr lvl="1" algn="just">
              <a:spcBef>
                <a:spcPts val="3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úspornější procesy řízení</a:t>
            </a:r>
            <a:r>
              <a:rPr lang="en-GB" sz="2000" dirty="0" smtClean="0">
                <a:solidFill>
                  <a:srgbClr val="000000"/>
                </a:solidFill>
              </a:rPr>
              <a:t>;</a:t>
            </a:r>
            <a:endParaRPr lang="cs-CZ" sz="2000" dirty="0" smtClean="0">
              <a:solidFill>
                <a:srgbClr val="000000"/>
              </a:solidFill>
            </a:endParaRPr>
          </a:p>
          <a:p>
            <a:pPr lvl="1" algn="just">
              <a:spcBef>
                <a:spcPts val="3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řízení výkonnostních rizik</a:t>
            </a:r>
            <a:r>
              <a:rPr lang="en-GB" sz="20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300"/>
              </a:spcBef>
            </a:pPr>
            <a:r>
              <a:rPr lang="en-GB" sz="2000" dirty="0" smtClean="0">
                <a:solidFill>
                  <a:srgbClr val="000000"/>
                </a:solidFill>
              </a:rPr>
              <a:t>v</a:t>
            </a:r>
            <a:r>
              <a:rPr lang="cs-CZ" sz="2000" dirty="0" smtClean="0">
                <a:solidFill>
                  <a:srgbClr val="000000"/>
                </a:solidFill>
              </a:rPr>
              <a:t>y</a:t>
            </a:r>
            <a:r>
              <a:rPr lang="en-GB" sz="2000" dirty="0" smtClean="0">
                <a:solidFill>
                  <a:srgbClr val="000000"/>
                </a:solidFill>
              </a:rPr>
              <a:t>u</a:t>
            </a:r>
            <a:r>
              <a:rPr lang="cs-CZ" sz="2000" dirty="0" smtClean="0">
                <a:solidFill>
                  <a:srgbClr val="000000"/>
                </a:solidFill>
              </a:rPr>
              <a:t>žití odborných kapacit</a:t>
            </a:r>
          </a:p>
          <a:p>
            <a:pPr lvl="2" algn="just">
              <a:spcBef>
                <a:spcPts val="3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vytvářejí podklady pro řízení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2" algn="just">
              <a:spcBef>
                <a:spcPts val="3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podílejí se na tvorbě podkladů a řízení.</a:t>
            </a:r>
          </a:p>
          <a:p>
            <a:pPr lvl="1" algn="just">
              <a:spcBef>
                <a:spcPts val="3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snížení „ruční práce“ manažerů zpracovávajících mnohdy zbytečné číselné hodnoty</a:t>
            </a:r>
          </a:p>
          <a:p>
            <a:pPr lvl="2" algn="just">
              <a:spcBef>
                <a:spcPts val="3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reporty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2" algn="just">
              <a:spcBef>
                <a:spcPts val="3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statistiky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2" algn="just">
              <a:spcBef>
                <a:spcPts val="3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výhledy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2" algn="just">
              <a:spcBef>
                <a:spcPts val="3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apod.</a:t>
            </a:r>
          </a:p>
          <a:p>
            <a:pPr lvl="1" algn="just"/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956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 Trendy vývoje BI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01304" y="699542"/>
            <a:ext cx="8064896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 smtClean="0">
                <a:solidFill>
                  <a:srgbClr val="000000"/>
                </a:solidFill>
              </a:rPr>
              <a:t>BI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– zpracovávání dat</a:t>
            </a:r>
          </a:p>
          <a:p>
            <a:pPr lvl="1" algn="just"/>
            <a:r>
              <a:rPr lang="cs-CZ" sz="2000" dirty="0" smtClean="0">
                <a:solidFill>
                  <a:srgbClr val="000000"/>
                </a:solidFill>
              </a:rPr>
              <a:t>příprava </a:t>
            </a:r>
            <a:r>
              <a:rPr lang="cs-CZ" sz="2000" dirty="0">
                <a:solidFill>
                  <a:srgbClr val="000000"/>
                </a:solidFill>
              </a:rPr>
              <a:t>dat je jedním z nejobtížnějších a časově nejnáročnějších </a:t>
            </a:r>
            <a:r>
              <a:rPr lang="cs-CZ" sz="2000" dirty="0" smtClean="0">
                <a:solidFill>
                  <a:srgbClr val="000000"/>
                </a:solidFill>
              </a:rPr>
              <a:t>problémů</a:t>
            </a:r>
            <a:r>
              <a:rPr lang="en-GB" sz="2000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cs-CZ" sz="2000" dirty="0" smtClean="0">
                <a:solidFill>
                  <a:srgbClr val="000000"/>
                </a:solidFill>
              </a:rPr>
              <a:t>nové nástroje</a:t>
            </a:r>
          </a:p>
          <a:p>
            <a:pPr lvl="2" algn="just"/>
            <a:r>
              <a:rPr lang="cs-CZ" sz="1800" dirty="0" smtClean="0">
                <a:solidFill>
                  <a:srgbClr val="000000"/>
                </a:solidFill>
              </a:rPr>
              <a:t>dají uživatelům z obchodních jednotek firem do ruky schopnost pracovat samoobslužně nejen nad poskytnutými daty, ale rovněž nad daty, která si připraví sami;</a:t>
            </a:r>
          </a:p>
          <a:p>
            <a:pPr lvl="2" algn="just"/>
            <a:r>
              <a:rPr lang="cs-CZ" sz="1800" dirty="0" smtClean="0">
                <a:solidFill>
                  <a:srgbClr val="000000"/>
                </a:solidFill>
              </a:rPr>
              <a:t>umožní uživatelům nové možnosti objevování informací v datech.</a:t>
            </a:r>
          </a:p>
          <a:p>
            <a:pPr lvl="1" algn="just"/>
            <a:r>
              <a:rPr lang="cs-CZ" sz="2000" dirty="0" smtClean="0">
                <a:solidFill>
                  <a:srgbClr val="000000"/>
                </a:solidFill>
              </a:rPr>
              <a:t>samoobslužná </a:t>
            </a:r>
            <a:r>
              <a:rPr lang="cs-CZ" sz="2000" dirty="0">
                <a:solidFill>
                  <a:srgbClr val="000000"/>
                </a:solidFill>
              </a:rPr>
              <a:t>datová integrace vyžaduje od uživatele jak zvládnutí technických aspektů, tak obchodních aspektů integrace dat.</a:t>
            </a:r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2200" dirty="0" smtClean="0">
              <a:solidFill>
                <a:srgbClr val="000000"/>
              </a:solidFill>
            </a:endParaRPr>
          </a:p>
          <a:p>
            <a:pPr lvl="1" algn="just"/>
            <a:endParaRPr lang="cs-CZ" sz="2000" dirty="0">
              <a:solidFill>
                <a:srgbClr val="000000"/>
              </a:solidFill>
            </a:endParaRPr>
          </a:p>
          <a:p>
            <a:pPr lvl="1" algn="just"/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916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 Trendy vývoje BI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01304" y="699542"/>
            <a:ext cx="8064896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 smtClean="0">
                <a:solidFill>
                  <a:srgbClr val="000000"/>
                </a:solidFill>
              </a:rPr>
              <a:t>BI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– propojování dat</a:t>
            </a:r>
          </a:p>
          <a:p>
            <a:pPr lvl="1" algn="just"/>
            <a:r>
              <a:rPr lang="cs-CZ" sz="2000" dirty="0">
                <a:solidFill>
                  <a:srgbClr val="000000"/>
                </a:solidFill>
              </a:rPr>
              <a:t>většina uživatelů z firem i firemních analytiků získá přístup k samoobslužným nástrojům umožňujícím přípravu dat pro </a:t>
            </a:r>
            <a:r>
              <a:rPr lang="cs-CZ" sz="2000" dirty="0" smtClean="0">
                <a:solidFill>
                  <a:srgbClr val="000000"/>
                </a:solidFill>
              </a:rPr>
              <a:t>analýzy</a:t>
            </a:r>
            <a:r>
              <a:rPr lang="en-GB" sz="2000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cs-CZ" sz="2000" dirty="0">
                <a:solidFill>
                  <a:srgbClr val="000000"/>
                </a:solidFill>
              </a:rPr>
              <a:t>nástup funkcí </a:t>
            </a:r>
            <a:r>
              <a:rPr lang="cs-CZ" sz="2000" dirty="0" err="1" smtClean="0">
                <a:solidFill>
                  <a:srgbClr val="000000"/>
                </a:solidFill>
              </a:rPr>
              <a:t>tzv</a:t>
            </a:r>
            <a:r>
              <a:rPr lang="en-GB" sz="2000" dirty="0" smtClean="0">
                <a:solidFill>
                  <a:srgbClr val="000000"/>
                </a:solidFill>
              </a:rPr>
              <a:t>.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>
                <a:solidFill>
                  <a:srgbClr val="000000"/>
                </a:solidFill>
              </a:rPr>
              <a:t>chytrého objevování informací v datech </a:t>
            </a:r>
            <a:r>
              <a:rPr lang="cs-CZ" sz="2000" dirty="0" smtClean="0">
                <a:solidFill>
                  <a:srgbClr val="000000"/>
                </a:solidFill>
              </a:rPr>
              <a:t>- </a:t>
            </a:r>
            <a:r>
              <a:rPr lang="cs-CZ" sz="2000" dirty="0" err="1" smtClean="0">
                <a:solidFill>
                  <a:srgbClr val="000000"/>
                </a:solidFill>
              </a:rPr>
              <a:t>smart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>
                <a:solidFill>
                  <a:srgbClr val="000000"/>
                </a:solidFill>
              </a:rPr>
              <a:t>data </a:t>
            </a:r>
            <a:r>
              <a:rPr lang="cs-CZ" sz="2000" dirty="0" err="1" smtClean="0">
                <a:solidFill>
                  <a:srgbClr val="000000"/>
                </a:solidFill>
              </a:rPr>
              <a:t>discovery</a:t>
            </a:r>
            <a:endParaRPr lang="cs-CZ" sz="2000" dirty="0" smtClean="0">
              <a:solidFill>
                <a:srgbClr val="000000"/>
              </a:solidFill>
            </a:endParaRPr>
          </a:p>
          <a:p>
            <a:pPr lvl="2" algn="just"/>
            <a:r>
              <a:rPr lang="cs-CZ" sz="1800" dirty="0" smtClean="0">
                <a:solidFill>
                  <a:srgbClr val="000000"/>
                </a:solidFill>
              </a:rPr>
              <a:t>umožní uživatelům </a:t>
            </a:r>
            <a:r>
              <a:rPr lang="cs-CZ" sz="1800" dirty="0">
                <a:solidFill>
                  <a:srgbClr val="000000"/>
                </a:solidFill>
              </a:rPr>
              <a:t>snadnější objevování vzorců chování v analyzovaných datech</a:t>
            </a:r>
            <a:r>
              <a:rPr lang="cs-CZ" sz="1800" dirty="0" smtClean="0">
                <a:solidFill>
                  <a:srgbClr val="000000"/>
                </a:solidFill>
              </a:rPr>
              <a:t>.</a:t>
            </a:r>
          </a:p>
          <a:p>
            <a:pPr lvl="1" algn="just"/>
            <a:r>
              <a:rPr lang="cs-CZ" sz="2000" dirty="0">
                <a:solidFill>
                  <a:srgbClr val="000000"/>
                </a:solidFill>
              </a:rPr>
              <a:t>BI </a:t>
            </a:r>
            <a:r>
              <a:rPr lang="cs-CZ" sz="2000" dirty="0" smtClean="0">
                <a:solidFill>
                  <a:srgbClr val="000000"/>
                </a:solidFill>
              </a:rPr>
              <a:t>se stane </a:t>
            </a:r>
            <a:r>
              <a:rPr lang="cs-CZ" sz="2000" dirty="0">
                <a:solidFill>
                  <a:srgbClr val="000000"/>
                </a:solidFill>
              </a:rPr>
              <a:t>přístupnou přibližně </a:t>
            </a:r>
            <a:r>
              <a:rPr lang="cs-CZ" sz="2000" dirty="0" smtClean="0">
                <a:solidFill>
                  <a:srgbClr val="000000"/>
                </a:solidFill>
              </a:rPr>
              <a:t>pro 70 </a:t>
            </a:r>
            <a:r>
              <a:rPr lang="cs-CZ" sz="2000" dirty="0">
                <a:solidFill>
                  <a:srgbClr val="000000"/>
                </a:solidFill>
              </a:rPr>
              <a:t>% </a:t>
            </a:r>
            <a:r>
              <a:rPr lang="cs-CZ" sz="2000" dirty="0" smtClean="0">
                <a:solidFill>
                  <a:srgbClr val="000000"/>
                </a:solidFill>
              </a:rPr>
              <a:t>uživatelů</a:t>
            </a:r>
          </a:p>
          <a:p>
            <a:pPr lvl="2" algn="just"/>
            <a:r>
              <a:rPr lang="cs-CZ" sz="1800" dirty="0" smtClean="0">
                <a:solidFill>
                  <a:srgbClr val="000000"/>
                </a:solidFill>
              </a:rPr>
              <a:t>růst počtu </a:t>
            </a:r>
            <a:r>
              <a:rPr lang="cs-CZ" sz="1800" dirty="0">
                <a:solidFill>
                  <a:srgbClr val="000000"/>
                </a:solidFill>
              </a:rPr>
              <a:t>zaměstnanců </a:t>
            </a:r>
            <a:r>
              <a:rPr lang="cs-CZ" sz="1800" dirty="0" smtClean="0">
                <a:solidFill>
                  <a:srgbClr val="000000"/>
                </a:solidFill>
              </a:rPr>
              <a:t>schopných </a:t>
            </a:r>
            <a:r>
              <a:rPr lang="cs-CZ" sz="1800" dirty="0">
                <a:solidFill>
                  <a:srgbClr val="000000"/>
                </a:solidFill>
              </a:rPr>
              <a:t>činit daty podložená </a:t>
            </a:r>
            <a:r>
              <a:rPr lang="cs-CZ" sz="1800" dirty="0" smtClean="0">
                <a:solidFill>
                  <a:srgbClr val="000000"/>
                </a:solidFill>
              </a:rPr>
              <a:t>rozhodnutí.</a:t>
            </a:r>
          </a:p>
          <a:p>
            <a:pPr lvl="1" algn="just"/>
            <a:endParaRPr lang="cs-CZ" sz="2000" dirty="0">
              <a:solidFill>
                <a:srgbClr val="000000"/>
              </a:solidFill>
            </a:endParaRPr>
          </a:p>
          <a:p>
            <a:pPr lvl="1" algn="just"/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344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 Trendy vývoje BI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01304" y="699542"/>
            <a:ext cx="8064896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 smtClean="0">
                <a:solidFill>
                  <a:srgbClr val="000000"/>
                </a:solidFill>
              </a:rPr>
              <a:t>BI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– </a:t>
            </a:r>
            <a:r>
              <a:rPr lang="cs-CZ" sz="2400" dirty="0" err="1" smtClean="0">
                <a:solidFill>
                  <a:srgbClr val="000000"/>
                </a:solidFill>
              </a:rPr>
              <a:t>smart</a:t>
            </a:r>
            <a:r>
              <a:rPr lang="cs-CZ" sz="2400" dirty="0" smtClean="0">
                <a:solidFill>
                  <a:srgbClr val="000000"/>
                </a:solidFill>
              </a:rPr>
              <a:t> data </a:t>
            </a:r>
            <a:r>
              <a:rPr lang="cs-CZ" sz="2400" dirty="0" err="1" smtClean="0">
                <a:solidFill>
                  <a:srgbClr val="000000"/>
                </a:solidFill>
              </a:rPr>
              <a:t>discovery</a:t>
            </a:r>
            <a:endParaRPr lang="cs-CZ" sz="24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2000" dirty="0" smtClean="0">
                <a:solidFill>
                  <a:srgbClr val="000000"/>
                </a:solidFill>
              </a:rPr>
              <a:t>inteligentní </a:t>
            </a:r>
            <a:r>
              <a:rPr lang="cs-CZ" sz="2000" dirty="0">
                <a:solidFill>
                  <a:srgbClr val="000000"/>
                </a:solidFill>
              </a:rPr>
              <a:t>zjišťování </a:t>
            </a:r>
            <a:r>
              <a:rPr lang="cs-CZ" sz="2000" dirty="0" smtClean="0">
                <a:solidFill>
                  <a:srgbClr val="000000"/>
                </a:solidFill>
              </a:rPr>
              <a:t>dat</a:t>
            </a:r>
            <a:r>
              <a:rPr lang="en-GB" sz="2000" dirty="0" smtClean="0">
                <a:solidFill>
                  <a:srgbClr val="000000"/>
                </a:solidFill>
              </a:rPr>
              <a:t>;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</a:p>
          <a:p>
            <a:pPr lvl="1" algn="just"/>
            <a:r>
              <a:rPr lang="cs-CZ" sz="2000" dirty="0" smtClean="0">
                <a:solidFill>
                  <a:srgbClr val="000000"/>
                </a:solidFill>
              </a:rPr>
              <a:t>využívá </a:t>
            </a:r>
            <a:r>
              <a:rPr lang="cs-CZ" sz="2000" dirty="0">
                <a:solidFill>
                  <a:srgbClr val="000000"/>
                </a:solidFill>
              </a:rPr>
              <a:t>strojové učení k automatizaci pracovního postupu analýzy (od přípravy a zkoumání dat ke sdílení poznatků a vysvětlení nálezů</a:t>
            </a:r>
            <a:r>
              <a:rPr lang="cs-CZ" sz="2000" dirty="0" smtClean="0">
                <a:solidFill>
                  <a:srgbClr val="000000"/>
                </a:solidFill>
              </a:rPr>
              <a:t>)</a:t>
            </a:r>
            <a:r>
              <a:rPr lang="en-GB" sz="2000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en-GB" sz="2000" dirty="0" smtClean="0">
                <a:solidFill>
                  <a:srgbClr val="000000"/>
                </a:solidFill>
              </a:rPr>
              <a:t>t</a:t>
            </a:r>
            <a:r>
              <a:rPr lang="cs-CZ" sz="2000" dirty="0" err="1" smtClean="0">
                <a:solidFill>
                  <a:srgbClr val="000000"/>
                </a:solidFill>
              </a:rPr>
              <a:t>uto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>
                <a:solidFill>
                  <a:srgbClr val="000000"/>
                </a:solidFill>
              </a:rPr>
              <a:t>techniku nabízí například </a:t>
            </a:r>
            <a:r>
              <a:rPr lang="cs-CZ" sz="2000" dirty="0" smtClean="0">
                <a:solidFill>
                  <a:srgbClr val="000000"/>
                </a:solidFill>
              </a:rPr>
              <a:t>nástroje</a:t>
            </a:r>
            <a:endParaRPr lang="en-GB" sz="2000" dirty="0" smtClean="0">
              <a:solidFill>
                <a:srgbClr val="000000"/>
              </a:solidFill>
            </a:endParaRPr>
          </a:p>
          <a:p>
            <a:pPr lvl="2" algn="just"/>
            <a:r>
              <a:rPr lang="cs-CZ" sz="1800" dirty="0" smtClean="0">
                <a:solidFill>
                  <a:srgbClr val="000000"/>
                </a:solidFill>
              </a:rPr>
              <a:t>IBM </a:t>
            </a:r>
            <a:r>
              <a:rPr lang="cs-CZ" sz="1800" dirty="0">
                <a:solidFill>
                  <a:srgbClr val="000000"/>
                </a:solidFill>
              </a:rPr>
              <a:t>Watson </a:t>
            </a:r>
            <a:r>
              <a:rPr lang="cs-CZ" sz="1800" dirty="0" err="1" smtClean="0">
                <a:solidFill>
                  <a:srgbClr val="000000"/>
                </a:solidFill>
              </a:rPr>
              <a:t>Analytics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2" algn="just"/>
            <a:r>
              <a:rPr lang="cs-CZ" sz="1800" dirty="0" err="1" smtClean="0">
                <a:solidFill>
                  <a:srgbClr val="000000"/>
                </a:solidFill>
              </a:rPr>
              <a:t>BeyondCore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2" algn="just"/>
            <a:r>
              <a:rPr lang="cs-CZ" sz="1800" dirty="0" smtClean="0">
                <a:solidFill>
                  <a:srgbClr val="000000"/>
                </a:solidFill>
              </a:rPr>
              <a:t>SAP </a:t>
            </a:r>
            <a:r>
              <a:rPr lang="cs-CZ" sz="1800" dirty="0" err="1" smtClean="0">
                <a:solidFill>
                  <a:srgbClr val="000000"/>
                </a:solidFill>
              </a:rPr>
              <a:t>Lumira</a:t>
            </a:r>
            <a:r>
              <a:rPr lang="cs-CZ" sz="1800" dirty="0" smtClean="0">
                <a:solidFill>
                  <a:srgbClr val="000000"/>
                </a:solidFill>
              </a:rPr>
              <a:t>.</a:t>
            </a:r>
          </a:p>
          <a:p>
            <a:pPr lvl="1" algn="just"/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628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 Trendy vývoje BI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01304" y="699542"/>
            <a:ext cx="8064896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 smtClean="0">
                <a:solidFill>
                  <a:srgbClr val="000000"/>
                </a:solidFill>
              </a:rPr>
              <a:t>BI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– </a:t>
            </a:r>
            <a:r>
              <a:rPr lang="cs-CZ" sz="2400" dirty="0" err="1" smtClean="0">
                <a:solidFill>
                  <a:srgbClr val="000000"/>
                </a:solidFill>
              </a:rPr>
              <a:t>smart</a:t>
            </a:r>
            <a:r>
              <a:rPr lang="cs-CZ" sz="2400" dirty="0" smtClean="0">
                <a:solidFill>
                  <a:srgbClr val="000000"/>
                </a:solidFill>
              </a:rPr>
              <a:t> data </a:t>
            </a:r>
            <a:r>
              <a:rPr lang="cs-CZ" sz="2400" dirty="0" err="1" smtClean="0">
                <a:solidFill>
                  <a:srgbClr val="000000"/>
                </a:solidFill>
              </a:rPr>
              <a:t>discovery</a:t>
            </a:r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27</a:t>
            </a:fld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137016"/>
            <a:ext cx="7047103" cy="359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5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 Trendy vývoje BI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01304" y="699542"/>
            <a:ext cx="8064896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 smtClean="0">
                <a:solidFill>
                  <a:srgbClr val="000000"/>
                </a:solidFill>
              </a:rPr>
              <a:t>BI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– </a:t>
            </a:r>
            <a:r>
              <a:rPr lang="cs-CZ" sz="2400" dirty="0" err="1" smtClean="0">
                <a:solidFill>
                  <a:srgbClr val="000000"/>
                </a:solidFill>
              </a:rPr>
              <a:t>smart</a:t>
            </a:r>
            <a:r>
              <a:rPr lang="cs-CZ" sz="2400" dirty="0" smtClean="0">
                <a:solidFill>
                  <a:srgbClr val="000000"/>
                </a:solidFill>
              </a:rPr>
              <a:t> data </a:t>
            </a:r>
            <a:r>
              <a:rPr lang="cs-CZ" sz="2400" dirty="0" err="1" smtClean="0">
                <a:solidFill>
                  <a:srgbClr val="000000"/>
                </a:solidFill>
              </a:rPr>
              <a:t>discovery</a:t>
            </a:r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28</a:t>
            </a:fld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390561"/>
            <a:ext cx="761406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9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 Trendy vývoje BI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01304" y="699542"/>
            <a:ext cx="8064896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 smtClean="0">
                <a:solidFill>
                  <a:srgbClr val="000000"/>
                </a:solidFill>
              </a:rPr>
              <a:t>BI</a:t>
            </a:r>
            <a:r>
              <a:rPr lang="en-GB" sz="2400" dirty="0" smtClean="0">
                <a:solidFill>
                  <a:srgbClr val="000000"/>
                </a:solidFill>
              </a:rPr>
              <a:t> &amp;</a:t>
            </a:r>
            <a:r>
              <a:rPr lang="cs-CZ" sz="2400" dirty="0" smtClean="0">
                <a:solidFill>
                  <a:srgbClr val="000000"/>
                </a:solidFill>
              </a:rPr>
              <a:t> IS</a:t>
            </a:r>
          </a:p>
          <a:p>
            <a:pPr lvl="1" algn="just"/>
            <a:r>
              <a:rPr lang="cs-CZ" sz="2000" dirty="0" smtClean="0">
                <a:solidFill>
                  <a:srgbClr val="000000"/>
                </a:solidFill>
              </a:rPr>
              <a:t>součástmi IS je celá řada modulů pokrývajících podporu veškerých firemních procesů</a:t>
            </a:r>
            <a:r>
              <a:rPr lang="en-GB" sz="2000" dirty="0" smtClean="0">
                <a:solidFill>
                  <a:srgbClr val="000000"/>
                </a:solidFill>
              </a:rPr>
              <a:t>;</a:t>
            </a:r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2000" dirty="0" smtClean="0">
                <a:solidFill>
                  <a:srgbClr val="000000"/>
                </a:solidFill>
              </a:rPr>
              <a:t>BI se již stává běžnou součástí</a:t>
            </a:r>
            <a:r>
              <a:rPr lang="en-GB" sz="2000" dirty="0" smtClean="0">
                <a:solidFill>
                  <a:srgbClr val="000000"/>
                </a:solidFill>
              </a:rPr>
              <a:t>;</a:t>
            </a:r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2000" dirty="0" smtClean="0">
                <a:solidFill>
                  <a:srgbClr val="000000"/>
                </a:solidFill>
              </a:rPr>
              <a:t>existence rizika zneužití</a:t>
            </a:r>
          </a:p>
          <a:p>
            <a:pPr lvl="2" algn="just"/>
            <a:r>
              <a:rPr lang="cs-CZ" sz="1800" dirty="0" smtClean="0">
                <a:solidFill>
                  <a:srgbClr val="000000"/>
                </a:solidFill>
              </a:rPr>
              <a:t>nutnost mít </a:t>
            </a:r>
            <a:r>
              <a:rPr lang="cs-CZ" sz="1800" dirty="0">
                <a:solidFill>
                  <a:srgbClr val="000000"/>
                </a:solidFill>
              </a:rPr>
              <a:t>nastavena jasná pravidla pro používání různých typů firemních </a:t>
            </a:r>
            <a:r>
              <a:rPr lang="cs-CZ" sz="1800" dirty="0" smtClean="0">
                <a:solidFill>
                  <a:srgbClr val="000000"/>
                </a:solidFill>
              </a:rPr>
              <a:t>dat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2" algn="just"/>
            <a:r>
              <a:rPr lang="cs-CZ" sz="1800" dirty="0" smtClean="0">
                <a:solidFill>
                  <a:srgbClr val="000000"/>
                </a:solidFill>
              </a:rPr>
              <a:t>dodržování pravidel striktně vynucovat.</a:t>
            </a:r>
          </a:p>
          <a:p>
            <a:pPr lvl="1" algn="just"/>
            <a:r>
              <a:rPr lang="cs-CZ" sz="2000" dirty="0" smtClean="0">
                <a:solidFill>
                  <a:srgbClr val="000000"/>
                </a:solidFill>
              </a:rPr>
              <a:t>platí, že přínosy </a:t>
            </a:r>
            <a:r>
              <a:rPr lang="cs-CZ" sz="2000" dirty="0">
                <a:solidFill>
                  <a:srgbClr val="000000"/>
                </a:solidFill>
              </a:rPr>
              <a:t>nových řešení při správném přístupu bohatě vyváží potenciální rizika.</a:t>
            </a:r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 Trendy vývoje BI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01304" y="771550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 smtClean="0">
                <a:solidFill>
                  <a:srgbClr val="000000"/>
                </a:solidFill>
              </a:rPr>
              <a:t>Směr k agilnímu BI</a:t>
            </a:r>
          </a:p>
          <a:p>
            <a:pPr lvl="1" algn="just"/>
            <a:r>
              <a:rPr lang="cs-CZ" sz="2000" dirty="0" smtClean="0">
                <a:solidFill>
                  <a:srgbClr val="000000"/>
                </a:solidFill>
              </a:rPr>
              <a:t>okamžité výstupy</a:t>
            </a:r>
            <a:r>
              <a:rPr lang="en-GB" sz="2000" dirty="0" smtClean="0">
                <a:solidFill>
                  <a:srgbClr val="000000"/>
                </a:solidFill>
              </a:rPr>
              <a:t>;</a:t>
            </a:r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2000" dirty="0" smtClean="0">
                <a:solidFill>
                  <a:srgbClr val="000000"/>
                </a:solidFill>
              </a:rPr>
              <a:t>rychlé přizpůsobení okolí</a:t>
            </a:r>
            <a:r>
              <a:rPr lang="en-GB" sz="2000" dirty="0" smtClean="0">
                <a:solidFill>
                  <a:srgbClr val="000000"/>
                </a:solidFill>
              </a:rPr>
              <a:t>;</a:t>
            </a:r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2000" dirty="0" smtClean="0">
                <a:solidFill>
                  <a:srgbClr val="000000"/>
                </a:solidFill>
              </a:rPr>
              <a:t>okamžité využití informací a znalostí</a:t>
            </a:r>
            <a:r>
              <a:rPr lang="en-GB" sz="2000" dirty="0" smtClean="0">
                <a:solidFill>
                  <a:srgbClr val="000000"/>
                </a:solidFill>
              </a:rPr>
              <a:t>;</a:t>
            </a:r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2000" dirty="0" smtClean="0">
                <a:solidFill>
                  <a:srgbClr val="000000"/>
                </a:solidFill>
              </a:rPr>
              <a:t>požadavky na mobilitu BI</a:t>
            </a:r>
            <a:r>
              <a:rPr lang="en-GB" sz="2000" dirty="0" smtClean="0">
                <a:solidFill>
                  <a:srgbClr val="000000"/>
                </a:solidFill>
              </a:rPr>
              <a:t>;</a:t>
            </a:r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2000" dirty="0" smtClean="0">
                <a:solidFill>
                  <a:srgbClr val="000000"/>
                </a:solidFill>
              </a:rPr>
              <a:t>nepřetržitá dostupnost BI funkcí</a:t>
            </a:r>
            <a:r>
              <a:rPr lang="en-GB" sz="2000" dirty="0" smtClean="0">
                <a:solidFill>
                  <a:srgbClr val="000000"/>
                </a:solidFill>
              </a:rPr>
              <a:t>;</a:t>
            </a:r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2000" dirty="0" smtClean="0">
                <a:solidFill>
                  <a:srgbClr val="000000"/>
                </a:solidFill>
              </a:rPr>
              <a:t>růst počtu uživatelů BI</a:t>
            </a:r>
            <a:r>
              <a:rPr lang="en-GB" sz="2000" dirty="0" smtClean="0">
                <a:solidFill>
                  <a:srgbClr val="000000"/>
                </a:solidFill>
              </a:rPr>
              <a:t>;</a:t>
            </a:r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2000" dirty="0" smtClean="0">
                <a:solidFill>
                  <a:srgbClr val="000000"/>
                </a:solidFill>
              </a:rPr>
              <a:t>stále rostoucí potřeby prediktivních analýz</a:t>
            </a:r>
            <a:r>
              <a:rPr lang="en-GB" sz="2000" dirty="0" smtClean="0">
                <a:solidFill>
                  <a:srgbClr val="000000"/>
                </a:solidFill>
              </a:rPr>
              <a:t>;</a:t>
            </a:r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2000" dirty="0" smtClean="0">
                <a:solidFill>
                  <a:srgbClr val="000000"/>
                </a:solidFill>
              </a:rPr>
              <a:t>požadavky na nové způsoby vizualizace</a:t>
            </a:r>
            <a:r>
              <a:rPr lang="en-GB" sz="2000" dirty="0" smtClean="0">
                <a:solidFill>
                  <a:srgbClr val="000000"/>
                </a:solidFill>
              </a:rPr>
              <a:t>;</a:t>
            </a:r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2000" dirty="0" smtClean="0">
                <a:solidFill>
                  <a:srgbClr val="000000"/>
                </a:solidFill>
              </a:rPr>
              <a:t>využívání nových datových zdrojů. </a:t>
            </a:r>
          </a:p>
          <a:p>
            <a:pPr lvl="1" algn="just"/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414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 Trendy vývoje BI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01304" y="699542"/>
            <a:ext cx="8064896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 smtClean="0">
                <a:solidFill>
                  <a:srgbClr val="000000"/>
                </a:solidFill>
              </a:rPr>
              <a:t>BI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– analytika v reálném čase</a:t>
            </a:r>
          </a:p>
          <a:p>
            <a:pPr lvl="1" algn="just"/>
            <a:r>
              <a:rPr lang="cs-CZ" sz="2000" dirty="0" smtClean="0">
                <a:solidFill>
                  <a:srgbClr val="000000"/>
                </a:solidFill>
              </a:rPr>
              <a:t>firmy dnes potřebují mít </a:t>
            </a:r>
            <a:r>
              <a:rPr lang="cs-CZ" sz="2000" dirty="0">
                <a:solidFill>
                  <a:srgbClr val="000000"/>
                </a:solidFill>
              </a:rPr>
              <a:t>okamžitá a přesná </a:t>
            </a:r>
            <a:r>
              <a:rPr lang="cs-CZ" sz="2000" dirty="0" smtClean="0">
                <a:solidFill>
                  <a:srgbClr val="000000"/>
                </a:solidFill>
              </a:rPr>
              <a:t>data k</a:t>
            </a:r>
          </a:p>
          <a:p>
            <a:pPr lvl="2" algn="just"/>
            <a:r>
              <a:rPr lang="cs-CZ" sz="1800" dirty="0" smtClean="0">
                <a:solidFill>
                  <a:srgbClr val="000000"/>
                </a:solidFill>
              </a:rPr>
              <a:t>upravení </a:t>
            </a:r>
            <a:r>
              <a:rPr lang="cs-CZ" sz="1800" dirty="0">
                <a:solidFill>
                  <a:srgbClr val="000000"/>
                </a:solidFill>
              </a:rPr>
              <a:t>marketingového </a:t>
            </a:r>
            <a:r>
              <a:rPr lang="cs-CZ" sz="1800" dirty="0" smtClean="0">
                <a:solidFill>
                  <a:srgbClr val="000000"/>
                </a:solidFill>
              </a:rPr>
              <a:t>plánu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2" algn="just"/>
            <a:r>
              <a:rPr lang="cs-CZ" sz="1800" dirty="0" smtClean="0">
                <a:solidFill>
                  <a:srgbClr val="000000"/>
                </a:solidFill>
              </a:rPr>
              <a:t>produktu </a:t>
            </a:r>
            <a:r>
              <a:rPr lang="cs-CZ" sz="1800" dirty="0">
                <a:solidFill>
                  <a:srgbClr val="000000"/>
                </a:solidFill>
              </a:rPr>
              <a:t>nebo </a:t>
            </a:r>
            <a:r>
              <a:rPr lang="cs-CZ" sz="1800" dirty="0" smtClean="0">
                <a:solidFill>
                  <a:srgbClr val="000000"/>
                </a:solidFill>
              </a:rPr>
              <a:t>služeb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2" algn="just"/>
            <a:r>
              <a:rPr lang="cs-CZ" sz="1800" dirty="0" smtClean="0">
                <a:solidFill>
                  <a:srgbClr val="000000"/>
                </a:solidFill>
              </a:rPr>
              <a:t>webových stránek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2" algn="just"/>
            <a:r>
              <a:rPr lang="cs-CZ" sz="1800" dirty="0" smtClean="0">
                <a:solidFill>
                  <a:srgbClr val="000000"/>
                </a:solidFill>
              </a:rPr>
              <a:t>dalších atributů</a:t>
            </a:r>
            <a:r>
              <a:rPr lang="en-GB" sz="1800" dirty="0" smtClean="0">
                <a:solidFill>
                  <a:srgbClr val="000000"/>
                </a:solidFill>
              </a:rPr>
              <a:t>.</a:t>
            </a:r>
          </a:p>
          <a:p>
            <a:pPr lvl="1" algn="just"/>
            <a:r>
              <a:rPr lang="cs-CZ" sz="2000" dirty="0" smtClean="0">
                <a:solidFill>
                  <a:srgbClr val="000000"/>
                </a:solidFill>
              </a:rPr>
              <a:t>nutnost zpracovávat data rychle</a:t>
            </a:r>
            <a:r>
              <a:rPr lang="en-GB" sz="2000" dirty="0" smtClean="0">
                <a:solidFill>
                  <a:srgbClr val="000000"/>
                </a:solidFill>
              </a:rPr>
              <a:t>;</a:t>
            </a:r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2000" dirty="0" smtClean="0">
                <a:solidFill>
                  <a:srgbClr val="000000"/>
                </a:solidFill>
              </a:rPr>
              <a:t>růst využívání tzv. </a:t>
            </a:r>
            <a:r>
              <a:rPr lang="cs-CZ" sz="2000" dirty="0" err="1" smtClean="0">
                <a:solidFill>
                  <a:srgbClr val="000000"/>
                </a:solidFill>
              </a:rPr>
              <a:t>real-time</a:t>
            </a:r>
            <a:r>
              <a:rPr lang="cs-CZ" sz="2000" dirty="0" smtClean="0">
                <a:solidFill>
                  <a:srgbClr val="000000"/>
                </a:solidFill>
              </a:rPr>
              <a:t> analytiky.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027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 Trendy vývoje BI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01304" y="699542"/>
            <a:ext cx="8064896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 smtClean="0">
                <a:solidFill>
                  <a:srgbClr val="000000"/>
                </a:solidFill>
              </a:rPr>
              <a:t>BI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– analytika v reálném čase</a:t>
            </a:r>
          </a:p>
          <a:p>
            <a:pPr lvl="1" algn="just"/>
            <a:r>
              <a:rPr lang="cs-CZ" sz="2000" dirty="0" smtClean="0">
                <a:solidFill>
                  <a:srgbClr val="000000"/>
                </a:solidFill>
              </a:rPr>
              <a:t>výhody </a:t>
            </a:r>
            <a:r>
              <a:rPr lang="cs-CZ" sz="2000" dirty="0" err="1">
                <a:solidFill>
                  <a:srgbClr val="000000"/>
                </a:solidFill>
              </a:rPr>
              <a:t>real-time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smtClean="0">
                <a:solidFill>
                  <a:srgbClr val="000000"/>
                </a:solidFill>
              </a:rPr>
              <a:t>analytiky</a:t>
            </a:r>
          </a:p>
          <a:p>
            <a:pPr lvl="2" algn="just"/>
            <a:r>
              <a:rPr lang="cs-CZ" sz="1800" dirty="0" smtClean="0">
                <a:solidFill>
                  <a:srgbClr val="000000"/>
                </a:solidFill>
              </a:rPr>
              <a:t>rychlejší výsledky</a:t>
            </a:r>
            <a:endParaRPr lang="en-GB" sz="1800" dirty="0" smtClean="0">
              <a:solidFill>
                <a:srgbClr val="000000"/>
              </a:solidFill>
            </a:endParaRPr>
          </a:p>
          <a:p>
            <a:pPr lvl="3" algn="just"/>
            <a:r>
              <a:rPr lang="cs-CZ" sz="1600" dirty="0" smtClean="0">
                <a:solidFill>
                  <a:srgbClr val="000000"/>
                </a:solidFill>
              </a:rPr>
              <a:t>predikce trendů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 smtClean="0">
              <a:solidFill>
                <a:srgbClr val="000000"/>
              </a:solidFill>
            </a:endParaRPr>
          </a:p>
          <a:p>
            <a:pPr lvl="3" algn="just"/>
            <a:r>
              <a:rPr lang="cs-CZ" sz="1600" dirty="0" smtClean="0">
                <a:solidFill>
                  <a:srgbClr val="000000"/>
                </a:solidFill>
              </a:rPr>
              <a:t>rozhodování </a:t>
            </a:r>
            <a:r>
              <a:rPr lang="cs-CZ" sz="1600" dirty="0">
                <a:solidFill>
                  <a:srgbClr val="000000"/>
                </a:solidFill>
              </a:rPr>
              <a:t>se na základě aktuálních </a:t>
            </a:r>
            <a:r>
              <a:rPr lang="cs-CZ" sz="1600" dirty="0" smtClean="0">
                <a:solidFill>
                  <a:srgbClr val="000000"/>
                </a:solidFill>
              </a:rPr>
              <a:t>informací.</a:t>
            </a:r>
            <a:endParaRPr lang="cs-CZ" sz="1400" dirty="0">
              <a:solidFill>
                <a:srgbClr val="000000"/>
              </a:solidFill>
            </a:endParaRPr>
          </a:p>
          <a:p>
            <a:pPr lvl="2" algn="just"/>
            <a:r>
              <a:rPr lang="cs-CZ" sz="1800" dirty="0" smtClean="0">
                <a:solidFill>
                  <a:srgbClr val="000000"/>
                </a:solidFill>
              </a:rPr>
              <a:t>přesnější výsledky</a:t>
            </a:r>
            <a:endParaRPr lang="en-GB" sz="1800" dirty="0" smtClean="0">
              <a:solidFill>
                <a:srgbClr val="000000"/>
              </a:solidFill>
            </a:endParaRPr>
          </a:p>
          <a:p>
            <a:pPr lvl="3" algn="just"/>
            <a:r>
              <a:rPr lang="en-GB" sz="1600" dirty="0" err="1" smtClean="0">
                <a:solidFill>
                  <a:srgbClr val="000000"/>
                </a:solidFill>
              </a:rPr>
              <a:t>ji</a:t>
            </a:r>
            <a:r>
              <a:rPr lang="cs-CZ" sz="1600" dirty="0" smtClean="0">
                <a:solidFill>
                  <a:srgbClr val="000000"/>
                </a:solidFill>
              </a:rPr>
              <a:t>ž zanalyzované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</a:p>
          <a:p>
            <a:pPr lvl="3" algn="just"/>
            <a:r>
              <a:rPr lang="cs-CZ" sz="1600" dirty="0" smtClean="0">
                <a:solidFill>
                  <a:srgbClr val="000000"/>
                </a:solidFill>
              </a:rPr>
              <a:t>kategorizované</a:t>
            </a:r>
            <a:r>
              <a:rPr lang="en-GB" sz="1600" dirty="0" smtClean="0">
                <a:solidFill>
                  <a:srgbClr val="000000"/>
                </a:solidFill>
              </a:rPr>
              <a:t>.</a:t>
            </a:r>
            <a:endParaRPr lang="cs-CZ" sz="1600" dirty="0">
              <a:solidFill>
                <a:srgbClr val="000000"/>
              </a:solidFill>
            </a:endParaRPr>
          </a:p>
          <a:p>
            <a:pPr lvl="2" algn="just"/>
            <a:r>
              <a:rPr lang="cs-CZ" sz="1800" dirty="0" smtClean="0">
                <a:solidFill>
                  <a:srgbClr val="000000"/>
                </a:solidFill>
              </a:rPr>
              <a:t>nižší </a:t>
            </a:r>
            <a:r>
              <a:rPr lang="cs-CZ" sz="1800" dirty="0">
                <a:solidFill>
                  <a:srgbClr val="000000"/>
                </a:solidFill>
              </a:rPr>
              <a:t>náklady (v dlouhodobém měřítku</a:t>
            </a:r>
            <a:r>
              <a:rPr lang="cs-CZ" sz="1800" dirty="0" smtClean="0">
                <a:solidFill>
                  <a:srgbClr val="000000"/>
                </a:solidFill>
              </a:rPr>
              <a:t>)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2" algn="just"/>
            <a:r>
              <a:rPr lang="cs-CZ" sz="1800" dirty="0" smtClean="0">
                <a:solidFill>
                  <a:srgbClr val="000000"/>
                </a:solidFill>
              </a:rPr>
              <a:t>spokojení </a:t>
            </a:r>
            <a:r>
              <a:rPr lang="cs-CZ" sz="1800" dirty="0">
                <a:solidFill>
                  <a:srgbClr val="000000"/>
                </a:solidFill>
              </a:rPr>
              <a:t>zákazníci (konečný produkt nebo služba odpovídá jejich potřebám</a:t>
            </a:r>
            <a:r>
              <a:rPr lang="cs-CZ" sz="1800" dirty="0" smtClean="0">
                <a:solidFill>
                  <a:srgbClr val="000000"/>
                </a:solidFill>
              </a:rPr>
              <a:t>)</a:t>
            </a:r>
            <a:r>
              <a:rPr lang="en-GB" sz="1800" dirty="0" smtClean="0">
                <a:solidFill>
                  <a:srgbClr val="000000"/>
                </a:solidFill>
              </a:rPr>
              <a:t>.</a:t>
            </a:r>
            <a:endParaRPr lang="cs-CZ" sz="1800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202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 Trendy vývoje BI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01304" y="699542"/>
            <a:ext cx="8064896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 smtClean="0">
                <a:solidFill>
                  <a:srgbClr val="000000"/>
                </a:solidFill>
              </a:rPr>
              <a:t>BI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– </a:t>
            </a:r>
            <a:r>
              <a:rPr lang="en-GB" sz="2400" dirty="0" err="1" smtClean="0">
                <a:solidFill>
                  <a:srgbClr val="000000"/>
                </a:solidFill>
              </a:rPr>
              <a:t>budoucnost</a:t>
            </a:r>
            <a:endParaRPr lang="cs-CZ" sz="24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2000" dirty="0" smtClean="0">
                <a:solidFill>
                  <a:srgbClr val="000000"/>
                </a:solidFill>
              </a:rPr>
              <a:t>digitalizace</a:t>
            </a:r>
            <a:r>
              <a:rPr lang="en-GB" sz="2000" dirty="0" smtClean="0">
                <a:solidFill>
                  <a:srgbClr val="000000"/>
                </a:solidFill>
              </a:rPr>
              <a:t>;</a:t>
            </a:r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2000" dirty="0" smtClean="0">
                <a:solidFill>
                  <a:srgbClr val="000000"/>
                </a:solidFill>
              </a:rPr>
              <a:t>mobilní zařízení</a:t>
            </a:r>
            <a:r>
              <a:rPr lang="en-GB" sz="2000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cs-CZ" sz="2000" dirty="0" smtClean="0">
                <a:solidFill>
                  <a:srgbClr val="000000"/>
                </a:solidFill>
              </a:rPr>
              <a:t>propojení </a:t>
            </a:r>
            <a:r>
              <a:rPr lang="cs-CZ" sz="2000" dirty="0">
                <a:solidFill>
                  <a:srgbClr val="000000"/>
                </a:solidFill>
              </a:rPr>
              <a:t>firemního a soukromého využití IT </a:t>
            </a:r>
            <a:r>
              <a:rPr lang="cs-CZ" sz="2000" dirty="0" smtClean="0">
                <a:solidFill>
                  <a:srgbClr val="000000"/>
                </a:solidFill>
              </a:rPr>
              <a:t>technologií</a:t>
            </a:r>
            <a:r>
              <a:rPr lang="en-GB" sz="2000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cs-CZ" sz="2000" dirty="0" err="1" smtClean="0">
                <a:solidFill>
                  <a:srgbClr val="000000"/>
                </a:solidFill>
              </a:rPr>
              <a:t>real-time</a:t>
            </a:r>
            <a:r>
              <a:rPr lang="cs-CZ" sz="2000" dirty="0" smtClean="0">
                <a:solidFill>
                  <a:srgbClr val="000000"/>
                </a:solidFill>
              </a:rPr>
              <a:t> analytik</a:t>
            </a:r>
            <a:r>
              <a:rPr lang="en-GB" sz="2000" dirty="0" smtClean="0">
                <a:solidFill>
                  <a:srgbClr val="000000"/>
                </a:solidFill>
              </a:rPr>
              <a:t>a;</a:t>
            </a:r>
          </a:p>
          <a:p>
            <a:pPr lvl="1" algn="just"/>
            <a:r>
              <a:rPr lang="cs-CZ" sz="2000" dirty="0" smtClean="0">
                <a:solidFill>
                  <a:srgbClr val="000000"/>
                </a:solidFill>
              </a:rPr>
              <a:t>bezpečnost</a:t>
            </a:r>
            <a:r>
              <a:rPr lang="en-GB" sz="2000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cs-CZ" sz="2000" dirty="0" err="1" smtClean="0">
                <a:solidFill>
                  <a:srgbClr val="000000"/>
                </a:solidFill>
              </a:rPr>
              <a:t>Cloud</a:t>
            </a:r>
            <a:r>
              <a:rPr lang="en-GB" sz="2000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cs-CZ" sz="2000" dirty="0" smtClean="0">
                <a:solidFill>
                  <a:srgbClr val="000000"/>
                </a:solidFill>
              </a:rPr>
              <a:t>umělá intelligence</a:t>
            </a:r>
            <a:r>
              <a:rPr lang="en-GB" sz="2000" dirty="0" smtClean="0">
                <a:solidFill>
                  <a:srgbClr val="000000"/>
                </a:solidFill>
              </a:rPr>
              <a:t>.</a:t>
            </a:r>
            <a:endParaRPr lang="cs-CZ" sz="1800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509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- zdroje 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01304" y="915566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 smtClean="0">
                <a:solidFill>
                  <a:srgbClr val="000000"/>
                </a:solidFill>
              </a:rPr>
              <a:t>NOVOTNÝ, O., POUR, J. a D. SLÁNSKÝ, 2005. </a:t>
            </a:r>
            <a:r>
              <a:rPr lang="cs-CZ" sz="1800" i="1" dirty="0" smtClean="0">
                <a:solidFill>
                  <a:srgbClr val="000000"/>
                </a:solidFill>
              </a:rPr>
              <a:t>Business Intelligence – Jak využít bohatství ve vašich datech</a:t>
            </a:r>
            <a:r>
              <a:rPr lang="cs-CZ" sz="1800" dirty="0" smtClean="0">
                <a:solidFill>
                  <a:srgbClr val="000000"/>
                </a:solidFill>
              </a:rPr>
              <a:t>. Praha: </a:t>
            </a:r>
            <a:r>
              <a:rPr lang="cs-CZ" sz="1800" dirty="0" err="1" smtClean="0">
                <a:solidFill>
                  <a:srgbClr val="000000"/>
                </a:solidFill>
              </a:rPr>
              <a:t>Grada</a:t>
            </a:r>
            <a:r>
              <a:rPr lang="cs-CZ" sz="1800" dirty="0" smtClean="0">
                <a:solidFill>
                  <a:srgbClr val="000000"/>
                </a:solidFill>
              </a:rPr>
              <a:t>. ISBN 978-80-247-6685-0.</a:t>
            </a:r>
          </a:p>
          <a:p>
            <a:pPr algn="just"/>
            <a:r>
              <a:rPr lang="cs-CZ" sz="1800" dirty="0" smtClean="0">
                <a:solidFill>
                  <a:srgbClr val="000000"/>
                </a:solidFill>
              </a:rPr>
              <a:t>LABERGE, R., 2012. </a:t>
            </a:r>
            <a:r>
              <a:rPr lang="cs-CZ" sz="1800" i="1" dirty="0" smtClean="0">
                <a:solidFill>
                  <a:srgbClr val="000000"/>
                </a:solidFill>
              </a:rPr>
              <a:t>Datové sklady – Agilní metody a business intelligence</a:t>
            </a:r>
            <a:r>
              <a:rPr lang="cs-CZ" sz="1800" dirty="0" smtClean="0">
                <a:solidFill>
                  <a:srgbClr val="000000"/>
                </a:solidFill>
              </a:rPr>
              <a:t>. Praha: </a:t>
            </a:r>
            <a:r>
              <a:rPr lang="cs-CZ" sz="1800" dirty="0" err="1" smtClean="0">
                <a:solidFill>
                  <a:srgbClr val="000000"/>
                </a:solidFill>
              </a:rPr>
              <a:t>Computer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 err="1" smtClean="0">
                <a:solidFill>
                  <a:srgbClr val="000000"/>
                </a:solidFill>
              </a:rPr>
              <a:t>Press</a:t>
            </a:r>
            <a:r>
              <a:rPr lang="cs-CZ" sz="1800" dirty="0" smtClean="0">
                <a:solidFill>
                  <a:srgbClr val="000000"/>
                </a:solidFill>
              </a:rPr>
              <a:t>. ISBN 978-80-251-3729-1.</a:t>
            </a:r>
            <a:endParaRPr lang="en-GB" sz="1800" dirty="0" smtClean="0">
              <a:solidFill>
                <a:srgbClr val="000000"/>
              </a:solidFill>
            </a:endParaRPr>
          </a:p>
          <a:p>
            <a:pPr algn="just"/>
            <a:r>
              <a:rPr lang="cs-CZ" sz="1800" dirty="0">
                <a:solidFill>
                  <a:srgbClr val="000000"/>
                </a:solidFill>
                <a:hlinkClick r:id="rId3"/>
              </a:rPr>
              <a:t>https://</a:t>
            </a:r>
            <a:r>
              <a:rPr lang="cs-CZ" sz="1800" dirty="0" smtClean="0">
                <a:solidFill>
                  <a:srgbClr val="000000"/>
                </a:solidFill>
                <a:hlinkClick r:id="rId3"/>
              </a:rPr>
              <a:t>www.systemonline.cz/clanky/soucasne-trendy-v-business-intelligence.htm</a:t>
            </a:r>
            <a:endParaRPr lang="cs-CZ" sz="1800" dirty="0" smtClean="0">
              <a:solidFill>
                <a:srgbClr val="000000"/>
              </a:solidFill>
            </a:endParaRPr>
          </a:p>
          <a:p>
            <a:pPr algn="just"/>
            <a:r>
              <a:rPr lang="en-GB" sz="1800" dirty="0">
                <a:solidFill>
                  <a:srgbClr val="000000"/>
                </a:solidFill>
                <a:hlinkClick r:id="rId4"/>
              </a:rPr>
              <a:t>http://</a:t>
            </a:r>
            <a:r>
              <a:rPr lang="en-GB" sz="1800" dirty="0" smtClean="0">
                <a:solidFill>
                  <a:srgbClr val="000000"/>
                </a:solidFill>
                <a:hlinkClick r:id="rId4"/>
              </a:rPr>
              <a:t>archive.unicornsystems.eu/cz/novinky/clanek/open-source-v-ceskych-podnicich.html</a:t>
            </a:r>
            <a:endParaRPr lang="cs-CZ" sz="1800" dirty="0" smtClean="0">
              <a:solidFill>
                <a:srgbClr val="000000"/>
              </a:solidFill>
            </a:endParaRPr>
          </a:p>
          <a:p>
            <a:pPr algn="just"/>
            <a:r>
              <a:rPr lang="cs-CZ" sz="1800" dirty="0">
                <a:solidFill>
                  <a:srgbClr val="000000"/>
                </a:solidFill>
                <a:hlinkClick r:id="rId5"/>
              </a:rPr>
              <a:t>https://</a:t>
            </a:r>
            <a:r>
              <a:rPr lang="cs-CZ" sz="1800" dirty="0" smtClean="0">
                <a:solidFill>
                  <a:srgbClr val="000000"/>
                </a:solidFill>
                <a:hlinkClick r:id="rId5"/>
              </a:rPr>
              <a:t>www.systemonline.cz/business-intelligence/myty-o-vyuziti-business-intelligence.htm</a:t>
            </a:r>
            <a:endParaRPr lang="cs-CZ" sz="1800" dirty="0" smtClean="0">
              <a:solidFill>
                <a:srgbClr val="000000"/>
              </a:solidFill>
            </a:endParaRPr>
          </a:p>
          <a:p>
            <a:pPr algn="just"/>
            <a:r>
              <a:rPr lang="cs-CZ" sz="1800" dirty="0">
                <a:solidFill>
                  <a:srgbClr val="000000"/>
                </a:solidFill>
                <a:hlinkClick r:id="rId6"/>
              </a:rPr>
              <a:t>http://</a:t>
            </a:r>
            <a:r>
              <a:rPr lang="cs-CZ" sz="1800" dirty="0" smtClean="0">
                <a:solidFill>
                  <a:srgbClr val="000000"/>
                </a:solidFill>
                <a:hlinkClick r:id="rId6"/>
              </a:rPr>
              <a:t>www.businessit.cz/cz/budoucnost-business-intelligence-a-analytickych-nastroju.php</a:t>
            </a:r>
            <a:endParaRPr lang="cs-CZ" sz="1800" dirty="0" smtClean="0">
              <a:solidFill>
                <a:srgbClr val="000000"/>
              </a:solidFill>
            </a:endParaRPr>
          </a:p>
          <a:p>
            <a:r>
              <a:rPr lang="cs-CZ" sz="1800" dirty="0">
                <a:solidFill>
                  <a:srgbClr val="000000"/>
                </a:solidFill>
                <a:hlinkClick r:id="rId7"/>
              </a:rPr>
              <a:t>http://chytrejsifirma.cz/business-intelligence-datova-analytika</a:t>
            </a:r>
            <a:r>
              <a:rPr lang="cs-CZ" sz="1800" dirty="0" smtClean="0">
                <a:solidFill>
                  <a:srgbClr val="000000"/>
                </a:solidFill>
                <a:hlinkClick r:id="rId7"/>
              </a:rPr>
              <a:t>/</a:t>
            </a:r>
            <a:endParaRPr lang="cs-CZ" sz="1800" dirty="0">
              <a:solidFill>
                <a:srgbClr val="000000"/>
              </a:solidFill>
            </a:endParaRPr>
          </a:p>
          <a:p>
            <a:endParaRPr lang="cs-CZ" sz="1800" dirty="0" smtClean="0">
              <a:solidFill>
                <a:srgbClr val="000000"/>
              </a:solidFill>
            </a:endParaRPr>
          </a:p>
          <a:p>
            <a:endParaRPr lang="cs-CZ" sz="1800" dirty="0">
              <a:solidFill>
                <a:srgbClr val="000000"/>
              </a:solidFill>
            </a:endParaRPr>
          </a:p>
          <a:p>
            <a:endParaRPr lang="cs-CZ" sz="1600" dirty="0" smtClean="0">
              <a:solidFill>
                <a:srgbClr val="000000"/>
              </a:solidFill>
            </a:endParaRPr>
          </a:p>
          <a:p>
            <a:endParaRPr lang="cs-CZ" sz="2000" dirty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511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771550"/>
            <a:ext cx="7416824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483768" y="1923678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0000"/>
                </a:solidFill>
              </a:rPr>
              <a:t>Děkuji za pozornost</a:t>
            </a:r>
          </a:p>
          <a:p>
            <a:pPr algn="ctr"/>
            <a:endParaRPr lang="cs-CZ" sz="2800" b="1" dirty="0">
              <a:solidFill>
                <a:srgbClr val="000000"/>
              </a:solidFill>
            </a:endParaRPr>
          </a:p>
          <a:p>
            <a:pPr algn="ctr"/>
            <a:r>
              <a:rPr lang="cs-CZ" sz="2800" b="1" dirty="0" smtClean="0">
                <a:solidFill>
                  <a:srgbClr val="000000"/>
                </a:solidFill>
              </a:rPr>
              <a:t>Otázky?</a:t>
            </a:r>
            <a:endParaRPr lang="cs-CZ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2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 Trendy vývoje BI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01304" y="771550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 smtClean="0">
                <a:solidFill>
                  <a:srgbClr val="000000"/>
                </a:solidFill>
              </a:rPr>
              <a:t>Směr k agilnímu BI</a:t>
            </a:r>
          </a:p>
          <a:p>
            <a:pPr lvl="1" algn="just"/>
            <a:r>
              <a:rPr lang="cs-CZ" sz="2000" dirty="0" smtClean="0">
                <a:solidFill>
                  <a:srgbClr val="000000"/>
                </a:solidFill>
              </a:rPr>
              <a:t>organizace nechtějí investovat do drahých komplexních řešení</a:t>
            </a:r>
            <a:r>
              <a:rPr lang="en-GB" sz="2000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cs-CZ" sz="2000" dirty="0" smtClean="0">
                <a:solidFill>
                  <a:srgbClr val="000000"/>
                </a:solidFill>
              </a:rPr>
              <a:t>organizace nechtějí čekat na výsledky dlouho realizovaných projektů</a:t>
            </a:r>
            <a:r>
              <a:rPr lang="en-GB" sz="2000" dirty="0" smtClean="0">
                <a:solidFill>
                  <a:srgbClr val="000000"/>
                </a:solidFill>
              </a:rPr>
              <a:t>;</a:t>
            </a:r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2000" dirty="0" smtClean="0">
                <a:solidFill>
                  <a:srgbClr val="000000"/>
                </a:solidFill>
              </a:rPr>
              <a:t>snaha investovat do</a:t>
            </a:r>
          </a:p>
          <a:p>
            <a:pPr lvl="2" algn="just"/>
            <a:r>
              <a:rPr lang="cs-CZ" sz="1800" dirty="0" smtClean="0">
                <a:solidFill>
                  <a:srgbClr val="000000"/>
                </a:solidFill>
              </a:rPr>
              <a:t>rychlých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2" algn="just"/>
            <a:r>
              <a:rPr lang="cs-CZ" sz="1800" dirty="0" smtClean="0">
                <a:solidFill>
                  <a:srgbClr val="000000"/>
                </a:solidFill>
              </a:rPr>
              <a:t>flexibilních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2" algn="just"/>
            <a:r>
              <a:rPr lang="cs-CZ" sz="1800" dirty="0" smtClean="0">
                <a:solidFill>
                  <a:srgbClr val="000000"/>
                </a:solidFill>
              </a:rPr>
              <a:t>levnějších řešení.</a:t>
            </a:r>
          </a:p>
          <a:p>
            <a:pPr lvl="1" algn="just"/>
            <a:r>
              <a:rPr lang="cs-CZ" sz="2000" dirty="0" smtClean="0">
                <a:solidFill>
                  <a:srgbClr val="000000"/>
                </a:solidFill>
              </a:rPr>
              <a:t>jasná potřeba</a:t>
            </a:r>
          </a:p>
          <a:p>
            <a:pPr lvl="2" algn="just"/>
            <a:r>
              <a:rPr lang="cs-CZ" sz="1800" dirty="0">
                <a:solidFill>
                  <a:srgbClr val="000000"/>
                </a:solidFill>
              </a:rPr>
              <a:t>integrované datové </a:t>
            </a:r>
            <a:r>
              <a:rPr lang="cs-CZ" sz="1800" dirty="0" smtClean="0">
                <a:solidFill>
                  <a:srgbClr val="000000"/>
                </a:solidFill>
              </a:rPr>
              <a:t>vrstvy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2" algn="just"/>
            <a:r>
              <a:rPr lang="cs-CZ" sz="1800" dirty="0" smtClean="0">
                <a:solidFill>
                  <a:srgbClr val="000000"/>
                </a:solidFill>
              </a:rPr>
              <a:t>strategické vize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2" algn="just"/>
            <a:r>
              <a:rPr lang="cs-CZ" sz="1800" dirty="0" smtClean="0">
                <a:solidFill>
                  <a:srgbClr val="000000"/>
                </a:solidFill>
              </a:rPr>
              <a:t>systematického </a:t>
            </a:r>
            <a:r>
              <a:rPr lang="cs-CZ" sz="1800" dirty="0">
                <a:solidFill>
                  <a:srgbClr val="000000"/>
                </a:solidFill>
              </a:rPr>
              <a:t>koncepčního </a:t>
            </a:r>
            <a:r>
              <a:rPr lang="cs-CZ" sz="1800" dirty="0" smtClean="0">
                <a:solidFill>
                  <a:srgbClr val="000000"/>
                </a:solidFill>
              </a:rPr>
              <a:t>přístupu</a:t>
            </a:r>
            <a:r>
              <a:rPr lang="en-GB" sz="1800" dirty="0" smtClean="0">
                <a:solidFill>
                  <a:srgbClr val="000000"/>
                </a:solidFill>
              </a:rPr>
              <a:t>.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endParaRPr lang="cs-CZ" sz="2200" dirty="0" smtClean="0">
              <a:solidFill>
                <a:srgbClr val="000000"/>
              </a:solidFill>
            </a:endParaRPr>
          </a:p>
          <a:p>
            <a:pPr lvl="1" algn="just"/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230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 Trendy vývoje BI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01304" y="771550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 smtClean="0">
                <a:solidFill>
                  <a:srgbClr val="000000"/>
                </a:solidFill>
              </a:rPr>
              <a:t>S</a:t>
            </a:r>
            <a:r>
              <a:rPr lang="en-GB" sz="2400" dirty="0" smtClean="0">
                <a:solidFill>
                  <a:srgbClr val="000000"/>
                </a:solidFill>
              </a:rPr>
              <a:t>elf</a:t>
            </a:r>
            <a:r>
              <a:rPr lang="cs-CZ" sz="2400" dirty="0" smtClean="0">
                <a:solidFill>
                  <a:srgbClr val="000000"/>
                </a:solidFill>
              </a:rPr>
              <a:t>-</a:t>
            </a:r>
            <a:r>
              <a:rPr lang="en-GB" sz="2400" dirty="0" smtClean="0">
                <a:solidFill>
                  <a:srgbClr val="000000"/>
                </a:solidFill>
              </a:rPr>
              <a:t>service BI</a:t>
            </a:r>
            <a:endParaRPr lang="cs-CZ" sz="24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2000" dirty="0" smtClean="0">
                <a:solidFill>
                  <a:srgbClr val="000000"/>
                </a:solidFill>
              </a:rPr>
              <a:t>nástroje s vlastnostmi</a:t>
            </a:r>
          </a:p>
          <a:p>
            <a:pPr lvl="2" algn="just"/>
            <a:r>
              <a:rPr lang="cs-CZ" sz="1800" dirty="0" smtClean="0">
                <a:solidFill>
                  <a:srgbClr val="000000"/>
                </a:solidFill>
              </a:rPr>
              <a:t>jednoduchost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2" algn="just"/>
            <a:r>
              <a:rPr lang="cs-CZ" sz="1800" dirty="0" smtClean="0">
                <a:solidFill>
                  <a:srgbClr val="000000"/>
                </a:solidFill>
              </a:rPr>
              <a:t>rychlost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2" algn="just"/>
            <a:r>
              <a:rPr lang="cs-CZ" sz="1800" dirty="0" smtClean="0">
                <a:solidFill>
                  <a:srgbClr val="000000"/>
                </a:solidFill>
              </a:rPr>
              <a:t>intuitivní použití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2" algn="just"/>
            <a:r>
              <a:rPr lang="cs-CZ" sz="1800" dirty="0" smtClean="0">
                <a:solidFill>
                  <a:srgbClr val="000000"/>
                </a:solidFill>
              </a:rPr>
              <a:t>vizualizace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2" algn="just"/>
            <a:r>
              <a:rPr lang="cs-CZ" sz="1800" dirty="0" smtClean="0">
                <a:solidFill>
                  <a:srgbClr val="000000"/>
                </a:solidFill>
              </a:rPr>
              <a:t>aktivní </a:t>
            </a:r>
            <a:r>
              <a:rPr lang="cs-CZ" sz="1800" dirty="0">
                <a:solidFill>
                  <a:srgbClr val="000000"/>
                </a:solidFill>
              </a:rPr>
              <a:t>činnost </a:t>
            </a:r>
            <a:r>
              <a:rPr lang="cs-CZ" sz="1800" dirty="0" smtClean="0">
                <a:solidFill>
                  <a:srgbClr val="000000"/>
                </a:solidFill>
              </a:rPr>
              <a:t>uživatele</a:t>
            </a:r>
            <a:r>
              <a:rPr lang="en-GB" sz="1800" dirty="0" smtClean="0">
                <a:solidFill>
                  <a:srgbClr val="000000"/>
                </a:solidFill>
              </a:rPr>
              <a:t>.</a:t>
            </a:r>
          </a:p>
          <a:p>
            <a:pPr lvl="1" algn="just"/>
            <a:r>
              <a:rPr lang="cs-CZ" sz="2000" dirty="0" smtClean="0">
                <a:solidFill>
                  <a:srgbClr val="000000"/>
                </a:solidFill>
              </a:rPr>
              <a:t>nástroje umožňují</a:t>
            </a:r>
            <a:endParaRPr lang="en-GB" sz="2000" dirty="0" smtClean="0">
              <a:solidFill>
                <a:srgbClr val="000000"/>
              </a:solidFill>
            </a:endParaRPr>
          </a:p>
          <a:p>
            <a:pPr lvl="2" algn="just"/>
            <a:r>
              <a:rPr lang="cs-CZ" sz="1800" dirty="0">
                <a:solidFill>
                  <a:srgbClr val="000000"/>
                </a:solidFill>
              </a:rPr>
              <a:t>provádění rozsáhlých ad-hoc </a:t>
            </a:r>
            <a:r>
              <a:rPr lang="cs-CZ" sz="1800" dirty="0" smtClean="0">
                <a:solidFill>
                  <a:srgbClr val="000000"/>
                </a:solidFill>
              </a:rPr>
              <a:t>analýz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2" algn="just"/>
            <a:r>
              <a:rPr lang="cs-CZ" sz="1800" dirty="0" smtClean="0">
                <a:solidFill>
                  <a:srgbClr val="000000"/>
                </a:solidFill>
              </a:rPr>
              <a:t>vizualizací </a:t>
            </a:r>
            <a:r>
              <a:rPr lang="cs-CZ" sz="1800" dirty="0">
                <a:solidFill>
                  <a:srgbClr val="000000"/>
                </a:solidFill>
              </a:rPr>
              <a:t>dat pokročilými </a:t>
            </a:r>
            <a:r>
              <a:rPr lang="cs-CZ" sz="1800" dirty="0" smtClean="0">
                <a:solidFill>
                  <a:srgbClr val="000000"/>
                </a:solidFill>
              </a:rPr>
              <a:t>uživateli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2" algn="just"/>
            <a:r>
              <a:rPr lang="cs-CZ" sz="1800" dirty="0" smtClean="0">
                <a:solidFill>
                  <a:srgbClr val="000000"/>
                </a:solidFill>
              </a:rPr>
              <a:t>vizualizaci dat běžnými uživateli.</a:t>
            </a:r>
          </a:p>
          <a:p>
            <a:pPr lvl="1" algn="just"/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978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 Trendy vývoje BI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01304" y="771550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 smtClean="0">
                <a:solidFill>
                  <a:srgbClr val="000000"/>
                </a:solidFill>
              </a:rPr>
              <a:t>S</a:t>
            </a:r>
            <a:r>
              <a:rPr lang="en-GB" sz="2400" dirty="0" smtClean="0">
                <a:solidFill>
                  <a:srgbClr val="000000"/>
                </a:solidFill>
              </a:rPr>
              <a:t>elf</a:t>
            </a:r>
            <a:r>
              <a:rPr lang="cs-CZ" sz="2400" dirty="0" smtClean="0">
                <a:solidFill>
                  <a:srgbClr val="000000"/>
                </a:solidFill>
              </a:rPr>
              <a:t>-</a:t>
            </a:r>
            <a:r>
              <a:rPr lang="en-GB" sz="2400" dirty="0" smtClean="0">
                <a:solidFill>
                  <a:srgbClr val="000000"/>
                </a:solidFill>
              </a:rPr>
              <a:t>service BI</a:t>
            </a:r>
            <a:endParaRPr lang="cs-CZ" sz="2400" dirty="0" smtClean="0">
              <a:solidFill>
                <a:srgbClr val="000000"/>
              </a:solidFill>
            </a:endParaRPr>
          </a:p>
          <a:p>
            <a:pPr lvl="1" algn="just">
              <a:spcBef>
                <a:spcPts val="3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v současné době produkují tyto nástroje prakticky všichni výrobci rozsáhlých řešení</a:t>
            </a:r>
            <a:r>
              <a:rPr lang="en-GB" sz="2000" dirty="0" smtClean="0">
                <a:solidFill>
                  <a:srgbClr val="000000"/>
                </a:solidFill>
              </a:rPr>
              <a:t>;</a:t>
            </a:r>
            <a:endParaRPr lang="cs-CZ" sz="2000" dirty="0" smtClean="0">
              <a:solidFill>
                <a:srgbClr val="000000"/>
              </a:solidFill>
            </a:endParaRPr>
          </a:p>
          <a:p>
            <a:pPr lvl="1" algn="just">
              <a:spcBef>
                <a:spcPts val="3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tvůrci </a:t>
            </a:r>
            <a:r>
              <a:rPr lang="cs-CZ" sz="2000" dirty="0" err="1" smtClean="0">
                <a:solidFill>
                  <a:srgbClr val="000000"/>
                </a:solidFill>
              </a:rPr>
              <a:t>self-service</a:t>
            </a:r>
            <a:r>
              <a:rPr lang="cs-CZ" sz="2000" dirty="0" smtClean="0">
                <a:solidFill>
                  <a:srgbClr val="000000"/>
                </a:solidFill>
              </a:rPr>
              <a:t> nástrojů implementují do svých řešení funkce tzv. </a:t>
            </a:r>
            <a:r>
              <a:rPr lang="cs-CZ" sz="2000" dirty="0" err="1" smtClean="0">
                <a:solidFill>
                  <a:srgbClr val="000000"/>
                </a:solidFill>
              </a:rPr>
              <a:t>enterprise</a:t>
            </a:r>
            <a:r>
              <a:rPr lang="cs-CZ" sz="2000" dirty="0" smtClean="0">
                <a:solidFill>
                  <a:srgbClr val="000000"/>
                </a:solidFill>
              </a:rPr>
              <a:t> reportingu</a:t>
            </a:r>
          </a:p>
          <a:p>
            <a:pPr lvl="2" algn="just">
              <a:spcBef>
                <a:spcPts val="300"/>
              </a:spcBef>
            </a:pPr>
            <a:r>
              <a:rPr lang="cs-CZ" sz="1800" dirty="0">
                <a:solidFill>
                  <a:srgbClr val="000000"/>
                </a:solidFill>
              </a:rPr>
              <a:t>sdílení a management </a:t>
            </a:r>
            <a:r>
              <a:rPr lang="cs-CZ" sz="1800" dirty="0" smtClean="0">
                <a:solidFill>
                  <a:srgbClr val="000000"/>
                </a:solidFill>
              </a:rPr>
              <a:t>report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2" algn="just">
              <a:spcBef>
                <a:spcPts val="3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automatickou distribuci</a:t>
            </a:r>
            <a:r>
              <a:rPr lang="en-GB" sz="1800" dirty="0" smtClean="0">
                <a:solidFill>
                  <a:srgbClr val="000000"/>
                </a:solidFill>
              </a:rPr>
              <a:t> management report</a:t>
            </a:r>
            <a:r>
              <a:rPr lang="cs-CZ" sz="1800" dirty="0" smtClean="0">
                <a:solidFill>
                  <a:srgbClr val="000000"/>
                </a:solidFill>
              </a:rPr>
              <a:t>ů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2" algn="just">
              <a:spcBef>
                <a:spcPts val="300"/>
              </a:spcBef>
            </a:pPr>
            <a:r>
              <a:rPr lang="cs-CZ" sz="1800" dirty="0" err="1" smtClean="0">
                <a:solidFill>
                  <a:srgbClr val="000000"/>
                </a:solidFill>
              </a:rPr>
              <a:t>schedulling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>
                <a:solidFill>
                  <a:srgbClr val="000000"/>
                </a:solidFill>
              </a:rPr>
              <a:t>a </a:t>
            </a:r>
            <a:r>
              <a:rPr lang="cs-CZ" sz="1800" dirty="0" err="1" smtClean="0">
                <a:solidFill>
                  <a:srgbClr val="000000"/>
                </a:solidFill>
              </a:rPr>
              <a:t>alerting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2" algn="just">
              <a:spcBef>
                <a:spcPts val="3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integraci </a:t>
            </a:r>
            <a:r>
              <a:rPr lang="cs-CZ" sz="1800" dirty="0">
                <a:solidFill>
                  <a:srgbClr val="000000"/>
                </a:solidFill>
              </a:rPr>
              <a:t>s finančními, ERP a dalšími </a:t>
            </a:r>
            <a:r>
              <a:rPr lang="cs-CZ" sz="1800" dirty="0" smtClean="0">
                <a:solidFill>
                  <a:srgbClr val="000000"/>
                </a:solidFill>
              </a:rPr>
              <a:t>systémy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2" algn="just">
              <a:spcBef>
                <a:spcPts val="3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zvýšení </a:t>
            </a:r>
            <a:r>
              <a:rPr lang="cs-CZ" sz="1800" dirty="0">
                <a:solidFill>
                  <a:srgbClr val="000000"/>
                </a:solidFill>
              </a:rPr>
              <a:t>bezpečnostních </a:t>
            </a:r>
            <a:r>
              <a:rPr lang="cs-CZ" sz="1800" dirty="0" smtClean="0">
                <a:solidFill>
                  <a:srgbClr val="000000"/>
                </a:solidFill>
              </a:rPr>
              <a:t>mechanismů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2" algn="just">
              <a:spcBef>
                <a:spcPts val="3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integrace </a:t>
            </a:r>
            <a:r>
              <a:rPr lang="cs-CZ" sz="1800" dirty="0">
                <a:solidFill>
                  <a:srgbClr val="000000"/>
                </a:solidFill>
              </a:rPr>
              <a:t>statistických </a:t>
            </a:r>
            <a:r>
              <a:rPr lang="cs-CZ" sz="1800" dirty="0" smtClean="0">
                <a:solidFill>
                  <a:srgbClr val="000000"/>
                </a:solidFill>
              </a:rPr>
              <a:t>modulů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2" algn="just">
              <a:spcBef>
                <a:spcPts val="300"/>
              </a:spcBef>
            </a:pPr>
            <a:r>
              <a:rPr lang="en-GB" sz="1800" dirty="0" err="1" smtClean="0">
                <a:solidFill>
                  <a:srgbClr val="000000"/>
                </a:solidFill>
              </a:rPr>
              <a:t>atd</a:t>
            </a:r>
            <a:r>
              <a:rPr lang="en-GB" sz="1800" dirty="0" smtClean="0">
                <a:solidFill>
                  <a:srgbClr val="000000"/>
                </a:solidFill>
              </a:rPr>
              <a:t>.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>
              <a:spcBef>
                <a:spcPts val="300"/>
              </a:spcBef>
            </a:pPr>
            <a:endParaRPr lang="cs-CZ" sz="1600" dirty="0" smtClean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794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 Trendy vývoje BI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01304" y="771550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 smtClean="0">
                <a:solidFill>
                  <a:srgbClr val="000000"/>
                </a:solidFill>
              </a:rPr>
              <a:t>Mobilní </a:t>
            </a:r>
            <a:r>
              <a:rPr lang="en-GB" sz="2400" dirty="0" smtClean="0">
                <a:solidFill>
                  <a:srgbClr val="000000"/>
                </a:solidFill>
              </a:rPr>
              <a:t>BI</a:t>
            </a:r>
            <a:endParaRPr lang="cs-CZ" sz="24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2000" dirty="0" smtClean="0">
                <a:solidFill>
                  <a:srgbClr val="000000"/>
                </a:solidFill>
              </a:rPr>
              <a:t>vizualizace </a:t>
            </a:r>
            <a:r>
              <a:rPr lang="cs-CZ" sz="2000" dirty="0">
                <a:solidFill>
                  <a:srgbClr val="000000"/>
                </a:solidFill>
              </a:rPr>
              <a:t>a přístup k aktuálním datům akčních a souhrnných datových výstupů na displeji mobilního </a:t>
            </a:r>
            <a:r>
              <a:rPr lang="cs-CZ" sz="2000" dirty="0" smtClean="0">
                <a:solidFill>
                  <a:srgbClr val="000000"/>
                </a:solidFill>
              </a:rPr>
              <a:t>zařízení</a:t>
            </a:r>
            <a:r>
              <a:rPr lang="en-GB" sz="2000" dirty="0" smtClean="0">
                <a:solidFill>
                  <a:srgbClr val="000000"/>
                </a:solidFill>
              </a:rPr>
              <a:t>;</a:t>
            </a:r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2000" dirty="0" smtClean="0">
                <a:solidFill>
                  <a:srgbClr val="000000"/>
                </a:solidFill>
              </a:rPr>
              <a:t>hlavní výhoda</a:t>
            </a:r>
          </a:p>
          <a:p>
            <a:pPr lvl="2" algn="just"/>
            <a:r>
              <a:rPr lang="cs-CZ" sz="1800" dirty="0">
                <a:solidFill>
                  <a:srgbClr val="000000"/>
                </a:solidFill>
              </a:rPr>
              <a:t>odpovědní pracovníci či manažeři mohou okamžitě a adekvátně reagovat na mimořádné situace nebo trendová zjištění, a to kdekoli a kdykoli</a:t>
            </a:r>
            <a:r>
              <a:rPr lang="cs-CZ" sz="1800" dirty="0" smtClean="0">
                <a:solidFill>
                  <a:srgbClr val="000000"/>
                </a:solidFill>
              </a:rPr>
              <a:t>.</a:t>
            </a:r>
          </a:p>
          <a:p>
            <a:pPr lvl="1" algn="just"/>
            <a:r>
              <a:rPr lang="cs-CZ" sz="2000" dirty="0" smtClean="0">
                <a:solidFill>
                  <a:srgbClr val="000000"/>
                </a:solidFill>
              </a:rPr>
              <a:t>mobilní aplikace BI</a:t>
            </a:r>
          </a:p>
          <a:p>
            <a:pPr lvl="2" algn="just"/>
            <a:r>
              <a:rPr lang="cs-CZ" sz="1800" dirty="0" smtClean="0">
                <a:solidFill>
                  <a:srgbClr val="000000"/>
                </a:solidFill>
              </a:rPr>
              <a:t>nástroj pro interpretaci </a:t>
            </a:r>
            <a:r>
              <a:rPr lang="cs-CZ" sz="1800" dirty="0">
                <a:solidFill>
                  <a:srgbClr val="000000"/>
                </a:solidFill>
              </a:rPr>
              <a:t>dat v </a:t>
            </a:r>
            <a:r>
              <a:rPr lang="cs-CZ" sz="1800" dirty="0" smtClean="0">
                <a:solidFill>
                  <a:srgbClr val="000000"/>
                </a:solidFill>
              </a:rPr>
              <a:t>terénu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2" algn="just"/>
            <a:r>
              <a:rPr lang="cs-CZ" sz="1800" dirty="0" smtClean="0">
                <a:solidFill>
                  <a:srgbClr val="000000"/>
                </a:solidFill>
              </a:rPr>
              <a:t>on-line práce s datovými výstupy BI platforem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2" algn="just"/>
            <a:r>
              <a:rPr lang="cs-CZ" sz="1800" dirty="0" smtClean="0">
                <a:solidFill>
                  <a:srgbClr val="000000"/>
                </a:solidFill>
              </a:rPr>
              <a:t>aktivní přizpůsobování chování </a:t>
            </a:r>
            <a:r>
              <a:rPr lang="cs-CZ" sz="1800" dirty="0">
                <a:solidFill>
                  <a:srgbClr val="000000"/>
                </a:solidFill>
              </a:rPr>
              <a:t>podle </a:t>
            </a:r>
            <a:r>
              <a:rPr lang="cs-CZ" sz="1800" dirty="0" smtClean="0">
                <a:solidFill>
                  <a:srgbClr val="000000"/>
                </a:solidFill>
              </a:rPr>
              <a:t>kontextu.</a:t>
            </a:r>
          </a:p>
          <a:p>
            <a:pPr lvl="1" algn="just"/>
            <a:endParaRPr lang="cs-CZ" sz="2000" dirty="0" smtClean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957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 Trendy vývoje BI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01304" y="771550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 smtClean="0">
                <a:solidFill>
                  <a:srgbClr val="000000"/>
                </a:solidFill>
              </a:rPr>
              <a:t>Mobilní </a:t>
            </a:r>
            <a:r>
              <a:rPr lang="en-GB" sz="2400" dirty="0" smtClean="0">
                <a:solidFill>
                  <a:srgbClr val="000000"/>
                </a:solidFill>
              </a:rPr>
              <a:t>BI</a:t>
            </a:r>
            <a:endParaRPr lang="cs-CZ" sz="24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2000" dirty="0" smtClean="0">
                <a:solidFill>
                  <a:srgbClr val="000000"/>
                </a:solidFill>
              </a:rPr>
              <a:t>z hlediska uživatele</a:t>
            </a:r>
          </a:p>
          <a:p>
            <a:pPr lvl="2" algn="just"/>
            <a:r>
              <a:rPr lang="cs-CZ" sz="1800" dirty="0">
                <a:solidFill>
                  <a:srgbClr val="000000"/>
                </a:solidFill>
              </a:rPr>
              <a:t>kontextově orientované chování aplikace na základě datových výstupů za účelem postupného zlepšování poskytovaných </a:t>
            </a:r>
            <a:r>
              <a:rPr lang="cs-CZ" sz="1800" dirty="0" smtClean="0">
                <a:solidFill>
                  <a:srgbClr val="000000"/>
                </a:solidFill>
              </a:rPr>
              <a:t>služeb.</a:t>
            </a:r>
          </a:p>
          <a:p>
            <a:pPr lvl="1" algn="just"/>
            <a:r>
              <a:rPr lang="cs-CZ" sz="2000" dirty="0" smtClean="0">
                <a:solidFill>
                  <a:srgbClr val="000000"/>
                </a:solidFill>
              </a:rPr>
              <a:t>z hlediska provozovatele</a:t>
            </a:r>
          </a:p>
          <a:p>
            <a:pPr lvl="2" algn="just"/>
            <a:r>
              <a:rPr lang="cs-CZ" sz="1800" dirty="0">
                <a:solidFill>
                  <a:srgbClr val="000000"/>
                </a:solidFill>
              </a:rPr>
              <a:t>realizace </a:t>
            </a:r>
            <a:r>
              <a:rPr lang="cs-CZ" sz="1800" dirty="0" smtClean="0">
                <a:solidFill>
                  <a:srgbClr val="000000"/>
                </a:solidFill>
              </a:rPr>
              <a:t>inteligentních </a:t>
            </a:r>
            <a:r>
              <a:rPr lang="cs-CZ" sz="1800" dirty="0">
                <a:solidFill>
                  <a:srgbClr val="000000"/>
                </a:solidFill>
              </a:rPr>
              <a:t>mobilních aplikací </a:t>
            </a:r>
            <a:r>
              <a:rPr lang="cs-CZ" sz="1800" dirty="0" smtClean="0">
                <a:solidFill>
                  <a:srgbClr val="000000"/>
                </a:solidFill>
              </a:rPr>
              <a:t>s cílem posílení </a:t>
            </a:r>
            <a:r>
              <a:rPr lang="cs-CZ" sz="1800" dirty="0">
                <a:solidFill>
                  <a:srgbClr val="000000"/>
                </a:solidFill>
              </a:rPr>
              <a:t>schopnosti udržení si </a:t>
            </a:r>
            <a:r>
              <a:rPr lang="cs-CZ" sz="1800" dirty="0" smtClean="0">
                <a:solidFill>
                  <a:srgbClr val="000000"/>
                </a:solidFill>
              </a:rPr>
              <a:t>zákazníka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 smtClean="0">
                <a:solidFill>
                  <a:srgbClr val="000000"/>
                </a:solidFill>
              </a:rPr>
              <a:t>(motivace)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2" algn="just"/>
            <a:r>
              <a:rPr lang="cs-CZ" sz="1800" dirty="0" smtClean="0">
                <a:solidFill>
                  <a:srgbClr val="000000"/>
                </a:solidFill>
              </a:rPr>
              <a:t>přirozeným </a:t>
            </a:r>
            <a:r>
              <a:rPr lang="cs-CZ" sz="1800" dirty="0">
                <a:solidFill>
                  <a:srgbClr val="000000"/>
                </a:solidFill>
              </a:rPr>
              <a:t>zvýšením objemu uživatelských transakcí se službou jako takovou.</a:t>
            </a:r>
            <a:endParaRPr lang="cs-CZ" sz="1800" dirty="0" smtClean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615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 Trendy vývoje BI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01304" y="771550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 smtClean="0">
                <a:solidFill>
                  <a:srgbClr val="000000"/>
                </a:solidFill>
              </a:rPr>
              <a:t>Mobilní </a:t>
            </a:r>
            <a:r>
              <a:rPr lang="en-GB" sz="2400" dirty="0" smtClean="0">
                <a:solidFill>
                  <a:srgbClr val="000000"/>
                </a:solidFill>
              </a:rPr>
              <a:t>BI</a:t>
            </a:r>
            <a:r>
              <a:rPr lang="cs-CZ" sz="2400" dirty="0" smtClean="0">
                <a:solidFill>
                  <a:srgbClr val="000000"/>
                </a:solidFill>
              </a:rPr>
              <a:t> - jednotky </a:t>
            </a:r>
            <a:r>
              <a:rPr lang="cs-CZ" sz="2400" dirty="0">
                <a:solidFill>
                  <a:srgbClr val="000000"/>
                </a:solidFill>
              </a:rPr>
              <a:t>struktury kontextově orientovaných mobilních </a:t>
            </a:r>
            <a:r>
              <a:rPr lang="cs-CZ" sz="2400" dirty="0" smtClean="0">
                <a:solidFill>
                  <a:srgbClr val="000000"/>
                </a:solidFill>
              </a:rPr>
              <a:t>aplikací</a:t>
            </a:r>
          </a:p>
          <a:p>
            <a:pPr lvl="1" algn="just"/>
            <a:r>
              <a:rPr lang="cs-CZ" sz="2000" dirty="0" smtClean="0">
                <a:solidFill>
                  <a:srgbClr val="000000"/>
                </a:solidFill>
              </a:rPr>
              <a:t>systémy </a:t>
            </a:r>
            <a:r>
              <a:rPr lang="cs-CZ" sz="2000" dirty="0">
                <a:solidFill>
                  <a:srgbClr val="000000"/>
                </a:solidFill>
              </a:rPr>
              <a:t>pro sběr kontextuálních dat, které typicky shromažďují informace o uživateli a o parametrech využívání </a:t>
            </a:r>
            <a:r>
              <a:rPr lang="cs-CZ" sz="2000" dirty="0" smtClean="0">
                <a:solidFill>
                  <a:srgbClr val="000000"/>
                </a:solidFill>
              </a:rPr>
              <a:t>služby</a:t>
            </a:r>
            <a:r>
              <a:rPr lang="en-GB" sz="2000" dirty="0" smtClean="0">
                <a:solidFill>
                  <a:srgbClr val="000000"/>
                </a:solidFill>
              </a:rPr>
              <a:t>;</a:t>
            </a:r>
            <a:endParaRPr lang="cs-CZ" sz="2000" dirty="0">
              <a:solidFill>
                <a:srgbClr val="000000"/>
              </a:solidFill>
            </a:endParaRPr>
          </a:p>
          <a:p>
            <a:pPr lvl="1" algn="just"/>
            <a:r>
              <a:rPr lang="en-GB" sz="2000" dirty="0" smtClean="0">
                <a:solidFill>
                  <a:srgbClr val="000000"/>
                </a:solidFill>
              </a:rPr>
              <a:t>s</a:t>
            </a:r>
            <a:r>
              <a:rPr lang="cs-CZ" sz="2000" dirty="0" err="1" smtClean="0">
                <a:solidFill>
                  <a:srgbClr val="000000"/>
                </a:solidFill>
              </a:rPr>
              <a:t>ystémy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>
                <a:solidFill>
                  <a:srgbClr val="000000"/>
                </a:solidFill>
              </a:rPr>
              <a:t>pro vyhodnocení kontextu, tedy určitý prediktivní model chování koncového uživatele, který je schopen průběžného učení a korekce výstupů na základě jednání koncového </a:t>
            </a:r>
            <a:r>
              <a:rPr lang="cs-CZ" sz="2000" dirty="0" smtClean="0">
                <a:solidFill>
                  <a:srgbClr val="000000"/>
                </a:solidFill>
              </a:rPr>
              <a:t>uživatele</a:t>
            </a:r>
            <a:r>
              <a:rPr lang="en-GB" sz="2000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en-GB" sz="2000" dirty="0" smtClean="0">
                <a:solidFill>
                  <a:srgbClr val="000000"/>
                </a:solidFill>
              </a:rPr>
              <a:t>m</a:t>
            </a:r>
            <a:r>
              <a:rPr lang="cs-CZ" sz="2000" dirty="0" smtClean="0">
                <a:solidFill>
                  <a:srgbClr val="000000"/>
                </a:solidFill>
              </a:rPr>
              <a:t>obilní </a:t>
            </a:r>
            <a:r>
              <a:rPr lang="cs-CZ" sz="2000" dirty="0">
                <a:solidFill>
                  <a:srgbClr val="000000"/>
                </a:solidFill>
              </a:rPr>
              <a:t>aplikace reagující v souvislosti se vstupy, které jí předává systém pro vyhodnocení kontextu, hlavně pak ve vedení cíleného dialogu s koncovým uživatelem a samostatné poskytování kontextově zformované služby. </a:t>
            </a:r>
            <a:endParaRPr lang="cs-CZ" sz="2000" dirty="0" smtClean="0">
              <a:solidFill>
                <a:srgbClr val="000000"/>
              </a:solidFill>
            </a:endParaRPr>
          </a:p>
          <a:p>
            <a:pPr lvl="2" algn="just"/>
            <a:endParaRPr lang="cs-CZ" sz="18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164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3849</TotalTime>
  <Words>1770</Words>
  <Application>Microsoft Office PowerPoint</Application>
  <PresentationFormat>Předvádění na obrazovce (16:9)</PresentationFormat>
  <Paragraphs>374</Paragraphs>
  <Slides>34</Slides>
  <Notes>32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9" baseType="lpstr">
      <vt:lpstr>Arial</vt:lpstr>
      <vt:lpstr>Calibri</vt:lpstr>
      <vt:lpstr>Enriqueta</vt:lpstr>
      <vt:lpstr>Times New Roman</vt:lpstr>
      <vt:lpstr>SLU</vt:lpstr>
      <vt:lpstr>Název prezentace</vt:lpstr>
      <vt:lpstr>Business Intelligence</vt:lpstr>
      <vt:lpstr> Trendy vývoje BI</vt:lpstr>
      <vt:lpstr> Trendy vývoje BI</vt:lpstr>
      <vt:lpstr> Trendy vývoje BI</vt:lpstr>
      <vt:lpstr> Trendy vývoje BI</vt:lpstr>
      <vt:lpstr> Trendy vývoje BI</vt:lpstr>
      <vt:lpstr> Trendy vývoje BI</vt:lpstr>
      <vt:lpstr> Trendy vývoje BI</vt:lpstr>
      <vt:lpstr> Trendy vývoje BI</vt:lpstr>
      <vt:lpstr> Trendy vývoje BI</vt:lpstr>
      <vt:lpstr> Trendy vývoje BI</vt:lpstr>
      <vt:lpstr> Trendy vývoje BI</vt:lpstr>
      <vt:lpstr> Trendy vývoje BI</vt:lpstr>
      <vt:lpstr> Trendy vývoje BI</vt:lpstr>
      <vt:lpstr> Trendy vývoje BI</vt:lpstr>
      <vt:lpstr> Trendy vývoje BI</vt:lpstr>
      <vt:lpstr> Trendy vývoje BI</vt:lpstr>
      <vt:lpstr> Trendy vývoje BI</vt:lpstr>
      <vt:lpstr> Trendy vývoje BI</vt:lpstr>
      <vt:lpstr> Trendy vývoje BI</vt:lpstr>
      <vt:lpstr> Trendy vývoje BI</vt:lpstr>
      <vt:lpstr> Trendy vývoje BI</vt:lpstr>
      <vt:lpstr> Trendy vývoje BI</vt:lpstr>
      <vt:lpstr> Trendy vývoje BI</vt:lpstr>
      <vt:lpstr> Trendy vývoje BI</vt:lpstr>
      <vt:lpstr> Trendy vývoje BI</vt:lpstr>
      <vt:lpstr> Trendy vývoje BI</vt:lpstr>
      <vt:lpstr> Trendy vývoje BI</vt:lpstr>
      <vt:lpstr> Trendy vývoje BI</vt:lpstr>
      <vt:lpstr> Trendy vývoje BI</vt:lpstr>
      <vt:lpstr> Trendy vývoje BI</vt:lpstr>
      <vt:lpstr>Komponenty BI - zdroje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suchanek</cp:lastModifiedBy>
  <cp:revision>373</cp:revision>
  <dcterms:created xsi:type="dcterms:W3CDTF">2016-07-06T15:42:34Z</dcterms:created>
  <dcterms:modified xsi:type="dcterms:W3CDTF">2018-05-27T09:15:55Z</dcterms:modified>
</cp:coreProperties>
</file>