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3" r:id="rId16"/>
    <p:sldId id="269" r:id="rId17"/>
    <p:sldId id="282" r:id="rId18"/>
    <p:sldId id="270" r:id="rId19"/>
    <p:sldId id="272" r:id="rId20"/>
    <p:sldId id="284" r:id="rId21"/>
    <p:sldId id="271" r:id="rId22"/>
    <p:sldId id="273" r:id="rId23"/>
    <p:sldId id="274" r:id="rId24"/>
    <p:sldId id="285" r:id="rId25"/>
    <p:sldId id="275" r:id="rId26"/>
    <p:sldId id="286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2D0F475D-99E1-4F93-9A9B-F1B4D68701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869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B947E8D-4F7D-4A77-9520-AB1B10BA0D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F19B-6272-4F44-9843-9DE9977142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6A366-0008-4F13-8620-2B5A7A7993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DFEC6-5C8D-48B3-8B89-D86FA536F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42723-D9B9-40B2-AA01-F74CB6D33A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34383-FEA3-4434-B457-E64384771A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24895-34BD-4E68-A333-A509A0DC90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1532-DEDE-4043-ABD6-18591B4F6D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9CDC9-3472-44DD-82E9-B78BCC47CC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6A3A5-CC6D-452C-8566-DCE9C1FF74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4572A-53BC-4D12-B608-BFA1A4CA1A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27EE9-543A-4AF1-BBC6-628DD5C5CF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293BF-2B81-42C3-8FD8-21768BBBC1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B4925-912B-4CD5-80B9-DEBB8F0DD4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4B94F-874C-481B-9181-2354A975C3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E81EF-3C3C-4E1E-9452-4D2A391B4F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95428-0038-48DA-ACFD-128F6250D7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15D99-0064-4EE8-B884-B0D0C11A86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DBD1C-524E-47BB-85DB-A7BFD1BD82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745E4-89CF-494C-8DE6-61A7395568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A5D2A-A3CF-4580-B275-52C13DA0FE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3D3CE-5E62-49CE-9468-666D5395F9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6B77B-7C4A-4AC0-8201-16A7B4AB32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B7B9AF7-53CE-4C40-834A-9D9507A46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8AFF6017-BE8E-4779-AB16-4CEEB37D28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EMM2</a:t>
            </a:r>
          </a:p>
        </p:txBody>
      </p:sp>
      <p:sp>
        <p:nvSpPr>
          <p:cNvPr id="4099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7E9B88-46C0-471F-9C61-C9D03E91B436}" type="slidenum">
              <a:rPr lang="cs-CZ"/>
              <a:pPr/>
              <a:t>1</a:t>
            </a:fld>
            <a:endParaRPr lang="cs-CZ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b="1" smtClean="0"/>
              <a:t>Ekonomicko-matematické metody</a:t>
            </a:r>
            <a:r>
              <a:rPr lang="cs-CZ" smtClean="0"/>
              <a:t> </a:t>
            </a:r>
            <a:r>
              <a:rPr lang="cs-CZ" b="1" smtClean="0"/>
              <a:t>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127125"/>
          </a:xfrm>
        </p:spPr>
        <p:txBody>
          <a:bodyPr/>
          <a:lstStyle/>
          <a:p>
            <a:pPr eaLnBrk="1" hangingPunct="1"/>
            <a:endParaRPr lang="en-US" altLang="cs-CZ" dirty="0" smtClean="0"/>
          </a:p>
          <a:p>
            <a:pPr eaLnBrk="1" hangingPunct="1"/>
            <a:r>
              <a:rPr lang="cs-CZ" altLang="cs-CZ" dirty="0" smtClean="0"/>
              <a:t>Mgr</a:t>
            </a:r>
            <a:r>
              <a:rPr lang="cs-CZ" altLang="cs-CZ" dirty="0"/>
              <a:t>.</a:t>
            </a:r>
            <a:r>
              <a:rPr lang="cs-CZ" altLang="cs-CZ" dirty="0" smtClean="0"/>
              <a:t> Jiří Mazurek, </a:t>
            </a:r>
            <a:r>
              <a:rPr lang="cs-CZ" altLang="cs-CZ" dirty="0"/>
              <a:t>Ph.D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C96916B7-65D5-4C1D-8577-03AC9B3C4BB8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57338"/>
            <a:ext cx="8229600" cy="850900"/>
          </a:xfrm>
        </p:spPr>
        <p:txBody>
          <a:bodyPr/>
          <a:lstStyle/>
          <a:p>
            <a:pPr eaLnBrk="1" hangingPunct="1"/>
            <a:r>
              <a:rPr lang="en-US" sz="3600" b="1" smtClean="0"/>
              <a:t>Řešení soustavy lineárních rovnic:</a:t>
            </a:r>
            <a:endParaRPr lang="cs-CZ" sz="3600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36838"/>
            <a:ext cx="8280400" cy="2808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				</a:t>
            </a:r>
            <a:r>
              <a:rPr lang="en-US" b="1" smtClean="0">
                <a:latin typeface="Times New Roman" pitchFamily="18" charset="0"/>
              </a:rPr>
              <a:t>A x = b	</a:t>
            </a:r>
            <a:endParaRPr lang="cs-CZ" b="1" smtClean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b="1" smtClean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smtClean="0">
                <a:latin typeface="Times New Roman" pitchFamily="18" charset="0"/>
              </a:rPr>
              <a:t>			    </a:t>
            </a:r>
            <a:r>
              <a:rPr lang="en-US" b="1" smtClean="0">
                <a:latin typeface="Times New Roman" pitchFamily="18" charset="0"/>
              </a:rPr>
              <a:t>A</a:t>
            </a:r>
            <a:r>
              <a:rPr lang="en-US" b="1" baseline="30000" smtClean="0">
                <a:latin typeface="Times New Roman" pitchFamily="18" charset="0"/>
              </a:rPr>
              <a:t>-1</a:t>
            </a:r>
            <a:r>
              <a:rPr lang="en-US" b="1" smtClean="0">
                <a:latin typeface="Times New Roman" pitchFamily="18" charset="0"/>
              </a:rPr>
              <a:t>A x = A</a:t>
            </a:r>
            <a:r>
              <a:rPr lang="en-US" b="1" baseline="30000" smtClean="0">
                <a:latin typeface="Times New Roman" pitchFamily="18" charset="0"/>
              </a:rPr>
              <a:t>-1</a:t>
            </a:r>
            <a:r>
              <a:rPr lang="en-US" b="1" smtClean="0">
                <a:latin typeface="Times New Roman" pitchFamily="18" charset="0"/>
              </a:rPr>
              <a:t>b</a:t>
            </a:r>
            <a:r>
              <a:rPr lang="cs-CZ" b="1" smtClean="0">
                <a:latin typeface="Times New Roman" pitchFamily="18" charset="0"/>
              </a:rPr>
              <a:t>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b="1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smtClean="0">
                <a:latin typeface="Times New Roman" pitchFamily="18" charset="0"/>
              </a:rPr>
              <a:t>				    </a:t>
            </a:r>
            <a:r>
              <a:rPr lang="en-US" b="1" smtClean="0">
                <a:latin typeface="Times New Roman" pitchFamily="18" charset="0"/>
              </a:rPr>
              <a:t>x = A</a:t>
            </a:r>
            <a:r>
              <a:rPr lang="en-US" b="1" baseline="30000" smtClean="0">
                <a:latin typeface="Times New Roman" pitchFamily="18" charset="0"/>
              </a:rPr>
              <a:t>-1</a:t>
            </a:r>
            <a:r>
              <a:rPr lang="en-US" b="1" smtClean="0">
                <a:latin typeface="Times New Roman" pitchFamily="18" charset="0"/>
              </a:rPr>
              <a:t>b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843213" y="4365625"/>
            <a:ext cx="8651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latin typeface="Times New Roman" pitchFamily="18" charset="0"/>
              </a:rPr>
              <a:t> E</a:t>
            </a:r>
          </a:p>
        </p:txBody>
      </p:sp>
      <p:sp>
        <p:nvSpPr>
          <p:cNvPr id="21511" name="AutoShape 7"/>
          <p:cNvSpPr>
            <a:spLocks/>
          </p:cNvSpPr>
          <p:nvPr/>
        </p:nvSpPr>
        <p:spPr bwMode="auto">
          <a:xfrm rot="16200000" flipV="1">
            <a:off x="3150394" y="4058444"/>
            <a:ext cx="71438" cy="539750"/>
          </a:xfrm>
          <a:prstGeom prst="leftBrace">
            <a:avLst>
              <a:gd name="adj1" fmla="val 62963"/>
              <a:gd name="adj2" fmla="val 5118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219700" y="2708275"/>
            <a:ext cx="3779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/>
              <a:t>(násobíme zleva </a:t>
            </a:r>
            <a:r>
              <a:rPr lang="en-US" sz="2400" b="1"/>
              <a:t>A</a:t>
            </a:r>
            <a:r>
              <a:rPr lang="en-US" sz="2400" b="1" baseline="30000"/>
              <a:t>-1</a:t>
            </a:r>
            <a:r>
              <a:rPr lang="cs-CZ" sz="2400" b="1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3A6C601C-FF46-4AA4-9213-341BB6A4BD2E}" type="slidenum">
              <a:rPr lang="cs-CZ"/>
              <a:pPr>
                <a:defRPr/>
              </a:pPr>
              <a:t>11</a:t>
            </a:fld>
            <a:endParaRPr lang="cs-CZ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accent2"/>
                </a:solidFill>
              </a:rPr>
              <a:t>Příklad 4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	</a:t>
            </a:r>
            <a:r>
              <a:rPr lang="en-US" sz="2800" b="1" smtClean="0">
                <a:latin typeface="Times New Roman" pitchFamily="18" charset="0"/>
              </a:rPr>
              <a:t>A</a:t>
            </a:r>
            <a:r>
              <a:rPr lang="en-US" sz="2800" smtClean="0">
                <a:latin typeface="Times New Roman" pitchFamily="18" charset="0"/>
              </a:rPr>
              <a:t>.</a:t>
            </a:r>
            <a:r>
              <a:rPr lang="en-US" sz="2800" b="1" smtClean="0">
                <a:latin typeface="Times New Roman" pitchFamily="18" charset="0"/>
              </a:rPr>
              <a:t>x</a:t>
            </a:r>
            <a:r>
              <a:rPr lang="en-US" sz="2800" smtClean="0">
                <a:latin typeface="Times New Roman" pitchFamily="18" charset="0"/>
              </a:rPr>
              <a:t> = </a:t>
            </a:r>
            <a:r>
              <a:rPr lang="en-US" sz="2800" b="1" smtClean="0">
                <a:latin typeface="Times New Roman" pitchFamily="18" charset="0"/>
              </a:rPr>
              <a:t>b</a:t>
            </a:r>
            <a:endParaRPr lang="cs-CZ" sz="2800" b="1" smtClean="0">
              <a:latin typeface="Times New Roman" pitchFamily="18" charset="0"/>
            </a:endParaRP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893763" y="2266950"/>
          <a:ext cx="2819400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name="Rovnice" r:id="rId3" imgW="1879600" imgH="914400" progId="Equation.3">
                  <p:embed/>
                </p:oleObj>
              </mc:Choice>
              <mc:Fallback>
                <p:oleObj name="Rovnice" r:id="rId3" imgW="187960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2266950"/>
                        <a:ext cx="2819400" cy="1374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827088" y="3933825"/>
          <a:ext cx="3600450" cy="167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Rovnice" r:id="rId5" imgW="1803400" imgH="838200" progId="Equation.3">
                  <p:embed/>
                </p:oleObj>
              </mc:Choice>
              <mc:Fallback>
                <p:oleObj name="Rovnice" r:id="rId5" imgW="1803400" imgH="838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933825"/>
                        <a:ext cx="3600450" cy="167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04DE9589-233E-41B7-9C6C-B1DD5C6F7878}" type="slidenum">
              <a:rPr lang="cs-CZ"/>
              <a:pPr>
                <a:defRPr/>
              </a:pPr>
              <a:t>12</a:t>
            </a:fld>
            <a:endParaRPr lang="cs-CZ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7213"/>
            <a:ext cx="8229600" cy="1143000"/>
          </a:xfrm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accent2"/>
                </a:solidFill>
              </a:rPr>
              <a:t>Příklad 4 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998663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800" smtClean="0"/>
              <a:t>	</a:t>
            </a:r>
            <a:r>
              <a:rPr lang="en-US" sz="2800" b="1" smtClean="0"/>
              <a:t>Řešení:</a:t>
            </a:r>
            <a:endParaRPr lang="cs-CZ" sz="2800" b="1" smtClean="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479925" y="27416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endParaRPr lang="cs-CZ"/>
          </a:p>
        </p:txBody>
      </p:sp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2411413" y="2555875"/>
          <a:ext cx="3313112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0" name="Rovnice" r:id="rId3" imgW="1727200" imgH="838200" progId="Equation.3">
                  <p:embed/>
                </p:oleObj>
              </mc:Choice>
              <mc:Fallback>
                <p:oleObj name="Rovnice" r:id="rId3" imgW="1727200" imgH="838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555875"/>
                        <a:ext cx="3313112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6162675" y="2616200"/>
          <a:ext cx="66040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1" name="Rovnice" r:id="rId5" imgW="457200" imgH="914400" progId="Equation.3">
                  <p:embed/>
                </p:oleObj>
              </mc:Choice>
              <mc:Fallback>
                <p:oleObj name="Rovnice" r:id="rId5" imgW="457200" imgH="914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2675" y="2616200"/>
                        <a:ext cx="660400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5724525" y="3106738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>
                <a:latin typeface="Times New Roman" pitchFamily="18" charset="0"/>
              </a:rPr>
              <a:t>=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1255713" y="2593975"/>
          <a:ext cx="877887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2" name="Rovnice" r:id="rId7" imgW="571500" imgH="914400" progId="Equation.3">
                  <p:embed/>
                </p:oleObj>
              </mc:Choice>
              <mc:Fallback>
                <p:oleObj name="Rovnice" r:id="rId7" imgW="571500" imgH="914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713" y="2593975"/>
                        <a:ext cx="877887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  <p:bldP spid="235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41E6577F-42B4-4BD5-A8FA-3380FCB90074}" type="slidenum">
              <a:rPr lang="cs-CZ"/>
              <a:pPr>
                <a:defRPr/>
              </a:pPr>
              <a:t>13</a:t>
            </a:fld>
            <a:endParaRPr lang="cs-CZ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37129" y="57944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b="1" dirty="0" err="1" smtClean="0">
                <a:solidFill>
                  <a:schemeClr val="accent2"/>
                </a:solidFill>
              </a:rPr>
              <a:t>Extrém</a:t>
            </a:r>
            <a:r>
              <a:rPr lang="en-GB" sz="3600" b="1" dirty="0" smtClean="0">
                <a:solidFill>
                  <a:schemeClr val="accent2"/>
                </a:solidFill>
              </a:rPr>
              <a:t> </a:t>
            </a:r>
            <a:r>
              <a:rPr lang="en-GB" sz="3600" b="1" dirty="0" err="1" smtClean="0">
                <a:solidFill>
                  <a:schemeClr val="accent2"/>
                </a:solidFill>
              </a:rPr>
              <a:t>funkce</a:t>
            </a:r>
            <a:r>
              <a:rPr lang="cs-CZ" sz="3600" b="1" dirty="0" smtClean="0">
                <a:solidFill>
                  <a:schemeClr val="accent2"/>
                </a:solidFill>
              </a:rPr>
              <a:t> (maximum)</a:t>
            </a:r>
            <a:r>
              <a:rPr lang="cs-CZ" dirty="0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7129" y="1258886"/>
            <a:ext cx="8496300" cy="505043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/>
              <a:t>	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</a:rPr>
              <a:t>)</a:t>
            </a:r>
            <a:r>
              <a:rPr lang="en-US" sz="2400" dirty="0" smtClean="0"/>
              <a:t> </a:t>
            </a:r>
            <a:r>
              <a:rPr lang="cs-CZ" sz="2400" dirty="0" smtClean="0"/>
              <a:t>   </a:t>
            </a:r>
            <a:r>
              <a:rPr lang="en-US" sz="2400" dirty="0" smtClean="0"/>
              <a:t>... </a:t>
            </a:r>
            <a:r>
              <a:rPr lang="cs-CZ" sz="2400" dirty="0" smtClean="0"/>
              <a:t>  reálná funkce </a:t>
            </a:r>
            <a:r>
              <a:rPr lang="en-US" sz="2400" dirty="0" err="1" smtClean="0"/>
              <a:t>definována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množině</a:t>
            </a:r>
            <a:r>
              <a:rPr lang="en-US" sz="2400" dirty="0" smtClean="0"/>
              <a:t>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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</a:rPr>
              <a:t>R</a:t>
            </a:r>
            <a:r>
              <a:rPr lang="en-US" sz="2400" i="1" baseline="30000" dirty="0" smtClean="0">
                <a:latin typeface="Times New Roman" pitchFamily="18" charset="0"/>
              </a:rPr>
              <a:t>n</a:t>
            </a:r>
            <a:endParaRPr lang="en-US" sz="2400" i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cs-CZ" sz="2400" i="1" dirty="0" smtClean="0"/>
          </a:p>
          <a:p>
            <a:pPr eaLnBrk="1" hangingPunct="1">
              <a:buFontTx/>
              <a:buNone/>
            </a:pPr>
            <a:endParaRPr lang="cs-CZ" sz="2400" i="1" dirty="0"/>
          </a:p>
          <a:p>
            <a:pPr eaLnBrk="1" hangingPunct="1">
              <a:buFontTx/>
              <a:buNone/>
            </a:pPr>
            <a:r>
              <a:rPr lang="cs-CZ" sz="2400" i="1" dirty="0" smtClean="0"/>
              <a:t>						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Tx/>
              <a:buNone/>
            </a:pPr>
            <a:endParaRPr lang="cs-CZ" sz="2400" i="1" dirty="0" smtClean="0"/>
          </a:p>
          <a:p>
            <a:pPr eaLnBrk="1" hangingPunct="1">
              <a:buFontTx/>
              <a:buNone/>
            </a:pPr>
            <a:endParaRPr lang="en-US" sz="2400" i="1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   </a:t>
            </a:r>
            <a:r>
              <a:rPr lang="cs-CZ" sz="2400" dirty="0" smtClean="0"/>
              <a:t>			</a:t>
            </a:r>
            <a:r>
              <a:rPr lang="en-US" sz="2400" dirty="0" smtClean="0"/>
              <a:t> ... 	</a:t>
            </a:r>
            <a:r>
              <a:rPr lang="en-US" sz="2400" dirty="0" err="1" smtClean="0"/>
              <a:t>maximální</a:t>
            </a:r>
            <a:r>
              <a:rPr lang="en-US" sz="2400" dirty="0" smtClean="0"/>
              <a:t> </a:t>
            </a:r>
            <a:r>
              <a:rPr lang="en-US" sz="2400" dirty="0" err="1" smtClean="0"/>
              <a:t>hodnota</a:t>
            </a:r>
            <a:r>
              <a:rPr lang="en-US" sz="2400" dirty="0" smtClean="0"/>
              <a:t>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 </a:t>
            </a:r>
            <a:r>
              <a:rPr lang="cs-CZ" sz="2400" dirty="0" smtClean="0"/>
              <a:t>			 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			 </a:t>
            </a:r>
            <a:r>
              <a:rPr lang="en-US" sz="2400" dirty="0" smtClean="0"/>
              <a:t>...  	</a:t>
            </a:r>
            <a:r>
              <a:rPr lang="cs-CZ" sz="2400" dirty="0" smtClean="0"/>
              <a:t>bod (vektor) nebo množina </a:t>
            </a:r>
            <a:r>
              <a:rPr lang="en-US" sz="2400" dirty="0" smtClean="0"/>
              <a:t>bod</a:t>
            </a:r>
            <a:r>
              <a:rPr lang="cs-CZ" sz="2400" dirty="0" smtClean="0"/>
              <a:t>ů 					(vektorů)</a:t>
            </a:r>
            <a:r>
              <a:rPr lang="en-US" sz="2400" dirty="0" smtClean="0"/>
              <a:t> z 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cs-CZ" sz="2400" i="1" dirty="0" smtClean="0">
                <a:latin typeface="Times New Roman" pitchFamily="18" charset="0"/>
              </a:rPr>
              <a:t> </a:t>
            </a:r>
            <a:r>
              <a:rPr lang="en-US" sz="2400" dirty="0" smtClean="0"/>
              <a:t> v n</a:t>
            </a:r>
            <a:r>
              <a:rPr lang="cs-CZ" sz="2400" dirty="0" err="1" smtClean="0"/>
              <a:t>ěm</a:t>
            </a:r>
            <a:r>
              <a:rPr lang="en-US" sz="2400" dirty="0" smtClean="0"/>
              <a:t>ž (</a:t>
            </a:r>
            <a:r>
              <a:rPr lang="cs-CZ" sz="2400" dirty="0" smtClean="0"/>
              <a:t>kde</a:t>
            </a:r>
            <a:r>
              <a:rPr lang="en-US" sz="2400" dirty="0" smtClean="0"/>
              <a:t>) je</a:t>
            </a:r>
            <a:r>
              <a:rPr lang="cs-CZ" sz="2400" dirty="0" smtClean="0"/>
              <a:t> </a:t>
            </a:r>
            <a:r>
              <a:rPr lang="en-US" sz="2400" dirty="0" err="1" smtClean="0"/>
              <a:t>dosažena</a:t>
            </a:r>
            <a:r>
              <a:rPr lang="cs-CZ" sz="2400" dirty="0" smtClean="0"/>
              <a:t> 			</a:t>
            </a:r>
            <a:r>
              <a:rPr lang="en-US" sz="2400" dirty="0" err="1" smtClean="0"/>
              <a:t>maximální</a:t>
            </a:r>
            <a:r>
              <a:rPr lang="en-US" sz="2400" dirty="0" smtClean="0"/>
              <a:t> </a:t>
            </a:r>
            <a:r>
              <a:rPr lang="en-US" sz="2400" dirty="0" err="1" smtClean="0"/>
              <a:t>hodnota</a:t>
            </a:r>
            <a:r>
              <a:rPr lang="cs-CZ" sz="2400" dirty="0" smtClean="0"/>
              <a:t> funkce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dirty="0" smtClean="0"/>
              <a:t> </a:t>
            </a:r>
            <a:r>
              <a:rPr lang="cs-CZ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endParaRPr lang="cs-CZ" sz="2400" i="1" dirty="0" smtClean="0">
              <a:latin typeface="Times New Roman" pitchFamily="18" charset="0"/>
            </a:endParaRP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001760"/>
              </p:ext>
            </p:extLst>
          </p:nvPr>
        </p:nvGraphicFramePr>
        <p:xfrm>
          <a:off x="674894" y="4263764"/>
          <a:ext cx="131603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Rovnice" r:id="rId3" imgW="838200" imgH="419100" progId="Equation.3">
                  <p:embed/>
                </p:oleObj>
              </mc:Choice>
              <mc:Fallback>
                <p:oleObj name="Rovnice" r:id="rId3" imgW="8382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894" y="4263764"/>
                        <a:ext cx="1316037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458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096423"/>
              </p:ext>
            </p:extLst>
          </p:nvPr>
        </p:nvGraphicFramePr>
        <p:xfrm>
          <a:off x="455819" y="5086775"/>
          <a:ext cx="175418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Rovnice" r:id="rId5" imgW="1117600" imgH="419100" progId="Equation.3">
                  <p:embed/>
                </p:oleObj>
              </mc:Choice>
              <mc:Fallback>
                <p:oleObj name="Rovnice" r:id="rId5" imgW="1117600" imgH="419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819" y="5086775"/>
                        <a:ext cx="1754188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214917"/>
              </p:ext>
            </p:extLst>
          </p:nvPr>
        </p:nvGraphicFramePr>
        <p:xfrm>
          <a:off x="1144105" y="2168309"/>
          <a:ext cx="1339663" cy="1954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2" name="Rovnice" r:id="rId7" imgW="520560" imgH="609480" progId="Equation.3">
                  <p:embed/>
                </p:oleObj>
              </mc:Choice>
              <mc:Fallback>
                <p:oleObj name="Rovnice" r:id="rId7" imgW="5205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 b="-18307"/>
                      <a:stretch>
                        <a:fillRect/>
                      </a:stretch>
                    </p:blipFill>
                    <p:spPr bwMode="auto">
                      <a:xfrm>
                        <a:off x="1144105" y="2168309"/>
                        <a:ext cx="1339663" cy="19549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Přímá spojnice se šipkou 2"/>
          <p:cNvCxnSpPr/>
          <p:nvPr/>
        </p:nvCxnSpPr>
        <p:spPr>
          <a:xfrm>
            <a:off x="2483768" y="2996952"/>
            <a:ext cx="2448272" cy="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2460286" y="2223946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výrobní program      zisk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641535" y="2751188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= 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+…+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i="1" baseline="-25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baseline="-25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cs-CZ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6CFC5D81-7C52-4E15-9F44-7D8DD049D611}" type="slidenum">
              <a:rPr lang="cs-CZ"/>
              <a:pPr>
                <a:defRPr/>
              </a:pPr>
              <a:t>14</a:t>
            </a:fld>
            <a:endParaRPr lang="cs-CZ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b="1" smtClean="0">
                <a:solidFill>
                  <a:schemeClr val="accent2"/>
                </a:solidFill>
              </a:rPr>
              <a:t>Extrém funkce</a:t>
            </a:r>
            <a:r>
              <a:rPr lang="cs-CZ" sz="3600" b="1" smtClean="0">
                <a:solidFill>
                  <a:schemeClr val="accent2"/>
                </a:solidFill>
              </a:rPr>
              <a:t> (minimum)</a:t>
            </a:r>
            <a:r>
              <a:rPr lang="cs-CZ" smtClean="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4963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	</a:t>
            </a:r>
            <a:r>
              <a:rPr lang="en-US" sz="2400" i="1" smtClean="0">
                <a:latin typeface="Times New Roman" pitchFamily="18" charset="0"/>
              </a:rPr>
              <a:t>f</a:t>
            </a:r>
            <a:r>
              <a:rPr lang="en-US" sz="2400" smtClean="0">
                <a:latin typeface="Times New Roman" pitchFamily="18" charset="0"/>
              </a:rPr>
              <a:t>(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smtClean="0">
                <a:latin typeface="Times New Roman" pitchFamily="18" charset="0"/>
              </a:rPr>
              <a:t>)</a:t>
            </a:r>
            <a:r>
              <a:rPr lang="en-US" sz="2400" smtClean="0"/>
              <a:t> </a:t>
            </a:r>
            <a:r>
              <a:rPr lang="cs-CZ" sz="2400" smtClean="0"/>
              <a:t>           </a:t>
            </a:r>
            <a:r>
              <a:rPr lang="en-US" sz="2400" smtClean="0"/>
              <a:t>... </a:t>
            </a:r>
            <a:r>
              <a:rPr lang="cs-CZ" sz="2400" smtClean="0"/>
              <a:t>  reálná funkce </a:t>
            </a:r>
            <a:r>
              <a:rPr lang="en-US" sz="2400" smtClean="0"/>
              <a:t>definována na množině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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</a:rPr>
              <a:t>R</a:t>
            </a:r>
            <a:r>
              <a:rPr lang="en-US" sz="2400" i="1" baseline="30000" smtClean="0">
                <a:latin typeface="Times New Roman" pitchFamily="18" charset="0"/>
              </a:rPr>
              <a:t>n</a:t>
            </a:r>
            <a:endParaRPr lang="en-US" sz="2400" i="1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2400" i="1" smtClean="0"/>
          </a:p>
          <a:p>
            <a:pPr eaLnBrk="1" hangingPunct="1">
              <a:buFontTx/>
              <a:buNone/>
            </a:pPr>
            <a:r>
              <a:rPr lang="en-US" sz="2400" smtClean="0"/>
              <a:t>   </a:t>
            </a:r>
            <a:r>
              <a:rPr lang="cs-CZ" sz="2400" smtClean="0"/>
              <a:t>			</a:t>
            </a:r>
            <a:r>
              <a:rPr lang="en-US" sz="2400" smtClean="0"/>
              <a:t> ... 	m</a:t>
            </a:r>
            <a:r>
              <a:rPr lang="cs-CZ" sz="2400" smtClean="0"/>
              <a:t>in</a:t>
            </a:r>
            <a:r>
              <a:rPr lang="en-US" sz="2400" smtClean="0"/>
              <a:t>imální hodnota </a:t>
            </a:r>
            <a:r>
              <a:rPr lang="en-US" sz="2400" i="1" smtClean="0">
                <a:latin typeface="Times New Roman" pitchFamily="18" charset="0"/>
              </a:rPr>
              <a:t>f</a:t>
            </a:r>
            <a:r>
              <a:rPr lang="en-US" sz="2400" smtClean="0"/>
              <a:t> na </a:t>
            </a:r>
            <a:r>
              <a:rPr lang="en-US" sz="2400" i="1" smtClean="0">
                <a:latin typeface="Times New Roman" pitchFamily="18" charset="0"/>
              </a:rPr>
              <a:t>X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</a:t>
            </a:r>
            <a:r>
              <a:rPr lang="cs-CZ" sz="2400" smtClean="0"/>
              <a:t>			 </a:t>
            </a:r>
          </a:p>
          <a:p>
            <a:pPr eaLnBrk="1" hangingPunct="1">
              <a:buFontTx/>
              <a:buNone/>
            </a:pPr>
            <a:r>
              <a:rPr lang="cs-CZ" sz="2400" smtClean="0"/>
              <a:t>			 </a:t>
            </a:r>
            <a:r>
              <a:rPr lang="en-US" sz="2400" smtClean="0"/>
              <a:t>...  	</a:t>
            </a:r>
            <a:r>
              <a:rPr lang="cs-CZ" sz="2400" smtClean="0"/>
              <a:t>množina </a:t>
            </a:r>
            <a:r>
              <a:rPr lang="en-US" sz="2400" smtClean="0"/>
              <a:t>bod</a:t>
            </a:r>
            <a:r>
              <a:rPr lang="cs-CZ" sz="2400" smtClean="0"/>
              <a:t>ů</a:t>
            </a:r>
            <a:r>
              <a:rPr lang="en-US" sz="2400" smtClean="0"/>
              <a:t> z 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cs-CZ" sz="2400" i="1" smtClean="0">
                <a:latin typeface="Times New Roman" pitchFamily="18" charset="0"/>
              </a:rPr>
              <a:t> </a:t>
            </a:r>
            <a:r>
              <a:rPr lang="en-US" sz="2400" smtClean="0"/>
              <a:t> v n</a:t>
            </a:r>
            <a:r>
              <a:rPr lang="cs-CZ" sz="2400" smtClean="0"/>
              <a:t>í</a:t>
            </a:r>
            <a:r>
              <a:rPr lang="en-US" sz="2400" smtClean="0"/>
              <a:t>ž je</a:t>
            </a:r>
            <a:r>
              <a:rPr lang="cs-CZ" sz="2400" smtClean="0"/>
              <a:t> </a:t>
            </a:r>
            <a:r>
              <a:rPr lang="en-US" sz="2400" smtClean="0"/>
              <a:t>dosažena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			m</a:t>
            </a:r>
            <a:r>
              <a:rPr lang="cs-CZ" sz="2400" smtClean="0"/>
              <a:t>in</a:t>
            </a:r>
            <a:r>
              <a:rPr lang="en-US" sz="2400" smtClean="0"/>
              <a:t>imální hodnota</a:t>
            </a:r>
            <a:r>
              <a:rPr lang="cs-CZ" sz="2400" smtClean="0"/>
              <a:t> funkce </a:t>
            </a:r>
            <a:r>
              <a:rPr lang="en-US" sz="2400" i="1" smtClean="0">
                <a:latin typeface="Times New Roman" pitchFamily="18" charset="0"/>
              </a:rPr>
              <a:t>f</a:t>
            </a:r>
            <a:r>
              <a:rPr lang="en-US" sz="2400" smtClean="0"/>
              <a:t> na </a:t>
            </a:r>
            <a:r>
              <a:rPr lang="en-US" sz="2400" i="1" smtClean="0">
                <a:latin typeface="Times New Roman" pitchFamily="18" charset="0"/>
              </a:rPr>
              <a:t>X</a:t>
            </a:r>
            <a:endParaRPr lang="cs-CZ" sz="2400" i="1" smtClean="0">
              <a:latin typeface="Times New Roman" pitchFamily="18" charset="0"/>
            </a:endParaRP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1042988" y="2924175"/>
          <a:ext cx="14414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Rovnice" r:id="rId3" imgW="609336" imgH="304668" progId="Equation.3">
                  <p:embed/>
                </p:oleObj>
              </mc:Choice>
              <mc:Fallback>
                <p:oleObj name="Rovnice" r:id="rId3" imgW="609336" imgH="30466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924175"/>
                        <a:ext cx="1441450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755650" y="3789363"/>
          <a:ext cx="1876425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Rovnice" r:id="rId5" imgW="850531" imgH="304668" progId="Equation.3">
                  <p:embed/>
                </p:oleObj>
              </mc:Choice>
              <mc:Fallback>
                <p:oleObj name="Rovnice" r:id="rId5" imgW="850531" imgH="304668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789363"/>
                        <a:ext cx="1876425" cy="649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28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E67D5FF1-A6ED-441A-AB6D-019FADCF21A5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Extrém funkce</a:t>
            </a:r>
            <a:r>
              <a:rPr lang="cs-CZ" sz="3600" smtClean="0"/>
              <a:t> …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21764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/>
              <a:t>	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</a:rPr>
              <a:t>) = 2 - (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</a:rPr>
              <a:t>-1)</a:t>
            </a:r>
            <a:r>
              <a:rPr lang="en-US" sz="2400" baseline="30000" dirty="0" smtClean="0">
                <a:latin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</a:rPr>
              <a:t> , 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</a:rPr>
              <a:t>  =  [0 </a:t>
            </a:r>
            <a:r>
              <a:rPr lang="en-US" sz="2400" dirty="0">
                <a:latin typeface="Times New Roman" pitchFamily="18" charset="0"/>
              </a:rPr>
              <a:t>;</a:t>
            </a:r>
            <a:r>
              <a:rPr lang="en-US" sz="2400" dirty="0" smtClean="0">
                <a:latin typeface="Times New Roman" pitchFamily="18" charset="0"/>
              </a:rPr>
              <a:t> 3]</a:t>
            </a:r>
          </a:p>
          <a:p>
            <a:pPr eaLnBrk="1" hangingPunct="1">
              <a:buFontTx/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 smtClean="0"/>
              <a:t> </a:t>
            </a:r>
            <a:r>
              <a:rPr lang="cs-CZ" sz="2400" dirty="0" smtClean="0"/>
              <a:t>			</a:t>
            </a:r>
            <a:r>
              <a:rPr lang="en-US" sz="2400" b="1" dirty="0" smtClean="0">
                <a:latin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</a:rPr>
              <a:t> ,</a:t>
            </a:r>
            <a:r>
              <a:rPr lang="cs-CZ" sz="2400" b="1" dirty="0" smtClean="0">
                <a:latin typeface="Times New Roman" pitchFamily="18" charset="0"/>
              </a:rPr>
              <a:t>		</a:t>
            </a:r>
            <a:r>
              <a:rPr lang="en-US" sz="2400" b="1" dirty="0" smtClean="0">
                <a:latin typeface="Times New Roman" pitchFamily="18" charset="0"/>
              </a:rPr>
              <a:t>  </a:t>
            </a:r>
            <a:r>
              <a:rPr lang="cs-CZ" sz="2400" b="1" dirty="0" smtClean="0">
                <a:latin typeface="Times New Roman" pitchFamily="18" charset="0"/>
              </a:rPr>
              <a:t>      </a:t>
            </a:r>
            <a:r>
              <a:rPr lang="en-US" sz="2400" b="1" dirty="0" smtClean="0">
                <a:latin typeface="Times New Roman" pitchFamily="18" charset="0"/>
              </a:rPr>
              <a:t>= {</a:t>
            </a:r>
            <a:r>
              <a:rPr lang="en-US" sz="2400" dirty="0" smtClean="0">
                <a:latin typeface="Times New Roman" pitchFamily="18" charset="0"/>
              </a:rPr>
              <a:t>1}</a:t>
            </a:r>
            <a:endParaRPr lang="cs-CZ" sz="2400" dirty="0" smtClean="0">
              <a:latin typeface="Times New Roman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68313" y="1125538"/>
            <a:ext cx="8207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b="1">
                <a:solidFill>
                  <a:schemeClr val="accent2"/>
                </a:solidFill>
                <a:latin typeface="Arial" charset="0"/>
              </a:rPr>
              <a:t>Příklad 5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 a)</a:t>
            </a:r>
            <a:endParaRPr lang="cs-CZ" sz="28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3132138" y="2735263"/>
          <a:ext cx="160972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name="Rovnice" r:id="rId3" imgW="1066800" imgH="419100" progId="Equation.3">
                  <p:embed/>
                </p:oleObj>
              </mc:Choice>
              <mc:Fallback>
                <p:oleObj name="Rovnice" r:id="rId3" imgW="10668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2735263"/>
                        <a:ext cx="1609725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1104900" y="2736850"/>
          <a:ext cx="11684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Rovnice" r:id="rId5" imgW="787400" imgH="419100" progId="Equation.3">
                  <p:embed/>
                </p:oleObj>
              </mc:Choice>
              <mc:Fallback>
                <p:oleObj name="Rovnice" r:id="rId5" imgW="787400" imgH="419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2736850"/>
                        <a:ext cx="116840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2058988" y="3860800"/>
            <a:ext cx="1587" cy="20875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1555750" y="5013325"/>
            <a:ext cx="3744913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2492375" y="4149725"/>
            <a:ext cx="1588" cy="9350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V="1">
            <a:off x="3571875" y="4868863"/>
            <a:ext cx="1588" cy="8302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5615" name="Arc 15"/>
          <p:cNvSpPr>
            <a:spLocks/>
          </p:cNvSpPr>
          <p:nvPr/>
        </p:nvSpPr>
        <p:spPr bwMode="auto">
          <a:xfrm>
            <a:off x="2492375" y="4149725"/>
            <a:ext cx="1079500" cy="1606550"/>
          </a:xfrm>
          <a:custGeom>
            <a:avLst/>
            <a:gdLst>
              <a:gd name="T0" fmla="*/ 0 w 21600"/>
              <a:gd name="T1" fmla="*/ 0 h 21600"/>
              <a:gd name="T2" fmla="*/ 1079500 w 21600"/>
              <a:gd name="T3" fmla="*/ 1606550 h 21600"/>
              <a:gd name="T4" fmla="*/ 0 w 21600"/>
              <a:gd name="T5" fmla="*/ 16065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412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5616" name="Arc 16"/>
          <p:cNvSpPr>
            <a:spLocks/>
          </p:cNvSpPr>
          <p:nvPr/>
        </p:nvSpPr>
        <p:spPr bwMode="auto">
          <a:xfrm flipH="1">
            <a:off x="2058988" y="4149725"/>
            <a:ext cx="438150" cy="509588"/>
          </a:xfrm>
          <a:custGeom>
            <a:avLst/>
            <a:gdLst>
              <a:gd name="T0" fmla="*/ 0 w 21600"/>
              <a:gd name="T1" fmla="*/ 0 h 21600"/>
              <a:gd name="T2" fmla="*/ 438150 w 21600"/>
              <a:gd name="T3" fmla="*/ 509588 h 21600"/>
              <a:gd name="T4" fmla="*/ 0 w 21600"/>
              <a:gd name="T5" fmla="*/ 50958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412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1987550" y="4581525"/>
            <a:ext cx="18415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8451" name="Line 18"/>
          <p:cNvSpPr>
            <a:spLocks noChangeShapeType="1"/>
          </p:cNvSpPr>
          <p:nvPr/>
        </p:nvSpPr>
        <p:spPr bwMode="auto">
          <a:xfrm flipH="1">
            <a:off x="1987550" y="4149725"/>
            <a:ext cx="4572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2058988" y="5013325"/>
            <a:ext cx="1512887" cy="1588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1700213" y="3933825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2</a:t>
            </a:r>
            <a:endParaRPr lang="cs-CZ"/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1700213" y="4365625"/>
            <a:ext cx="309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1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1700213" y="5084763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0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2347913" y="5084763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3571875" y="5084763"/>
            <a:ext cx="309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3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2708275" y="46593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i="1">
                <a:latin typeface="Times New Roman" pitchFamily="18" charset="0"/>
              </a:rPr>
              <a:t>X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924175" y="3933825"/>
            <a:ext cx="573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1">
                <a:latin typeface="Times New Roman" pitchFamily="18" charset="0"/>
              </a:rPr>
              <a:t>f</a:t>
            </a:r>
            <a:r>
              <a:rPr lang="en-GB">
                <a:latin typeface="Times New Roman" pitchFamily="18" charset="0"/>
              </a:rPr>
              <a:t>(</a:t>
            </a:r>
            <a:r>
              <a:rPr lang="en-GB" i="1">
                <a:latin typeface="Times New Roman" pitchFamily="18" charset="0"/>
              </a:rPr>
              <a:t>x</a:t>
            </a:r>
            <a:r>
              <a:rPr lang="en-GB">
                <a:latin typeface="Times New Roman" pitchFamily="18" charset="0"/>
              </a:rPr>
              <a:t>)</a:t>
            </a:r>
            <a:r>
              <a:rPr lang="cs-CZ"/>
              <a:t> 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5156200" y="4659313"/>
            <a:ext cx="285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i="1">
                <a:latin typeface="Times New Roman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  <p:bldP spid="25604" grpId="0"/>
      <p:bldP spid="25611" grpId="0" animBg="1"/>
      <p:bldP spid="25612" grpId="0" animBg="1"/>
      <p:bldP spid="25613" grpId="0" animBg="1"/>
      <p:bldP spid="25614" grpId="0" animBg="1"/>
      <p:bldP spid="25615" grpId="0" animBg="1"/>
      <p:bldP spid="25616" grpId="0" animBg="1"/>
      <p:bldP spid="25617" grpId="0" animBg="1"/>
      <p:bldP spid="25619" grpId="0" animBg="1"/>
      <p:bldP spid="25620" grpId="0"/>
      <p:bldP spid="25621" grpId="0"/>
      <p:bldP spid="25622" grpId="0"/>
      <p:bldP spid="25623" grpId="0"/>
      <p:bldP spid="25624" grpId="0"/>
      <p:bldP spid="25625" grpId="0"/>
      <p:bldP spid="25626" grpId="0"/>
      <p:bldP spid="256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32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B34831DB-251E-49DF-BCCD-B3B98272F49E}" type="slidenum">
              <a:rPr lang="cs-CZ"/>
              <a:pPr>
                <a:defRPr/>
              </a:pPr>
              <a:t>16</a:t>
            </a:fld>
            <a:endParaRPr lang="cs-CZ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Extrém funkce</a:t>
            </a:r>
            <a:r>
              <a:rPr lang="cs-CZ" sz="3600" smtClean="0"/>
              <a:t> …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21764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	</a:t>
            </a:r>
            <a:r>
              <a:rPr lang="en-US" sz="2400" i="1" smtClean="0">
                <a:latin typeface="Times New Roman" pitchFamily="18" charset="0"/>
              </a:rPr>
              <a:t>f</a:t>
            </a:r>
            <a:r>
              <a:rPr lang="en-US" sz="2400" smtClean="0">
                <a:latin typeface="Times New Roman" pitchFamily="18" charset="0"/>
              </a:rPr>
              <a:t>(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smtClean="0">
                <a:latin typeface="Times New Roman" pitchFamily="18" charset="0"/>
              </a:rPr>
              <a:t>) </a:t>
            </a:r>
            <a:r>
              <a:rPr lang="cs-CZ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</a:rPr>
              <a:t>= 2 - (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smtClean="0">
                <a:latin typeface="Times New Roman" pitchFamily="18" charset="0"/>
              </a:rPr>
              <a:t>-1)</a:t>
            </a:r>
            <a:r>
              <a:rPr lang="en-US" sz="2400" baseline="30000" smtClean="0">
                <a:latin typeface="Times New Roman" pitchFamily="18" charset="0"/>
              </a:rPr>
              <a:t>2</a:t>
            </a:r>
            <a:r>
              <a:rPr lang="en-US" sz="2400" smtClean="0">
                <a:latin typeface="Times New Roman" pitchFamily="18" charset="0"/>
              </a:rPr>
              <a:t> , 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400" smtClean="0">
                <a:latin typeface="Times New Roman" pitchFamily="18" charset="0"/>
              </a:rPr>
              <a:t>[0 , </a:t>
            </a:r>
            <a:r>
              <a:rPr lang="cs-CZ" sz="2400" smtClean="0">
                <a:latin typeface="Times New Roman" pitchFamily="18" charset="0"/>
              </a:rPr>
              <a:t>1</a:t>
            </a:r>
            <a:r>
              <a:rPr lang="en-US" sz="2400" smtClean="0">
                <a:latin typeface="Times New Roman" pitchFamily="18" charset="0"/>
              </a:rPr>
              <a:t>]</a:t>
            </a:r>
            <a:r>
              <a:rPr lang="cs-CZ" sz="2400" smtClean="0">
                <a:latin typeface="Times New Roman" pitchFamily="18" charset="0"/>
              </a:rPr>
              <a:t> = </a:t>
            </a:r>
            <a:r>
              <a:rPr lang="cs-CZ" sz="2400" i="1" smtClean="0">
                <a:latin typeface="Times New Roman" pitchFamily="18" charset="0"/>
              </a:rPr>
              <a:t>X</a:t>
            </a:r>
            <a:endParaRPr lang="en-US" sz="2400" i="1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sz="2400" smtClean="0">
                <a:latin typeface="Times New Roman" pitchFamily="18" charset="0"/>
              </a:rPr>
              <a:t>		= 1 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400" smtClean="0">
                <a:latin typeface="Times New Roman" pitchFamily="18" charset="0"/>
              </a:rPr>
              <a:t>[</a:t>
            </a:r>
            <a:r>
              <a:rPr lang="cs-CZ" sz="2400" smtClean="0">
                <a:latin typeface="Times New Roman" pitchFamily="18" charset="0"/>
              </a:rPr>
              <a:t>1</a:t>
            </a:r>
            <a:r>
              <a:rPr lang="en-US" sz="2400" smtClean="0">
                <a:latin typeface="Times New Roman" pitchFamily="18" charset="0"/>
              </a:rPr>
              <a:t> , </a:t>
            </a:r>
            <a:r>
              <a:rPr lang="cs-CZ" sz="2400" smtClean="0">
                <a:latin typeface="Times New Roman" pitchFamily="18" charset="0"/>
              </a:rPr>
              <a:t>3</a:t>
            </a:r>
            <a:r>
              <a:rPr lang="en-US" sz="2400" smtClean="0">
                <a:latin typeface="Times New Roman" pitchFamily="18" charset="0"/>
              </a:rPr>
              <a:t>]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</a:t>
            </a:r>
            <a:r>
              <a:rPr lang="cs-CZ" sz="2400" smtClean="0"/>
              <a:t>			</a:t>
            </a:r>
            <a:r>
              <a:rPr lang="en-US" sz="2400" b="1" smtClean="0">
                <a:latin typeface="Times New Roman" pitchFamily="18" charset="0"/>
              </a:rPr>
              <a:t>= </a:t>
            </a:r>
            <a:r>
              <a:rPr lang="en-US" sz="2400" smtClean="0">
                <a:latin typeface="Times New Roman" pitchFamily="18" charset="0"/>
              </a:rPr>
              <a:t>2</a:t>
            </a:r>
            <a:r>
              <a:rPr lang="en-US" sz="2400" b="1" smtClean="0">
                <a:latin typeface="Times New Roman" pitchFamily="18" charset="0"/>
              </a:rPr>
              <a:t> ,</a:t>
            </a:r>
            <a:r>
              <a:rPr lang="cs-CZ" sz="2400" b="1" smtClean="0">
                <a:latin typeface="Times New Roman" pitchFamily="18" charset="0"/>
              </a:rPr>
              <a:t>		</a:t>
            </a:r>
            <a:r>
              <a:rPr lang="en-US" sz="2400" b="1" smtClean="0">
                <a:latin typeface="Times New Roman" pitchFamily="18" charset="0"/>
              </a:rPr>
              <a:t>  </a:t>
            </a:r>
            <a:r>
              <a:rPr lang="cs-CZ" sz="2400" b="1" smtClean="0">
                <a:latin typeface="Times New Roman" pitchFamily="18" charset="0"/>
              </a:rPr>
              <a:t>      </a:t>
            </a:r>
            <a:r>
              <a:rPr lang="en-US" sz="2400" b="1" smtClean="0">
                <a:latin typeface="Times New Roman" pitchFamily="18" charset="0"/>
              </a:rPr>
              <a:t>= [</a:t>
            </a:r>
            <a:r>
              <a:rPr lang="en-US" sz="2400" smtClean="0">
                <a:latin typeface="Times New Roman" pitchFamily="18" charset="0"/>
              </a:rPr>
              <a:t>1 , 3]</a:t>
            </a:r>
            <a:endParaRPr lang="cs-CZ" sz="2400" smtClean="0">
              <a:latin typeface="Times New Roman" pitchFamily="18" charset="0"/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68313" y="1125538"/>
            <a:ext cx="8207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b="1">
                <a:solidFill>
                  <a:schemeClr val="accent2"/>
                </a:solidFill>
                <a:latin typeface="Arial" charset="0"/>
              </a:rPr>
              <a:t>Příklad 5 b)</a:t>
            </a:r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9464" name="Rectangle 6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3132138" y="2735263"/>
          <a:ext cx="160972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6" name="Rovnice" r:id="rId3" imgW="1066800" imgH="419100" progId="Equation.3">
                  <p:embed/>
                </p:oleObj>
              </mc:Choice>
              <mc:Fallback>
                <p:oleObj name="Rovnice" r:id="rId3" imgW="10668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2735263"/>
                        <a:ext cx="1609725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6" name="Rectangle 8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1104900" y="2736850"/>
          <a:ext cx="11684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7" name="Rovnice" r:id="rId5" imgW="787400" imgH="419100" progId="Equation.3">
                  <p:embed/>
                </p:oleObj>
              </mc:Choice>
              <mc:Fallback>
                <p:oleObj name="Rovnice" r:id="rId5" imgW="787400" imgH="419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2736850"/>
                        <a:ext cx="116840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2058988" y="3860800"/>
            <a:ext cx="1587" cy="20875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1555750" y="5013325"/>
            <a:ext cx="3744913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2492375" y="4149725"/>
            <a:ext cx="1588" cy="935038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8927" name="Arc 15"/>
          <p:cNvSpPr>
            <a:spLocks/>
          </p:cNvSpPr>
          <p:nvPr/>
        </p:nvSpPr>
        <p:spPr bwMode="auto">
          <a:xfrm flipH="1">
            <a:off x="2058988" y="4149725"/>
            <a:ext cx="438150" cy="509588"/>
          </a:xfrm>
          <a:custGeom>
            <a:avLst/>
            <a:gdLst>
              <a:gd name="T0" fmla="*/ 0 w 21600"/>
              <a:gd name="T1" fmla="*/ 0 h 21600"/>
              <a:gd name="T2" fmla="*/ 438150 w 21600"/>
              <a:gd name="T3" fmla="*/ 509588 h 21600"/>
              <a:gd name="T4" fmla="*/ 0 w 21600"/>
              <a:gd name="T5" fmla="*/ 50958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1987550" y="4581525"/>
            <a:ext cx="18415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1987550" y="4149725"/>
            <a:ext cx="4572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>
            <a:off x="2058988" y="5013325"/>
            <a:ext cx="1512887" cy="1588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1700213" y="3933825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2</a:t>
            </a:r>
            <a:endParaRPr lang="cs-CZ"/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1700213" y="4365625"/>
            <a:ext cx="309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1</a:t>
            </a: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1700213" y="5084763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0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2347913" y="5084763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1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3571875" y="5084763"/>
            <a:ext cx="309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3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2708275" y="46593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i="1">
                <a:latin typeface="Times New Roman" pitchFamily="18" charset="0"/>
              </a:rPr>
              <a:t>X</a:t>
            </a:r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2916238" y="3644900"/>
            <a:ext cx="573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1">
                <a:latin typeface="Times New Roman" pitchFamily="18" charset="0"/>
              </a:rPr>
              <a:t>f</a:t>
            </a:r>
            <a:r>
              <a:rPr lang="en-GB">
                <a:latin typeface="Times New Roman" pitchFamily="18" charset="0"/>
              </a:rPr>
              <a:t>(</a:t>
            </a:r>
            <a:r>
              <a:rPr lang="en-GB" i="1">
                <a:latin typeface="Times New Roman" pitchFamily="18" charset="0"/>
              </a:rPr>
              <a:t>x</a:t>
            </a:r>
            <a:r>
              <a:rPr lang="en-GB">
                <a:latin typeface="Times New Roman" pitchFamily="18" charset="0"/>
              </a:rPr>
              <a:t>)</a:t>
            </a:r>
            <a:r>
              <a:rPr lang="cs-CZ"/>
              <a:t> </a:t>
            </a:r>
          </a:p>
        </p:txBody>
      </p:sp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5156200" y="4659313"/>
            <a:ext cx="285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i="1">
                <a:latin typeface="Times New Roman" pitchFamily="18" charset="0"/>
              </a:rPr>
              <a:t>x</a:t>
            </a:r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2484438" y="4149725"/>
            <a:ext cx="10795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3563938" y="4149725"/>
            <a:ext cx="0" cy="93503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graphicFrame>
        <p:nvGraphicFramePr>
          <p:cNvPr id="38941" name="Object 29"/>
          <p:cNvGraphicFramePr>
            <a:graphicFrameLocks noChangeAspect="1"/>
          </p:cNvGraphicFramePr>
          <p:nvPr/>
        </p:nvGraphicFramePr>
        <p:xfrm>
          <a:off x="6300788" y="3644900"/>
          <a:ext cx="11525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8" name="Rovnice" r:id="rId7" imgW="571252" imgH="304668" progId="Equation.3">
                  <p:embed/>
                </p:oleObj>
              </mc:Choice>
              <mc:Fallback>
                <p:oleObj name="Rovnice" r:id="rId7" imgW="571252" imgH="304668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3644900"/>
                        <a:ext cx="115252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7596188" y="36449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</a:rPr>
              <a:t>= </a:t>
            </a:r>
            <a:r>
              <a:rPr lang="cs-CZ" sz="2400"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38943" name="Object 31"/>
          <p:cNvGraphicFramePr>
            <a:graphicFrameLocks noChangeAspect="1"/>
          </p:cNvGraphicFramePr>
          <p:nvPr/>
        </p:nvGraphicFramePr>
        <p:xfrm>
          <a:off x="5842000" y="4378325"/>
          <a:ext cx="160972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9" name="Rovnice" r:id="rId9" imgW="812447" imgH="304668" progId="Equation.3">
                  <p:embed/>
                </p:oleObj>
              </mc:Choice>
              <mc:Fallback>
                <p:oleObj name="Rovnice" r:id="rId9" imgW="812447" imgH="304668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0" y="4378325"/>
                        <a:ext cx="1609725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7451725" y="4365625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</a:rPr>
              <a:t>= {</a:t>
            </a:r>
            <a:r>
              <a:rPr lang="cs-CZ" sz="2400">
                <a:latin typeface="Times New Roman" pitchFamily="18" charset="0"/>
              </a:rPr>
              <a:t>0</a:t>
            </a:r>
            <a:r>
              <a:rPr lang="en-US" sz="2400">
                <a:latin typeface="Times New Roman" pitchFamily="18" charset="0"/>
              </a:rPr>
              <a:t>}</a:t>
            </a:r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36A8E3F8-B26A-4CC8-B5BF-63A565AE182B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n-US" sz="3600" b="1" smtClean="0"/>
              <a:t>Matematick</a:t>
            </a:r>
            <a:r>
              <a:rPr lang="cs-CZ" sz="3600" b="1" smtClean="0"/>
              <a:t>é programování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	</a:t>
            </a:r>
            <a:r>
              <a:rPr lang="cs-CZ" sz="2800" b="1" smtClean="0">
                <a:solidFill>
                  <a:schemeClr val="accent2"/>
                </a:solidFill>
              </a:rPr>
              <a:t>Základní úloha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sz="28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i="1" smtClean="0"/>
              <a:t>	</a:t>
            </a:r>
            <a:r>
              <a:rPr lang="cs-CZ" sz="2400" i="1" smtClean="0">
                <a:latin typeface="Times New Roman" pitchFamily="18" charset="0"/>
              </a:rPr>
              <a:t>f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</a:t>
            </a:r>
            <a:r>
              <a:rPr lang="cs-CZ" sz="2400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cs-CZ" sz="2400" smtClean="0">
                <a:latin typeface="Times New Roman" pitchFamily="18" charset="0"/>
              </a:rPr>
              <a:t>  </a:t>
            </a:r>
            <a:r>
              <a:rPr lang="cs-CZ" sz="2400" smtClean="0"/>
              <a:t>MAX</a:t>
            </a:r>
            <a:r>
              <a:rPr lang="en-US" sz="2400" smtClean="0"/>
              <a:t>;</a:t>
            </a:r>
            <a:r>
              <a:rPr lang="cs-CZ" sz="2400" smtClean="0"/>
              <a:t>			(1)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za podmínek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i="1" smtClean="0"/>
              <a:t>	</a:t>
            </a:r>
            <a:r>
              <a:rPr lang="cs-CZ" sz="2400" i="1" smtClean="0">
                <a:latin typeface="Times New Roman" pitchFamily="18" charset="0"/>
              </a:rPr>
              <a:t>g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400" smtClean="0">
                <a:latin typeface="Times New Roman" pitchFamily="18" charset="0"/>
              </a:rPr>
              <a:t>  </a:t>
            </a:r>
            <a:r>
              <a:rPr lang="en-US" sz="2400" i="1" smtClean="0">
                <a:latin typeface="Times New Roman" pitchFamily="18" charset="0"/>
              </a:rPr>
              <a:t>b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</a:t>
            </a:r>
            <a:r>
              <a:rPr lang="cs-CZ" sz="2400" i="1" smtClean="0">
                <a:latin typeface="Times New Roman" pitchFamily="18" charset="0"/>
              </a:rPr>
              <a:t>g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400" smtClean="0">
                <a:latin typeface="Times New Roman" pitchFamily="18" charset="0"/>
              </a:rPr>
              <a:t>  </a:t>
            </a:r>
            <a:r>
              <a:rPr lang="en-US" sz="2400" i="1" smtClean="0">
                <a:latin typeface="Times New Roman" pitchFamily="18" charset="0"/>
              </a:rPr>
              <a:t>b</a:t>
            </a:r>
            <a:r>
              <a:rPr lang="en-US" sz="2400" baseline="-25000" smtClean="0">
                <a:latin typeface="Times New Roman" pitchFamily="18" charset="0"/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aseline="-25000" smtClean="0">
                <a:latin typeface="Times New Roman" pitchFamily="18" charset="0"/>
              </a:rPr>
              <a:t>	</a:t>
            </a:r>
            <a:r>
              <a:rPr lang="en-US" sz="2400" baseline="-25000" smtClean="0">
                <a:latin typeface="Times New Roman" pitchFamily="18" charset="0"/>
              </a:rPr>
              <a:t>...............................................			</a:t>
            </a:r>
            <a:r>
              <a:rPr lang="cs-CZ" sz="2400" baseline="-25000" smtClean="0">
                <a:latin typeface="Times New Roman" pitchFamily="18" charset="0"/>
              </a:rPr>
              <a:t>	</a:t>
            </a:r>
            <a:r>
              <a:rPr lang="en-US" sz="2400" smtClean="0">
                <a:latin typeface="Times New Roman" pitchFamily="18" charset="0"/>
              </a:rPr>
              <a:t>(2)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>
                <a:latin typeface="Times New Roman" pitchFamily="18" charset="0"/>
              </a:rPr>
              <a:t>	</a:t>
            </a:r>
            <a:r>
              <a:rPr lang="cs-CZ" sz="2400" i="1" smtClean="0">
                <a:latin typeface="Times New Roman" pitchFamily="18" charset="0"/>
              </a:rPr>
              <a:t>g</a:t>
            </a:r>
            <a:r>
              <a:rPr lang="cs-CZ" sz="2400" i="1" baseline="-25000" smtClean="0">
                <a:latin typeface="Times New Roman" pitchFamily="18" charset="0"/>
              </a:rPr>
              <a:t>m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400" smtClean="0">
                <a:latin typeface="Times New Roman" pitchFamily="18" charset="0"/>
              </a:rPr>
              <a:t>  </a:t>
            </a:r>
            <a:r>
              <a:rPr lang="en-US" sz="2400" i="1" smtClean="0">
                <a:latin typeface="Times New Roman" pitchFamily="18" charset="0"/>
              </a:rPr>
              <a:t>b</a:t>
            </a:r>
            <a:r>
              <a:rPr lang="en-US" sz="2400" i="1" baseline="-25000" smtClean="0">
                <a:latin typeface="Times New Roman" pitchFamily="18" charset="0"/>
              </a:rPr>
              <a:t>m</a:t>
            </a:r>
            <a:r>
              <a:rPr lang="en-US" sz="2400" smtClean="0">
                <a:latin typeface="Times New Roman" pitchFamily="18" charset="0"/>
              </a:rPr>
              <a:t>                </a:t>
            </a:r>
            <a:endParaRPr lang="en-US" sz="2400" baseline="-250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>
                <a:latin typeface="Times New Roman" pitchFamily="18" charset="0"/>
              </a:rPr>
              <a:t>	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400" smtClean="0">
                <a:latin typeface="Times New Roman" pitchFamily="18" charset="0"/>
              </a:rPr>
              <a:t> 0 ,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en-US" sz="2400" baseline="-25000" smtClean="0">
                <a:latin typeface="Times New Roman" pitchFamily="18" charset="0"/>
              </a:rPr>
              <a:t>2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400" smtClean="0">
                <a:latin typeface="Times New Roman" pitchFamily="18" charset="0"/>
              </a:rPr>
              <a:t> 0 , ... ,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en-US" sz="2400" i="1" baseline="-25000" smtClean="0">
                <a:latin typeface="Times New Roman" pitchFamily="18" charset="0"/>
              </a:rPr>
              <a:t>n</a:t>
            </a:r>
            <a:r>
              <a:rPr lang="en-US" sz="2400" baseline="-250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400" smtClean="0">
                <a:latin typeface="Times New Roman" pitchFamily="18" charset="0"/>
              </a:rPr>
              <a:t> 0</a:t>
            </a:r>
            <a:endParaRPr lang="cs-CZ" sz="2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E19ED45D-9102-44CF-A9C8-E8555FC51F89}" type="slidenum">
              <a:rPr lang="cs-CZ"/>
              <a:pPr>
                <a:defRPr/>
              </a:pPr>
              <a:t>18</a:t>
            </a:fld>
            <a:endParaRPr lang="cs-CZ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354138"/>
          </a:xfrm>
        </p:spPr>
        <p:txBody>
          <a:bodyPr/>
          <a:lstStyle/>
          <a:p>
            <a:pPr eaLnBrk="1" hangingPunct="1"/>
            <a:r>
              <a:rPr lang="en-US" sz="3600" b="1" smtClean="0"/>
              <a:t>Matematick</a:t>
            </a:r>
            <a:r>
              <a:rPr lang="cs-CZ" sz="3600" b="1" smtClean="0"/>
              <a:t>é programování</a:t>
            </a:r>
            <a:br>
              <a:rPr lang="cs-CZ" sz="3600" b="1" smtClean="0"/>
            </a:br>
            <a:r>
              <a:rPr lang="cs-CZ" sz="2800" b="1" smtClean="0">
                <a:solidFill>
                  <a:schemeClr val="accent2"/>
                </a:solidFill>
              </a:rPr>
              <a:t>Základní úloha</a:t>
            </a:r>
            <a:endParaRPr lang="cs-CZ" sz="3600" b="1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3816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	</a:t>
            </a:r>
            <a:r>
              <a:rPr lang="cs-CZ" sz="2400" i="1" smtClean="0">
                <a:latin typeface="Times New Roman" pitchFamily="18" charset="0"/>
              </a:rPr>
              <a:t>f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 </a:t>
            </a:r>
            <a:r>
              <a:rPr lang="cs-CZ" sz="2400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cs-CZ" sz="2400" smtClean="0">
                <a:latin typeface="Times New Roman" pitchFamily="18" charset="0"/>
              </a:rPr>
              <a:t> </a:t>
            </a:r>
            <a:r>
              <a:rPr lang="cs-CZ" sz="2400" smtClean="0"/>
              <a:t>MAX</a:t>
            </a:r>
            <a:r>
              <a:rPr lang="en-US" sz="2400" smtClean="0"/>
              <a:t>;</a:t>
            </a:r>
            <a:r>
              <a:rPr lang="cs-CZ" sz="2400" smtClean="0">
                <a:latin typeface="Times New Roman" pitchFamily="18" charset="0"/>
              </a:rPr>
              <a:t> </a:t>
            </a:r>
            <a:r>
              <a:rPr lang="cs-CZ" sz="2400" smtClean="0"/>
              <a:t>	(1) </a:t>
            </a:r>
            <a:r>
              <a:rPr lang="cs-CZ" sz="2400" u="sng" smtClean="0"/>
              <a:t>účelová funkce</a:t>
            </a:r>
            <a:endParaRPr 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za podmínek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i="1" smtClean="0"/>
              <a:t>	</a:t>
            </a:r>
            <a:r>
              <a:rPr lang="cs-CZ" sz="2400" i="1" smtClean="0">
                <a:latin typeface="Times New Roman" pitchFamily="18" charset="0"/>
              </a:rPr>
              <a:t>g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400" smtClean="0">
                <a:latin typeface="Times New Roman" pitchFamily="18" charset="0"/>
              </a:rPr>
              <a:t>  </a:t>
            </a:r>
            <a:r>
              <a:rPr lang="en-US" sz="2400" i="1" smtClean="0">
                <a:latin typeface="Times New Roman" pitchFamily="18" charset="0"/>
              </a:rPr>
              <a:t>b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i="1" smtClean="0">
                <a:latin typeface="Times New Roman" pitchFamily="18" charset="0"/>
              </a:rPr>
              <a:t>	g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400" smtClean="0">
                <a:latin typeface="Times New Roman" pitchFamily="18" charset="0"/>
              </a:rPr>
              <a:t>  </a:t>
            </a:r>
            <a:r>
              <a:rPr lang="en-US" sz="2400" i="1" smtClean="0">
                <a:latin typeface="Times New Roman" pitchFamily="18" charset="0"/>
              </a:rPr>
              <a:t>b</a:t>
            </a:r>
            <a:r>
              <a:rPr lang="en-US" sz="2400" baseline="-25000" smtClean="0">
                <a:latin typeface="Times New Roman" pitchFamily="18" charset="0"/>
              </a:rPr>
              <a:t>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	.</a:t>
            </a:r>
            <a:r>
              <a:rPr lang="en-GB" sz="2400" smtClean="0"/>
              <a:t>................................</a:t>
            </a:r>
            <a:r>
              <a:rPr lang="cs-CZ" sz="2400" smtClean="0"/>
              <a:t> </a:t>
            </a:r>
            <a:r>
              <a:rPr lang="en-US" sz="2400" baseline="-25000" smtClean="0"/>
              <a:t>	</a:t>
            </a:r>
            <a:r>
              <a:rPr lang="en-US" sz="2400" smtClean="0"/>
              <a:t>(2) </a:t>
            </a:r>
            <a:r>
              <a:rPr lang="en-US" sz="2400" u="sng" smtClean="0"/>
              <a:t>omezující </a:t>
            </a:r>
            <a:r>
              <a:rPr lang="cs-CZ" sz="2400" u="sng" smtClean="0"/>
              <a:t>po</a:t>
            </a:r>
            <a:r>
              <a:rPr lang="en-US" sz="2400" u="sng" smtClean="0"/>
              <a:t>dmínky</a:t>
            </a: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i="1" smtClean="0"/>
              <a:t>	</a:t>
            </a:r>
            <a:r>
              <a:rPr lang="cs-CZ" sz="2400" i="1" smtClean="0">
                <a:latin typeface="Times New Roman" pitchFamily="18" charset="0"/>
              </a:rPr>
              <a:t>g</a:t>
            </a:r>
            <a:r>
              <a:rPr lang="cs-CZ" sz="2400" i="1" baseline="-25000" smtClean="0">
                <a:latin typeface="Times New Roman" pitchFamily="18" charset="0"/>
              </a:rPr>
              <a:t>m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400" smtClean="0">
                <a:latin typeface="Times New Roman" pitchFamily="18" charset="0"/>
              </a:rPr>
              <a:t>  </a:t>
            </a:r>
            <a:r>
              <a:rPr lang="en-US" sz="2400" i="1" smtClean="0">
                <a:latin typeface="Times New Roman" pitchFamily="18" charset="0"/>
              </a:rPr>
              <a:t>b</a:t>
            </a:r>
            <a:r>
              <a:rPr lang="en-US" sz="2400" i="1" baseline="-25000" smtClean="0">
                <a:latin typeface="Times New Roman" pitchFamily="18" charset="0"/>
              </a:rPr>
              <a:t>m</a:t>
            </a:r>
            <a:r>
              <a:rPr lang="en-US" sz="2400" smtClean="0"/>
              <a:t> 		 (mohou chybět)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400" smtClean="0">
                <a:latin typeface="Times New Roman" pitchFamily="18" charset="0"/>
              </a:rPr>
              <a:t> 0 ,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en-US" sz="2400" baseline="-25000" smtClean="0">
                <a:latin typeface="Times New Roman" pitchFamily="18" charset="0"/>
              </a:rPr>
              <a:t>2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400" smtClean="0">
                <a:latin typeface="Times New Roman" pitchFamily="18" charset="0"/>
              </a:rPr>
              <a:t> 0 , ... ,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en-US" sz="2400" i="1" baseline="-25000" smtClean="0">
                <a:latin typeface="Times New Roman" pitchFamily="18" charset="0"/>
              </a:rPr>
              <a:t>n</a:t>
            </a:r>
            <a:r>
              <a:rPr lang="en-US" sz="2400" baseline="-250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400" smtClean="0">
                <a:latin typeface="Times New Roman" pitchFamily="18" charset="0"/>
              </a:rPr>
              <a:t> 0</a:t>
            </a:r>
            <a:r>
              <a:rPr lang="en-US" sz="2400" smtClean="0"/>
              <a:t> 	</a:t>
            </a:r>
            <a:r>
              <a:rPr lang="cs-CZ" sz="2400" smtClean="0"/>
              <a:t>     </a:t>
            </a:r>
            <a:r>
              <a:rPr lang="en-US" sz="2400" u="sng" smtClean="0"/>
              <a:t>podm</a:t>
            </a:r>
            <a:r>
              <a:rPr lang="cs-CZ" sz="2400" u="sng" smtClean="0"/>
              <a:t>í</a:t>
            </a:r>
            <a:r>
              <a:rPr lang="en-US" sz="2400" u="sng" smtClean="0"/>
              <a:t>nky nez</a:t>
            </a:r>
            <a:r>
              <a:rPr lang="cs-CZ" sz="2400" u="sng" smtClean="0"/>
              <a:t>á</a:t>
            </a:r>
            <a:r>
              <a:rPr lang="en-US" sz="2400" u="sng" smtClean="0"/>
              <a:t>pornosti</a:t>
            </a:r>
            <a:endParaRPr lang="cs-CZ" sz="2400" u="sng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32805B88-9DC8-4F23-B13A-DB076DFD8349}" type="slidenum">
              <a:rPr lang="cs-CZ"/>
              <a:pPr>
                <a:defRPr/>
              </a:pPr>
              <a:t>19</a:t>
            </a:fld>
            <a:endParaRPr lang="cs-CZ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chemeClr val="accent2"/>
                </a:solidFill>
              </a:rPr>
              <a:t>P</a:t>
            </a:r>
            <a:r>
              <a:rPr lang="cs-CZ" sz="3200" b="1" smtClean="0">
                <a:solidFill>
                  <a:schemeClr val="accent2"/>
                </a:solidFill>
              </a:rPr>
              <a:t>říklad 6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5040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Nalezněte dvě kladná čísla s maximálním možným součinem, jejich součet je nejvýše 10: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i="1" smtClean="0">
                <a:latin typeface="Times New Roman" pitchFamily="18" charset="0"/>
              </a:rPr>
              <a:t>	x</a:t>
            </a:r>
            <a:r>
              <a:rPr lang="cs-CZ" sz="2800" baseline="-25000" smtClean="0">
                <a:latin typeface="Times New Roman" pitchFamily="18" charset="0"/>
              </a:rPr>
              <a:t>1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2</a:t>
            </a:r>
            <a:r>
              <a:rPr lang="cs-CZ" sz="2800" smtClean="0">
                <a:latin typeface="Times New Roman" pitchFamily="18" charset="0"/>
              </a:rPr>
              <a:t>  </a:t>
            </a:r>
            <a:r>
              <a:rPr lang="cs-CZ" sz="2800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cs-CZ" sz="2800" smtClean="0">
                <a:latin typeface="Times New Roman" pitchFamily="18" charset="0"/>
              </a:rPr>
              <a:t> </a:t>
            </a:r>
            <a:r>
              <a:rPr lang="cs-CZ" sz="2800" smtClean="0"/>
              <a:t>MAX</a:t>
            </a:r>
            <a:r>
              <a:rPr lang="en-US" sz="2800" smtClean="0"/>
              <a:t>;</a:t>
            </a:r>
            <a:r>
              <a:rPr lang="cs-CZ" sz="2800" smtClean="0">
                <a:latin typeface="Times New Roman" pitchFamily="18" charset="0"/>
              </a:rPr>
              <a:t> </a:t>
            </a:r>
            <a:r>
              <a:rPr lang="cs-CZ" sz="2800" smtClean="0"/>
              <a:t>			</a:t>
            </a:r>
            <a:r>
              <a:rPr lang="cs-CZ" sz="2800" i="1" smtClean="0">
                <a:latin typeface="Times New Roman" pitchFamily="18" charset="0"/>
              </a:rPr>
              <a:t>f</a:t>
            </a:r>
            <a:r>
              <a:rPr lang="cs-CZ" sz="2800" smtClean="0">
                <a:latin typeface="Times New Roman" pitchFamily="18" charset="0"/>
              </a:rPr>
              <a:t>(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1</a:t>
            </a:r>
            <a:r>
              <a:rPr lang="cs-CZ" sz="2800" smtClean="0">
                <a:latin typeface="Times New Roman" pitchFamily="18" charset="0"/>
              </a:rPr>
              <a:t>, 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2</a:t>
            </a:r>
            <a:r>
              <a:rPr lang="cs-CZ" sz="2800" smtClean="0">
                <a:latin typeface="Times New Roman" pitchFamily="18" charset="0"/>
              </a:rPr>
              <a:t>) = 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1</a:t>
            </a:r>
            <a:r>
              <a:rPr lang="cs-CZ" sz="2800" smtClean="0">
                <a:latin typeface="Times New Roman" pitchFamily="18" charset="0"/>
              </a:rPr>
              <a:t>.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2</a:t>
            </a:r>
            <a:endParaRPr lang="cs-CZ" sz="2800" baseline="-25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za podmínek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i="1" smtClean="0"/>
              <a:t>	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1 </a:t>
            </a:r>
            <a:r>
              <a:rPr lang="cs-CZ" sz="2800" smtClean="0">
                <a:latin typeface="Times New Roman" pitchFamily="18" charset="0"/>
              </a:rPr>
              <a:t>+ 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2</a:t>
            </a:r>
            <a:r>
              <a:rPr lang="cs-CZ" sz="2800" smtClean="0">
                <a:latin typeface="Times New Roman" pitchFamily="18" charset="0"/>
              </a:rPr>
              <a:t>  </a:t>
            </a:r>
            <a:r>
              <a:rPr lang="en-US" sz="280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800" smtClean="0">
                <a:latin typeface="Times New Roman" pitchFamily="18" charset="0"/>
              </a:rPr>
              <a:t>  </a:t>
            </a:r>
            <a:r>
              <a:rPr lang="cs-CZ" sz="2800" smtClean="0">
                <a:latin typeface="Times New Roman" pitchFamily="18" charset="0"/>
              </a:rPr>
              <a:t>10			 </a:t>
            </a:r>
            <a:r>
              <a:rPr lang="cs-CZ" sz="2800" i="1" smtClean="0">
                <a:latin typeface="Times New Roman" pitchFamily="18" charset="0"/>
              </a:rPr>
              <a:t>g</a:t>
            </a:r>
            <a:r>
              <a:rPr lang="cs-CZ" sz="2800" baseline="-25000" smtClean="0">
                <a:latin typeface="Times New Roman" pitchFamily="18" charset="0"/>
              </a:rPr>
              <a:t>1</a:t>
            </a:r>
            <a:r>
              <a:rPr lang="cs-CZ" sz="2800" smtClean="0">
                <a:latin typeface="Times New Roman" pitchFamily="18" charset="0"/>
              </a:rPr>
              <a:t>(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1</a:t>
            </a:r>
            <a:r>
              <a:rPr lang="cs-CZ" sz="2800" smtClean="0">
                <a:latin typeface="Times New Roman" pitchFamily="18" charset="0"/>
              </a:rPr>
              <a:t>, 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2</a:t>
            </a:r>
            <a:r>
              <a:rPr lang="cs-CZ" sz="2800" smtClean="0">
                <a:latin typeface="Times New Roman" pitchFamily="18" charset="0"/>
              </a:rPr>
              <a:t>) = 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1 </a:t>
            </a:r>
            <a:r>
              <a:rPr lang="cs-CZ" sz="2800" smtClean="0">
                <a:latin typeface="Times New Roman" pitchFamily="18" charset="0"/>
              </a:rPr>
              <a:t>+ 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2</a:t>
            </a: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en-US" sz="2800" baseline="-25000" smtClean="0">
                <a:latin typeface="Times New Roman" pitchFamily="18" charset="0"/>
              </a:rPr>
              <a:t>1</a:t>
            </a:r>
            <a:r>
              <a:rPr lang="en-US" sz="2800" smtClean="0">
                <a:latin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800" smtClean="0">
                <a:latin typeface="Times New Roman" pitchFamily="18" charset="0"/>
              </a:rPr>
              <a:t> 0 , 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en-US" sz="2800" baseline="-25000" smtClean="0">
                <a:latin typeface="Times New Roman" pitchFamily="18" charset="0"/>
              </a:rPr>
              <a:t>2</a:t>
            </a:r>
            <a:r>
              <a:rPr lang="en-US" sz="2800" smtClean="0">
                <a:latin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800" smtClean="0">
                <a:latin typeface="Times New Roman" pitchFamily="18" charset="0"/>
              </a:rPr>
              <a:t> 0</a:t>
            </a:r>
            <a:endParaRPr lang="cs-CZ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Řešení na semináři pomocí Excel – Řešitel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>
                <a:latin typeface="Times New Roman" pitchFamily="18" charset="0"/>
              </a:rPr>
              <a:t>	(Výsledek: 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1</a:t>
            </a:r>
            <a:r>
              <a:rPr lang="cs-CZ" sz="2800" smtClean="0">
                <a:latin typeface="Times New Roman" pitchFamily="18" charset="0"/>
              </a:rPr>
              <a:t>*</a:t>
            </a:r>
            <a:r>
              <a:rPr lang="cs-CZ" sz="2800" baseline="-25000" smtClean="0">
                <a:latin typeface="Times New Roman" pitchFamily="18" charset="0"/>
              </a:rPr>
              <a:t> </a:t>
            </a:r>
            <a:r>
              <a:rPr lang="cs-CZ" sz="2800" smtClean="0">
                <a:latin typeface="Times New Roman" pitchFamily="18" charset="0"/>
              </a:rPr>
              <a:t>= 5</a:t>
            </a:r>
            <a:r>
              <a:rPr lang="en-US" sz="2800" smtClean="0">
                <a:latin typeface="Times New Roman" pitchFamily="18" charset="0"/>
              </a:rPr>
              <a:t> </a:t>
            </a:r>
            <a:r>
              <a:rPr lang="cs-CZ" sz="2800" smtClean="0">
                <a:latin typeface="Times New Roman" pitchFamily="18" charset="0"/>
              </a:rPr>
              <a:t>, 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2</a:t>
            </a:r>
            <a:r>
              <a:rPr lang="cs-CZ" sz="2800" smtClean="0">
                <a:latin typeface="Times New Roman" pitchFamily="18" charset="0"/>
              </a:rPr>
              <a:t>* = 5</a:t>
            </a:r>
            <a:r>
              <a:rPr lang="en-US" sz="2800" smtClean="0">
                <a:latin typeface="Times New Roman" pitchFamily="18" charset="0"/>
              </a:rPr>
              <a:t> </a:t>
            </a:r>
            <a:r>
              <a:rPr lang="cs-CZ" sz="2800" smtClean="0"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 smtClean="0"/>
              <a:t>EMM2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890566CE-F6CE-4C57-A829-4CF69A5ED6BF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err="1" smtClean="0"/>
              <a:t>Matematický</a:t>
            </a:r>
            <a:r>
              <a:rPr lang="en-GB" sz="3600" dirty="0" smtClean="0"/>
              <a:t> </a:t>
            </a:r>
            <a:r>
              <a:rPr lang="en-GB" sz="3600" dirty="0" err="1" smtClean="0"/>
              <a:t>aparát</a:t>
            </a:r>
            <a:r>
              <a:rPr lang="en-GB" sz="3600" dirty="0" smtClean="0"/>
              <a:t> </a:t>
            </a:r>
            <a:r>
              <a:rPr lang="cs-CZ" sz="3600" dirty="0" smtClean="0"/>
              <a:t>EMM</a:t>
            </a:r>
            <a:r>
              <a:rPr lang="cs-CZ" dirty="0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778827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dirty="0" smtClean="0"/>
              <a:t>	</a:t>
            </a:r>
            <a:r>
              <a:rPr lang="en-US" sz="2400" dirty="0" smtClean="0">
                <a:latin typeface="Times New Roman" pitchFamily="18" charset="0"/>
              </a:rPr>
              <a:t>(1)</a:t>
            </a:r>
            <a:r>
              <a:rPr lang="en-US" sz="2400" dirty="0" smtClean="0"/>
              <a:t>  </a:t>
            </a:r>
            <a:r>
              <a:rPr lang="cs-CZ" sz="2400" dirty="0" smtClean="0"/>
              <a:t>	</a:t>
            </a:r>
            <a:r>
              <a:rPr lang="en-US" sz="2400" dirty="0" err="1" smtClean="0"/>
              <a:t>Funkce</a:t>
            </a:r>
            <a:r>
              <a:rPr lang="en-US" sz="2400" dirty="0" smtClean="0"/>
              <a:t> 1 </a:t>
            </a:r>
            <a:r>
              <a:rPr lang="en-US" sz="2400" dirty="0" err="1" smtClean="0"/>
              <a:t>proměnné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cs-CZ" sz="2400" dirty="0" smtClean="0"/>
              <a:t>		</a:t>
            </a:r>
            <a:r>
              <a:rPr lang="en-US" sz="2400" dirty="0" smtClean="0"/>
              <a:t>„ </a:t>
            </a:r>
            <a:r>
              <a:rPr lang="en-US" sz="2400" i="1" dirty="0" smtClean="0">
                <a:latin typeface="Times New Roman" pitchFamily="18" charset="0"/>
              </a:rPr>
              <a:t>y</a:t>
            </a:r>
            <a:r>
              <a:rPr lang="en-US" sz="2400" dirty="0" smtClean="0"/>
              <a:t>   je </a:t>
            </a:r>
            <a:r>
              <a:rPr lang="en-US" sz="2400" dirty="0" err="1" smtClean="0"/>
              <a:t>funkcí</a:t>
            </a:r>
            <a:r>
              <a:rPr lang="en-US" sz="2400" dirty="0" smtClean="0"/>
              <a:t> 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/>
              <a:t> “ ..........  </a:t>
            </a:r>
            <a:r>
              <a:rPr lang="en-US" sz="2400" i="1" dirty="0" smtClean="0">
                <a:latin typeface="Times New Roman" pitchFamily="18" charset="0"/>
              </a:rPr>
              <a:t>y</a:t>
            </a:r>
            <a:r>
              <a:rPr lang="en-US" sz="2400" dirty="0" smtClean="0">
                <a:latin typeface="Times New Roman" pitchFamily="18" charset="0"/>
              </a:rPr>
              <a:t> =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</a:rPr>
              <a:t>)</a:t>
            </a:r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		</a:t>
            </a:r>
            <a:r>
              <a:rPr lang="en-US" sz="2400" i="1" dirty="0" smtClean="0">
                <a:latin typeface="Times New Roman" pitchFamily="18" charset="0"/>
              </a:rPr>
              <a:t>y</a:t>
            </a:r>
            <a:r>
              <a:rPr lang="en-US" sz="2400" dirty="0" smtClean="0"/>
              <a:t>  ...  </a:t>
            </a:r>
            <a:r>
              <a:rPr lang="en-US" sz="2400" dirty="0" err="1" smtClean="0"/>
              <a:t>závisle</a:t>
            </a:r>
            <a:r>
              <a:rPr lang="en-US" sz="2400" dirty="0" smtClean="0"/>
              <a:t> </a:t>
            </a:r>
            <a:r>
              <a:rPr lang="en-US" sz="2400" dirty="0" err="1" smtClean="0"/>
              <a:t>proměnná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		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/>
              <a:t> ...   </a:t>
            </a:r>
            <a:r>
              <a:rPr lang="en-US" sz="2400" dirty="0" err="1" smtClean="0"/>
              <a:t>nezávisle</a:t>
            </a:r>
            <a:r>
              <a:rPr lang="en-US" sz="2400" dirty="0" smtClean="0"/>
              <a:t> </a:t>
            </a:r>
            <a:r>
              <a:rPr lang="en-US" sz="2400" dirty="0" err="1" smtClean="0"/>
              <a:t>proměnná</a:t>
            </a:r>
            <a:endParaRPr lang="en-US" sz="2400" dirty="0" smtClean="0"/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r>
              <a:rPr lang="cs-CZ" sz="2400" dirty="0" smtClean="0"/>
              <a:t>	</a:t>
            </a:r>
            <a:r>
              <a:rPr lang="en-US" sz="2400" dirty="0" err="1" smtClean="0"/>
              <a:t>Př</a:t>
            </a:r>
            <a:r>
              <a:rPr lang="en-US" sz="2400" dirty="0" smtClean="0"/>
              <a:t>.: </a:t>
            </a:r>
            <a:r>
              <a:rPr lang="en-US" sz="2400" dirty="0" smtClean="0">
                <a:latin typeface="Times New Roman" pitchFamily="18" charset="0"/>
              </a:rPr>
              <a:t>HV =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</a:rPr>
              <a:t>(ZP)</a:t>
            </a:r>
            <a:endParaRPr lang="cs-CZ" sz="2400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sz="2400" dirty="0" smtClean="0">
                <a:latin typeface="Times New Roman" pitchFamily="18" charset="0"/>
              </a:rPr>
              <a:t>		„Hrubá výroba“ je funkcí „základních prostředků“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0AC4A348-EAD5-478A-ACE5-CBC4441FCDA4}" type="slidenum">
              <a:rPr lang="cs-CZ"/>
              <a:pPr>
                <a:defRPr/>
              </a:pPr>
              <a:t>20</a:t>
            </a:fld>
            <a:endParaRPr lang="cs-CZ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accent2"/>
                </a:solidFill>
              </a:rPr>
              <a:t>Základní úloha …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27088" y="1341438"/>
            <a:ext cx="7200900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min </a:t>
            </a: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>
                <a:latin typeface="Times New Roman" pitchFamily="18" charset="0"/>
              </a:rPr>
              <a:t>(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>
                <a:latin typeface="Times New Roman" pitchFamily="18" charset="0"/>
              </a:rPr>
              <a:t>) = - max -</a:t>
            </a: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>
                <a:latin typeface="Times New Roman" pitchFamily="18" charset="0"/>
              </a:rPr>
              <a:t>(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>
                <a:latin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30000">
                <a:latin typeface="Times New Roman" pitchFamily="18" charset="0"/>
              </a:rPr>
              <a:t>*</a:t>
            </a:r>
            <a:r>
              <a:rPr lang="en-US" sz="2400">
                <a:latin typeface="Times New Roman" pitchFamily="18" charset="0"/>
              </a:rPr>
              <a:t> =  arg min </a:t>
            </a: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>
                <a:latin typeface="Times New Roman" pitchFamily="18" charset="0"/>
              </a:rPr>
              <a:t>(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>
                <a:latin typeface="Times New Roman" pitchFamily="18" charset="0"/>
              </a:rPr>
              <a:t>) =  arg max </a:t>
            </a:r>
            <a:r>
              <a:rPr lang="cs-CZ" sz="2400">
                <a:latin typeface="Times New Roman" pitchFamily="18" charset="0"/>
              </a:rPr>
              <a:t>(</a:t>
            </a:r>
            <a:r>
              <a:rPr lang="en-US" sz="2400">
                <a:latin typeface="Times New Roman" pitchFamily="18" charset="0"/>
              </a:rPr>
              <a:t>- </a:t>
            </a: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>
                <a:latin typeface="Times New Roman" pitchFamily="18" charset="0"/>
              </a:rPr>
              <a:t>(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>
                <a:latin typeface="Times New Roman" pitchFamily="18" charset="0"/>
              </a:rPr>
              <a:t>)</a:t>
            </a:r>
            <a:r>
              <a:rPr lang="cs-CZ" sz="2400">
                <a:latin typeface="Times New Roman" pitchFamily="18" charset="0"/>
              </a:rPr>
              <a:t>)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824038" y="2794000"/>
            <a:ext cx="1587" cy="2736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1000125" y="3889375"/>
            <a:ext cx="5588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3448050" y="3457575"/>
            <a:ext cx="1588" cy="954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56" name="Arc 8"/>
          <p:cNvSpPr>
            <a:spLocks/>
          </p:cNvSpPr>
          <p:nvPr/>
        </p:nvSpPr>
        <p:spPr bwMode="auto">
          <a:xfrm flipH="1" flipV="1">
            <a:off x="2368550" y="2809875"/>
            <a:ext cx="1098550" cy="641350"/>
          </a:xfrm>
          <a:custGeom>
            <a:avLst/>
            <a:gdLst>
              <a:gd name="T0" fmla="*/ 0 w 21600"/>
              <a:gd name="T1" fmla="*/ 0 h 21600"/>
              <a:gd name="T2" fmla="*/ 1098550 w 21600"/>
              <a:gd name="T3" fmla="*/ 641350 h 21600"/>
              <a:gd name="T4" fmla="*/ 0 w 21600"/>
              <a:gd name="T5" fmla="*/ 6413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57" name="Arc 9"/>
          <p:cNvSpPr>
            <a:spLocks/>
          </p:cNvSpPr>
          <p:nvPr/>
        </p:nvSpPr>
        <p:spPr bwMode="auto">
          <a:xfrm flipV="1">
            <a:off x="3448050" y="2809875"/>
            <a:ext cx="1098550" cy="641350"/>
          </a:xfrm>
          <a:custGeom>
            <a:avLst/>
            <a:gdLst>
              <a:gd name="T0" fmla="*/ 0 w 21600"/>
              <a:gd name="T1" fmla="*/ 0 h 21600"/>
              <a:gd name="T2" fmla="*/ 1098550 w 21600"/>
              <a:gd name="T3" fmla="*/ 641350 h 21600"/>
              <a:gd name="T4" fmla="*/ 0 w 21600"/>
              <a:gd name="T5" fmla="*/ 6413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58" name="Arc 10"/>
          <p:cNvSpPr>
            <a:spLocks/>
          </p:cNvSpPr>
          <p:nvPr/>
        </p:nvSpPr>
        <p:spPr bwMode="auto">
          <a:xfrm flipH="1">
            <a:off x="2295525" y="4394200"/>
            <a:ext cx="1006475" cy="731838"/>
          </a:xfrm>
          <a:custGeom>
            <a:avLst/>
            <a:gdLst>
              <a:gd name="T0" fmla="*/ 0 w 21600"/>
              <a:gd name="T1" fmla="*/ 0 h 21600"/>
              <a:gd name="T2" fmla="*/ 1006475 w 21600"/>
              <a:gd name="T3" fmla="*/ 731838 h 21600"/>
              <a:gd name="T4" fmla="*/ 0 w 21600"/>
              <a:gd name="T5" fmla="*/ 73183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59" name="Arc 11"/>
          <p:cNvSpPr>
            <a:spLocks/>
          </p:cNvSpPr>
          <p:nvPr/>
        </p:nvSpPr>
        <p:spPr bwMode="auto">
          <a:xfrm>
            <a:off x="3303588" y="4394200"/>
            <a:ext cx="1281112" cy="731838"/>
          </a:xfrm>
          <a:custGeom>
            <a:avLst/>
            <a:gdLst>
              <a:gd name="T0" fmla="*/ 0 w 21600"/>
              <a:gd name="T1" fmla="*/ 0 h 21600"/>
              <a:gd name="T2" fmla="*/ 1281112 w 21600"/>
              <a:gd name="T3" fmla="*/ 731838 h 21600"/>
              <a:gd name="T4" fmla="*/ 0 w 21600"/>
              <a:gd name="T5" fmla="*/ 73183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1825625" y="3457575"/>
            <a:ext cx="164623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1825625" y="4394200"/>
            <a:ext cx="164623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448050" y="3824288"/>
            <a:ext cx="285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i="1">
                <a:latin typeface="Times New Roman" pitchFamily="18" charset="0"/>
              </a:rPr>
              <a:t>x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2511425" y="2736850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Times New Roman" pitchFamily="18" charset="0"/>
              </a:rPr>
              <a:t>f</a:t>
            </a:r>
            <a:r>
              <a:rPr lang="en-GB">
                <a:latin typeface="Times New Roman" pitchFamily="18" charset="0"/>
              </a:rPr>
              <a:t>(</a:t>
            </a:r>
            <a:r>
              <a:rPr lang="en-GB" i="1">
                <a:latin typeface="Times New Roman" pitchFamily="18" charset="0"/>
              </a:rPr>
              <a:t>x</a:t>
            </a:r>
            <a:r>
              <a:rPr lang="en-GB">
                <a:latin typeface="Times New Roman" pitchFamily="18" charset="0"/>
              </a:rPr>
              <a:t>)</a:t>
            </a:r>
            <a:r>
              <a:rPr lang="cs-CZ"/>
              <a:t> 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439988" y="4826000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-</a:t>
            </a:r>
            <a:r>
              <a:rPr lang="en-GB" i="1">
                <a:latin typeface="Times New Roman" pitchFamily="18" charset="0"/>
              </a:rPr>
              <a:t>f</a:t>
            </a:r>
            <a:r>
              <a:rPr lang="en-GB">
                <a:latin typeface="Times New Roman" pitchFamily="18" charset="0"/>
              </a:rPr>
              <a:t>(</a:t>
            </a:r>
            <a:r>
              <a:rPr lang="en-GB" i="1">
                <a:latin typeface="Times New Roman" pitchFamily="18" charset="0"/>
              </a:rPr>
              <a:t>x</a:t>
            </a:r>
            <a:r>
              <a:rPr lang="en-GB">
                <a:latin typeface="Times New Roman" pitchFamily="18" charset="0"/>
              </a:rPr>
              <a:t>)</a:t>
            </a:r>
            <a:r>
              <a:rPr lang="cs-CZ">
                <a:latin typeface="Arial" charset="0"/>
              </a:rPr>
              <a:t> 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1536700" y="384492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D725FA2-635A-4F49-B58B-B6DBD60EDBF2}" type="slidenum">
              <a:rPr lang="cs-CZ"/>
              <a:pPr>
                <a:defRPr/>
              </a:pPr>
              <a:t>21</a:t>
            </a:fld>
            <a:endParaRPr lang="cs-CZ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Převedení nerovností na rovnosti</a:t>
            </a:r>
            <a:endParaRPr lang="cs-CZ" sz="3600" b="1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229600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</a:t>
            </a:r>
            <a:r>
              <a:rPr lang="en-US" sz="2400" smtClean="0"/>
              <a:t>přídatné proměnné</a:t>
            </a:r>
            <a:r>
              <a:rPr lang="en-US" sz="2400" i="1" smtClean="0"/>
              <a:t>: 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i="1" baseline="-25000" smtClean="0">
                <a:latin typeface="Times New Roman" pitchFamily="18" charset="0"/>
              </a:rPr>
              <a:t>n</a:t>
            </a:r>
            <a:r>
              <a:rPr lang="en-US" sz="2400" baseline="-25000" smtClean="0">
                <a:latin typeface="Times New Roman" pitchFamily="18" charset="0"/>
              </a:rPr>
              <a:t>+1</a:t>
            </a:r>
            <a:r>
              <a:rPr lang="en-US" sz="2400" smtClean="0">
                <a:latin typeface="Times New Roman" pitchFamily="18" charset="0"/>
              </a:rPr>
              <a:t> ,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i="1" baseline="-25000" smtClean="0">
                <a:latin typeface="Times New Roman" pitchFamily="18" charset="0"/>
              </a:rPr>
              <a:t>n</a:t>
            </a:r>
            <a:r>
              <a:rPr lang="en-US" sz="2400" baseline="-25000" smtClean="0">
                <a:latin typeface="Times New Roman" pitchFamily="18" charset="0"/>
              </a:rPr>
              <a:t>+2 </a:t>
            </a:r>
            <a:r>
              <a:rPr lang="en-US" sz="2400" smtClean="0">
                <a:latin typeface="Times New Roman" pitchFamily="18" charset="0"/>
              </a:rPr>
              <a:t>, ... ,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i="1" baseline="-25000" smtClean="0">
                <a:latin typeface="Times New Roman" pitchFamily="18" charset="0"/>
              </a:rPr>
              <a:t>n+m</a:t>
            </a:r>
            <a:r>
              <a:rPr lang="en-US" sz="2400" smtClean="0"/>
              <a:t> :</a:t>
            </a:r>
            <a:endParaRPr 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i="1" smtClean="0"/>
              <a:t>		</a:t>
            </a:r>
            <a:r>
              <a:rPr lang="cs-CZ" sz="2400" i="1" smtClean="0">
                <a:latin typeface="Times New Roman" pitchFamily="18" charset="0"/>
              </a:rPr>
              <a:t>g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+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i="1" baseline="-25000" smtClean="0">
                <a:latin typeface="Times New Roman" pitchFamily="18" charset="0"/>
              </a:rPr>
              <a:t>n</a:t>
            </a:r>
            <a:r>
              <a:rPr lang="en-US" sz="2400" baseline="-25000" smtClean="0">
                <a:latin typeface="Times New Roman" pitchFamily="18" charset="0"/>
              </a:rPr>
              <a:t>+1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cs-CZ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</a:rPr>
              <a:t>=  </a:t>
            </a:r>
            <a:r>
              <a:rPr lang="en-US" sz="2400" i="1" smtClean="0">
                <a:latin typeface="Times New Roman" pitchFamily="18" charset="0"/>
              </a:rPr>
              <a:t>b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i="1" smtClean="0">
                <a:latin typeface="Times New Roman" pitchFamily="18" charset="0"/>
              </a:rPr>
              <a:t>		g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 +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i="1" baseline="-25000" smtClean="0">
                <a:latin typeface="Times New Roman" pitchFamily="18" charset="0"/>
              </a:rPr>
              <a:t>n</a:t>
            </a:r>
            <a:r>
              <a:rPr lang="en-US" sz="2400" baseline="-25000" smtClean="0">
                <a:latin typeface="Times New Roman" pitchFamily="18" charset="0"/>
              </a:rPr>
              <a:t>+2  </a:t>
            </a:r>
            <a:r>
              <a:rPr lang="cs-CZ" sz="2400" baseline="-250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</a:rPr>
              <a:t>=  </a:t>
            </a:r>
            <a:r>
              <a:rPr lang="en-US" sz="2400" i="1" smtClean="0">
                <a:latin typeface="Times New Roman" pitchFamily="18" charset="0"/>
              </a:rPr>
              <a:t>b</a:t>
            </a:r>
            <a:r>
              <a:rPr lang="en-US" sz="2400" baseline="-25000" smtClean="0">
                <a:latin typeface="Times New Roman" pitchFamily="18" charset="0"/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aseline="-25000" smtClean="0"/>
              <a:t>		…………………………………………..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aseline="-25000" smtClean="0"/>
              <a:t>		</a:t>
            </a:r>
            <a:r>
              <a:rPr lang="cs-CZ" sz="2400" i="1" smtClean="0">
                <a:latin typeface="Times New Roman" pitchFamily="18" charset="0"/>
              </a:rPr>
              <a:t>g</a:t>
            </a:r>
            <a:r>
              <a:rPr lang="cs-CZ" sz="2400" i="1" baseline="-25000" smtClean="0">
                <a:latin typeface="Times New Roman" pitchFamily="18" charset="0"/>
              </a:rPr>
              <a:t>m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 +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i="1" baseline="-25000" smtClean="0">
                <a:latin typeface="Times New Roman" pitchFamily="18" charset="0"/>
              </a:rPr>
              <a:t>n+m</a:t>
            </a:r>
            <a:r>
              <a:rPr lang="en-US" sz="2400" smtClean="0">
                <a:latin typeface="Times New Roman" pitchFamily="18" charset="0"/>
              </a:rPr>
              <a:t> = </a:t>
            </a:r>
            <a:r>
              <a:rPr lang="en-US" sz="2400" i="1" smtClean="0">
                <a:latin typeface="Times New Roman" pitchFamily="18" charset="0"/>
              </a:rPr>
              <a:t>b</a:t>
            </a:r>
            <a:r>
              <a:rPr lang="en-US" sz="2400" i="1" baseline="-25000" smtClean="0">
                <a:latin typeface="Times New Roman" pitchFamily="18" charset="0"/>
              </a:rPr>
              <a:t>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latin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>
                <a:latin typeface="Times New Roman" pitchFamily="18" charset="0"/>
              </a:rPr>
              <a:t>		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i="1" baseline="-25000" smtClean="0">
                <a:latin typeface="Times New Roman" pitchFamily="18" charset="0"/>
              </a:rPr>
              <a:t>j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400" smtClean="0">
                <a:latin typeface="Times New Roman" pitchFamily="18" charset="0"/>
              </a:rPr>
              <a:t> 0  </a:t>
            </a:r>
            <a:r>
              <a:rPr lang="cs-CZ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</a:rPr>
              <a:t>  </a:t>
            </a:r>
            <a:r>
              <a:rPr lang="en-US" sz="2400" i="1" smtClean="0">
                <a:latin typeface="Times New Roman" pitchFamily="18" charset="0"/>
              </a:rPr>
              <a:t>j</a:t>
            </a:r>
            <a:r>
              <a:rPr lang="en-US" sz="2400" smtClean="0">
                <a:latin typeface="Times New Roman" pitchFamily="18" charset="0"/>
              </a:rPr>
              <a:t> = </a:t>
            </a:r>
            <a:r>
              <a:rPr lang="en-US" sz="2400" i="1" smtClean="0">
                <a:latin typeface="Times New Roman" pitchFamily="18" charset="0"/>
              </a:rPr>
              <a:t>n</a:t>
            </a:r>
            <a:r>
              <a:rPr lang="en-US" sz="2400" smtClean="0">
                <a:latin typeface="Times New Roman" pitchFamily="18" charset="0"/>
              </a:rPr>
              <a:t>+1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en-US" sz="2400" smtClean="0">
                <a:latin typeface="Times New Roman" pitchFamily="18" charset="0"/>
              </a:rPr>
              <a:t>...</a:t>
            </a:r>
            <a:r>
              <a:rPr lang="cs-CZ" sz="2400" smtClean="0">
                <a:latin typeface="Times New Roman" pitchFamily="18" charset="0"/>
              </a:rPr>
              <a:t>,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i="1" smtClean="0">
                <a:latin typeface="Times New Roman" pitchFamily="18" charset="0"/>
              </a:rPr>
              <a:t>n+m</a:t>
            </a:r>
            <a:endParaRPr lang="cs-CZ" sz="2400" i="1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66735A05-702F-45CC-9BB5-030499A6537E}" type="slidenum">
              <a:rPr lang="cs-CZ"/>
              <a:pPr>
                <a:defRPr/>
              </a:pPr>
              <a:t>22</a:t>
            </a:fld>
            <a:endParaRPr lang="cs-CZ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Převedení rovnice na nerovnost</a:t>
            </a:r>
            <a:endParaRPr lang="cs-CZ" sz="3600" b="1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7427912" cy="2549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	</a:t>
            </a:r>
            <a:r>
              <a:rPr lang="cs-CZ" sz="2400" i="1" smtClean="0">
                <a:latin typeface="Times New Roman" pitchFamily="18" charset="0"/>
              </a:rPr>
              <a:t>g</a:t>
            </a:r>
            <a:r>
              <a:rPr lang="cs-CZ" sz="2400" i="1" baseline="-25000" smtClean="0">
                <a:latin typeface="Times New Roman" pitchFamily="18" charset="0"/>
              </a:rPr>
              <a:t>j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 </a:t>
            </a:r>
            <a:r>
              <a:rPr lang="en-US" sz="2400" smtClean="0">
                <a:latin typeface="Times New Roman" pitchFamily="18" charset="0"/>
              </a:rPr>
              <a:t>=  </a:t>
            </a:r>
            <a:r>
              <a:rPr lang="en-US" sz="2400" i="1" smtClean="0">
                <a:latin typeface="Times New Roman" pitchFamily="18" charset="0"/>
              </a:rPr>
              <a:t>b</a:t>
            </a:r>
            <a:r>
              <a:rPr lang="en-US" sz="2400" i="1" baseline="-25000" smtClean="0">
                <a:latin typeface="Times New Roman" pitchFamily="18" charset="0"/>
              </a:rPr>
              <a:t>j</a:t>
            </a:r>
          </a:p>
          <a:p>
            <a:pPr eaLnBrk="1" hangingPunct="1">
              <a:buFontTx/>
              <a:buNone/>
            </a:pPr>
            <a:r>
              <a:rPr lang="en-US" sz="2400" smtClean="0">
                <a:latin typeface="Times New Roman" pitchFamily="18" charset="0"/>
              </a:rPr>
              <a:t>		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</a:t>
            </a:r>
            <a:r>
              <a:rPr lang="en-US" sz="2400" smtClean="0">
                <a:latin typeface="Times New Roman" pitchFamily="18" charset="0"/>
              </a:rPr>
              <a:t>     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</a:t>
            </a:r>
            <a:endParaRPr lang="en-US" sz="24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sz="2400" i="1" smtClean="0">
                <a:latin typeface="Times New Roman" pitchFamily="18" charset="0"/>
              </a:rPr>
              <a:t>	 g</a:t>
            </a:r>
            <a:r>
              <a:rPr lang="cs-CZ" sz="2400" i="1" baseline="-25000" smtClean="0">
                <a:latin typeface="Times New Roman" pitchFamily="18" charset="0"/>
              </a:rPr>
              <a:t>j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</a:t>
            </a:r>
            <a:r>
              <a:rPr lang="cs-CZ" sz="24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400" smtClean="0">
                <a:latin typeface="Times New Roman" pitchFamily="18" charset="0"/>
              </a:rPr>
              <a:t>  </a:t>
            </a:r>
            <a:r>
              <a:rPr lang="en-US" sz="2400" i="1" smtClean="0">
                <a:latin typeface="Times New Roman" pitchFamily="18" charset="0"/>
              </a:rPr>
              <a:t>b</a:t>
            </a:r>
            <a:r>
              <a:rPr lang="en-US" sz="2400" i="1" baseline="-25000" smtClean="0">
                <a:latin typeface="Times New Roman" pitchFamily="18" charset="0"/>
              </a:rPr>
              <a:t>j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cs-CZ" sz="2400" smtClean="0">
                <a:latin typeface="Times New Roman" pitchFamily="18" charset="0"/>
              </a:rPr>
              <a:t> ,    </a:t>
            </a:r>
            <a:r>
              <a:rPr lang="cs-CZ" sz="2400" i="1" smtClean="0">
                <a:latin typeface="Times New Roman" pitchFamily="18" charset="0"/>
              </a:rPr>
              <a:t>g</a:t>
            </a:r>
            <a:r>
              <a:rPr lang="cs-CZ" sz="2400" i="1" baseline="-25000" smtClean="0">
                <a:latin typeface="Times New Roman" pitchFamily="18" charset="0"/>
              </a:rPr>
              <a:t>j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i="1" smtClean="0">
                <a:latin typeface="Times New Roman" pitchFamily="18" charset="0"/>
              </a:rPr>
              <a:t>b</a:t>
            </a:r>
            <a:r>
              <a:rPr lang="en-US" sz="2400" i="1" baseline="-25000" smtClean="0">
                <a:latin typeface="Times New Roman" pitchFamily="18" charset="0"/>
              </a:rPr>
              <a:t>j</a:t>
            </a:r>
            <a:endParaRPr lang="en-US" sz="24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cs-CZ" sz="2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D2C00050-C39A-4964-8C26-49143CC4DEC2}" type="slidenum">
              <a:rPr lang="cs-CZ"/>
              <a:pPr>
                <a:defRPr/>
              </a:pPr>
              <a:t>23</a:t>
            </a:fld>
            <a:endParaRPr lang="cs-CZ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chemeClr val="accent2"/>
                </a:solidFill>
              </a:rPr>
              <a:t>P</a:t>
            </a:r>
            <a:r>
              <a:rPr lang="cs-CZ" sz="3200" b="1" smtClean="0">
                <a:solidFill>
                  <a:schemeClr val="accent2"/>
                </a:solidFill>
              </a:rPr>
              <a:t>říklad 6 – převedení omezujících podmínek na rovnosti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>
                <a:latin typeface="Times New Roman" pitchFamily="18" charset="0"/>
              </a:rPr>
              <a:t>  </a:t>
            </a:r>
            <a:r>
              <a:rPr lang="cs-CZ" i="1" smtClean="0">
                <a:latin typeface="Times New Roman" pitchFamily="18" charset="0"/>
              </a:rPr>
              <a:t>x</a:t>
            </a:r>
            <a:r>
              <a:rPr lang="cs-CZ" baseline="-25000" smtClean="0">
                <a:latin typeface="Times New Roman" pitchFamily="18" charset="0"/>
              </a:rPr>
              <a:t>1 </a:t>
            </a:r>
            <a:r>
              <a:rPr lang="cs-CZ" i="1" smtClean="0">
                <a:latin typeface="Times New Roman" pitchFamily="18" charset="0"/>
              </a:rPr>
              <a:t>x</a:t>
            </a:r>
            <a:r>
              <a:rPr lang="cs-CZ" baseline="-25000" smtClean="0">
                <a:latin typeface="Times New Roman" pitchFamily="18" charset="0"/>
              </a:rPr>
              <a:t>2</a:t>
            </a:r>
            <a:r>
              <a:rPr lang="cs-CZ" smtClean="0">
                <a:latin typeface="Times New Roman" pitchFamily="18" charset="0"/>
              </a:rPr>
              <a:t>  </a:t>
            </a:r>
            <a:r>
              <a:rPr lang="cs-CZ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cs-CZ" smtClean="0">
                <a:latin typeface="Times New Roman" pitchFamily="18" charset="0"/>
              </a:rPr>
              <a:t> </a:t>
            </a:r>
            <a:r>
              <a:rPr lang="cs-CZ" smtClean="0"/>
              <a:t>MAX</a:t>
            </a:r>
            <a:r>
              <a:rPr lang="en-US" smtClean="0"/>
              <a:t>;</a:t>
            </a:r>
            <a:r>
              <a:rPr lang="cs-CZ" smtClean="0">
                <a:latin typeface="Times New Roman" pitchFamily="18" charset="0"/>
              </a:rPr>
              <a:t> </a:t>
            </a:r>
            <a:r>
              <a:rPr lang="cs-CZ" smtClean="0"/>
              <a:t>	</a:t>
            </a: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>
              <a:buFontTx/>
              <a:buNone/>
            </a:pPr>
            <a:r>
              <a:rPr lang="cs-CZ" smtClean="0"/>
              <a:t>za podmínek</a:t>
            </a:r>
          </a:p>
          <a:p>
            <a:pPr eaLnBrk="1" hangingPunct="1">
              <a:buFontTx/>
              <a:buNone/>
            </a:pPr>
            <a:r>
              <a:rPr lang="cs-CZ" i="1" smtClean="0"/>
              <a:t>	</a:t>
            </a:r>
            <a:r>
              <a:rPr lang="cs-CZ" i="1" smtClean="0">
                <a:latin typeface="Times New Roman" pitchFamily="18" charset="0"/>
              </a:rPr>
              <a:t>x</a:t>
            </a:r>
            <a:r>
              <a:rPr lang="cs-CZ" baseline="-25000" smtClean="0">
                <a:latin typeface="Times New Roman" pitchFamily="18" charset="0"/>
              </a:rPr>
              <a:t>1 </a:t>
            </a:r>
            <a:r>
              <a:rPr lang="cs-CZ" smtClean="0">
                <a:latin typeface="Times New Roman" pitchFamily="18" charset="0"/>
              </a:rPr>
              <a:t>+ </a:t>
            </a:r>
            <a:r>
              <a:rPr lang="cs-CZ" i="1" smtClean="0">
                <a:latin typeface="Times New Roman" pitchFamily="18" charset="0"/>
              </a:rPr>
              <a:t>x</a:t>
            </a:r>
            <a:r>
              <a:rPr lang="cs-CZ" baseline="-25000" smtClean="0">
                <a:latin typeface="Times New Roman" pitchFamily="18" charset="0"/>
              </a:rPr>
              <a:t>2</a:t>
            </a:r>
            <a:r>
              <a:rPr lang="cs-CZ" smtClean="0">
                <a:latin typeface="Times New Roman" pitchFamily="18" charset="0"/>
              </a:rPr>
              <a:t> + </a:t>
            </a:r>
            <a:r>
              <a:rPr lang="cs-CZ" i="1" smtClean="0">
                <a:latin typeface="Times New Roman" pitchFamily="18" charset="0"/>
              </a:rPr>
              <a:t>x</a:t>
            </a:r>
            <a:r>
              <a:rPr lang="cs-CZ" baseline="-25000" smtClean="0">
                <a:latin typeface="Times New Roman" pitchFamily="18" charset="0"/>
              </a:rPr>
              <a:t>3</a:t>
            </a:r>
            <a:r>
              <a:rPr lang="cs-CZ" smtClean="0">
                <a:latin typeface="Times New Roman" pitchFamily="18" charset="0"/>
              </a:rPr>
              <a:t>   </a:t>
            </a:r>
            <a:r>
              <a:rPr lang="cs-CZ" smtClean="0">
                <a:latin typeface="Times New Roman" pitchFamily="18" charset="0"/>
                <a:sym typeface="Symbol" pitchFamily="18" charset="2"/>
              </a:rPr>
              <a:t>=</a:t>
            </a:r>
            <a:r>
              <a:rPr lang="en-US" smtClean="0">
                <a:latin typeface="Times New Roman" pitchFamily="18" charset="0"/>
              </a:rPr>
              <a:t>  </a:t>
            </a:r>
            <a:r>
              <a:rPr lang="cs-CZ" smtClean="0">
                <a:latin typeface="Times New Roman" pitchFamily="18" charset="0"/>
              </a:rPr>
              <a:t>10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	</a:t>
            </a:r>
            <a:r>
              <a:rPr lang="cs-CZ" i="1" smtClean="0">
                <a:latin typeface="Times New Roman" pitchFamily="18" charset="0"/>
              </a:rPr>
              <a:t>x</a:t>
            </a:r>
            <a:r>
              <a:rPr lang="en-US" baseline="-25000" smtClean="0">
                <a:latin typeface="Times New Roman" pitchFamily="18" charset="0"/>
              </a:rPr>
              <a:t>1</a:t>
            </a:r>
            <a:r>
              <a:rPr lang="en-US" smtClean="0">
                <a:latin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mtClean="0">
                <a:latin typeface="Times New Roman" pitchFamily="18" charset="0"/>
              </a:rPr>
              <a:t> 0 , </a:t>
            </a:r>
            <a:r>
              <a:rPr lang="cs-CZ" i="1" smtClean="0">
                <a:latin typeface="Times New Roman" pitchFamily="18" charset="0"/>
              </a:rPr>
              <a:t>x</a:t>
            </a:r>
            <a:r>
              <a:rPr lang="en-US" baseline="-25000" smtClean="0">
                <a:latin typeface="Times New Roman" pitchFamily="18" charset="0"/>
              </a:rPr>
              <a:t>2</a:t>
            </a:r>
            <a:r>
              <a:rPr lang="en-US" smtClean="0">
                <a:latin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mtClean="0">
                <a:latin typeface="Times New Roman" pitchFamily="18" charset="0"/>
              </a:rPr>
              <a:t> 0</a:t>
            </a:r>
            <a:r>
              <a:rPr lang="cs-CZ" smtClean="0">
                <a:latin typeface="Times New Roman" pitchFamily="18" charset="0"/>
              </a:rPr>
              <a:t>, </a:t>
            </a:r>
            <a:r>
              <a:rPr lang="cs-CZ" i="1" smtClean="0">
                <a:latin typeface="Times New Roman" pitchFamily="18" charset="0"/>
              </a:rPr>
              <a:t>x</a:t>
            </a:r>
            <a:r>
              <a:rPr lang="cs-CZ" baseline="-25000" smtClean="0">
                <a:latin typeface="Times New Roman" pitchFamily="18" charset="0"/>
              </a:rPr>
              <a:t>3</a:t>
            </a:r>
            <a:r>
              <a:rPr lang="en-US" smtClean="0">
                <a:latin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mtClean="0">
                <a:latin typeface="Times New Roman" pitchFamily="18" charset="0"/>
              </a:rPr>
              <a:t> 0 </a:t>
            </a:r>
            <a:r>
              <a:rPr lang="cs-CZ" smtClean="0">
                <a:latin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endParaRPr lang="cs-CZ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smtClean="0">
                <a:latin typeface="Times New Roman" pitchFamily="18" charset="0"/>
              </a:rPr>
              <a:t>Ověření na semináři pomocí Excel - Řešitel</a:t>
            </a:r>
            <a:r>
              <a:rPr lang="en-US" smtClean="0">
                <a:latin typeface="Times New Roman" pitchFamily="18" charset="0"/>
              </a:rPr>
              <a:t> </a:t>
            </a:r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D42FCEF1-70BD-4E32-B971-1B7B867DB568}" type="slidenum">
              <a:rPr lang="cs-CZ"/>
              <a:pPr>
                <a:defRPr/>
              </a:pPr>
              <a:t>24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747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90525" y="977106"/>
                <a:ext cx="8362950" cy="4525963"/>
              </a:xfrm>
            </p:spPr>
            <p:txBody>
              <a:bodyPr/>
              <a:lstStyle/>
              <a:p>
                <a:pPr marL="0" indent="0" eaLnBrk="1" hangingPunct="1">
                  <a:spcBef>
                    <a:spcPts val="0"/>
                  </a:spcBef>
                  <a:buFontTx/>
                  <a:buNone/>
                </a:pPr>
                <a:r>
                  <a:rPr lang="cs-CZ" sz="2400" dirty="0" smtClean="0"/>
                  <a:t>Každé číslo  </a:t>
                </a:r>
                <a14:m>
                  <m:oMath xmlns:m="http://schemas.openxmlformats.org/officeDocument/2006/math">
                    <m:r>
                      <a:rPr lang="cs-CZ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 smtClean="0"/>
                  <a:t>  (neomezené ve znaménku) lze zapsat jako rozdíl dvou nezáporných čísel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40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cs-CZ" sz="2400" dirty="0" smtClean="0"/>
                  <a:t>  a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40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cs-CZ" sz="2400" dirty="0" smtClean="0"/>
                  <a:t> :</a:t>
                </a:r>
              </a:p>
              <a:p>
                <a:pPr marL="0" indent="0" eaLnBrk="1" hangingPunct="1">
                  <a:spcBef>
                    <a:spcPts val="0"/>
                  </a:spcBef>
                  <a:buFontTx/>
                  <a:buNone/>
                </a:pPr>
                <a:endParaRPr lang="cs-CZ" sz="2400" dirty="0" smtClean="0"/>
              </a:p>
              <a:p>
                <a:pPr marL="0" indent="0" eaLnBrk="1" hangingPunct="1"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m:rPr>
                          <m:nor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 ,</m:t>
                      </m:r>
                    </m:oMath>
                  </m:oMathPara>
                </a14:m>
                <a:endParaRPr lang="cs-CZ" sz="2400" dirty="0" smtClean="0"/>
              </a:p>
              <a:p>
                <a:pPr marL="0" indent="0" eaLnBrk="1" hangingPunct="1">
                  <a:spcBef>
                    <a:spcPts val="0"/>
                  </a:spcBef>
                  <a:buFontTx/>
                  <a:buNone/>
                </a:pPr>
                <a:endParaRPr lang="cs-CZ" sz="1600" dirty="0" smtClean="0"/>
              </a:p>
              <a:p>
                <a:pPr marL="0" indent="0" eaLnBrk="1" hangingPunct="1">
                  <a:spcBef>
                    <a:spcPts val="0"/>
                  </a:spcBef>
                  <a:buFontTx/>
                  <a:buNone/>
                </a:pPr>
                <a:r>
                  <a:rPr lang="cs-CZ" sz="1600" dirty="0" smtClean="0"/>
                  <a:t>kde</a:t>
                </a:r>
              </a:p>
              <a:p>
                <a:pPr marL="0" indent="0" eaLnBrk="1" hangingPunct="1"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sz="2400" dirty="0"/>
              </a:p>
              <a:p>
                <a:pPr marL="0" indent="0" eaLnBrk="1" hangingPunct="1">
                  <a:spcBef>
                    <a:spcPts val="0"/>
                  </a:spcBef>
                  <a:buFontTx/>
                  <a:buNone/>
                </a:pPr>
                <a:endParaRPr lang="en-US" sz="2400" dirty="0" smtClean="0"/>
              </a:p>
              <a:p>
                <a:pPr marL="0" indent="0" eaLnBrk="1" hangingPunct="1">
                  <a:spcBef>
                    <a:spcPts val="0"/>
                  </a:spcBef>
                  <a:buFontTx/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3174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90525" y="977106"/>
                <a:ext cx="8362950" cy="4525963"/>
              </a:xfrm>
              <a:blipFill>
                <a:blip r:embed="rId2"/>
                <a:stretch>
                  <a:fillRect l="-1093" t="-9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50825" y="100807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dirty="0" smtClean="0">
                <a:solidFill>
                  <a:schemeClr val="tx2"/>
                </a:solidFill>
                <a:latin typeface="Arial" charset="0"/>
              </a:rPr>
              <a:t>Podmínka </a:t>
            </a:r>
            <a:r>
              <a:rPr lang="cs-CZ" sz="3600" b="1" dirty="0">
                <a:solidFill>
                  <a:schemeClr val="tx2"/>
                </a:solidFill>
                <a:latin typeface="Arial" charset="0"/>
              </a:rPr>
              <a:t>nezápornosti proměnných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  <p:bldP spid="3174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7654C28F-FB0B-4775-9201-DBEC12EA16AC}" type="slidenum">
              <a:rPr lang="cs-CZ"/>
              <a:pPr>
                <a:defRPr/>
              </a:pPr>
              <a:t>25</a:t>
            </a:fld>
            <a:endParaRPr lang="cs-CZ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b="1" smtClean="0">
                <a:solidFill>
                  <a:schemeClr val="accent2"/>
                </a:solidFill>
              </a:rPr>
              <a:t>Lokální a globální extrémy</a:t>
            </a:r>
            <a:r>
              <a:rPr lang="cs-CZ" smtClean="0"/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4744"/>
            <a:ext cx="9144000" cy="2405062"/>
          </a:xfrm>
        </p:spPr>
        <p:txBody>
          <a:bodyPr/>
          <a:lstStyle/>
          <a:p>
            <a:pPr eaLnBrk="1" hangingPunct="1">
              <a:lnSpc>
                <a:spcPct val="85000"/>
              </a:lnSpc>
              <a:buFontTx/>
              <a:buNone/>
            </a:pPr>
            <a:r>
              <a:rPr lang="cs-CZ" sz="2400" dirty="0" smtClean="0"/>
              <a:t>	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0</a:t>
            </a:r>
            <a:r>
              <a:rPr lang="en-US" sz="2400" dirty="0" smtClean="0"/>
              <a:t> ... </a:t>
            </a:r>
            <a:r>
              <a:rPr lang="en-US" sz="2400" dirty="0" err="1" smtClean="0"/>
              <a:t>lokální</a:t>
            </a:r>
            <a:r>
              <a:rPr lang="en-US" sz="2400" dirty="0" smtClean="0"/>
              <a:t> </a:t>
            </a:r>
            <a:r>
              <a:rPr lang="en-US" sz="2400" b="1" dirty="0" smtClean="0"/>
              <a:t>maximum</a:t>
            </a:r>
            <a:r>
              <a:rPr lang="en-US" sz="2400" dirty="0" smtClean="0"/>
              <a:t> </a:t>
            </a:r>
            <a:r>
              <a:rPr lang="en-US" sz="2400" dirty="0" err="1" smtClean="0"/>
              <a:t>funkce</a:t>
            </a:r>
            <a:r>
              <a:rPr lang="en-US" sz="2400" dirty="0" smtClean="0"/>
              <a:t>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</a:rPr>
              <a:t>)</a:t>
            </a:r>
            <a:r>
              <a:rPr lang="en-US" sz="2400" dirty="0" smtClean="0"/>
              <a:t> ...</a:t>
            </a:r>
            <a:r>
              <a:rPr lang="cs-CZ" sz="2400" dirty="0" smtClean="0"/>
              <a:t>(</a:t>
            </a:r>
            <a:r>
              <a:rPr lang="en-US" sz="2400" dirty="0" err="1" smtClean="0">
                <a:solidFill>
                  <a:schemeClr val="hlink"/>
                </a:solidFill>
              </a:rPr>
              <a:t>lokální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</a:rPr>
              <a:t>m</a:t>
            </a:r>
            <a:r>
              <a:rPr lang="cs-CZ" sz="2400" b="1" dirty="0" smtClean="0">
                <a:solidFill>
                  <a:schemeClr val="hlink"/>
                </a:solidFill>
              </a:rPr>
              <a:t>in</a:t>
            </a:r>
            <a:r>
              <a:rPr lang="en-US" sz="2400" b="1" dirty="0" err="1" smtClean="0">
                <a:solidFill>
                  <a:schemeClr val="hlink"/>
                </a:solidFill>
              </a:rPr>
              <a:t>imum</a:t>
            </a:r>
            <a:r>
              <a:rPr lang="cs-CZ" sz="2400" dirty="0" smtClean="0">
                <a:solidFill>
                  <a:schemeClr val="hlink"/>
                </a:solidFill>
              </a:rPr>
              <a:t> funkce</a:t>
            </a:r>
            <a:r>
              <a:rPr lang="cs-CZ" sz="2400" dirty="0" smtClean="0"/>
              <a:t>)</a:t>
            </a:r>
            <a:endParaRPr lang="en-US" sz="2400" dirty="0" smtClean="0"/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</a:t>
            </a:r>
            <a:r>
              <a:rPr lang="en-US" sz="2400" dirty="0" smtClean="0"/>
              <a:t> </a:t>
            </a:r>
            <a:r>
              <a:rPr lang="en-US" sz="2400" dirty="0" err="1" smtClean="0"/>
              <a:t>okolí</a:t>
            </a:r>
            <a:r>
              <a:rPr lang="en-US" sz="2400" dirty="0" smtClean="0"/>
              <a:t> </a:t>
            </a:r>
            <a:r>
              <a:rPr lang="en-US" sz="2400" i="1" dirty="0" smtClean="0">
                <a:latin typeface="Times New Roman" pitchFamily="18" charset="0"/>
              </a:rPr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bodu</a:t>
            </a:r>
            <a:r>
              <a:rPr lang="en-US" sz="2400" dirty="0" smtClean="0"/>
              <a:t>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0</a:t>
            </a:r>
            <a:r>
              <a:rPr lang="en-US" sz="2400" dirty="0" smtClean="0"/>
              <a:t> : 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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U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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platí</a:t>
            </a:r>
            <a:r>
              <a:rPr lang="en-US" sz="2400" dirty="0" smtClean="0"/>
              <a:t>  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</a:rPr>
              <a:t>) 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</a:rPr>
              <a:t>)</a:t>
            </a:r>
            <a:r>
              <a:rPr lang="cs-CZ" sz="2400" dirty="0" smtClean="0">
                <a:latin typeface="Times New Roman" pitchFamily="18" charset="0"/>
              </a:rPr>
              <a:t> (</a:t>
            </a:r>
            <a:r>
              <a:rPr lang="en-US" sz="2400" i="1" dirty="0" smtClean="0">
                <a:solidFill>
                  <a:schemeClr val="hlink"/>
                </a:solidFill>
                <a:latin typeface="Times New Roman" pitchFamily="18" charset="0"/>
              </a:rPr>
              <a:t>f</a:t>
            </a:r>
            <a:r>
              <a:rPr lang="en-US" sz="2400" dirty="0" smtClean="0">
                <a:solidFill>
                  <a:schemeClr val="hlink"/>
                </a:solidFill>
                <a:latin typeface="Times New Roman" pitchFamily="18" charset="0"/>
              </a:rPr>
              <a:t>(</a:t>
            </a:r>
            <a:r>
              <a:rPr lang="en-US" sz="2400" i="1" dirty="0" smtClean="0">
                <a:solidFill>
                  <a:schemeClr val="hlink"/>
                </a:solidFill>
                <a:latin typeface="Times New Roman" pitchFamily="18" charset="0"/>
              </a:rPr>
              <a:t>x</a:t>
            </a:r>
            <a:r>
              <a:rPr lang="en-US" sz="2400" dirty="0" smtClean="0">
                <a:solidFill>
                  <a:schemeClr val="hlink"/>
                </a:solidFill>
                <a:latin typeface="Times New Roman" pitchFamily="18" charset="0"/>
              </a:rPr>
              <a:t>) </a:t>
            </a:r>
            <a:r>
              <a:rPr lang="en-US" sz="2400" b="1" dirty="0" smtClean="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400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2400" i="1" dirty="0" smtClean="0">
                <a:solidFill>
                  <a:schemeClr val="hlink"/>
                </a:solidFill>
                <a:latin typeface="Times New Roman" pitchFamily="18" charset="0"/>
              </a:rPr>
              <a:t>f</a:t>
            </a:r>
            <a:r>
              <a:rPr lang="en-US" sz="2400" dirty="0" smtClean="0">
                <a:solidFill>
                  <a:schemeClr val="hlink"/>
                </a:solidFill>
                <a:latin typeface="Times New Roman" pitchFamily="18" charset="0"/>
              </a:rPr>
              <a:t>(</a:t>
            </a:r>
            <a:r>
              <a:rPr lang="en-US" sz="2400" i="1" dirty="0" smtClean="0">
                <a:solidFill>
                  <a:schemeClr val="hlink"/>
                </a:solidFill>
                <a:latin typeface="Times New Roman" pitchFamily="18" charset="0"/>
              </a:rPr>
              <a:t>x</a:t>
            </a:r>
            <a:r>
              <a:rPr lang="en-US" sz="2400" baseline="30000" dirty="0" smtClean="0">
                <a:solidFill>
                  <a:schemeClr val="hlink"/>
                </a:solidFill>
                <a:latin typeface="Times New Roman" pitchFamily="18" charset="0"/>
              </a:rPr>
              <a:t>0</a:t>
            </a:r>
            <a:r>
              <a:rPr lang="en-US" sz="2400" dirty="0" smtClean="0">
                <a:solidFill>
                  <a:schemeClr val="hlink"/>
                </a:solidFill>
                <a:latin typeface="Times New Roman" pitchFamily="18" charset="0"/>
              </a:rPr>
              <a:t>)</a:t>
            </a:r>
            <a:r>
              <a:rPr lang="cs-CZ" sz="2400" dirty="0" smtClean="0">
                <a:latin typeface="Times New Roman" pitchFamily="18" charset="0"/>
              </a:rPr>
              <a:t> )</a:t>
            </a:r>
            <a:endParaRPr lang="en-US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85000"/>
              </a:lnSpc>
              <a:buFontTx/>
              <a:buNone/>
            </a:pPr>
            <a:endParaRPr lang="en-US" sz="2400" i="1" dirty="0" smtClean="0"/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cs-CZ" sz="2400" dirty="0" smtClean="0"/>
              <a:t>	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*</a:t>
            </a:r>
            <a:r>
              <a:rPr lang="en-US" sz="2400" dirty="0" smtClean="0"/>
              <a:t> ...</a:t>
            </a:r>
            <a:r>
              <a:rPr lang="en-US" sz="2400" i="1" dirty="0" smtClean="0"/>
              <a:t> </a:t>
            </a:r>
            <a:r>
              <a:rPr lang="en-US" sz="2400" dirty="0" err="1" smtClean="0"/>
              <a:t>globální</a:t>
            </a:r>
            <a:r>
              <a:rPr lang="en-US" sz="2400" dirty="0" smtClean="0"/>
              <a:t> </a:t>
            </a:r>
            <a:r>
              <a:rPr lang="en-US" sz="2400" b="1" dirty="0" smtClean="0"/>
              <a:t>maximum</a:t>
            </a:r>
            <a:r>
              <a:rPr lang="en-US" sz="2400" dirty="0" smtClean="0"/>
              <a:t>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</a:rPr>
              <a:t>)</a:t>
            </a:r>
            <a:r>
              <a:rPr lang="en-US" sz="2400" dirty="0" smtClean="0"/>
              <a:t> ... </a:t>
            </a:r>
            <a:r>
              <a:rPr lang="cs-CZ" sz="2400" dirty="0" smtClean="0"/>
              <a:t>(</a:t>
            </a:r>
            <a:r>
              <a:rPr lang="cs-CZ" sz="2400" dirty="0" smtClean="0">
                <a:solidFill>
                  <a:schemeClr val="hlink"/>
                </a:solidFill>
              </a:rPr>
              <a:t>globální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</a:rPr>
              <a:t>m</a:t>
            </a:r>
            <a:r>
              <a:rPr lang="cs-CZ" sz="2400" b="1" dirty="0" smtClean="0">
                <a:solidFill>
                  <a:schemeClr val="hlink"/>
                </a:solidFill>
              </a:rPr>
              <a:t>in</a:t>
            </a:r>
            <a:r>
              <a:rPr lang="en-US" sz="2400" b="1" dirty="0" err="1" smtClean="0">
                <a:solidFill>
                  <a:schemeClr val="hlink"/>
                </a:solidFill>
              </a:rPr>
              <a:t>imum</a:t>
            </a:r>
            <a:r>
              <a:rPr lang="cs-CZ" sz="2400" b="1" dirty="0" smtClean="0">
                <a:solidFill>
                  <a:schemeClr val="hlink"/>
                </a:solidFill>
              </a:rPr>
              <a:t> </a:t>
            </a:r>
            <a:r>
              <a:rPr lang="cs-CZ" sz="2400" dirty="0" smtClean="0">
                <a:solidFill>
                  <a:schemeClr val="hlink"/>
                </a:solidFill>
              </a:rPr>
              <a:t>funkce</a:t>
            </a:r>
            <a:r>
              <a:rPr lang="cs-CZ" sz="2400" dirty="0" smtClean="0"/>
              <a:t>)</a:t>
            </a:r>
            <a:endParaRPr lang="en-US" sz="2400" dirty="0" smtClean="0"/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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platí</a:t>
            </a:r>
            <a:r>
              <a:rPr lang="en-US" sz="2400" dirty="0" smtClean="0"/>
              <a:t>  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</a:rPr>
              <a:t>) 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</a:rPr>
              <a:t>)</a:t>
            </a:r>
            <a:r>
              <a:rPr lang="cs-CZ" sz="2400" dirty="0" smtClean="0">
                <a:latin typeface="Times New Roman" pitchFamily="18" charset="0"/>
              </a:rPr>
              <a:t>                (</a:t>
            </a:r>
            <a:r>
              <a:rPr lang="en-US" sz="2400" i="1" dirty="0" smtClean="0">
                <a:solidFill>
                  <a:schemeClr val="hlink"/>
                </a:solidFill>
                <a:latin typeface="Times New Roman" pitchFamily="18" charset="0"/>
              </a:rPr>
              <a:t>f</a:t>
            </a:r>
            <a:r>
              <a:rPr lang="en-US" sz="2400" dirty="0" smtClean="0">
                <a:solidFill>
                  <a:schemeClr val="hlink"/>
                </a:solidFill>
                <a:latin typeface="Times New Roman" pitchFamily="18" charset="0"/>
              </a:rPr>
              <a:t>(</a:t>
            </a:r>
            <a:r>
              <a:rPr lang="en-US" sz="2400" i="1" dirty="0" smtClean="0">
                <a:solidFill>
                  <a:schemeClr val="hlink"/>
                </a:solidFill>
                <a:latin typeface="Times New Roman" pitchFamily="18" charset="0"/>
              </a:rPr>
              <a:t>x</a:t>
            </a:r>
            <a:r>
              <a:rPr lang="en-US" sz="2400" dirty="0" smtClean="0">
                <a:solidFill>
                  <a:schemeClr val="hlink"/>
                </a:solidFill>
                <a:latin typeface="Times New Roman" pitchFamily="18" charset="0"/>
              </a:rPr>
              <a:t>) </a:t>
            </a:r>
            <a:r>
              <a:rPr lang="en-US" sz="2400" b="1" dirty="0" smtClean="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400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2400" i="1" dirty="0" smtClean="0">
                <a:solidFill>
                  <a:schemeClr val="hlink"/>
                </a:solidFill>
                <a:latin typeface="Times New Roman" pitchFamily="18" charset="0"/>
              </a:rPr>
              <a:t>f</a:t>
            </a:r>
            <a:r>
              <a:rPr lang="en-US" sz="2400" dirty="0" smtClean="0">
                <a:solidFill>
                  <a:schemeClr val="hlink"/>
                </a:solidFill>
                <a:latin typeface="Times New Roman" pitchFamily="18" charset="0"/>
              </a:rPr>
              <a:t>(</a:t>
            </a:r>
            <a:r>
              <a:rPr lang="en-US" sz="2400" i="1" dirty="0" smtClean="0">
                <a:solidFill>
                  <a:schemeClr val="hlink"/>
                </a:solidFill>
                <a:latin typeface="Times New Roman" pitchFamily="18" charset="0"/>
              </a:rPr>
              <a:t>x</a:t>
            </a:r>
            <a:r>
              <a:rPr lang="en-US" sz="2400" baseline="30000" dirty="0" smtClean="0">
                <a:solidFill>
                  <a:schemeClr val="hlink"/>
                </a:solidFill>
                <a:latin typeface="Times New Roman" pitchFamily="18" charset="0"/>
              </a:rPr>
              <a:t>0</a:t>
            </a:r>
            <a:r>
              <a:rPr lang="en-US" sz="2400" dirty="0" smtClean="0">
                <a:solidFill>
                  <a:schemeClr val="hlink"/>
                </a:solidFill>
                <a:latin typeface="Times New Roman" pitchFamily="18" charset="0"/>
              </a:rPr>
              <a:t>)</a:t>
            </a:r>
            <a:r>
              <a:rPr lang="cs-CZ" sz="2400" dirty="0" smtClean="0">
                <a:latin typeface="Times New Roman" pitchFamily="18" charset="0"/>
              </a:rPr>
              <a:t> )</a:t>
            </a:r>
            <a:endParaRPr lang="en-US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85000"/>
              </a:lnSpc>
              <a:buFontTx/>
              <a:buNone/>
            </a:pPr>
            <a:endParaRPr lang="cs-CZ" sz="2400" dirty="0" smtClean="0">
              <a:latin typeface="Times New Roman" pitchFamily="18" charset="0"/>
            </a:endParaRPr>
          </a:p>
        </p:txBody>
      </p:sp>
      <p:pic>
        <p:nvPicPr>
          <p:cNvPr id="28678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3213100"/>
            <a:ext cx="6624637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 smtClean="0"/>
              <a:t>EMM2</a:t>
            </a: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00E5B4E2-B642-4F6F-B9D1-A10F0698703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err="1" smtClean="0"/>
              <a:t>Matematický</a:t>
            </a:r>
            <a:r>
              <a:rPr lang="en-GB" sz="3600" dirty="0" smtClean="0"/>
              <a:t> </a:t>
            </a:r>
            <a:r>
              <a:rPr lang="en-GB" sz="3600" dirty="0" err="1" smtClean="0"/>
              <a:t>aparát</a:t>
            </a:r>
            <a:r>
              <a:rPr lang="en-GB" sz="3600" dirty="0" smtClean="0"/>
              <a:t> </a:t>
            </a:r>
            <a:r>
              <a:rPr lang="cs-CZ" sz="3600" dirty="0" smtClean="0"/>
              <a:t>EMM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</a:t>
            </a:r>
            <a:r>
              <a:rPr lang="en-US" sz="2400" smtClean="0">
                <a:latin typeface="Times New Roman" pitchFamily="18" charset="0"/>
              </a:rPr>
              <a:t>(2)</a:t>
            </a:r>
            <a:r>
              <a:rPr lang="en-US" sz="2400" smtClean="0"/>
              <a:t>  </a:t>
            </a:r>
            <a:r>
              <a:rPr lang="cs-CZ" sz="2400" smtClean="0"/>
              <a:t>	</a:t>
            </a:r>
            <a:r>
              <a:rPr lang="en-US" sz="2400" smtClean="0"/>
              <a:t>Funkce více proměnných</a:t>
            </a:r>
            <a:r>
              <a:rPr lang="cs-CZ" sz="2400" smtClean="0"/>
              <a:t>:  </a:t>
            </a:r>
            <a:r>
              <a:rPr lang="cs-CZ" sz="2400" i="1" smtClean="0">
                <a:latin typeface="Times New Roman" pitchFamily="18" charset="0"/>
              </a:rPr>
              <a:t>y</a:t>
            </a:r>
            <a:r>
              <a:rPr lang="cs-CZ" sz="2400" smtClean="0">
                <a:latin typeface="Times New Roman" pitchFamily="18" charset="0"/>
              </a:rPr>
              <a:t> = </a:t>
            </a:r>
            <a:r>
              <a:rPr lang="cs-CZ" sz="2400" i="1" smtClean="0">
                <a:latin typeface="Times New Roman" pitchFamily="18" charset="0"/>
              </a:rPr>
              <a:t>f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  <a:r>
              <a:rPr lang="en-US" sz="2400" smtClean="0">
                <a:latin typeface="Times New Roman" pitchFamily="18" charset="0"/>
              </a:rPr>
              <a:t> ,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baseline="-25000" smtClean="0">
                <a:latin typeface="Times New Roman" pitchFamily="18" charset="0"/>
              </a:rPr>
              <a:t>2</a:t>
            </a:r>
            <a:r>
              <a:rPr lang="en-US" sz="2400" smtClean="0">
                <a:latin typeface="Times New Roman" pitchFamily="18" charset="0"/>
              </a:rPr>
              <a:t> , ... ,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i="1" baseline="-25000" smtClean="0">
                <a:latin typeface="Times New Roman" pitchFamily="18" charset="0"/>
              </a:rPr>
              <a:t>n</a:t>
            </a:r>
            <a:r>
              <a:rPr lang="en-US" sz="2400" baseline="-25000" smtClean="0">
                <a:latin typeface="Times New Roman" pitchFamily="18" charset="0"/>
              </a:rPr>
              <a:t> </a:t>
            </a:r>
            <a:r>
              <a:rPr lang="cs-CZ" sz="2400" smtClean="0">
                <a:latin typeface="Times New Roman" pitchFamily="18" charset="0"/>
              </a:rPr>
              <a:t>)</a:t>
            </a:r>
            <a:endParaRPr lang="en-US" sz="24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</a:t>
            </a:r>
            <a:r>
              <a:rPr lang="cs-CZ" sz="2400" smtClean="0"/>
              <a:t>	</a:t>
            </a:r>
            <a:r>
              <a:rPr lang="en-US" sz="2400" smtClean="0"/>
              <a:t>„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i="1" smtClean="0">
                <a:latin typeface="Times New Roman" pitchFamily="18" charset="0"/>
              </a:rPr>
              <a:t>y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smtClean="0"/>
              <a:t> je funkcí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  <a:r>
              <a:rPr lang="en-US" sz="2400" smtClean="0">
                <a:latin typeface="Times New Roman" pitchFamily="18" charset="0"/>
              </a:rPr>
              <a:t> ,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baseline="-25000" smtClean="0">
                <a:latin typeface="Times New Roman" pitchFamily="18" charset="0"/>
              </a:rPr>
              <a:t>2</a:t>
            </a:r>
            <a:r>
              <a:rPr lang="en-US" sz="2400" smtClean="0">
                <a:latin typeface="Times New Roman" pitchFamily="18" charset="0"/>
              </a:rPr>
              <a:t> , ... ,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i="1" baseline="-25000" smtClean="0">
                <a:latin typeface="Times New Roman" pitchFamily="18" charset="0"/>
              </a:rPr>
              <a:t>n</a:t>
            </a:r>
            <a:r>
              <a:rPr lang="en-US" sz="2400" baseline="-25000" smtClean="0"/>
              <a:t> </a:t>
            </a:r>
            <a:r>
              <a:rPr lang="en-US" sz="2400" smtClean="0"/>
              <a:t>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</a:t>
            </a:r>
            <a:r>
              <a:rPr lang="en-US" sz="2400" smtClean="0">
                <a:latin typeface="Times New Roman" pitchFamily="18" charset="0"/>
              </a:rPr>
              <a:t>(2)</a:t>
            </a:r>
            <a:r>
              <a:rPr lang="en-US" sz="2400" smtClean="0"/>
              <a:t> </a:t>
            </a:r>
            <a:r>
              <a:rPr lang="cs-CZ" sz="2400" smtClean="0"/>
              <a:t>  </a:t>
            </a:r>
            <a:r>
              <a:rPr lang="en-US" sz="2400" smtClean="0"/>
              <a:t>Matice (vektory)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</a:t>
            </a:r>
            <a:endParaRPr 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			</a:t>
            </a:r>
            <a:r>
              <a:rPr lang="en-US" sz="2400" smtClean="0"/>
              <a:t>typ   (</a:t>
            </a:r>
            <a:r>
              <a:rPr lang="en-US" sz="2400" i="1" smtClean="0">
                <a:latin typeface="Times New Roman" pitchFamily="18" charset="0"/>
              </a:rPr>
              <a:t>m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400" i="1" smtClean="0">
                <a:latin typeface="Times New Roman" pitchFamily="18" charset="0"/>
              </a:rPr>
              <a:t>n</a:t>
            </a:r>
            <a:r>
              <a:rPr lang="en-US" sz="2400" smtClean="0"/>
              <a:t>)</a:t>
            </a:r>
            <a:endParaRPr lang="cs-CZ" sz="2400" smtClean="0"/>
          </a:p>
        </p:txBody>
      </p:sp>
      <p:graphicFrame>
        <p:nvGraphicFramePr>
          <p:cNvPr id="615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245100" y="2516188"/>
          <a:ext cx="28448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Rovnice" r:id="rId3" imgW="952087" imgH="901309" progId="Equation.3">
                  <p:embed/>
                </p:oleObj>
              </mc:Choice>
              <mc:Fallback>
                <p:oleObj name="Rovnice" r:id="rId3" imgW="952087" imgH="90130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5100" y="2516188"/>
                        <a:ext cx="2844800" cy="269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2624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1331913" y="3213100"/>
          <a:ext cx="47529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Rovnice" r:id="rId5" imgW="2349500" imgH="965200" progId="Equation.3">
                  <p:embed/>
                </p:oleObj>
              </mc:Choice>
              <mc:Fallback>
                <p:oleObj name="Rovnice" r:id="rId5" imgW="2349500" imgH="965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-22884"/>
                      <a:stretch>
                        <a:fillRect/>
                      </a:stretch>
                    </p:blipFill>
                    <p:spPr bwMode="auto">
                      <a:xfrm>
                        <a:off x="1331913" y="3213100"/>
                        <a:ext cx="4752975" cy="252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646588EA-46CF-4E26-8015-85F4B6ADC47E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 err="1" smtClean="0"/>
              <a:t>Matematický</a:t>
            </a:r>
            <a:r>
              <a:rPr lang="en-GB" sz="4000" dirty="0" smtClean="0"/>
              <a:t> </a:t>
            </a:r>
            <a:r>
              <a:rPr lang="en-GB" sz="4000" dirty="0" err="1" smtClean="0"/>
              <a:t>aparát</a:t>
            </a:r>
            <a:r>
              <a:rPr lang="en-GB" sz="4000" dirty="0" smtClean="0"/>
              <a:t> </a:t>
            </a:r>
            <a:r>
              <a:rPr lang="cs-CZ" sz="4000" dirty="0" smtClean="0"/>
              <a:t>EMM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  —</a:t>
                </a:r>
              </a:p>
              <a:p>
                <a:pPr eaLnBrk="1" hangingPunct="1">
                  <a:buFontTx/>
                  <a:buNone/>
                </a:pPr>
                <a:endParaRPr lang="en-US" sz="2400" dirty="0" smtClean="0">
                  <a:latin typeface="Times New Roman" pitchFamily="18" charset="0"/>
                </a:endParaRPr>
              </a:p>
              <a:p>
                <a:pPr eaLnBrk="1" hangingPunct="1">
                  <a:buFontTx/>
                  <a:buNone/>
                </a:pPr>
                <a:endParaRPr lang="en-US" sz="2400" dirty="0">
                  <a:latin typeface="Times New Roman" pitchFamily="18" charset="0"/>
                </a:endParaRPr>
              </a:p>
              <a:p>
                <a:pPr eaLnBrk="1" hangingPunct="1">
                  <a:buFontTx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 </a:t>
                </a:r>
                <a:r>
                  <a:rPr lang="en-US" dirty="0" smtClean="0"/>
                  <a:t>— </a:t>
                </a:r>
                <a:endParaRPr lang="cs-CZ" dirty="0"/>
              </a:p>
              <a:p>
                <a:pPr eaLnBrk="1" hangingPunct="1">
                  <a:buFontTx/>
                  <a:buNone/>
                </a:pPr>
                <a:endParaRPr lang="cs-CZ" sz="2400" dirty="0" smtClean="0"/>
              </a:p>
            </p:txBody>
          </p:sp>
        </mc:Choice>
        <mc:Fallback xmlns="">
          <p:sp>
            <p:nvSpPr>
              <p:cNvPr id="1536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771800" y="2276872"/>
                <a:ext cx="540983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buFontTx/>
                  <a:buNone/>
                </a:pPr>
                <a:r>
                  <a:rPr lang="cs-CZ" sz="2400" dirty="0" smtClean="0">
                    <a:latin typeface="+mj-lt"/>
                  </a:rPr>
                  <a:t>vektor = speciální matice typu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×1</m:t>
                    </m:r>
                  </m:oMath>
                </a14:m>
                <a:endParaRPr lang="cs-CZ" sz="2400" b="0" dirty="0" smtClean="0">
                  <a:latin typeface="+mj-lt"/>
                </a:endParaRPr>
              </a:p>
              <a:p>
                <a:pPr eaLnBrk="1" hangingPunct="1">
                  <a:buFontTx/>
                  <a:buNone/>
                </a:pPr>
                <a:r>
                  <a:rPr lang="cs-CZ" sz="2400" dirty="0" smtClean="0">
                    <a:latin typeface="+mj-lt"/>
                  </a:rPr>
                  <a:t>(„sloupcový vektor“)</a:t>
                </a:r>
                <a:endParaRPr lang="cs-CZ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2276872"/>
                <a:ext cx="5409835" cy="830997"/>
              </a:xfrm>
              <a:prstGeom prst="rect">
                <a:avLst/>
              </a:prstGeom>
              <a:blipFill>
                <a:blip r:embed="rId3"/>
                <a:stretch>
                  <a:fillRect l="-1804" t="-5147" b="-169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9"/>
              <p:cNvSpPr txBox="1">
                <a:spLocks noChangeArrowheads="1"/>
              </p:cNvSpPr>
              <p:nvPr/>
            </p:nvSpPr>
            <p:spPr bwMode="auto">
              <a:xfrm>
                <a:off x="5220072" y="4509120"/>
                <a:ext cx="3779912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2400" dirty="0" smtClean="0">
                    <a:latin typeface="+mj-lt"/>
                  </a:rPr>
                  <a:t>transponovaný </a:t>
                </a:r>
                <a:r>
                  <a:rPr lang="cs-CZ" sz="2400" dirty="0">
                    <a:latin typeface="+mj-lt"/>
                  </a:rPr>
                  <a:t>(řádkový) </a:t>
                </a:r>
                <a:r>
                  <a:rPr lang="cs-CZ" sz="2400" dirty="0" smtClean="0">
                    <a:latin typeface="+mj-lt"/>
                  </a:rPr>
                  <a:t>vektor – matice typu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1×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cs-CZ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18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20072" y="4509120"/>
                <a:ext cx="3779912" cy="830997"/>
              </a:xfrm>
              <a:prstGeom prst="rect">
                <a:avLst/>
              </a:prstGeom>
              <a:blipFill>
                <a:blip r:embed="rId4"/>
                <a:stretch>
                  <a:fillRect l="-2419" t="-5147" b="-1691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 dirty="0"/>
              <a:t>EMM2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A2A342E3-5223-4434-888B-1E5A6A1A1A17}" type="slidenum">
              <a:rPr lang="cs-CZ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Matematický aparát EMM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buFontTx/>
                  <a:buNone/>
                </a:pPr>
                <a:r>
                  <a:rPr lang="cs-CZ" b="1" i="1" dirty="0" smtClean="0"/>
                  <a:t>	</a:t>
                </a:r>
                <a:r>
                  <a:rPr lang="cs-CZ" sz="2400" b="1" dirty="0" smtClean="0"/>
                  <a:t>Násobení vektorů ( tj. matic (1</a:t>
                </a:r>
                <a:r>
                  <a:rPr lang="cs-CZ" sz="2400" b="1" dirty="0" smtClean="0">
                    <a:sym typeface="Symbol" pitchFamily="18" charset="2"/>
                  </a:rPr>
                  <a:t></a:t>
                </a:r>
                <a:r>
                  <a:rPr lang="en-US" sz="2400" b="1" i="1" dirty="0" smtClean="0">
                    <a:latin typeface="Times New Roman" pitchFamily="18" charset="0"/>
                  </a:rPr>
                  <a:t>n</a:t>
                </a:r>
                <a:r>
                  <a:rPr lang="cs-CZ" sz="2400" b="1" dirty="0" smtClean="0"/>
                  <a:t>) „krát“ (</a:t>
                </a:r>
                <a:r>
                  <a:rPr lang="en-US" sz="2400" b="1" i="1" dirty="0" smtClean="0">
                    <a:latin typeface="Times New Roman" pitchFamily="18" charset="0"/>
                  </a:rPr>
                  <a:t>n</a:t>
                </a:r>
                <a:r>
                  <a:rPr lang="cs-CZ" sz="2400" b="1" dirty="0" smtClean="0">
                    <a:sym typeface="Symbol" pitchFamily="18" charset="2"/>
                  </a:rPr>
                  <a:t></a:t>
                </a:r>
                <a:r>
                  <a:rPr lang="cs-CZ" sz="2400" b="1" dirty="0" smtClean="0"/>
                  <a:t>1) </a:t>
                </a:r>
                <a:r>
                  <a:rPr lang="en-US" sz="2400" b="1" dirty="0"/>
                  <a:t>)</a:t>
                </a:r>
                <a:endParaRPr lang="cs-CZ" sz="2400" b="1" dirty="0" smtClean="0"/>
              </a:p>
              <a:p>
                <a:pPr eaLnBrk="1" hangingPunct="1">
                  <a:buFontTx/>
                  <a:buNone/>
                </a:pPr>
                <a:r>
                  <a:rPr lang="cs-CZ" sz="2400" b="1" dirty="0" smtClean="0"/>
                  <a:t>	tzv. </a:t>
                </a:r>
                <a:r>
                  <a:rPr lang="cs-CZ" sz="2400" b="1" i="1" dirty="0" smtClean="0">
                    <a:solidFill>
                      <a:schemeClr val="accent2"/>
                    </a:solidFill>
                  </a:rPr>
                  <a:t>skalární součin vektorů</a:t>
                </a:r>
              </a:p>
              <a:p>
                <a:pPr eaLnBrk="1" hangingPunct="1">
                  <a:spcBef>
                    <a:spcPts val="0"/>
                  </a:spcBef>
                  <a:spcAft>
                    <a:spcPts val="600"/>
                  </a:spcAft>
                  <a:buFontTx/>
                  <a:buNone/>
                </a:pPr>
                <a:r>
                  <a:rPr lang="en-US" sz="2400" dirty="0" smtClean="0"/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 smtClean="0"/>
                  <a:t>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cs-CZ" sz="2400" dirty="0" smtClean="0"/>
              </a:p>
              <a:p>
                <a:pPr marL="0" indent="0" eaLnBrk="1" hangingPunct="1"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grow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  <m:aln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+⋯+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„</m:t>
                      </m:r>
                      <m:r>
                        <m:rPr>
                          <m:nor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čí</m:t>
                      </m:r>
                      <m:r>
                        <m:rPr>
                          <m:nor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slo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“</m:t>
                      </m:r>
                    </m:oMath>
                  </m:oMathPara>
                </a14:m>
                <a:endParaRPr lang="cs-CZ" sz="2400" dirty="0" smtClean="0"/>
              </a:p>
              <a:p>
                <a:pPr eaLnBrk="1" hangingPunct="1">
                  <a:buFontTx/>
                  <a:buNone/>
                </a:pPr>
                <a:r>
                  <a:rPr lang="cs-CZ" sz="2400" dirty="0" smtClean="0">
                    <a:latin typeface="Times New Roman" pitchFamily="18" charset="0"/>
                  </a:rPr>
                  <a:t>	</a:t>
                </a:r>
                <a:r>
                  <a:rPr lang="cs-CZ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</a:t>
                </a:r>
                <a:r>
                  <a:rPr lang="cs-CZ" dirty="0"/>
                  <a:t>  —  </a:t>
                </a:r>
                <a:r>
                  <a:rPr lang="cs-CZ" sz="2400" b="1" i="1" dirty="0" smtClean="0">
                    <a:solidFill>
                      <a:schemeClr val="accent2"/>
                    </a:solidFill>
                  </a:rPr>
                  <a:t>transpozice</a:t>
                </a:r>
                <a:r>
                  <a:rPr lang="cs-CZ" sz="2400" dirty="0" smtClean="0"/>
                  <a:t> (otočení podle hlavní diagonály)</a:t>
                </a:r>
              </a:p>
            </p:txBody>
          </p:sp>
        </mc:Choice>
        <mc:Fallback xmlns="">
          <p:sp>
            <p:nvSpPr>
              <p:cNvPr id="1638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ál 39"/>
          <p:cNvSpPr/>
          <p:nvPr/>
        </p:nvSpPr>
        <p:spPr>
          <a:xfrm>
            <a:off x="2936875" y="5611813"/>
            <a:ext cx="649288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5329DDE4-B2CB-4B6C-9D00-5AC406DFED92}" type="slidenum">
              <a:rPr lang="cs-CZ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Násobení matic</a:t>
            </a:r>
            <a:endParaRPr lang="cs-CZ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3983038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	</a:t>
            </a:r>
            <a:r>
              <a:rPr lang="en-US" sz="2800" b="1" smtClean="0">
                <a:latin typeface="Times New Roman" pitchFamily="18" charset="0"/>
              </a:rPr>
              <a:t> C  =  A . B</a:t>
            </a:r>
            <a:endParaRPr lang="cs-CZ" sz="2800" b="1" smtClean="0"/>
          </a:p>
          <a:p>
            <a:pPr eaLnBrk="1" hangingPunct="1">
              <a:buFontTx/>
              <a:buNone/>
            </a:pPr>
            <a:endParaRPr lang="cs-CZ" sz="2800" b="1" smtClean="0"/>
          </a:p>
          <a:p>
            <a:pPr eaLnBrk="1" hangingPunct="1">
              <a:buFontTx/>
              <a:buNone/>
            </a:pPr>
            <a:r>
              <a:rPr lang="cs-CZ" sz="2400" smtClean="0"/>
              <a:t>			        </a:t>
            </a:r>
            <a:r>
              <a:rPr lang="cs-CZ" sz="1600" smtClean="0"/>
              <a:t>x</a:t>
            </a:r>
            <a:r>
              <a:rPr lang="cs-CZ" smtClean="0"/>
              <a:t>			     =</a:t>
            </a: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>
              <a:buFontTx/>
              <a:buNone/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>
              <a:buFontTx/>
              <a:buNone/>
            </a:pPr>
            <a:r>
              <a:rPr lang="cs-CZ" sz="2400" smtClean="0"/>
              <a:t>	</a:t>
            </a:r>
            <a:r>
              <a:rPr lang="en-US" sz="2400" b="1" smtClean="0">
                <a:latin typeface="Times New Roman" pitchFamily="18" charset="0"/>
              </a:rPr>
              <a:t>	</a:t>
            </a:r>
            <a:r>
              <a:rPr lang="cs-CZ" sz="2400" smtClean="0"/>
              <a:t>     	 </a:t>
            </a:r>
            <a:r>
              <a:rPr lang="en-US" sz="2400" smtClean="0">
                <a:latin typeface="Times New Roman" pitchFamily="18" charset="0"/>
              </a:rPr>
              <a:t>(</a:t>
            </a:r>
            <a:r>
              <a:rPr lang="en-US" sz="2400" i="1" smtClean="0">
                <a:latin typeface="Times New Roman" pitchFamily="18" charset="0"/>
              </a:rPr>
              <a:t>m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400" i="1" smtClean="0">
                <a:latin typeface="Times New Roman" pitchFamily="18" charset="0"/>
              </a:rPr>
              <a:t>n</a:t>
            </a:r>
            <a:r>
              <a:rPr lang="en-US" sz="2400" smtClean="0">
                <a:latin typeface="Times New Roman" pitchFamily="18" charset="0"/>
              </a:rPr>
              <a:t>).(</a:t>
            </a:r>
            <a:r>
              <a:rPr lang="en-US" sz="2400" i="1" smtClean="0">
                <a:latin typeface="Times New Roman" pitchFamily="18" charset="0"/>
              </a:rPr>
              <a:t>n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400" i="1" smtClean="0">
                <a:latin typeface="Times New Roman" pitchFamily="18" charset="0"/>
              </a:rPr>
              <a:t>k</a:t>
            </a:r>
            <a:r>
              <a:rPr lang="en-US" sz="2400" smtClean="0">
                <a:latin typeface="Times New Roman" pitchFamily="18" charset="0"/>
              </a:rPr>
              <a:t>) = (</a:t>
            </a:r>
            <a:r>
              <a:rPr lang="en-US" sz="2400" i="1" smtClean="0">
                <a:latin typeface="Times New Roman" pitchFamily="18" charset="0"/>
              </a:rPr>
              <a:t>m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400" i="1" smtClean="0">
                <a:latin typeface="Times New Roman" pitchFamily="18" charset="0"/>
              </a:rPr>
              <a:t>k</a:t>
            </a:r>
            <a:r>
              <a:rPr lang="en-US" sz="2400" smtClean="0">
                <a:latin typeface="Times New Roman" pitchFamily="18" charset="0"/>
              </a:rPr>
              <a:t>)</a:t>
            </a:r>
            <a:endParaRPr lang="cs-CZ" sz="2400" smtClean="0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827088" y="2382838"/>
            <a:ext cx="2181225" cy="1717675"/>
          </a:xfrm>
          <a:prstGeom prst="rect">
            <a:avLst/>
          </a:prstGeom>
          <a:solidFill>
            <a:srgbClr val="BFBFBF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3276600" y="2387600"/>
            <a:ext cx="1997075" cy="2344738"/>
          </a:xfrm>
          <a:prstGeom prst="rect">
            <a:avLst/>
          </a:prstGeom>
          <a:solidFill>
            <a:srgbClr val="BFBFBF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A</a:t>
            </a:r>
            <a:endParaRPr lang="cs-CZ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6094413" y="2382838"/>
            <a:ext cx="1933575" cy="1717675"/>
          </a:xfrm>
          <a:prstGeom prst="rect">
            <a:avLst/>
          </a:prstGeom>
          <a:solidFill>
            <a:srgbClr val="BFBFBF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900113" y="2852738"/>
            <a:ext cx="2108200" cy="215900"/>
          </a:xfrm>
          <a:prstGeom prst="rect">
            <a:avLst/>
          </a:prstGeom>
          <a:solidFill>
            <a:srgbClr val="595959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427538" y="2387600"/>
            <a:ext cx="234950" cy="2344738"/>
          </a:xfrm>
          <a:prstGeom prst="rect">
            <a:avLst/>
          </a:prstGeom>
          <a:solidFill>
            <a:srgbClr val="595959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7248525" y="2859088"/>
            <a:ext cx="161925" cy="215900"/>
          </a:xfrm>
          <a:prstGeom prst="rect">
            <a:avLst/>
          </a:prstGeom>
          <a:solidFill>
            <a:srgbClr val="595959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229" name="Text Box 17"/>
          <p:cNvSpPr txBox="1">
            <a:spLocks noChangeArrowheads="1"/>
          </p:cNvSpPr>
          <p:nvPr/>
        </p:nvSpPr>
        <p:spPr bwMode="auto">
          <a:xfrm>
            <a:off x="141288" y="2755900"/>
            <a:ext cx="865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i</a:t>
            </a:r>
            <a:r>
              <a:rPr lang="cs-CZ"/>
              <a:t>-tý ř.</a:t>
            </a:r>
          </a:p>
        </p:txBody>
      </p:sp>
      <p:sp>
        <p:nvSpPr>
          <p:cNvPr id="9230" name="Text Box 18"/>
          <p:cNvSpPr txBox="1">
            <a:spLocks noChangeArrowheads="1"/>
          </p:cNvSpPr>
          <p:nvPr/>
        </p:nvSpPr>
        <p:spPr bwMode="auto">
          <a:xfrm>
            <a:off x="4211638" y="1916113"/>
            <a:ext cx="865187" cy="3667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j</a:t>
            </a:r>
            <a:r>
              <a:rPr lang="cs-CZ"/>
              <a:t>-tý sl.</a:t>
            </a:r>
          </a:p>
        </p:txBody>
      </p:sp>
      <p:sp>
        <p:nvSpPr>
          <p:cNvPr id="9231" name="Line 19"/>
          <p:cNvSpPr>
            <a:spLocks noChangeShapeType="1"/>
          </p:cNvSpPr>
          <p:nvPr/>
        </p:nvSpPr>
        <p:spPr bwMode="auto">
          <a:xfrm>
            <a:off x="7321550" y="2022475"/>
            <a:ext cx="0" cy="10810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232" name="Line 20"/>
          <p:cNvSpPr>
            <a:spLocks noChangeShapeType="1"/>
          </p:cNvSpPr>
          <p:nvPr/>
        </p:nvSpPr>
        <p:spPr bwMode="auto">
          <a:xfrm>
            <a:off x="7339013" y="29606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233" name="Text Box 23"/>
          <p:cNvSpPr txBox="1">
            <a:spLocks noChangeArrowheads="1"/>
          </p:cNvSpPr>
          <p:nvPr/>
        </p:nvSpPr>
        <p:spPr bwMode="auto">
          <a:xfrm>
            <a:off x="6877050" y="1773238"/>
            <a:ext cx="865188" cy="3667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j</a:t>
            </a:r>
            <a:r>
              <a:rPr lang="cs-CZ"/>
              <a:t>-tý sl.</a:t>
            </a:r>
          </a:p>
        </p:txBody>
      </p:sp>
      <p:sp>
        <p:nvSpPr>
          <p:cNvPr id="9234" name="Rectangle 24"/>
          <p:cNvSpPr>
            <a:spLocks noChangeArrowheads="1"/>
          </p:cNvSpPr>
          <p:nvPr/>
        </p:nvSpPr>
        <p:spPr bwMode="auto">
          <a:xfrm>
            <a:off x="2371725" y="5622925"/>
            <a:ext cx="3095625" cy="5762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" name="Levá složená závorka 2"/>
          <p:cNvSpPr/>
          <p:nvPr/>
        </p:nvSpPr>
        <p:spPr>
          <a:xfrm>
            <a:off x="573088" y="2382838"/>
            <a:ext cx="254000" cy="17176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Pravá složená závorka 3"/>
          <p:cNvSpPr/>
          <p:nvPr/>
        </p:nvSpPr>
        <p:spPr>
          <a:xfrm>
            <a:off x="5273675" y="2382838"/>
            <a:ext cx="387350" cy="236855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Levá složená závorka 21"/>
          <p:cNvSpPr/>
          <p:nvPr/>
        </p:nvSpPr>
        <p:spPr>
          <a:xfrm rot="16200000">
            <a:off x="1734345" y="3193256"/>
            <a:ext cx="366712" cy="218122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238" name="TextovéPole 4"/>
          <p:cNvSpPr txBox="1">
            <a:spLocks noChangeArrowheads="1"/>
          </p:cNvSpPr>
          <p:nvPr/>
        </p:nvSpPr>
        <p:spPr bwMode="auto">
          <a:xfrm>
            <a:off x="293688" y="3038475"/>
            <a:ext cx="433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i="1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9239" name="TextovéPole 23"/>
          <p:cNvSpPr txBox="1">
            <a:spLocks noChangeArrowheads="1"/>
          </p:cNvSpPr>
          <p:nvPr/>
        </p:nvSpPr>
        <p:spPr bwMode="auto">
          <a:xfrm>
            <a:off x="1781175" y="4364038"/>
            <a:ext cx="4333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i="1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240" name="TextovéPole 24"/>
          <p:cNvSpPr txBox="1">
            <a:spLocks noChangeArrowheads="1"/>
          </p:cNvSpPr>
          <p:nvPr/>
        </p:nvSpPr>
        <p:spPr bwMode="auto">
          <a:xfrm>
            <a:off x="5661025" y="3389313"/>
            <a:ext cx="433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i="1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6" name="Levá složená závorka 25"/>
          <p:cNvSpPr/>
          <p:nvPr/>
        </p:nvSpPr>
        <p:spPr>
          <a:xfrm rot="16200000">
            <a:off x="4103688" y="3937000"/>
            <a:ext cx="355600" cy="19843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242" name="TextovéPole 26"/>
          <p:cNvSpPr txBox="1">
            <a:spLocks noChangeArrowheads="1"/>
          </p:cNvSpPr>
          <p:nvPr/>
        </p:nvSpPr>
        <p:spPr bwMode="auto">
          <a:xfrm>
            <a:off x="4059238" y="5106988"/>
            <a:ext cx="43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i="1">
                <a:latin typeface="Times New Roman" pitchFamily="18" charset="0"/>
                <a:cs typeface="Times New Roman" pitchFamily="18" charset="0"/>
              </a:rPr>
              <a:t>  k</a:t>
            </a:r>
          </a:p>
        </p:txBody>
      </p:sp>
      <p:sp>
        <p:nvSpPr>
          <p:cNvPr id="28" name="Levá složená závorka 27"/>
          <p:cNvSpPr/>
          <p:nvPr/>
        </p:nvSpPr>
        <p:spPr>
          <a:xfrm rot="16200000">
            <a:off x="6896895" y="3298031"/>
            <a:ext cx="354012" cy="19843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244" name="TextovéPole 28"/>
          <p:cNvSpPr txBox="1">
            <a:spLocks noChangeArrowheads="1"/>
          </p:cNvSpPr>
          <p:nvPr/>
        </p:nvSpPr>
        <p:spPr bwMode="auto">
          <a:xfrm>
            <a:off x="6845300" y="4525963"/>
            <a:ext cx="43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i="1">
                <a:latin typeface="Times New Roman" pitchFamily="18" charset="0"/>
                <a:cs typeface="Times New Roman" pitchFamily="18" charset="0"/>
              </a:rPr>
              <a:t>  k</a:t>
            </a:r>
          </a:p>
        </p:txBody>
      </p:sp>
      <p:sp>
        <p:nvSpPr>
          <p:cNvPr id="9245" name="Text Box 21"/>
          <p:cNvSpPr txBox="1">
            <a:spLocks noChangeArrowheads="1"/>
          </p:cNvSpPr>
          <p:nvPr/>
        </p:nvSpPr>
        <p:spPr bwMode="auto">
          <a:xfrm>
            <a:off x="8345488" y="2784475"/>
            <a:ext cx="865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i</a:t>
            </a:r>
            <a:r>
              <a:rPr lang="cs-CZ"/>
              <a:t>-tý ř.</a:t>
            </a:r>
          </a:p>
        </p:txBody>
      </p:sp>
      <p:sp>
        <p:nvSpPr>
          <p:cNvPr id="6" name="Pravá složená závorka 5"/>
          <p:cNvSpPr/>
          <p:nvPr/>
        </p:nvSpPr>
        <p:spPr>
          <a:xfrm>
            <a:off x="8101013" y="2387600"/>
            <a:ext cx="142875" cy="1617663"/>
          </a:xfrm>
          <a:prstGeom prst="righ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247" name="TextovéPole 30"/>
          <p:cNvSpPr txBox="1">
            <a:spLocks noChangeArrowheads="1"/>
          </p:cNvSpPr>
          <p:nvPr/>
        </p:nvSpPr>
        <p:spPr bwMode="auto">
          <a:xfrm>
            <a:off x="8243888" y="3038475"/>
            <a:ext cx="433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i="1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1997075" y="1484313"/>
            <a:ext cx="2179638" cy="1476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4275138" y="1628775"/>
            <a:ext cx="269875" cy="12303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50" name="TextovéPole 10"/>
          <p:cNvSpPr txBox="1">
            <a:spLocks noChangeArrowheads="1"/>
          </p:cNvSpPr>
          <p:nvPr/>
        </p:nvSpPr>
        <p:spPr bwMode="auto">
          <a:xfrm>
            <a:off x="4111625" y="1357313"/>
            <a:ext cx="3314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Skalární součin vektorů</a:t>
            </a:r>
          </a:p>
        </p:txBody>
      </p:sp>
      <p:sp>
        <p:nvSpPr>
          <p:cNvPr id="9251" name="TextovéPole 11"/>
          <p:cNvSpPr txBox="1">
            <a:spLocks noChangeArrowheads="1"/>
          </p:cNvSpPr>
          <p:nvPr/>
        </p:nvSpPr>
        <p:spPr bwMode="auto">
          <a:xfrm>
            <a:off x="1619250" y="3103563"/>
            <a:ext cx="595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Times New Roman" pitchFamily="18" charset="0"/>
              </a:rPr>
              <a:t>A</a:t>
            </a:r>
            <a:endParaRPr lang="cs-CZ" sz="3600"/>
          </a:p>
        </p:txBody>
      </p:sp>
      <p:sp>
        <p:nvSpPr>
          <p:cNvPr id="9252" name="TextovéPole 37"/>
          <p:cNvSpPr txBox="1">
            <a:spLocks noChangeArrowheads="1"/>
          </p:cNvSpPr>
          <p:nvPr/>
        </p:nvSpPr>
        <p:spPr bwMode="auto">
          <a:xfrm>
            <a:off x="3576638" y="3251200"/>
            <a:ext cx="593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b="1">
                <a:latin typeface="Times New Roman" pitchFamily="18" charset="0"/>
              </a:rPr>
              <a:t>B</a:t>
            </a:r>
            <a:endParaRPr lang="cs-CZ" sz="3600"/>
          </a:p>
        </p:txBody>
      </p:sp>
      <p:sp>
        <p:nvSpPr>
          <p:cNvPr id="9253" name="TextovéPole 38"/>
          <p:cNvSpPr txBox="1">
            <a:spLocks noChangeArrowheads="1"/>
          </p:cNvSpPr>
          <p:nvPr/>
        </p:nvSpPr>
        <p:spPr bwMode="auto">
          <a:xfrm>
            <a:off x="6683375" y="3111500"/>
            <a:ext cx="593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b="1">
                <a:latin typeface="Times New Roman" pitchFamily="18" charset="0"/>
              </a:rPr>
              <a:t>C</a:t>
            </a:r>
            <a:endParaRPr lang="cs-CZ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 animBg="1"/>
      <p:bldP spid="17419" grpId="0" animBg="1"/>
      <p:bldP spid="17420" grpId="0" animBg="1"/>
      <p:bldP spid="17421" grpId="0" animBg="1"/>
      <p:bldP spid="17422" grpId="0" animBg="1"/>
      <p:bldP spid="17423" grpId="0" animBg="1"/>
      <p:bldP spid="174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F9F528A8-7FB5-4E14-96EE-858429338DB8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accent2"/>
                </a:solidFill>
              </a:rPr>
              <a:t>Příklad 1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476375" y="1125538"/>
          <a:ext cx="5761038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Rovnice" r:id="rId3" imgW="3302000" imgH="901700" progId="Equation.3">
                  <p:embed/>
                </p:oleObj>
              </mc:Choice>
              <mc:Fallback>
                <p:oleObj name="Rovnice" r:id="rId3" imgW="3302000" imgH="901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125538"/>
                        <a:ext cx="5761038" cy="157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39750" y="3068638"/>
            <a:ext cx="82296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2800" b="1">
                <a:solidFill>
                  <a:schemeClr val="accent2"/>
                </a:solidFill>
                <a:latin typeface="Arial" charset="0"/>
              </a:rPr>
              <a:t>Příklad 2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395288" y="3933825"/>
          <a:ext cx="8351837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Rovnice" r:id="rId5" imgW="5270500" imgH="901700" progId="Equation.3">
                  <p:embed/>
                </p:oleObj>
              </mc:Choice>
              <mc:Fallback>
                <p:oleObj name="Rovnice" r:id="rId5" imgW="5270500" imgH="901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933825"/>
                        <a:ext cx="8351837" cy="151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7DC46828-D0F8-479A-A135-FB7A053DE1A5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noFill/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accent2"/>
                </a:solidFill>
              </a:rPr>
              <a:t>Příklad 3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971550" y="908050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A x = b</a:t>
            </a:r>
            <a:endParaRPr lang="cs-CZ" sz="2400" b="1">
              <a:latin typeface="Times New Roman" pitchFamily="18" charset="0"/>
            </a:endParaRPr>
          </a:p>
        </p:txBody>
      </p:sp>
      <p:sp>
        <p:nvSpPr>
          <p:cNvPr id="11271" name="Rectangle 9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1052513" y="1403350"/>
          <a:ext cx="3005137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Rovnice" r:id="rId3" imgW="1879600" imgH="914400" progId="Equation.3">
                  <p:embed/>
                </p:oleObj>
              </mc:Choice>
              <mc:Fallback>
                <p:oleObj name="Rovnice" r:id="rId3" imgW="1879600" imgH="914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513" y="1403350"/>
                        <a:ext cx="3005137" cy="1466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9466" name="Object 10"/>
          <p:cNvGraphicFramePr>
            <a:graphicFrameLocks noChangeAspect="1"/>
          </p:cNvGraphicFramePr>
          <p:nvPr/>
        </p:nvGraphicFramePr>
        <p:xfrm>
          <a:off x="1146175" y="3059113"/>
          <a:ext cx="3971925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Rovnice" r:id="rId5" imgW="2451100" imgH="914400" progId="Equation.3">
                  <p:embed/>
                </p:oleObj>
              </mc:Choice>
              <mc:Fallback>
                <p:oleObj name="Rovnice" r:id="rId5" imgW="2451100" imgH="914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175" y="3059113"/>
                        <a:ext cx="3971925" cy="148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971550" y="4652963"/>
            <a:ext cx="46085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</a:rPr>
              <a:t>x</a:t>
            </a:r>
            <a:r>
              <a:rPr lang="en-US" sz="2400" b="1" baseline="-25000">
                <a:latin typeface="Times New Roman" pitchFamily="18" charset="0"/>
              </a:rPr>
              <a:t>1</a:t>
            </a:r>
            <a:r>
              <a:rPr lang="en-US" sz="2400" b="1">
                <a:latin typeface="Times New Roman" pitchFamily="18" charset="0"/>
              </a:rPr>
              <a:t> + 4.</a:t>
            </a:r>
            <a:r>
              <a:rPr lang="en-US" sz="2400" b="1" i="1">
                <a:latin typeface="Times New Roman" pitchFamily="18" charset="0"/>
              </a:rPr>
              <a:t>x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 + 7.</a:t>
            </a:r>
            <a:r>
              <a:rPr lang="en-US" sz="2400" b="1" i="1">
                <a:latin typeface="Times New Roman" pitchFamily="18" charset="0"/>
              </a:rPr>
              <a:t>x</a:t>
            </a:r>
            <a:r>
              <a:rPr lang="en-US" sz="2400" b="1" baseline="-25000">
                <a:latin typeface="Times New Roman" pitchFamily="18" charset="0"/>
              </a:rPr>
              <a:t>3</a:t>
            </a:r>
            <a:r>
              <a:rPr lang="cs-CZ" sz="2400" b="1" baseline="-25000">
                <a:latin typeface="Times New Roman" pitchFamily="18" charset="0"/>
              </a:rPr>
              <a:t>     </a:t>
            </a:r>
            <a:r>
              <a:rPr lang="en-US" sz="2400" b="1">
                <a:latin typeface="Times New Roman" pitchFamily="18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2.</a:t>
            </a:r>
            <a:r>
              <a:rPr lang="en-US" sz="2400" b="1" i="1">
                <a:latin typeface="Times New Roman" pitchFamily="18" charset="0"/>
              </a:rPr>
              <a:t>x</a:t>
            </a:r>
            <a:r>
              <a:rPr lang="en-US" sz="2400" b="1" baseline="-25000">
                <a:latin typeface="Times New Roman" pitchFamily="18" charset="0"/>
              </a:rPr>
              <a:t>1</a:t>
            </a:r>
            <a:r>
              <a:rPr lang="en-US" sz="2400" b="1">
                <a:latin typeface="Times New Roman" pitchFamily="18" charset="0"/>
              </a:rPr>
              <a:t> + 5.</a:t>
            </a:r>
            <a:r>
              <a:rPr lang="en-US" sz="2400" b="1" i="1">
                <a:latin typeface="Times New Roman" pitchFamily="18" charset="0"/>
              </a:rPr>
              <a:t>x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 + 8.</a:t>
            </a:r>
            <a:r>
              <a:rPr lang="en-US" sz="2400" b="1" i="1">
                <a:latin typeface="Times New Roman" pitchFamily="18" charset="0"/>
              </a:rPr>
              <a:t>x</a:t>
            </a:r>
            <a:r>
              <a:rPr lang="en-US" sz="2400" b="1" baseline="-25000">
                <a:latin typeface="Times New Roman" pitchFamily="18" charset="0"/>
              </a:rPr>
              <a:t>3</a:t>
            </a:r>
            <a:r>
              <a:rPr lang="en-US" sz="2400" b="1">
                <a:latin typeface="Times New Roman" pitchFamily="18" charset="0"/>
              </a:rPr>
              <a:t> = 11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3.</a:t>
            </a:r>
            <a:r>
              <a:rPr lang="en-US" sz="2400" b="1" i="1">
                <a:latin typeface="Times New Roman" pitchFamily="18" charset="0"/>
              </a:rPr>
              <a:t>x</a:t>
            </a:r>
            <a:r>
              <a:rPr lang="en-US" sz="2400" b="1" baseline="-25000">
                <a:latin typeface="Times New Roman" pitchFamily="18" charset="0"/>
              </a:rPr>
              <a:t>1</a:t>
            </a:r>
            <a:r>
              <a:rPr lang="en-US" sz="2400" b="1">
                <a:latin typeface="Times New Roman" pitchFamily="18" charset="0"/>
              </a:rPr>
              <a:t> + 6.</a:t>
            </a:r>
            <a:r>
              <a:rPr lang="en-US" sz="2400" b="1" i="1">
                <a:latin typeface="Times New Roman" pitchFamily="18" charset="0"/>
              </a:rPr>
              <a:t>x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 + 9.</a:t>
            </a:r>
            <a:r>
              <a:rPr lang="en-US" sz="2400" b="1" i="1">
                <a:latin typeface="Times New Roman" pitchFamily="18" charset="0"/>
              </a:rPr>
              <a:t>x</a:t>
            </a:r>
            <a:r>
              <a:rPr lang="en-US" sz="2400" b="1" baseline="-25000">
                <a:latin typeface="Times New Roman" pitchFamily="18" charset="0"/>
              </a:rPr>
              <a:t>3</a:t>
            </a:r>
            <a:r>
              <a:rPr lang="en-US" sz="2400" b="1">
                <a:latin typeface="Times New Roman" pitchFamily="18" charset="0"/>
              </a:rPr>
              <a:t> = 12</a:t>
            </a:r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/>
      <p:bldP spid="19463" grpId="0"/>
      <p:bldP spid="194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/>
              <a:t>EMM2</a:t>
            </a: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5E9955EB-BC74-4C43-8F87-B9D4196AFBB4}" type="slidenum">
              <a:rPr lang="cs-CZ"/>
              <a:pPr>
                <a:defRPr/>
              </a:pPr>
              <a:t>9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44062" y="836712"/>
                <a:ext cx="8229600" cy="4525963"/>
              </a:xfrm>
            </p:spPr>
            <p:txBody>
              <a:bodyPr/>
              <a:lstStyle/>
              <a:p>
                <a:pPr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𝑰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⋱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cs-CZ" dirty="0" smtClean="0"/>
                  <a:t>   —</a:t>
                </a:r>
              </a:p>
              <a:p>
                <a:pPr eaLnBrk="1" hangingPunct="1">
                  <a:buFontTx/>
                  <a:buNone/>
                </a:pPr>
                <a:endParaRPr lang="cs-CZ" sz="2400" dirty="0" smtClean="0"/>
              </a:p>
              <a:p>
                <a:pPr eaLnBrk="1" hangingPunct="1">
                  <a:spcBef>
                    <a:spcPts val="0"/>
                  </a:spcBef>
                  <a:spcAft>
                    <a:spcPts val="600"/>
                  </a:spcAft>
                  <a:buFontTx/>
                  <a:buNone/>
                </a:pPr>
                <a:r>
                  <a:rPr lang="cs-CZ" sz="2400" dirty="0" smtClean="0"/>
                  <a:t>Jednotková matice je neutrální vzhledem k násobení:</a:t>
                </a:r>
              </a:p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cs-CZ" sz="2400" b="1" dirty="0" smtClean="0"/>
              </a:p>
              <a:p>
                <a:pPr marL="1692000" indent="-2520000" eaLnBrk="1" hangingPunct="1">
                  <a:spcBef>
                    <a:spcPts val="1200"/>
                  </a:spcBef>
                  <a:buFontTx/>
                  <a:buNone/>
                </a:pPr>
                <a:r>
                  <a:rPr lang="cs-CZ" sz="2400" dirty="0" smtClean="0"/>
                  <a:t>Nechť 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cs-CZ" sz="2400" dirty="0" smtClean="0"/>
                  <a:t>  je regulární čtvercová matice typu </a:t>
                </a:r>
                <a14:m>
                  <m:oMath xmlns:m="http://schemas.openxmlformats.org/officeDocument/2006/math">
                    <m:r>
                      <a:rPr lang="cs-CZ" sz="240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cs-CZ" sz="240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400" dirty="0" smtClean="0"/>
                  <a:t> </a:t>
                </a:r>
                <a:br>
                  <a:rPr lang="cs-CZ" sz="2400" dirty="0" smtClean="0"/>
                </a:br>
                <a:r>
                  <a:rPr lang="cs-CZ" sz="2400" dirty="0" smtClean="0"/>
                  <a:t>(ekvivalentně: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cs-CZ" sz="2400" dirty="0" smtClean="0"/>
                  <a:t>, popř.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hodnost</m:t>
                        </m:r>
                      </m:fName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400" dirty="0" smtClean="0"/>
                  <a:t> )</a:t>
                </a:r>
              </a:p>
              <a:p>
                <a:pPr marL="1692000" indent="-2520000" eaLnBrk="1" hangingPunct="1"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</a:pPr>
                <a:r>
                  <a:rPr lang="cs-CZ" sz="2400" dirty="0" smtClean="0"/>
                  <a:t>Potom má </a:t>
                </a:r>
                <a:r>
                  <a:rPr lang="cs-CZ" sz="2400" b="1" i="1" dirty="0" smtClean="0">
                    <a:solidFill>
                      <a:schemeClr val="accent2"/>
                    </a:solidFill>
                  </a:rPr>
                  <a:t>inverzní matici</a:t>
                </a:r>
                <a:r>
                  <a:rPr lang="cs-CZ" sz="2400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cs-CZ" sz="240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cs-CZ" sz="2400" dirty="0" smtClean="0"/>
                  <a:t>,  pro kterou platí:</a:t>
                </a:r>
              </a:p>
              <a:p>
                <a:pPr marL="1692000" indent="-2520000" eaLnBrk="1" hangingPunct="1">
                  <a:spcBef>
                    <a:spcPts val="12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𝑰</m:t>
                      </m:r>
                    </m:oMath>
                  </m:oMathPara>
                </a14:m>
                <a:endParaRPr lang="cs-CZ" sz="2400" b="1" dirty="0" smtClean="0"/>
              </a:p>
            </p:txBody>
          </p:sp>
        </mc:Choice>
        <mc:Fallback xmlns="">
          <p:sp>
            <p:nvSpPr>
              <p:cNvPr id="2048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44062" y="836712"/>
                <a:ext cx="8229600" cy="4525963"/>
              </a:xfrm>
              <a:blipFill>
                <a:blip r:embed="rId2"/>
                <a:stretch>
                  <a:fillRect l="-1185" b="-96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US" sz="3600" b="1" dirty="0" err="1" smtClean="0"/>
              <a:t>Inverzní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matice</a:t>
            </a:r>
            <a:r>
              <a:rPr lang="cs-CZ" sz="3600" b="1" dirty="0" smtClean="0"/>
              <a:t> </a:t>
            </a:r>
            <a:r>
              <a:rPr lang="cs-CZ" sz="3600" b="1" dirty="0" smtClean="0">
                <a:latin typeface="Times New Roman" pitchFamily="18" charset="0"/>
              </a:rPr>
              <a:t>A</a:t>
            </a:r>
            <a:r>
              <a:rPr lang="cs-CZ" sz="3600" b="1" baseline="30000" dirty="0" smtClean="0">
                <a:latin typeface="Times New Roman" pitchFamily="18" charset="0"/>
              </a:rPr>
              <a:t>-1</a:t>
            </a:r>
            <a:endParaRPr lang="cs-CZ" sz="3600" b="1" dirty="0" smtClean="0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7" name="Text Box 7"/>
              <p:cNvSpPr txBox="1">
                <a:spLocks noChangeArrowheads="1"/>
              </p:cNvSpPr>
              <p:nvPr/>
            </p:nvSpPr>
            <p:spPr bwMode="auto">
              <a:xfrm>
                <a:off x="4654352" y="1700808"/>
                <a:ext cx="3889375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cs-CZ" sz="2400" b="1" i="1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Jednotková matice</a:t>
                </a:r>
                <a:endParaRPr lang="cs-CZ" sz="2400" b="1" i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(Jiné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značení</a:t>
                </a:r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„</a:t>
                </a:r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 panose="02040503050406030204" pitchFamily="18" charset="0"/>
                      </a:rPr>
                      <m:t>𝑬</m:t>
                    </m:r>
                  </m:oMath>
                </a14:m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“)</a:t>
                </a:r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48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54352" y="1700808"/>
                <a:ext cx="3889375" cy="830997"/>
              </a:xfrm>
              <a:prstGeom prst="rect">
                <a:avLst/>
              </a:prstGeom>
              <a:blipFill>
                <a:blip r:embed="rId3"/>
                <a:stretch>
                  <a:fillRect l="-2508" t="-5147" b="-1691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2984004" y="5750117"/>
            <a:ext cx="3175992" cy="458757"/>
          </a:xfrm>
          <a:prstGeom prst="rect">
            <a:avLst/>
          </a:prstGeom>
          <a:solidFill>
            <a:srgbClr val="00B0F0">
              <a:alpha val="31000"/>
            </a:srgbClr>
          </a:solidFill>
        </p:spPr>
        <p:txBody>
          <a:bodyPr wrap="square" tIns="180000" bIns="0" rtlCol="0">
            <a:spAutoFit/>
          </a:bodyPr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20482" grpId="0"/>
    </p:bld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2224</TotalTime>
  <Words>350</Words>
  <Application>Microsoft Office PowerPoint</Application>
  <PresentationFormat>Předvádění na obrazovce (4:3)</PresentationFormat>
  <Paragraphs>263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4" baseType="lpstr">
      <vt:lpstr>Arial</vt:lpstr>
      <vt:lpstr>Cambria Math</vt:lpstr>
      <vt:lpstr>Symbol</vt:lpstr>
      <vt:lpstr>Tahoma</vt:lpstr>
      <vt:lpstr>Times New Roman</vt:lpstr>
      <vt:lpstr>Wingdings</vt:lpstr>
      <vt:lpstr>Směsice</vt:lpstr>
      <vt:lpstr>Výchozí návrh</vt:lpstr>
      <vt:lpstr>Rovnice</vt:lpstr>
      <vt:lpstr>Ekonomicko-matematické metody 2</vt:lpstr>
      <vt:lpstr>Matematický aparát EMM </vt:lpstr>
      <vt:lpstr>Matematický aparát EMM</vt:lpstr>
      <vt:lpstr>Matematický aparát EMM</vt:lpstr>
      <vt:lpstr>Matematický aparát EMM</vt:lpstr>
      <vt:lpstr>Násobení matic</vt:lpstr>
      <vt:lpstr>Příklad 1</vt:lpstr>
      <vt:lpstr>Příklad 3</vt:lpstr>
      <vt:lpstr>Inverzní matice A-1</vt:lpstr>
      <vt:lpstr>Řešení soustavy lineárních rovnic:</vt:lpstr>
      <vt:lpstr>Příklad 4</vt:lpstr>
      <vt:lpstr>Příklad 4 …</vt:lpstr>
      <vt:lpstr>Extrém funkce (maximum) </vt:lpstr>
      <vt:lpstr>Extrém funkce (minimum) </vt:lpstr>
      <vt:lpstr>Extrém funkce …</vt:lpstr>
      <vt:lpstr>Extrém funkce …</vt:lpstr>
      <vt:lpstr>Matematické programování</vt:lpstr>
      <vt:lpstr>Matematické programování Základní úloha</vt:lpstr>
      <vt:lpstr>Příklad 6</vt:lpstr>
      <vt:lpstr>Základní úloha …</vt:lpstr>
      <vt:lpstr>Převedení nerovností na rovnosti</vt:lpstr>
      <vt:lpstr>Převedení rovnice na nerovnost</vt:lpstr>
      <vt:lpstr>Příklad 6 – převedení omezujících podmínek na rovnosti</vt:lpstr>
      <vt:lpstr>Prezentace aplikace PowerPoint</vt:lpstr>
      <vt:lpstr>Lokální a globální extrémy </vt:lpstr>
    </vt:vector>
  </TitlesOfParts>
  <Company>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metody pro ekonomy č. 2</dc:title>
  <dc:creator>Deni</dc:creator>
  <cp:lastModifiedBy>Jirka</cp:lastModifiedBy>
  <cp:revision>53</cp:revision>
  <dcterms:created xsi:type="dcterms:W3CDTF">2005-02-10T09:35:42Z</dcterms:created>
  <dcterms:modified xsi:type="dcterms:W3CDTF">2023-09-19T08:32:13Z</dcterms:modified>
</cp:coreProperties>
</file>