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330" r:id="rId3"/>
    <p:sldId id="340" r:id="rId4"/>
    <p:sldId id="353" r:id="rId5"/>
    <p:sldId id="343" r:id="rId6"/>
    <p:sldId id="366" r:id="rId7"/>
    <p:sldId id="367" r:id="rId8"/>
    <p:sldId id="369" r:id="rId9"/>
    <p:sldId id="356" r:id="rId10"/>
    <p:sldId id="370" r:id="rId11"/>
    <p:sldId id="364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94" autoAdjust="0"/>
    <p:restoredTop sz="94660"/>
  </p:normalViewPr>
  <p:slideViewPr>
    <p:cSldViewPr>
      <p:cViewPr>
        <p:scale>
          <a:sx n="80" d="100"/>
          <a:sy n="80" d="100"/>
        </p:scale>
        <p:origin x="-108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4" Type="http://schemas.openxmlformats.org/officeDocument/2006/relationships/image" Target="../media/image10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13.9.2020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073749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7636034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302585"/>
            <a:ext cx="956040" cy="994283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260649"/>
            <a:ext cx="4536504" cy="676937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 smtClean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  <a:endParaRPr lang="cs-CZ" sz="2400" dirty="0">
              <a:solidFill>
                <a:srgbClr val="981E3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932723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630932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6309320"/>
            <a:ext cx="2895600" cy="365125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 smtClean="0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 smtClean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6309320"/>
            <a:ext cx="108012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9EEFB64A-F5F0-4EA3-89F5-AD15BF686848}" type="datetime1">
              <a:rPr lang="cs-CZ" smtClean="0"/>
              <a:pPr/>
              <a:t>13.9.2020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Statistické zpracování dat 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D9BAE1E3-4F47-4FDD-9FE7-1BA76EF6B8A8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441797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>
          <a:xfrm>
            <a:off x="914400" y="63246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>
          <a:xfrm>
            <a:off x="3352800" y="63246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6781800" y="63246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B080CD27-33F6-4DDD-B03F-4F3F61328C9F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4203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4" r:id="rId4"/>
    <p:sldLayoutId id="2147483655" r:id="rId5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4.emf"/><Relationship Id="rId5" Type="http://schemas.openxmlformats.org/officeDocument/2006/relationships/oleObject" Target="../embeddings/Microsoft_Excel_97-2003_Worksheet4.xls"/><Relationship Id="rId4" Type="http://schemas.openxmlformats.org/officeDocument/2006/relationships/oleObject" Target="../embeddings/oleObject11.bin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Microsoft_Word_97_-_2003_Document2.doc"/><Relationship Id="rId3" Type="http://schemas.openxmlformats.org/officeDocument/2006/relationships/notesSlide" Target="../notesSlides/notesSlide6.xml"/><Relationship Id="rId7" Type="http://schemas.openxmlformats.org/officeDocument/2006/relationships/oleObject" Target="../embeddings/oleObject2.bin"/><Relationship Id="rId12" Type="http://schemas.openxmlformats.org/officeDocument/2006/relationships/image" Target="../media/image6.wmf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emf"/><Relationship Id="rId11" Type="http://schemas.openxmlformats.org/officeDocument/2006/relationships/oleObject" Target="../embeddings/Microsoft_Word_97_-_2003_Document3.doc"/><Relationship Id="rId5" Type="http://schemas.openxmlformats.org/officeDocument/2006/relationships/oleObject" Target="../embeddings/Microsoft_Word_97_-_2003_Document1.doc"/><Relationship Id="rId10" Type="http://schemas.openxmlformats.org/officeDocument/2006/relationships/oleObject" Target="../embeddings/oleObject3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5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5.bin"/><Relationship Id="rId10" Type="http://schemas.openxmlformats.org/officeDocument/2006/relationships/image" Target="../media/image10.wmf"/><Relationship Id="rId4" Type="http://schemas.openxmlformats.org/officeDocument/2006/relationships/image" Target="../media/image7.wmf"/><Relationship Id="rId9" Type="http://schemas.openxmlformats.org/officeDocument/2006/relationships/oleObject" Target="../embeddings/oleObject7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notesSlide" Target="../notesSlides/notesSlide7.xml"/><Relationship Id="rId7" Type="http://schemas.openxmlformats.org/officeDocument/2006/relationships/image" Target="../media/image1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9.bin"/><Relationship Id="rId5" Type="http://schemas.openxmlformats.org/officeDocument/2006/relationships/image" Target="../media/image11.wmf"/><Relationship Id="rId4" Type="http://schemas.openxmlformats.org/officeDocument/2006/relationships/oleObject" Target="../embeddings/oleObject8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11.wmf"/><Relationship Id="rId4" Type="http://schemas.openxmlformats.org/officeDocument/2006/relationships/oleObject" Target="../embeddings/oleObject10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740701"/>
            <a:ext cx="1699500" cy="1320147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356659"/>
            <a:ext cx="5616624" cy="6144683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932723"/>
            <a:ext cx="5112568" cy="2880320"/>
          </a:xfrm>
          <a:prstGeom prst="rect">
            <a:avLst/>
          </a:prstGeom>
        </p:spPr>
        <p:txBody>
          <a:bodyPr anchor="t">
            <a:normAutofit fontScale="90000"/>
          </a:bodyPr>
          <a:lstStyle/>
          <a:p>
            <a: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Statistické zpracování dat </a:t>
            </a:r>
            <a:b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 prezentace</a:t>
            </a:r>
            <a:b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Analýza časových řad</a:t>
            </a:r>
            <a:b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763688" y="4293096"/>
            <a:ext cx="3888432" cy="182420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endParaRPr lang="cs-CZ" sz="14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r>
              <a:rPr lang="cs-CZ" sz="1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Mgr. Radmila Krkošková, Ph.D.</a:t>
            </a:r>
            <a:endParaRPr lang="cs-CZ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956047" y="4965171"/>
            <a:ext cx="2016224" cy="15361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cs-CZ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260649"/>
            <a:ext cx="7488832" cy="67693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b="1" dirty="0" smtClean="0">
                <a:latin typeface="Arial" charset="0"/>
              </a:rPr>
              <a:t>Příklad – trendová přímka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6309320"/>
            <a:ext cx="3744416" cy="27589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graphicFrame>
        <p:nvGraphicFramePr>
          <p:cNvPr id="3" name="Objek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68991201"/>
              </p:ext>
            </p:extLst>
          </p:nvPr>
        </p:nvGraphicFramePr>
        <p:xfrm>
          <a:off x="755650" y="1123951"/>
          <a:ext cx="5256510" cy="4711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413" name="List" r:id="rId5" imgW="6200812" imgH="4543522" progId="Excel.Sheet.8">
                  <p:embed/>
                </p:oleObj>
              </mc:Choice>
              <mc:Fallback>
                <p:oleObj name="List" r:id="rId5" imgW="6200812" imgH="4543522" progId="Excel.Sheet.8">
                  <p:embed/>
                  <p:pic>
                    <p:nvPicPr>
                      <p:cNvPr id="0" name="Object 10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650" y="1123951"/>
                        <a:ext cx="5256510" cy="4711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Obdélník 3"/>
          <p:cNvSpPr/>
          <p:nvPr/>
        </p:nvSpPr>
        <p:spPr>
          <a:xfrm>
            <a:off x="6148335" y="1692456"/>
            <a:ext cx="260340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400" i="1" dirty="0" err="1">
                <a:latin typeface="Times New Roman" pitchFamily="18" charset="0"/>
              </a:rPr>
              <a:t>T</a:t>
            </a:r>
            <a:r>
              <a:rPr lang="cs-CZ" sz="2400" i="1" baseline="-25000" dirty="0" err="1">
                <a:latin typeface="Times New Roman" pitchFamily="18" charset="0"/>
              </a:rPr>
              <a:t>t</a:t>
            </a:r>
            <a:r>
              <a:rPr lang="cs-CZ" sz="2400" dirty="0">
                <a:latin typeface="Times New Roman" pitchFamily="18" charset="0"/>
              </a:rPr>
              <a:t> = 2,77.</a:t>
            </a:r>
            <a:r>
              <a:rPr lang="cs-CZ" sz="2400" i="1" dirty="0">
                <a:latin typeface="Times New Roman" pitchFamily="18" charset="0"/>
              </a:rPr>
              <a:t>t</a:t>
            </a:r>
            <a:r>
              <a:rPr lang="cs-CZ" sz="2400" dirty="0">
                <a:latin typeface="Times New Roman" pitchFamily="18" charset="0"/>
              </a:rPr>
              <a:t> + 336,11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905139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260649"/>
            <a:ext cx="7488832" cy="67693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b="1" dirty="0" smtClean="0">
                <a:latin typeface="Arial" charset="0"/>
              </a:rPr>
              <a:t>Závěr přednášky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6309320"/>
            <a:ext cx="3744416" cy="27589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390525" y="1508787"/>
            <a:ext cx="8362950" cy="39751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Tx/>
              <a:buNone/>
            </a:pPr>
            <a:endParaRPr lang="cs-CZ" b="1" dirty="0" smtClean="0">
              <a:latin typeface="Arial" charset="0"/>
            </a:endParaRPr>
          </a:p>
          <a:p>
            <a:pPr algn="ctr">
              <a:buFontTx/>
              <a:buNone/>
            </a:pPr>
            <a:endParaRPr lang="cs-CZ" b="1" dirty="0">
              <a:latin typeface="Arial" charset="0"/>
            </a:endParaRPr>
          </a:p>
          <a:p>
            <a:pPr algn="ctr">
              <a:buFontTx/>
              <a:buNone/>
            </a:pPr>
            <a:r>
              <a:rPr lang="cs-CZ" b="1" dirty="0" smtClean="0">
                <a:latin typeface="Arial" charset="0"/>
              </a:rPr>
              <a:t>Děkuji Vám za pozornost!!!</a:t>
            </a:r>
          </a:p>
          <a:p>
            <a:pPr algn="ctr"/>
            <a:endParaRPr lang="cs-CZ" sz="2400" dirty="0" smtClean="0"/>
          </a:p>
          <a:p>
            <a:pPr lvl="3" algn="ctr">
              <a:buFontTx/>
              <a:buNone/>
            </a:pP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1925561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260649"/>
            <a:ext cx="7488832" cy="67693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b="1" dirty="0" smtClean="0"/>
              <a:t>Obsah přednášky 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6309320"/>
            <a:ext cx="3744416" cy="27589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323528" y="1129024"/>
            <a:ext cx="7772400" cy="54864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mtClean="0"/>
              <a:t>Typy ekonomických časových řad (</a:t>
            </a:r>
            <a:r>
              <a:rPr lang="cs-CZ" smtClean="0">
                <a:solidFill>
                  <a:schemeClr val="hlink"/>
                </a:solidFill>
              </a:rPr>
              <a:t>ČŘ</a:t>
            </a:r>
            <a:r>
              <a:rPr lang="cs-CZ" smtClean="0"/>
              <a:t>) </a:t>
            </a:r>
          </a:p>
          <a:p>
            <a:r>
              <a:rPr lang="cs-CZ" smtClean="0"/>
              <a:t>Elementární charakteristiky ČŘ</a:t>
            </a:r>
          </a:p>
          <a:p>
            <a:r>
              <a:rPr lang="cs-CZ" smtClean="0"/>
              <a:t>Modely ekonomických ČŘ</a:t>
            </a:r>
          </a:p>
          <a:p>
            <a:r>
              <a:rPr lang="cs-CZ" smtClean="0"/>
              <a:t>Analýza trendové složky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69175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260649"/>
            <a:ext cx="7488832" cy="676937"/>
          </a:xfrm>
        </p:spPr>
        <p:txBody>
          <a:bodyPr/>
          <a:lstStyle/>
          <a:p>
            <a:r>
              <a:rPr lang="cs-CZ" b="1" dirty="0" smtClean="0"/>
              <a:t>Typy ekonomických časových řad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6309320"/>
            <a:ext cx="3744416" cy="27589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7" name="Picture 95"/>
          <p:cNvPicPr>
            <a:picLocks noGrp="1" noChangeAspect="1" noChangeArrowheads="1"/>
          </p:cNvPicPr>
          <p:nvPr>
            <p:ph idx="4294967295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467545" y="1508787"/>
            <a:ext cx="7920879" cy="3840427"/>
          </a:xfrm>
        </p:spPr>
      </p:pic>
      <p:sp>
        <p:nvSpPr>
          <p:cNvPr id="11" name="Rectangle 3"/>
          <p:cNvSpPr txBox="1">
            <a:spLocks noChangeArrowheads="1"/>
          </p:cNvSpPr>
          <p:nvPr/>
        </p:nvSpPr>
        <p:spPr>
          <a:xfrm>
            <a:off x="395536" y="1098813"/>
            <a:ext cx="7772400" cy="54864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cs-CZ" sz="2800" dirty="0" smtClean="0">
                <a:solidFill>
                  <a:schemeClr val="folHlink"/>
                </a:solidFill>
              </a:rPr>
              <a:t>Cíl AČŘ:</a:t>
            </a:r>
            <a:r>
              <a:rPr lang="cs-CZ" sz="2800" dirty="0" smtClean="0"/>
              <a:t> zkoumání dynamiky ekonomických jevů </a:t>
            </a:r>
          </a:p>
          <a:p>
            <a:pPr>
              <a:lnSpc>
                <a:spcPct val="90000"/>
              </a:lnSpc>
            </a:pPr>
            <a:r>
              <a:rPr lang="cs-CZ" sz="2800" dirty="0" smtClean="0">
                <a:solidFill>
                  <a:schemeClr val="folHlink"/>
                </a:solidFill>
              </a:rPr>
              <a:t>AČŘ</a:t>
            </a:r>
            <a:r>
              <a:rPr lang="cs-CZ" sz="2800" dirty="0" smtClean="0"/>
              <a:t> </a:t>
            </a:r>
            <a:r>
              <a:rPr lang="cs-CZ" sz="2800" dirty="0" smtClean="0">
                <a:cs typeface="Times New Roman" pitchFamily="18" charset="0"/>
              </a:rPr>
              <a:t>je vedena snahou po</a:t>
            </a:r>
            <a:r>
              <a:rPr lang="cs-CZ" sz="2800" dirty="0" smtClean="0"/>
              <a:t>:</a:t>
            </a:r>
            <a:r>
              <a:rPr lang="cs-CZ" sz="2800" dirty="0" smtClean="0">
                <a:cs typeface="Times New Roman" pitchFamily="18" charset="0"/>
              </a:rPr>
              <a:t> </a:t>
            </a:r>
            <a:endParaRPr lang="cs-CZ" sz="2800" dirty="0" smtClean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cs-CZ" sz="2800" b="1" dirty="0" smtClean="0"/>
              <a:t>	</a:t>
            </a:r>
            <a:r>
              <a:rPr lang="cs-CZ" sz="2800" b="1" dirty="0" smtClean="0">
                <a:cs typeface="Times New Roman" pitchFamily="18" charset="0"/>
              </a:rPr>
              <a:t>vysv</a:t>
            </a:r>
            <a:r>
              <a:rPr lang="cs-CZ" sz="2800" b="1" dirty="0" smtClean="0"/>
              <a:t>ě</a:t>
            </a:r>
            <a:r>
              <a:rPr lang="cs-CZ" sz="2800" b="1" dirty="0" smtClean="0">
                <a:cs typeface="Times New Roman" pitchFamily="18" charset="0"/>
              </a:rPr>
              <a:t>tlení minulosti</a:t>
            </a:r>
            <a:r>
              <a:rPr lang="cs-CZ" sz="2800" dirty="0" smtClean="0">
                <a:cs typeface="Times New Roman" pitchFamily="18" charset="0"/>
              </a:rPr>
              <a:t> a </a:t>
            </a:r>
            <a:endParaRPr lang="cs-CZ" sz="2800" dirty="0" smtClean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cs-CZ" sz="2800" b="1" dirty="0" smtClean="0"/>
              <a:t>	</a:t>
            </a:r>
            <a:r>
              <a:rPr lang="cs-CZ" sz="2800" b="1" dirty="0" smtClean="0">
                <a:cs typeface="Times New Roman" pitchFamily="18" charset="0"/>
              </a:rPr>
              <a:t>p</a:t>
            </a:r>
            <a:r>
              <a:rPr lang="cs-CZ" sz="2800" b="1" dirty="0" smtClean="0"/>
              <a:t>ř</a:t>
            </a:r>
            <a:r>
              <a:rPr lang="cs-CZ" sz="2800" b="1" dirty="0" smtClean="0">
                <a:cs typeface="Times New Roman" pitchFamily="18" charset="0"/>
              </a:rPr>
              <a:t>edvídání budoucnosti</a:t>
            </a:r>
            <a:r>
              <a:rPr lang="cs-CZ" sz="2800" dirty="0" smtClean="0"/>
              <a:t> </a:t>
            </a:r>
          </a:p>
          <a:p>
            <a:pPr>
              <a:lnSpc>
                <a:spcPct val="90000"/>
              </a:lnSpc>
            </a:pPr>
            <a:r>
              <a:rPr lang="cs-CZ" sz="2800" dirty="0" smtClean="0">
                <a:solidFill>
                  <a:schemeClr val="folHlink"/>
                </a:solidFill>
              </a:rPr>
              <a:t>Definice ČŘ:</a:t>
            </a:r>
            <a:r>
              <a:rPr lang="cs-CZ" sz="2800" dirty="0" smtClean="0"/>
              <a:t> posloupnost věcně a prostorově srovnatelných (</a:t>
            </a:r>
            <a:r>
              <a:rPr lang="cs-CZ" sz="2800" dirty="0" smtClean="0">
                <a:solidFill>
                  <a:srgbClr val="FF0000"/>
                </a:solidFill>
              </a:rPr>
              <a:t>číselných</a:t>
            </a:r>
            <a:r>
              <a:rPr lang="cs-CZ" sz="2800" dirty="0" smtClean="0"/>
              <a:t> nebo nečíselných) pozorování uspořádaná v čase směrem minulost </a:t>
            </a:r>
            <a:r>
              <a:rPr lang="cs-CZ" sz="2800" dirty="0" smtClean="0">
                <a:sym typeface="Symbol"/>
              </a:rPr>
              <a:t></a:t>
            </a:r>
            <a:r>
              <a:rPr lang="cs-CZ" sz="2800" dirty="0" smtClean="0"/>
              <a:t> přítomnost </a:t>
            </a:r>
            <a:r>
              <a:rPr lang="cs-CZ" sz="2800" dirty="0" smtClean="0">
                <a:sym typeface="Symbol"/>
              </a:rPr>
              <a:t></a:t>
            </a:r>
            <a:r>
              <a:rPr lang="cs-CZ" sz="2800" dirty="0" smtClean="0"/>
              <a:t> (budoucnost)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047309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260649"/>
            <a:ext cx="7488832" cy="676937"/>
          </a:xfrm>
        </p:spPr>
        <p:txBody>
          <a:bodyPr/>
          <a:lstStyle/>
          <a:p>
            <a:r>
              <a:rPr lang="cs-CZ" b="1" dirty="0" smtClean="0"/>
              <a:t>Členění časových řad 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6309320"/>
            <a:ext cx="3744416" cy="27589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7" name="Picture 95"/>
          <p:cNvPicPr>
            <a:picLocks noGrp="1" noChangeAspect="1" noChangeArrowheads="1"/>
          </p:cNvPicPr>
          <p:nvPr>
            <p:ph idx="4294967295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467545" y="1508787"/>
            <a:ext cx="7920879" cy="3840427"/>
          </a:xfrm>
        </p:spPr>
      </p:pic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323528" y="1113191"/>
            <a:ext cx="7772400" cy="54864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r>
              <a:rPr lang="cs-CZ" sz="2800" dirty="0" smtClean="0">
                <a:solidFill>
                  <a:schemeClr val="folHlink"/>
                </a:solidFill>
              </a:rPr>
              <a:t>1.	</a:t>
            </a:r>
            <a:r>
              <a:rPr lang="cs-CZ" sz="2400" dirty="0" smtClean="0">
                <a:solidFill>
                  <a:schemeClr val="folHlink"/>
                </a:solidFill>
              </a:rPr>
              <a:t>Charakteru:</a:t>
            </a:r>
            <a:r>
              <a:rPr lang="cs-CZ" sz="2400" dirty="0" smtClean="0"/>
              <a:t>  </a:t>
            </a:r>
          </a:p>
          <a:p>
            <a:pPr marL="609600" indent="-609600">
              <a:lnSpc>
                <a:spcPct val="90000"/>
              </a:lnSpc>
            </a:pPr>
            <a:r>
              <a:rPr lang="cs-CZ" sz="2400" dirty="0" smtClean="0"/>
              <a:t>intervalové (očišťování ČŘ)</a:t>
            </a:r>
          </a:p>
          <a:p>
            <a:pPr marL="609600" indent="-609600">
              <a:lnSpc>
                <a:spcPct val="90000"/>
              </a:lnSpc>
            </a:pPr>
            <a:r>
              <a:rPr lang="cs-CZ" sz="2400" dirty="0" smtClean="0"/>
              <a:t>okamžikové (chronologický průměr)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r>
              <a:rPr lang="cs-CZ" sz="2400" dirty="0" smtClean="0">
                <a:solidFill>
                  <a:schemeClr val="folHlink"/>
                </a:solidFill>
              </a:rPr>
              <a:t>2.	Periodicity:</a:t>
            </a:r>
            <a:r>
              <a:rPr lang="cs-CZ" sz="2400" dirty="0" smtClean="0"/>
              <a:t> </a:t>
            </a:r>
          </a:p>
          <a:p>
            <a:pPr marL="609600" indent="-609600">
              <a:lnSpc>
                <a:spcPct val="90000"/>
              </a:lnSpc>
            </a:pPr>
            <a:r>
              <a:rPr lang="cs-CZ" sz="2400" dirty="0" smtClean="0"/>
              <a:t>dlouhodobé (roční a delší,…)</a:t>
            </a:r>
          </a:p>
          <a:p>
            <a:pPr marL="609600" indent="-609600">
              <a:lnSpc>
                <a:spcPct val="90000"/>
              </a:lnSpc>
            </a:pPr>
            <a:r>
              <a:rPr lang="cs-CZ" sz="2400" dirty="0" smtClean="0"/>
              <a:t>krátkodobé (kvartální, měsíční,…)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r>
              <a:rPr lang="cs-CZ" sz="2400" dirty="0" smtClean="0">
                <a:solidFill>
                  <a:schemeClr val="folHlink"/>
                </a:solidFill>
              </a:rPr>
              <a:t>3.	Druhů číselných hodnot (ukazatelů):</a:t>
            </a:r>
          </a:p>
          <a:p>
            <a:pPr marL="609600" indent="-609600">
              <a:lnSpc>
                <a:spcPct val="90000"/>
              </a:lnSpc>
            </a:pPr>
            <a:r>
              <a:rPr lang="cs-CZ" sz="2400" dirty="0" smtClean="0"/>
              <a:t>absolutní (očištěné)</a:t>
            </a:r>
          </a:p>
          <a:p>
            <a:pPr marL="609600" indent="-609600">
              <a:lnSpc>
                <a:spcPct val="90000"/>
              </a:lnSpc>
            </a:pPr>
            <a:r>
              <a:rPr lang="cs-CZ" sz="2400" dirty="0" smtClean="0"/>
              <a:t>odvozené (součtové, poměrové)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79845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260649"/>
            <a:ext cx="7488832" cy="676937"/>
          </a:xfrm>
        </p:spPr>
        <p:txBody>
          <a:bodyPr/>
          <a:lstStyle/>
          <a:p>
            <a:r>
              <a:rPr lang="cs-CZ" b="1" dirty="0" smtClean="0"/>
              <a:t>Základní charakteristiky časových řad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6309320"/>
            <a:ext cx="3744416" cy="27589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7" name="Picture 95"/>
          <p:cNvPicPr>
            <a:picLocks noGrp="1" noChangeAspect="1" noChangeArrowheads="1"/>
          </p:cNvPicPr>
          <p:nvPr>
            <p:ph idx="4294967295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467545" y="1508787"/>
            <a:ext cx="7920879" cy="3840427"/>
          </a:xfrm>
        </p:spPr>
      </p:pic>
      <p:sp>
        <p:nvSpPr>
          <p:cNvPr id="8" name="Obdélník 7"/>
          <p:cNvSpPr/>
          <p:nvPr/>
        </p:nvSpPr>
        <p:spPr>
          <a:xfrm>
            <a:off x="413792" y="1124745"/>
            <a:ext cx="7216876" cy="535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endParaRPr lang="cs-CZ" dirty="0"/>
          </a:p>
          <a:p>
            <a:pPr>
              <a:lnSpc>
                <a:spcPct val="80000"/>
              </a:lnSpc>
            </a:pPr>
            <a:endParaRPr lang="cs-CZ" dirty="0"/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>
          <a:xfrm>
            <a:off x="413792" y="1124744"/>
            <a:ext cx="6318448" cy="4274571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 smtClean="0"/>
              <a:t>absolutní diference</a:t>
            </a:r>
          </a:p>
          <a:p>
            <a:pPr>
              <a:buFont typeface="Arial" panose="020B0604020202020204" pitchFamily="34" charset="0"/>
              <a:buNone/>
            </a:pPr>
            <a:r>
              <a:rPr lang="cs-CZ" dirty="0" smtClean="0"/>
              <a:t>	(1., 2. a vyšších řádů)</a:t>
            </a:r>
          </a:p>
          <a:p>
            <a:pPr>
              <a:buFont typeface="Wingdings" pitchFamily="2" charset="2"/>
              <a:buNone/>
            </a:pPr>
            <a:endParaRPr lang="cs-CZ" dirty="0" smtClean="0"/>
          </a:p>
          <a:p>
            <a:r>
              <a:rPr lang="cs-CZ" dirty="0" smtClean="0"/>
              <a:t>koeficienty růstu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00270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813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66195525"/>
              </p:ext>
            </p:extLst>
          </p:nvPr>
        </p:nvGraphicFramePr>
        <p:xfrm>
          <a:off x="2" y="3048000"/>
          <a:ext cx="13930313" cy="5524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328" name="Document" r:id="rId5" imgW="5753166" imgH="228965" progId="Word.Document.8">
                  <p:embed/>
                </p:oleObj>
              </mc:Choice>
              <mc:Fallback>
                <p:oleObj name="Document" r:id="rId5" imgW="5753166" imgH="228965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" y="3048000"/>
                        <a:ext cx="13930313" cy="55245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8131" name="Text Box 3"/>
          <p:cNvSpPr txBox="1">
            <a:spLocks noChangeArrowheads="1"/>
          </p:cNvSpPr>
          <p:nvPr/>
        </p:nvSpPr>
        <p:spPr bwMode="auto">
          <a:xfrm>
            <a:off x="1600200" y="1066800"/>
            <a:ext cx="5943600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4000" dirty="0">
                <a:solidFill>
                  <a:srgbClr val="307871"/>
                </a:solidFill>
              </a:rPr>
              <a:t>Absolutní diference</a:t>
            </a:r>
            <a:r>
              <a:rPr lang="cs-CZ" sz="4000" b="1" dirty="0">
                <a:solidFill>
                  <a:srgbClr val="307871"/>
                </a:solidFill>
                <a:latin typeface="Times New Roman" pitchFamily="18" charset="0"/>
              </a:rPr>
              <a:t> :</a:t>
            </a:r>
          </a:p>
          <a:p>
            <a:endParaRPr lang="cs-CZ" b="1" dirty="0">
              <a:latin typeface="Times New Roman" pitchFamily="18" charset="0"/>
            </a:endParaRPr>
          </a:p>
          <a:p>
            <a:endParaRPr lang="cs-CZ" dirty="0">
              <a:latin typeface="Times New Roman" pitchFamily="18" charset="0"/>
            </a:endParaRPr>
          </a:p>
        </p:txBody>
      </p:sp>
      <p:sp>
        <p:nvSpPr>
          <p:cNvPr id="48132" name="Text Box 4"/>
          <p:cNvSpPr txBox="1">
            <a:spLocks noChangeArrowheads="1"/>
          </p:cNvSpPr>
          <p:nvPr/>
        </p:nvSpPr>
        <p:spPr bwMode="auto">
          <a:xfrm>
            <a:off x="2" y="3657601"/>
            <a:ext cx="2690929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>
                <a:latin typeface="Times New Roman" pitchFamily="18" charset="0"/>
              </a:rPr>
              <a:t>  </a:t>
            </a:r>
            <a:r>
              <a:rPr lang="cs-CZ" sz="3200" b="1">
                <a:latin typeface="Times New Roman" pitchFamily="18" charset="0"/>
              </a:rPr>
              <a:t>Vyšších řádů:</a:t>
            </a:r>
          </a:p>
        </p:txBody>
      </p:sp>
      <p:sp>
        <p:nvSpPr>
          <p:cNvPr id="48139" name="Rectangle 11"/>
          <p:cNvSpPr>
            <a:spLocks noChangeArrowheads="1"/>
          </p:cNvSpPr>
          <p:nvPr/>
        </p:nvSpPr>
        <p:spPr bwMode="auto">
          <a:xfrm>
            <a:off x="3814763" y="3314700"/>
            <a:ext cx="9144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cs-CZ"/>
          </a:p>
        </p:txBody>
      </p:sp>
      <p:graphicFrame>
        <p:nvGraphicFramePr>
          <p:cNvPr id="48140" name="Object 12"/>
          <p:cNvGraphicFramePr>
            <a:graphicFrameLocks noChangeAspect="1"/>
          </p:cNvGraphicFramePr>
          <p:nvPr/>
        </p:nvGraphicFramePr>
        <p:xfrm>
          <a:off x="0" y="4419602"/>
          <a:ext cx="14782800" cy="587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329" name="Dokument" r:id="rId8" imgW="5760720" imgH="228600" progId="Word.Document.8">
                  <p:embed/>
                </p:oleObj>
              </mc:Choice>
              <mc:Fallback>
                <p:oleObj name="Dokument" r:id="rId8" imgW="5760720" imgH="22860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4419602"/>
                        <a:ext cx="14782800" cy="587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141" name="Object 13"/>
          <p:cNvGraphicFramePr>
            <a:graphicFrameLocks noChangeAspect="1"/>
          </p:cNvGraphicFramePr>
          <p:nvPr/>
        </p:nvGraphicFramePr>
        <p:xfrm>
          <a:off x="0" y="5181601"/>
          <a:ext cx="13716000" cy="544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330" name="Dokument" r:id="rId11" imgW="5760720" imgH="228600" progId="Word.Document.8">
                  <p:embed/>
                </p:oleObj>
              </mc:Choice>
              <mc:Fallback>
                <p:oleObj name="Dokument" r:id="rId11" imgW="5760720" imgH="22860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5181601"/>
                        <a:ext cx="13716000" cy="544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8142" name="Text Box 14"/>
          <p:cNvSpPr txBox="1">
            <a:spLocks noChangeArrowheads="1"/>
          </p:cNvSpPr>
          <p:nvPr/>
        </p:nvSpPr>
        <p:spPr bwMode="auto">
          <a:xfrm>
            <a:off x="152400" y="2362201"/>
            <a:ext cx="1828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3200" b="1" dirty="0">
                <a:latin typeface="Times New Roman" pitchFamily="18" charset="0"/>
              </a:rPr>
              <a:t>1. řádu:</a:t>
            </a:r>
          </a:p>
        </p:txBody>
      </p:sp>
    </p:spTree>
    <p:extLst>
      <p:ext uri="{BB962C8B-B14F-4D97-AF65-F5344CB8AC3E}">
        <p14:creationId xmlns:p14="http://schemas.microsoft.com/office/powerpoint/2010/main" val="927216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Koeficient růstu</a:t>
            </a:r>
          </a:p>
        </p:txBody>
      </p:sp>
      <p:sp>
        <p:nvSpPr>
          <p:cNvPr id="49156" name="Text Box 4"/>
          <p:cNvSpPr txBox="1">
            <a:spLocks noChangeArrowheads="1"/>
          </p:cNvSpPr>
          <p:nvPr/>
        </p:nvSpPr>
        <p:spPr bwMode="auto">
          <a:xfrm>
            <a:off x="685801" y="3276600"/>
            <a:ext cx="605806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>
                <a:latin typeface="Arial" charset="0"/>
              </a:rPr>
              <a:t>Průměrný absolutní přírůstek a průměrný koeficient růstu</a:t>
            </a:r>
            <a:r>
              <a:rPr lang="cs-CZ">
                <a:latin typeface="Times New Roman" pitchFamily="18" charset="0"/>
              </a:rPr>
              <a:t>:</a:t>
            </a:r>
          </a:p>
        </p:txBody>
      </p:sp>
      <p:sp>
        <p:nvSpPr>
          <p:cNvPr id="49158" name="Rectangle 6"/>
          <p:cNvSpPr>
            <a:spLocks noChangeArrowheads="1"/>
          </p:cNvSpPr>
          <p:nvPr/>
        </p:nvSpPr>
        <p:spPr bwMode="auto">
          <a:xfrm>
            <a:off x="3662363" y="3214688"/>
            <a:ext cx="9144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cs-CZ"/>
          </a:p>
        </p:txBody>
      </p:sp>
      <p:graphicFrame>
        <p:nvGraphicFramePr>
          <p:cNvPr id="49157" name="Object 5"/>
          <p:cNvGraphicFramePr>
            <a:graphicFrameLocks noChangeAspect="1"/>
          </p:cNvGraphicFramePr>
          <p:nvPr/>
        </p:nvGraphicFramePr>
        <p:xfrm>
          <a:off x="1208090" y="3962400"/>
          <a:ext cx="3603625" cy="877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378" name="Rovnice" r:id="rId3" imgW="1752600" imgH="431800" progId="Equation.3">
                  <p:embed/>
                </p:oleObj>
              </mc:Choice>
              <mc:Fallback>
                <p:oleObj name="Rovnice" r:id="rId3" imgW="1752600" imgH="431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08090" y="3962400"/>
                        <a:ext cx="3603625" cy="8778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9160" name="Rectangle 8"/>
          <p:cNvSpPr>
            <a:spLocks noChangeArrowheads="1"/>
          </p:cNvSpPr>
          <p:nvPr/>
        </p:nvSpPr>
        <p:spPr bwMode="auto">
          <a:xfrm>
            <a:off x="3776663" y="3186113"/>
            <a:ext cx="9144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cs-CZ"/>
          </a:p>
        </p:txBody>
      </p:sp>
      <p:graphicFrame>
        <p:nvGraphicFramePr>
          <p:cNvPr id="49159" name="Object 7"/>
          <p:cNvGraphicFramePr>
            <a:graphicFrameLocks noChangeAspect="1"/>
          </p:cNvGraphicFramePr>
          <p:nvPr/>
        </p:nvGraphicFramePr>
        <p:xfrm>
          <a:off x="1219200" y="4876801"/>
          <a:ext cx="3505200" cy="1071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379" r:id="rId5" imgW="1587500" imgH="482600" progId="Equation.3">
                  <p:embed/>
                </p:oleObj>
              </mc:Choice>
              <mc:Fallback>
                <p:oleObj r:id="rId5" imgW="1587500" imgH="482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4876801"/>
                        <a:ext cx="3505200" cy="10715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9162" name="Rectangle 10"/>
          <p:cNvSpPr>
            <a:spLocks noChangeArrowheads="1"/>
          </p:cNvSpPr>
          <p:nvPr/>
        </p:nvSpPr>
        <p:spPr bwMode="auto">
          <a:xfrm>
            <a:off x="1" y="302049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49161" name="Object 9"/>
          <p:cNvGraphicFramePr>
            <a:graphicFrameLocks noChangeAspect="1"/>
          </p:cNvGraphicFramePr>
          <p:nvPr/>
        </p:nvGraphicFramePr>
        <p:xfrm>
          <a:off x="1116013" y="2133600"/>
          <a:ext cx="1223962" cy="912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380" name="Rovnice" r:id="rId7" imgW="596900" imgH="444500" progId="Equation.3">
                  <p:embed/>
                </p:oleObj>
              </mc:Choice>
              <mc:Fallback>
                <p:oleObj name="Rovnice" r:id="rId7" imgW="596900" imgH="4445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6013" y="2133600"/>
                        <a:ext cx="1223962" cy="9128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9163" name="Rectangle 11"/>
          <p:cNvSpPr>
            <a:spLocks noChangeArrowheads="1"/>
          </p:cNvSpPr>
          <p:nvPr/>
        </p:nvSpPr>
        <p:spPr bwMode="auto">
          <a:xfrm>
            <a:off x="1" y="3468172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49164" name="Object 12"/>
          <p:cNvGraphicFramePr>
            <a:graphicFrameLocks noGrp="1" noChangeAspect="1"/>
          </p:cNvGraphicFramePr>
          <p:nvPr>
            <p:ph idx="1"/>
          </p:nvPr>
        </p:nvGraphicFramePr>
        <p:xfrm>
          <a:off x="3348038" y="2220914"/>
          <a:ext cx="1295400" cy="790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381" name="Rovnice" r:id="rId9" imgW="749300" imgH="457200" progId="Equation.3">
                  <p:embed/>
                </p:oleObj>
              </mc:Choice>
              <mc:Fallback>
                <p:oleObj name="Rovnice" r:id="rId9" imgW="749300" imgH="457200" progId="Equation.3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48038" y="2220914"/>
                        <a:ext cx="1295400" cy="790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9166" name="Text Box 14"/>
          <p:cNvSpPr txBox="1">
            <a:spLocks noChangeArrowheads="1"/>
          </p:cNvSpPr>
          <p:nvPr/>
        </p:nvSpPr>
        <p:spPr bwMode="auto">
          <a:xfrm>
            <a:off x="5148263" y="2349500"/>
            <a:ext cx="266541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i="1">
                <a:latin typeface="Times New Roman" pitchFamily="18" charset="0"/>
              </a:rPr>
              <a:t>t</a:t>
            </a:r>
            <a:r>
              <a:rPr lang="cs-CZ"/>
              <a:t> – rok, </a:t>
            </a:r>
            <a:r>
              <a:rPr lang="cs-CZ" i="1">
                <a:latin typeface="Times New Roman" pitchFamily="18" charset="0"/>
              </a:rPr>
              <a:t>m</a:t>
            </a:r>
            <a:r>
              <a:rPr lang="cs-CZ"/>
              <a:t>- měsíc</a:t>
            </a:r>
          </a:p>
        </p:txBody>
      </p:sp>
    </p:spTree>
    <p:extLst>
      <p:ext uri="{BB962C8B-B14F-4D97-AF65-F5344CB8AC3E}">
        <p14:creationId xmlns:p14="http://schemas.microsoft.com/office/powerpoint/2010/main" val="487157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260649"/>
            <a:ext cx="7488832" cy="67693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b="1" dirty="0" smtClean="0">
                <a:latin typeface="Arial" charset="0"/>
              </a:rPr>
              <a:t>Modely ekonomických časových řad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6309320"/>
            <a:ext cx="3744416" cy="27589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539552" y="1988840"/>
            <a:ext cx="6192688" cy="3264363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09600" indent="-609600">
              <a:buFont typeface="Wingdings" pitchFamily="2" charset="2"/>
              <a:buNone/>
            </a:pPr>
            <a:r>
              <a:rPr lang="cs-CZ" sz="2400" b="1" dirty="0" smtClean="0"/>
              <a:t>1.	Dekompoziční</a:t>
            </a:r>
            <a:r>
              <a:rPr lang="cs-CZ" sz="2400" dirty="0" smtClean="0">
                <a:solidFill>
                  <a:schemeClr val="folHlink"/>
                </a:solidFill>
              </a:rPr>
              <a:t>:</a:t>
            </a:r>
          </a:p>
          <a:p>
            <a:pPr marL="609600" indent="-609600"/>
            <a:r>
              <a:rPr lang="cs-CZ" sz="2400" dirty="0" smtClean="0"/>
              <a:t>aditivní</a:t>
            </a:r>
          </a:p>
          <a:p>
            <a:pPr marL="609600" indent="-609600"/>
            <a:r>
              <a:rPr lang="cs-CZ" sz="2400" dirty="0" smtClean="0"/>
              <a:t>multiplikativní</a:t>
            </a:r>
          </a:p>
          <a:p>
            <a:pPr marL="609600" indent="-609600">
              <a:buFont typeface="Wingdings" pitchFamily="2" charset="2"/>
              <a:buNone/>
            </a:pPr>
            <a:endParaRPr lang="cs-CZ" sz="2400" dirty="0"/>
          </a:p>
        </p:txBody>
      </p:sp>
      <p:graphicFrame>
        <p:nvGraphicFramePr>
          <p:cNvPr id="3" name="Objek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97574056"/>
              </p:ext>
            </p:extLst>
          </p:nvPr>
        </p:nvGraphicFramePr>
        <p:xfrm>
          <a:off x="3640432" y="2348880"/>
          <a:ext cx="2544031" cy="48005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424" r:id="rId4" imgW="1346200" imgH="203200" progId="Equation.3">
                  <p:embed/>
                </p:oleObj>
              </mc:Choice>
              <mc:Fallback>
                <p:oleObj r:id="rId4" imgW="1346200" imgH="2032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40432" y="2348880"/>
                        <a:ext cx="2544031" cy="48005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14540242"/>
              </p:ext>
            </p:extLst>
          </p:nvPr>
        </p:nvGraphicFramePr>
        <p:xfrm>
          <a:off x="3637408" y="2924944"/>
          <a:ext cx="2343440" cy="5040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425" name="Rovnice" r:id="rId6" imgW="1040948" imgH="228501" progId="Equation.3">
                  <p:embed/>
                </p:oleObj>
              </mc:Choice>
              <mc:Fallback>
                <p:oleObj name="Rovnice" r:id="rId6" imgW="1040948" imgH="228501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37408" y="2924944"/>
                        <a:ext cx="2343440" cy="50405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683567" y="3621021"/>
            <a:ext cx="7352983" cy="2999472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09600" indent="-609600">
              <a:buFont typeface="Wingdings" pitchFamily="2" charset="2"/>
              <a:buNone/>
            </a:pPr>
            <a:r>
              <a:rPr lang="cs-CZ" sz="2400" b="1" dirty="0" smtClean="0"/>
              <a:t>2.	ARIMA:</a:t>
            </a:r>
          </a:p>
          <a:p>
            <a:pPr marL="609600" indent="-609600"/>
            <a:r>
              <a:rPr lang="cs-CZ" sz="2400" dirty="0" smtClean="0"/>
              <a:t>AR, MA</a:t>
            </a:r>
          </a:p>
          <a:p>
            <a:pPr marL="609600" indent="-609600"/>
            <a:r>
              <a:rPr lang="cs-CZ" sz="2400" dirty="0" smtClean="0"/>
              <a:t>I (náhodná procházka)</a:t>
            </a:r>
          </a:p>
          <a:p>
            <a:pPr marL="609600" indent="-609600"/>
            <a:r>
              <a:rPr lang="cs-CZ" sz="2400" dirty="0" smtClean="0"/>
              <a:t>ARIMA, SARIMA, VAR, GARCH aj.</a:t>
            </a:r>
            <a:endParaRPr lang="cs-CZ" sz="2400" dirty="0"/>
          </a:p>
        </p:txBody>
      </p:sp>
      <p:pic>
        <p:nvPicPr>
          <p:cNvPr id="57418" name="Picture 74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3551012"/>
            <a:ext cx="2676525" cy="5260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25843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260649"/>
            <a:ext cx="7488832" cy="67693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b="1" dirty="0" smtClean="0">
                <a:latin typeface="Arial" charset="0"/>
              </a:rPr>
              <a:t>Dekompoziční model - aditivní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6309320"/>
            <a:ext cx="3744416" cy="27589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5" name="Rectangle 3"/>
          <p:cNvSpPr txBox="1">
            <a:spLocks noChangeArrowheads="1"/>
          </p:cNvSpPr>
          <p:nvPr/>
        </p:nvSpPr>
        <p:spPr>
          <a:xfrm>
            <a:off x="473814" y="2468893"/>
            <a:ext cx="7772400" cy="2400267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 smtClean="0"/>
              <a:t>trendová složka</a:t>
            </a:r>
          </a:p>
          <a:p>
            <a:r>
              <a:rPr lang="cs-CZ" dirty="0" smtClean="0"/>
              <a:t>sezónní a cyklická složka</a:t>
            </a:r>
          </a:p>
          <a:p>
            <a:r>
              <a:rPr lang="cs-CZ" dirty="0" smtClean="0"/>
              <a:t>náhodná složka</a:t>
            </a:r>
            <a:endParaRPr lang="cs-CZ" dirty="0"/>
          </a:p>
        </p:txBody>
      </p:sp>
      <p:graphicFrame>
        <p:nvGraphicFramePr>
          <p:cNvPr id="3" name="Objek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18362115"/>
              </p:ext>
            </p:extLst>
          </p:nvPr>
        </p:nvGraphicFramePr>
        <p:xfrm>
          <a:off x="1979712" y="1316766"/>
          <a:ext cx="3352800" cy="6667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390" r:id="rId4" imgW="1346200" imgH="203200" progId="Equation.3">
                  <p:embed/>
                </p:oleObj>
              </mc:Choice>
              <mc:Fallback>
                <p:oleObj r:id="rId4" imgW="1346200" imgH="2032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9712" y="1316766"/>
                        <a:ext cx="3352800" cy="66675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3554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15787</TotalTime>
  <Words>137</Words>
  <Application>Microsoft Office PowerPoint</Application>
  <PresentationFormat>Předvádění na obrazovce (4:3)</PresentationFormat>
  <Paragraphs>71</Paragraphs>
  <Slides>11</Slides>
  <Notes>10</Notes>
  <HiddenSlides>0</HiddenSlides>
  <MMClips>0</MMClips>
  <ScaleCrop>false</ScaleCrop>
  <HeadingPairs>
    <vt:vector size="6" baseType="variant">
      <vt:variant>
        <vt:lpstr>Motiv</vt:lpstr>
      </vt:variant>
      <vt:variant>
        <vt:i4>1</vt:i4>
      </vt:variant>
      <vt:variant>
        <vt:lpstr>Vložené servery OLE</vt:lpstr>
      </vt:variant>
      <vt:variant>
        <vt:i4>5</vt:i4>
      </vt:variant>
      <vt:variant>
        <vt:lpstr>Nadpisy snímků</vt:lpstr>
      </vt:variant>
      <vt:variant>
        <vt:i4>11</vt:i4>
      </vt:variant>
    </vt:vector>
  </HeadingPairs>
  <TitlesOfParts>
    <vt:vector size="17" baseType="lpstr">
      <vt:lpstr>SLU</vt:lpstr>
      <vt:lpstr>Document</vt:lpstr>
      <vt:lpstr>Dokument</vt:lpstr>
      <vt:lpstr>Rovnice</vt:lpstr>
      <vt:lpstr>Equation.3</vt:lpstr>
      <vt:lpstr>List</vt:lpstr>
      <vt:lpstr>Statistické zpracování dat  6. prezentace  Analýza časových řad </vt:lpstr>
      <vt:lpstr>Obsah přednášky </vt:lpstr>
      <vt:lpstr>Typy ekonomických časových řad</vt:lpstr>
      <vt:lpstr>Členění časových řad </vt:lpstr>
      <vt:lpstr>Základní charakteristiky časových řad</vt:lpstr>
      <vt:lpstr>Prezentace aplikace PowerPoint</vt:lpstr>
      <vt:lpstr>Koeficient růstu</vt:lpstr>
      <vt:lpstr>Modely ekonomických časových řad</vt:lpstr>
      <vt:lpstr>Dekompoziční model - aditivní</vt:lpstr>
      <vt:lpstr>Příklad – trendová přímka</vt:lpstr>
      <vt:lpstr>Závěr přednášky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stoklasova</cp:lastModifiedBy>
  <cp:revision>257</cp:revision>
  <dcterms:created xsi:type="dcterms:W3CDTF">2016-07-06T15:42:34Z</dcterms:created>
  <dcterms:modified xsi:type="dcterms:W3CDTF">2020-09-13T13:32:07Z</dcterms:modified>
</cp:coreProperties>
</file>