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89" r:id="rId3"/>
    <p:sldId id="290" r:id="rId4"/>
    <p:sldId id="291" r:id="rId5"/>
    <p:sldId id="304" r:id="rId6"/>
    <p:sldId id="305" r:id="rId7"/>
    <p:sldId id="354" r:id="rId8"/>
    <p:sldId id="355" r:id="rId9"/>
    <p:sldId id="306" r:id="rId10"/>
    <p:sldId id="309" r:id="rId11"/>
    <p:sldId id="311" r:id="rId12"/>
    <p:sldId id="313" r:id="rId13"/>
    <p:sldId id="315" r:id="rId14"/>
    <p:sldId id="320" r:id="rId15"/>
    <p:sldId id="332" r:id="rId16"/>
    <p:sldId id="333" r:id="rId17"/>
    <p:sldId id="348" r:id="rId18"/>
    <p:sldId id="349" r:id="rId19"/>
    <p:sldId id="350" r:id="rId20"/>
    <p:sldId id="351" r:id="rId21"/>
    <p:sldId id="352" r:id="rId22"/>
    <p:sldId id="357" r:id="rId23"/>
    <p:sldId id="370" r:id="rId24"/>
    <p:sldId id="371" r:id="rId25"/>
    <p:sldId id="358" r:id="rId26"/>
    <p:sldId id="359" r:id="rId27"/>
    <p:sldId id="360" r:id="rId28"/>
    <p:sldId id="362" r:id="rId29"/>
    <p:sldId id="365" r:id="rId30"/>
    <p:sldId id="364" r:id="rId31"/>
    <p:sldId id="367" r:id="rId32"/>
    <p:sldId id="366" r:id="rId33"/>
    <p:sldId id="3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0C14-34AA-40D7-8A31-B394E13EB939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6CB0-5B3A-4F89-8773-B2F5EE8B92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66CB0-5B3A-4F89-8773-B2F5EE8B922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7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0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58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5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4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58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6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14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8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E5E8-E736-4ADE-B325-CC5C1A0D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8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Ekonomicko-matematické </a:t>
            </a:r>
            <a:b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5</a:t>
            </a:r>
            <a:endParaRPr lang="cs-CZ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přednáší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Jiří Mazurek, Ph.D.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40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Důsledky věty o slabé dualitě  </a:t>
                </a:r>
                <a:r>
                  <a:rPr lang="cs-CZ" sz="31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31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31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1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1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31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1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cs-CZ" sz="31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24449"/>
                <a:ext cx="8515350" cy="637197"/>
              </a:xfrm>
              <a:blipFill>
                <a:blip r:embed="rId2"/>
                <a:stretch>
                  <a:fillRect l="-2147" t="-15385" b="-3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jsou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přípustná řešení úloh (P) a (D) taková, že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obě řešení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jsou optimálními řešeními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obou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úloh.</a:t>
                </a:r>
                <a:endParaRPr lang="cs-CZ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není omezená shora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při splnění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(D)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</a:t>
                </a:r>
                <a:r>
                  <a:rPr lang="cs-CZ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(D)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omezená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zdola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při splnění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potom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úloha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</a:t>
                </a:r>
                <a:r>
                  <a:rPr lang="cs-CZ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není přípustná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3"/>
                <a:stretch>
                  <a:fillRect l="-931" t="-7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úloha (D) má optimální řešení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</a:t>
                </a: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úloha (D)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potom úloha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(P) má optimální řešení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b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platí rovnost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cs-C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cs-CZ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cs-C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646" t="-1613" r="-3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2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Věta o silné dualitě (princip duality)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má optimální řešení právě tehdy, když úloha (D) má optimální řešení.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To jest, optimální řešení mají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buď obě úlohy současně,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anebo žádná z nich.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Jestliže obě úlohy mají optimální řešení, potom jejich optimální hodnoty se rovnají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Důsledek všech uvedených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1260"/>
            <a:ext cx="8515350" cy="4910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 úlohy (P) a (D) nastává právě jedna </a:t>
            </a:r>
            <a:b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 následujících možností: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přípustné, mají optimální řešení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platí rovnost optimálních hodnot,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(P) není přípustná a úloha (D) není omezená zdola,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úloha (D) není přípustná a úloha (P) není omezená shora,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obě úlohy (P) a (D) jsou nepřípustné.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cs-CZ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Každou úlohu LP lze převést na normální (P)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standardní (D) tvar pomocí úprav, které už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známe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, a přidáme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𝑪𝒚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𝑪𝒚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neboli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𝑪𝒚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𝑰𝒔</m:t>
                    </m:r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jednotková matice a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jsou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nové proměnné (angl.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slack variables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lineárního programování (LP)  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Nechť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matice,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pravých stran a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resp.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(gradient) cílové funkce.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Primární úloha LP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 standardním tvaru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min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  <a:blipFill>
                <a:blip r:embed="rId2"/>
                <a:stretch>
                  <a:fillRect l="-1546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úloha LP 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standardním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………………………………………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≥0</m:t>
                      </m:r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0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standardním tvaru - příklad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72569"/>
            <a:ext cx="6788150" cy="8273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99876"/>
            <a:ext cx="5949951" cy="45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pojmy LP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91962"/>
            <a:ext cx="7765590" cy="1752838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28650" y="3075116"/>
            <a:ext cx="564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Přípustné řešení</a:t>
            </a:r>
            <a:r>
              <a:rPr lang="cs-CZ" dirty="0" smtClean="0"/>
              <a:t>: každý vektor x, který splňuje podmínky: 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45" y="3504280"/>
            <a:ext cx="966138" cy="532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628650" y="4565403"/>
                <a:ext cx="69786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/>
                  <a:t>Optimální </a:t>
                </a:r>
                <a:r>
                  <a:rPr lang="cs-CZ" b="1" dirty="0"/>
                  <a:t>řešení</a:t>
                </a:r>
                <a:r>
                  <a:rPr lang="cs-CZ" dirty="0" smtClean="0"/>
                  <a:t>: každý vektor x, pro který je účelová funkce maximální. </a:t>
                </a:r>
              </a:p>
              <a:p>
                <a:r>
                  <a:rPr lang="cs-CZ" dirty="0" smtClean="0"/>
                  <a:t>Značení: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dirty="0" smtClean="0"/>
                  <a:t>.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65403"/>
                <a:ext cx="6978642" cy="923330"/>
              </a:xfrm>
              <a:prstGeom prst="rect">
                <a:avLst/>
              </a:prstGeom>
              <a:blipFill>
                <a:blip r:embed="rId4"/>
                <a:stretch>
                  <a:fillRect l="-699" t="-39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pojmy LP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19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4" y="986177"/>
            <a:ext cx="6240970" cy="34195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4" y="4626506"/>
            <a:ext cx="7172401" cy="12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lineárního programování (LP)  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Nechť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matice,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pravých stran a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resp.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je vektor (gradient) cílové funkce.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Primární úloha LP 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kanonickém tvaru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max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7886700" cy="4910871"/>
              </a:xfrm>
              <a:blipFill>
                <a:blip r:embed="rId2"/>
                <a:stretch>
                  <a:fillRect l="-1546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0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pojmy LP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20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9" y="1135427"/>
            <a:ext cx="7364034" cy="38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pojmy LP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2" y="1303474"/>
            <a:ext cx="7697495" cy="40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 (algoritmus)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22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21014" y="1431636"/>
            <a:ext cx="76656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Autor: G. </a:t>
            </a:r>
            <a:r>
              <a:rPr lang="cs-CZ" sz="2400" dirty="0" err="1" smtClean="0"/>
              <a:t>Dantzig</a:t>
            </a:r>
            <a:r>
              <a:rPr lang="cs-CZ" sz="2400" dirty="0" smtClean="0"/>
              <a:t> (1947). </a:t>
            </a:r>
          </a:p>
          <a:p>
            <a:endParaRPr lang="cs-CZ" sz="2400" dirty="0" smtClean="0"/>
          </a:p>
          <a:p>
            <a:r>
              <a:rPr lang="cs-CZ" sz="2400" dirty="0" smtClean="0"/>
              <a:t>Simplexový algoritmus </a:t>
            </a:r>
            <a:r>
              <a:rPr lang="cs-CZ" sz="2400" dirty="0"/>
              <a:t>efektivně prohledává tzv. </a:t>
            </a:r>
            <a:r>
              <a:rPr lang="cs-CZ" sz="2400" dirty="0" smtClean="0"/>
              <a:t>základní (bazická) </a:t>
            </a:r>
            <a:r>
              <a:rPr lang="cs-CZ" sz="2400" dirty="0"/>
              <a:t>řešení úloh lineárního programování, kterých je konečný počet a hledá mezi nimi řešení optimální.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Optimální </a:t>
            </a:r>
            <a:r>
              <a:rPr lang="cs-CZ" sz="2400" dirty="0"/>
              <a:t>řešení je takové základní řešení, které poskytuje nejlepší hodnotu </a:t>
            </a:r>
            <a:r>
              <a:rPr lang="cs-CZ" sz="2400" dirty="0" smtClean="0"/>
              <a:t>účelové funkce. </a:t>
            </a:r>
          </a:p>
          <a:p>
            <a:endParaRPr lang="cs-CZ" sz="2400" dirty="0"/>
          </a:p>
          <a:p>
            <a:r>
              <a:rPr lang="cs-CZ" sz="2400" dirty="0" smtClean="0"/>
              <a:t>Metoda </a:t>
            </a:r>
            <a:r>
              <a:rPr lang="cs-CZ" sz="2400" dirty="0"/>
              <a:t>souvisí s vlastnostmi </a:t>
            </a:r>
            <a:r>
              <a:rPr lang="cs-CZ" sz="2400" dirty="0" err="1" smtClean="0"/>
              <a:t>polytopu</a:t>
            </a:r>
            <a:r>
              <a:rPr lang="cs-CZ" sz="2400" dirty="0" smtClean="0"/>
              <a:t> v </a:t>
            </a:r>
            <a:r>
              <a:rPr lang="cs-CZ" sz="2400" i="1" dirty="0"/>
              <a:t>N</a:t>
            </a:r>
            <a:r>
              <a:rPr lang="cs-CZ" sz="2400" dirty="0"/>
              <a:t> dimenzionálním </a:t>
            </a:r>
            <a:r>
              <a:rPr lang="cs-CZ" sz="2400" dirty="0" smtClean="0"/>
              <a:t>prostoru. </a:t>
            </a:r>
            <a:r>
              <a:rPr lang="cs-CZ" sz="2400" dirty="0"/>
              <a:t>Řešená úloha je tak i graficky interpretovatelná – hledají se </a:t>
            </a:r>
            <a:r>
              <a:rPr lang="cs-CZ" sz="2400" dirty="0" smtClean="0"/>
              <a:t>co </a:t>
            </a:r>
            <a:r>
              <a:rPr lang="cs-CZ" sz="2400" dirty="0"/>
              <a:t>nejvzdálenější vrcholy </a:t>
            </a:r>
            <a:r>
              <a:rPr lang="cs-CZ" sz="2400" dirty="0" err="1"/>
              <a:t>polytopu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73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2" y="1163782"/>
            <a:ext cx="8309758" cy="355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22" y="4719782"/>
            <a:ext cx="7897921" cy="12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24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67" y="1653309"/>
            <a:ext cx="7524553" cy="36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25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7" y="948949"/>
            <a:ext cx="7341054" cy="54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26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" y="1141950"/>
            <a:ext cx="7674609" cy="48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27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36" y="990766"/>
            <a:ext cx="7812113" cy="52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28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5" y="865316"/>
            <a:ext cx="7902156" cy="54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29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903916"/>
            <a:ext cx="7730258" cy="55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 úloha LP v kanonickém tvaru: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  <m:r>
                        <a:rPr lang="cs-CZ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………………………………………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𝑚𝑛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≥0</m:t>
                      </m:r>
                    </m:oMath>
                  </m:oMathPara>
                </a14:m>
                <a:endParaRPr lang="cs-CZ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50" y="1301260"/>
                <a:ext cx="7886700" cy="4910871"/>
              </a:xfrm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30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5" y="1080943"/>
            <a:ext cx="8512064" cy="45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31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1" y="1009278"/>
            <a:ext cx="7675199" cy="55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32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5" y="1086717"/>
            <a:ext cx="8211495" cy="54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Simplexová metoda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33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87" y="1191491"/>
            <a:ext cx="8475164" cy="4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 v kanonickém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1×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240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respektive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(P) a (D) úloha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301260"/>
            <a:ext cx="7886700" cy="4799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Úloha LP v kanonickém tvaru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PRIMÁRNÍ (P)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cs-CZ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</a:t>
                </a:r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proměnná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980000"/>
                <a:ext cx="4320000" cy="4680000"/>
              </a:xfrm>
              <a:prstGeom prst="rect">
                <a:avLst/>
              </a:prstGeom>
              <a:blipFill>
                <a:blip r:embed="rId2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Font typeface="Arial" panose="020B0604020202020204" pitchFamily="34" charset="0"/>
                  <a:buNone/>
                </a:pPr>
                <a:r>
                  <a:rPr lang="cs-C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DUÁLNÍ (D)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z.p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sup>
                      </m:sSup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cs-CZ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cs-CZ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cs-CZ" b="1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kde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je proměnná</a:t>
                </a:r>
                <a:endParaRPr lang="cs-CZ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0000"/>
                <a:ext cx="4320000" cy="4680000"/>
              </a:xfrm>
              <a:prstGeom prst="rect">
                <a:avLst/>
              </a:prstGeom>
              <a:blipFill>
                <a:blip r:embed="rId3"/>
                <a:stretch>
                  <a:fillRect l="-2821" t="-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9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Každou úlohu LP lze převést na kanonický tvar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resp. (D) pomocí obvyklých úprav: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𝑪𝒙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podmínky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nap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íšeme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jako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≥−</m:t>
                    </m:r>
                    <m:sSup>
                      <m:sSupPr>
                        <m:ctrlP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993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interpretace duální proměnné</a:t>
            </a:r>
            <a:endParaRPr lang="cs-CZ" sz="3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54182" y="1320800"/>
                <a:ext cx="8589818" cy="490980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Význam duálních proměnných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…,</a:t>
                </a: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</a:t>
                </a: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uvažované úloze stanovení optimálního </a:t>
                </a: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výrobního </a:t>
                </a: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programu při míchání směsí: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Jsou to tzv. </a:t>
                </a:r>
                <a:r>
                  <a:rPr lang="cs-CZ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stínové ceny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(angl. </a:t>
                </a:r>
                <a:r>
                  <a:rPr lang="en-GB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shadow prices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jednotlivých zdrojů resp. vstupních surovin číslo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…,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-té suroviny je dostatek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b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potom její duální cena je nulová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Jestliže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cs-CZ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surovina se výrobou vyčerpá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bSup>
                    <m:r>
                      <a:rPr lang="cs-CZ" sz="2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), potom její duální cena je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obvykle (!) kladná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182" y="1320800"/>
                <a:ext cx="8589818" cy="4909803"/>
              </a:xfrm>
              <a:blipFill>
                <a:blip r:embed="rId2"/>
                <a:stretch>
                  <a:fillRect l="-1136" t="-1118" r="-5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 interpretace 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duální proměnn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II</a:t>
            </a:r>
            <a:endParaRPr lang="cs-CZ" sz="3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59878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None/>
                </a:pPr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Význam hodnoty duální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znamená to, že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cs-CZ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tá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surovina se vyčerpala, a proto již není možné vyrobit více výrobků (směsí).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Jestliže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tou surovinu je možné nakoupit na vnějším trhu, pak hodnota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představuje horní mez ceny, za kterou se vyplatí surovinu nakoupit (je-li dražší, zvýšení výroby nepřinese zisk).</a:t>
                </a:r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59878"/>
                <a:ext cx="8515350" cy="4910871"/>
              </a:xfrm>
              <a:blipFill>
                <a:blip r:embed="rId2"/>
                <a:stretch>
                  <a:fillRect l="-1074" t="-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2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24449"/>
            <a:ext cx="8515350" cy="637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Úlohy LP v kanonickém tvaru</a:t>
            </a:r>
            <a:endParaRPr lang="cs-CZ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600"/>
                  </a:spcAft>
                  <a:buNone/>
                </a:pP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Každou úlohu LP lze převést na kanonický tvar </a:t>
                </a:r>
                <a:b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(P) resp. (D) pomocí obvyklých úprav: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Proměnnou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neomezenou ve znaménku napíšeme </a:t>
                </a: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jako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kde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(V případě proměnné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obdobně.)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cs-CZ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Cílovou funkci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min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max</m:t>
                    </m:r>
                  </m:oMath>
                </a14:m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respektive</a:t>
                </a:r>
                <a:b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cílovou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funkci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ax</m:t>
                    </m:r>
                  </m:oMath>
                </a14:m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napíšeme jako 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  <m:r>
                      <a:rPr lang="cs-CZ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m:rPr>
                        <m:nor/>
                      </m:rPr>
                      <a:rPr lang="cs-CZ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cs-CZ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in</m:t>
                    </m:r>
                  </m:oMath>
                </a14:m>
                <a:endParaRPr lang="cs-CZ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1260"/>
                <a:ext cx="8515350" cy="4910871"/>
              </a:xfrm>
              <a:blipFill>
                <a:blip r:embed="rId2"/>
                <a:stretch>
                  <a:fillRect l="-1432" t="-1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E5E8-E736-4ADE-B325-CC5C1A0D9E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459</Words>
  <Application>Microsoft Office PowerPoint</Application>
  <PresentationFormat>Předvádění na obrazovce (4:3)</PresentationFormat>
  <Paragraphs>191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Motiv Office</vt:lpstr>
      <vt:lpstr>Ekonomicko-matematické  metody 5</vt:lpstr>
      <vt:lpstr>Úlohy lineárního programování (LP)  </vt:lpstr>
      <vt:lpstr>Primární úloha LP v kanonickém tvaru:</vt:lpstr>
      <vt:lpstr>(P) a (D) úloha LP v kanonickém tvaru</vt:lpstr>
      <vt:lpstr>(P) a (D) úloha LP v kanonickém tvaru</vt:lpstr>
      <vt:lpstr>Úlohy LP v kanonickém tvaru</vt:lpstr>
      <vt:lpstr>Ekonomická interpretace duální proměnné</vt:lpstr>
      <vt:lpstr>Ekonomická interpretace duální proměnné II</vt:lpstr>
      <vt:lpstr>Úlohy LP v kanonickém tvaru</vt:lpstr>
      <vt:lpstr>Důsledky věty o slabé dualitě  (c^T x≤y^T b)</vt:lpstr>
      <vt:lpstr>Věta o silné dualitě (princip duality)</vt:lpstr>
      <vt:lpstr>Věta o silné dualitě (princip duality)</vt:lpstr>
      <vt:lpstr>Důsledek všech uvedených tvrzení</vt:lpstr>
      <vt:lpstr>Úlohy LP v norm. a std. tvaru</vt:lpstr>
      <vt:lpstr>Úlohy lineárního programování (LP)  </vt:lpstr>
      <vt:lpstr>Primární úloha LP ve standardním tvaru:</vt:lpstr>
      <vt:lpstr>Úlohy LP ve standardním tvaru - příklad</vt:lpstr>
      <vt:lpstr>Základní pojmy LP</vt:lpstr>
      <vt:lpstr>Základní pojmy LP</vt:lpstr>
      <vt:lpstr>Základní pojmy LP</vt:lpstr>
      <vt:lpstr>Základní pojmy LP</vt:lpstr>
      <vt:lpstr>Simplexová metoda (algoritmus)</vt:lpstr>
      <vt:lpstr>Simplexová metoda</vt:lpstr>
      <vt:lpstr>Simplexová metoda</vt:lpstr>
      <vt:lpstr>Simplexová metoda</vt:lpstr>
      <vt:lpstr>Simplexová metoda</vt:lpstr>
      <vt:lpstr>Simplexová metoda</vt:lpstr>
      <vt:lpstr>Simplexová metoda</vt:lpstr>
      <vt:lpstr>Simplexová metoda</vt:lpstr>
      <vt:lpstr>Simplexová metoda</vt:lpstr>
      <vt:lpstr>Simplexová metoda</vt:lpstr>
      <vt:lpstr>Simplexová metoda</vt:lpstr>
      <vt:lpstr>Simplexová metoda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Ekonomicko-matematické  metody 5</dc:title>
  <dc:creator>David Bartl</dc:creator>
  <cp:lastModifiedBy>Jirka</cp:lastModifiedBy>
  <cp:revision>80</cp:revision>
  <dcterms:created xsi:type="dcterms:W3CDTF">2018-10-24T13:30:18Z</dcterms:created>
  <dcterms:modified xsi:type="dcterms:W3CDTF">2023-10-15T08:05:57Z</dcterms:modified>
</cp:coreProperties>
</file>