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6"/>
  </p:notesMasterIdLst>
  <p:sldIdLst>
    <p:sldId id="256" r:id="rId2"/>
    <p:sldId id="311" r:id="rId3"/>
    <p:sldId id="312" r:id="rId4"/>
    <p:sldId id="313" r:id="rId5"/>
    <p:sldId id="314" r:id="rId6"/>
    <p:sldId id="272" r:id="rId7"/>
    <p:sldId id="304" r:id="rId8"/>
    <p:sldId id="303" r:id="rId9"/>
    <p:sldId id="306" r:id="rId10"/>
    <p:sldId id="307" r:id="rId11"/>
    <p:sldId id="305" r:id="rId12"/>
    <p:sldId id="308" r:id="rId13"/>
    <p:sldId id="309" r:id="rId14"/>
    <p:sldId id="310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1914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240C14-34AA-40D7-8A31-B394E13EB939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966CB0-5B3A-4F89-8773-B2F5EE8B92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2284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66CB0-5B3A-4F89-8773-B2F5EE8B922E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7674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I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E5E8-E736-4ADE-B325-CC5C1A0D9E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5109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I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E5E8-E736-4ADE-B325-CC5C1A0D9E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583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I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E5E8-E736-4ADE-B325-CC5C1A0D9E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403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I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E5E8-E736-4ADE-B325-CC5C1A0D9E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512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I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E5E8-E736-4ADE-B325-CC5C1A0D9E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7487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I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E5E8-E736-4ADE-B325-CC5C1A0D9E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580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I</a:t>
            </a: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E5E8-E736-4ADE-B325-CC5C1A0D9E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9964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I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E5E8-E736-4ADE-B325-CC5C1A0D9E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4893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I</a:t>
            </a: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E5E8-E736-4ADE-B325-CC5C1A0D9E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4149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I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E5E8-E736-4ADE-B325-CC5C1A0D9E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6230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I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E5E8-E736-4ADE-B325-CC5C1A0D9E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7835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I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7E5E8-E736-4ADE-B325-CC5C1A0D9E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874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Ekonomicko-matematické </a:t>
            </a:r>
            <a:br>
              <a:rPr lang="cs-CZ" sz="48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8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metody 5a</a:t>
            </a:r>
            <a:endParaRPr lang="cs-CZ" sz="48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přednáší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doc. RNDr. David Bartl, Ph.D.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88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24449"/>
            <a:ext cx="8515350" cy="637197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cs-CZ" sz="4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Ekonomická interpretace (příklad)</a:t>
            </a:r>
            <a:endParaRPr lang="cs-CZ" sz="31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301260"/>
                <a:ext cx="8515350" cy="4910871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Dále máme:</a:t>
                </a: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	– cena (v ¤) za 1 jednotku množství </a:t>
                </a:r>
                <a:b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	  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𝑖</m:t>
                    </m:r>
                  </m:oMath>
                </a14:m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-té suroviny</a:t>
                </a: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	– technologický koeficient: </a:t>
                </a:r>
                <a:b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	   počet jednotek množství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𝑖</m:t>
                    </m:r>
                  </m:oMath>
                </a14:m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-té suroviny</a:t>
                </a:r>
                <a:b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	   potřebné k výrobě 1 jednotky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𝑗</m:t>
                    </m:r>
                  </m:oMath>
                </a14:m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-té směsi</a:t>
                </a:r>
                <a:endParaRPr lang="cs-CZ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	– množství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𝑗</m:t>
                    </m:r>
                  </m:oMath>
                </a14:m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-té směsi, které se má vyrobit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1800"/>
                  </a:spcBef>
                  <a:buNone/>
                </a:pP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Tudíž: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cs-CZ" sz="20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𝑗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=1</m:t>
                          </m:r>
                        </m:sub>
                        <m:sup>
                          <m:r>
                            <a:rPr lang="cs-CZ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cs-CZ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cs-CZ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𝑗</m:t>
                              </m:r>
                            </m:sub>
                          </m:sSub>
                          <m:sSub>
                            <m:sSubPr>
                              <m:ctrlPr>
                                <a:rPr lang="cs-CZ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  <m:r>
                        <a:rPr lang="cs-CZ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cs-CZ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  <m:r>
                            <a:rPr lang="cs-CZ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=1</m:t>
                          </m:r>
                        </m:sub>
                        <m:sup>
                          <m:r>
                            <a:rPr lang="cs-CZ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𝑚</m:t>
                          </m:r>
                        </m:sup>
                        <m:e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cs-C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cs-C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cs-CZ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cs-CZ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=1</m:t>
                          </m:r>
                        </m:sub>
                        <m:sup>
                          <m:r>
                            <a:rPr lang="cs-CZ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𝑚</m:t>
                          </m:r>
                        </m:sup>
                        <m:e>
                          <m:nary>
                            <m:naryPr>
                              <m:chr m:val="∑"/>
                              <m:ctrlPr>
                                <a:rPr lang="cs-CZ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cs-CZ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𝑗</m:t>
                              </m:r>
                              <m:r>
                                <a:rPr lang="cs-CZ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cs-CZ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cs-CZ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cs-CZ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𝑖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cs-CZ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cs-CZ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𝑖𝑗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cs-CZ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cs-CZ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nary>
                        </m:e>
                      </m:nary>
                      <m:r>
                        <a:rPr lang="cs-CZ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d>
                        <m:dPr>
                          <m:begChr m:val="⟨"/>
                          <m:endChr m:val="⟩"/>
                          <m:ctrlPr>
                            <a:rPr lang="cs-CZ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cs-CZ" sz="20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zisk</m:t>
                          </m:r>
                        </m:e>
                      </m:d>
                      <m:r>
                        <a:rPr lang="cs-CZ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cs-CZ" sz="20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¤</m:t>
                      </m:r>
                    </m:oMath>
                  </m:oMathPara>
                </a14:m>
                <a:endParaRPr lang="cs-CZ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301260"/>
                <a:ext cx="8515350" cy="4910871"/>
              </a:xfrm>
              <a:blipFill>
                <a:blip r:embed="rId2"/>
                <a:stretch>
                  <a:fillRect l="-1432" t="-12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E5E8-E736-4ADE-B325-CC5C1A0D9EF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847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24449"/>
            <a:ext cx="8515350" cy="637197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cs-CZ" sz="4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Ekonomická interpretace</a:t>
            </a:r>
            <a:endParaRPr lang="cs-CZ" sz="31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301260"/>
                <a:ext cx="8515350" cy="4910871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  <a:buNone/>
                </a:pPr>
                <a:r>
                  <a:rPr lang="cs-CZ" dirty="0" smtClean="0">
                    <a:solidFill>
                      <a:schemeClr val="accent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Význam duálních proměnných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dirty="0" smtClean="0">
                    <a:solidFill>
                      <a:schemeClr val="accent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…,</a:t>
                </a:r>
                <a:r>
                  <a:rPr lang="cs-CZ" dirty="0" smtClean="0">
                    <a:solidFill>
                      <a:schemeClr val="accent1">
                        <a:lumMod val="50000"/>
                      </a:schemeClr>
                    </a:solidFill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cs-CZ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e>
                      <m:sub>
                        <m:r>
                          <a:rPr lang="cs-CZ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cs-CZ" dirty="0">
                    <a:solidFill>
                      <a:schemeClr val="accent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cs-CZ" dirty="0" smtClean="0">
                    <a:solidFill>
                      <a:schemeClr val="accent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br>
                  <a:rPr lang="cs-CZ" dirty="0" smtClean="0">
                    <a:solidFill>
                      <a:schemeClr val="accent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cs-CZ" dirty="0" smtClean="0">
                    <a:solidFill>
                      <a:schemeClr val="accent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 uvažované úloze stanovení optimálního </a:t>
                </a:r>
                <a:br>
                  <a:rPr lang="cs-CZ" dirty="0" smtClean="0">
                    <a:solidFill>
                      <a:schemeClr val="accent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cs-CZ" dirty="0" smtClean="0">
                    <a:solidFill>
                      <a:schemeClr val="accent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výrobního programu při míchání směsí: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  <a:buNone/>
                </a:pP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Jsou to tzv. </a:t>
                </a:r>
                <a:r>
                  <a:rPr lang="cs-CZ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stínové ceny</a:t>
                </a: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(angl. </a:t>
                </a:r>
                <a:r>
                  <a:rPr lang="en-GB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shadow prices</a:t>
                </a: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jednotlivých zdrojů resp. vstupních surovin číslo </a:t>
                </a:r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𝑖</m:t>
                    </m:r>
                    <m:r>
                      <a:rPr lang="cs-CZ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</m:t>
                    </m:r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…,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  <a:buNone/>
                </a:pP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Jestliže 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𝑖</m:t>
                    </m:r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-té suroviny je dostatek 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cs-CZ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cs-CZ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T</m:t>
                        </m:r>
                      </m:sup>
                    </m:sSubSup>
                    <m:r>
                      <a:rPr lang="cs-CZ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cs-CZ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&lt;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), potom její duální cena je nulová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</m:t>
                    </m:r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).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  <a:buNone/>
                </a:pPr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Jestliže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𝑖</m:t>
                    </m:r>
                  </m:oMath>
                </a14:m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:r>
                  <a:rPr lang="cs-CZ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tá</a:t>
                </a: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surovina se výrobou vyčerpá 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cs-CZ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cs-CZ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T</m:t>
                        </m:r>
                      </m:sup>
                    </m:sSubSup>
                    <m:r>
                      <a:rPr lang="cs-CZ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cs-CZ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), potom její duální cena je </a:t>
                </a: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obvykle (!) kladná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&gt;</m:t>
                    </m:r>
                    <m:r>
                      <a:rPr lang="cs-CZ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</m:oMath>
                </a14:m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).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  <a:buNone/>
                </a:pPr>
                <a:endParaRPr lang="cs-CZ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301260"/>
                <a:ext cx="8515350" cy="4910871"/>
              </a:xfrm>
              <a:blipFill>
                <a:blip r:embed="rId2"/>
                <a:stretch>
                  <a:fillRect l="-1432" t="-1489" r="-1790" b="-744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E5E8-E736-4ADE-B325-CC5C1A0D9EFA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232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24449"/>
            <a:ext cx="8515350" cy="637197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cs-CZ" sz="4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Ekonomická interpretace</a:t>
            </a:r>
            <a:endParaRPr lang="cs-CZ" sz="31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301260"/>
                <a:ext cx="8515350" cy="4910871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Jak řečeno:</a:t>
                </a:r>
                <a:b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Jestliže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𝑖</m:t>
                    </m:r>
                  </m:oMath>
                </a14:m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:r>
                  <a:rPr lang="cs-CZ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tá</a:t>
                </a: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surovina se výrobou vyčerpá 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cs-CZ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cs-CZ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T</m:t>
                        </m:r>
                      </m:sup>
                    </m:sSubSup>
                    <m:r>
                      <a:rPr lang="cs-CZ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cs-CZ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), potom její duální cena je </a:t>
                </a: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obvykle (!) kladná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&gt;</m:t>
                    </m:r>
                    <m:r>
                      <a:rPr lang="cs-CZ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</m:oMath>
                </a14:m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).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cs-CZ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Poznámka:</a:t>
                </a:r>
                <a:b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Může se stát, že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𝑖</m:t>
                    </m:r>
                  </m:oMath>
                </a14:m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:r>
                  <a:rPr lang="cs-CZ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tá</a:t>
                </a:r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 surovina se výrobou vyčerpá 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cs-CZ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cs-CZ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T</m:t>
                        </m:r>
                      </m:sup>
                    </m:sSubSup>
                    <m:r>
                      <a:rPr lang="cs-CZ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cs-CZ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a její duální </a:t>
                </a:r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cena je </a:t>
                </a: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přesto nulová </a:t>
                </a:r>
                <a:b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cs-CZ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– jde o </a:t>
                </a:r>
                <a:r>
                  <a:rPr lang="cs-CZ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degeneraci řešení</a:t>
                </a: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cs-CZ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301260"/>
                <a:ext cx="8515350" cy="4910871"/>
              </a:xfrm>
              <a:blipFill>
                <a:blip r:embed="rId2"/>
                <a:stretch>
                  <a:fillRect l="-1432" t="-1241" r="-17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E5E8-E736-4ADE-B325-CC5C1A0D9EFA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711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24449"/>
            <a:ext cx="8515350" cy="637197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cs-CZ" sz="4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Ekonomická interpretace hodnoty</a:t>
            </a:r>
            <a:endParaRPr lang="cs-CZ" sz="31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301260"/>
                <a:ext cx="8515350" cy="4910871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2400"/>
                  </a:spcAft>
                  <a:buNone/>
                </a:pPr>
                <a:r>
                  <a:rPr lang="cs-CZ" sz="3200" dirty="0" smtClean="0">
                    <a:solidFill>
                      <a:schemeClr val="accent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Význam hodnoty duální proměnné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320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cs-CZ" sz="320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e>
                      <m:sub>
                        <m:r>
                          <a:rPr lang="cs-CZ" sz="320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sz="3200" dirty="0" smtClean="0">
                    <a:solidFill>
                      <a:schemeClr val="accent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  <a:buNone/>
                </a:pP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Jestliže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&gt;</m:t>
                    </m:r>
                    <m:r>
                      <a:rPr lang="cs-CZ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znamená to, že 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𝑖</m:t>
                    </m:r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:r>
                  <a:rPr lang="cs-CZ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tá</a:t>
                </a: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surovina se vyčerpala, a proto již není možné vyrobit více výrobků (směsí).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  <a:buNone/>
                </a:pP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Jestliže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𝑖</m:t>
                    </m:r>
                  </m:oMath>
                </a14:m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tou surovinu je možné nakoupit na vnějším trhu, pak hodnota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představuje horní mez ceny, za kterou se vyplatí surovinu nakoupit (je-li dražší, zvýšení výroby nepřinese zisk).</a:t>
                </a:r>
                <a:endParaRPr lang="cs-CZ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301260"/>
                <a:ext cx="8515350" cy="4910871"/>
              </a:xfrm>
              <a:blipFill>
                <a:blip r:embed="rId2"/>
                <a:stretch>
                  <a:fillRect l="-1790" t="-1613" r="-200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E5E8-E736-4ADE-B325-CC5C1A0D9EFA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701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24449"/>
            <a:ext cx="8515350" cy="637197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cs-CZ" sz="4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Ekonomická interpretace hodnoty</a:t>
            </a:r>
            <a:endParaRPr lang="cs-CZ" sz="31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301260"/>
                <a:ext cx="8515350" cy="4910871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2400"/>
                  </a:spcAft>
                  <a:buNone/>
                </a:pPr>
                <a:r>
                  <a:rPr lang="cs-CZ" sz="3200" dirty="0" smtClean="0">
                    <a:solidFill>
                      <a:schemeClr val="accent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Význam hodnoty duální proměnné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3200" i="1" dirty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cs-CZ" sz="3200" i="1" dirty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e>
                      <m:sub>
                        <m:r>
                          <a:rPr lang="cs-CZ" sz="3200" i="1" dirty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sz="3200" dirty="0" smtClean="0">
                    <a:solidFill>
                      <a:schemeClr val="accent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cs-CZ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𝑗</m:t>
                          </m:r>
                          <m:r>
                            <a:rPr lang="cs-CZ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=1</m:t>
                          </m:r>
                        </m:sub>
                        <m:sup>
                          <m:r>
                            <a:rPr lang="cs-CZ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cs-C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𝑗</m:t>
                              </m:r>
                            </m:sub>
                          </m:sSub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  <m:r>
                        <a:rPr lang="cs-CZ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cs-CZ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  <m:r>
                            <a:rPr lang="cs-CZ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=1</m:t>
                          </m:r>
                        </m:sub>
                        <m:sup>
                          <m:r>
                            <a:rPr lang="cs-CZ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𝑚</m:t>
                          </m:r>
                        </m:sup>
                        <m:e>
                          <m:nary>
                            <m:naryPr>
                              <m:chr m:val="∑"/>
                              <m:ctrlPr>
                                <a:rPr lang="cs-C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cs-C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𝑗</m:t>
                              </m:r>
                              <m:r>
                                <a:rPr lang="cs-C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cs-C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cs-CZ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cs-CZ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𝑖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cs-CZ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cs-CZ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𝑖𝑗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cs-CZ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cs-CZ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nary>
                        </m:e>
                      </m:nary>
                      <m:r>
                        <a:rPr lang="cs-CZ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cs-CZ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  <m:r>
                            <a:rPr lang="cs-CZ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=1</m:t>
                          </m:r>
                        </m:sub>
                        <m:sup>
                          <m:r>
                            <a:rPr lang="cs-CZ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𝑚</m:t>
                          </m:r>
                        </m:sup>
                        <m:e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cs-C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cs-C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cs-CZ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Tedy:</a:t>
                </a:r>
                <a:endParaRPr lang="cs-CZ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se zvýší (přikoupíme surovinu),</a:t>
                </a: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všechna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zůstanou na původních hodnotách </a:t>
                </a:r>
                <a:b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(to je předpoklad – oprávněný, </a:t>
                </a:r>
                <a:b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pokud změna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cs-CZ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  <m:sub>
                        <m:r>
                          <a:rPr lang="cs-CZ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„malá“),</a:t>
                </a: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se změní (dojde ke zvýšení výroby),</a:t>
                </a: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zisk se zvýší (prodejní ceny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cs-CZ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b>
                        <m:r>
                          <a:rPr lang="cs-CZ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zůstávají stejné)</a:t>
                </a: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301260"/>
                <a:ext cx="8515350" cy="4910871"/>
              </a:xfrm>
              <a:blipFill>
                <a:blip r:embed="rId2"/>
                <a:stretch>
                  <a:fillRect l="-1790" t="-161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E5E8-E736-4ADE-B325-CC5C1A0D9EFA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76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24449"/>
            <a:ext cx="8515350" cy="637197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cs-CZ" sz="4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(P) a (D) úloha LP v kanonickém tvaru</a:t>
            </a:r>
            <a:endParaRPr lang="cs-CZ" sz="4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0550" y="1301260"/>
            <a:ext cx="7886700" cy="479915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0" dirty="0" smtClean="0">
                <a:latin typeface="Arial" panose="020B0604020202020204" pitchFamily="34" charset="0"/>
                <a:cs typeface="Arial" panose="020B0604020202020204" pitchFamily="34" charset="0"/>
              </a:rPr>
              <a:t>Úloha LP v kanonickém tvaru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ástupný symbol pro obsah 2"/>
              <p:cNvSpPr txBox="1">
                <a:spLocks/>
              </p:cNvSpPr>
              <p:nvPr/>
            </p:nvSpPr>
            <p:spPr>
              <a:xfrm>
                <a:off x="252000" y="1980000"/>
                <a:ext cx="4320000" cy="46800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3600"/>
                  </a:spcAft>
                  <a:buFont typeface="Arial" panose="020B0604020202020204" pitchFamily="34" charset="0"/>
                  <a:buNone/>
                </a:pPr>
                <a:r>
                  <a:rPr lang="cs-CZ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PRIMÁRNÍ (P)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𝒄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cs-CZ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T</m:t>
                          </m:r>
                        </m:sup>
                      </m:sSup>
                      <m:r>
                        <a:rPr lang="cs-CZ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a:rPr lang="cs-C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⟶</m:t>
                      </m:r>
                      <m:r>
                        <m:rPr>
                          <m:nor/>
                        </m:rPr>
                        <a:rPr lang="cs-CZ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m</m:t>
                      </m:r>
                      <m:r>
                        <m:rPr>
                          <m:nor/>
                        </m:rPr>
                        <a:rPr lang="cs-CZ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ax</m:t>
                      </m:r>
                    </m:oMath>
                  </m:oMathPara>
                </a14:m>
                <a:endParaRPr lang="cs-CZ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cs-CZ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z.p</a:t>
                </a:r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𝑨𝒙</m:t>
                      </m:r>
                      <m:r>
                        <m:rPr>
                          <m:aln/>
                        </m:rPr>
                        <a:rPr lang="cs-CZ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≤</m:t>
                      </m:r>
                      <m:r>
                        <a:rPr lang="cs-CZ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𝒃</m:t>
                      </m:r>
                    </m:oMath>
                    <m:oMath xmlns:m="http://schemas.openxmlformats.org/officeDocument/2006/math">
                      <m:r>
                        <a:rPr lang="cs-CZ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m:rPr>
                          <m:aln/>
                        </m:rPr>
                        <a:rPr lang="cs-CZ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≥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</m:oMath>
                  </m:oMathPara>
                </a14:m>
                <a:endParaRPr lang="cs-CZ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cs-CZ" dirty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cs-CZ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cs-CZ" sz="24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kde  </a:t>
                </a:r>
                <a14:m>
                  <m:oMath xmlns:m="http://schemas.openxmlformats.org/officeDocument/2006/math">
                    <m:r>
                      <a:rPr lang="cs-CZ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cs-CZ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  <m:sSup>
                      <m:sSupPr>
                        <m:ctrlPr>
                          <a:rPr lang="cs-CZ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ℝ</m:t>
                        </m:r>
                      </m:e>
                      <m:sup>
                        <m:r>
                          <a:rPr lang="cs-CZ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cs-CZ" sz="24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cs-CZ" sz="24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je </a:t>
                </a:r>
                <a:r>
                  <a:rPr lang="cs-CZ" sz="24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proměnná</a:t>
                </a:r>
              </a:p>
            </p:txBody>
          </p:sp>
        </mc:Choice>
        <mc:Fallback xmlns="">
          <p:sp>
            <p:nvSpPr>
              <p:cNvPr id="4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000" y="1980000"/>
                <a:ext cx="4320000" cy="4680000"/>
              </a:xfrm>
              <a:prstGeom prst="rect">
                <a:avLst/>
              </a:prstGeom>
              <a:blipFill>
                <a:blip r:embed="rId2"/>
                <a:stretch>
                  <a:fillRect l="-2821" t="-65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Zástupný symbol pro obsah 2"/>
              <p:cNvSpPr txBox="1">
                <a:spLocks/>
              </p:cNvSpPr>
              <p:nvPr/>
            </p:nvSpPr>
            <p:spPr>
              <a:xfrm>
                <a:off x="4572000" y="1980000"/>
                <a:ext cx="4320000" cy="46800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3600"/>
                  </a:spcAft>
                  <a:buFont typeface="Arial" panose="020B0604020202020204" pitchFamily="34" charset="0"/>
                  <a:buNone/>
                </a:pPr>
                <a:r>
                  <a:rPr lang="cs-CZ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DUÁLNÍ (D)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𝒚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cs-CZ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T</m:t>
                          </m:r>
                        </m:sup>
                      </m:sSup>
                      <m:r>
                        <a:rPr lang="cs-CZ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𝒃</m:t>
                      </m:r>
                      <m:r>
                        <a:rPr lang="cs-C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⟶</m:t>
                      </m:r>
                      <m:r>
                        <m:rPr>
                          <m:nor/>
                        </m:rPr>
                        <a:rPr lang="cs-CZ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m</m:t>
                      </m:r>
                      <m:r>
                        <m:rPr>
                          <m:nor/>
                        </m:rPr>
                        <a:rPr lang="cs-CZ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in</m:t>
                      </m:r>
                    </m:oMath>
                  </m:oMathPara>
                </a14:m>
                <a:endParaRPr lang="cs-CZ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cs-CZ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z.p</a:t>
                </a:r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𝒚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T</m:t>
                          </m:r>
                        </m:sup>
                      </m:sSup>
                      <m:r>
                        <a:rPr lang="cs-CZ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𝑨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≥</m:t>
                      </m:r>
                      <m:sSup>
                        <m:sSupPr>
                          <m:ctrlP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𝒄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T</m:t>
                          </m:r>
                        </m:sup>
                      </m:sSup>
                    </m:oMath>
                    <m:oMath xmlns:m="http://schemas.openxmlformats.org/officeDocument/2006/math">
                      <m:sSup>
                        <m:sSupPr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𝒚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T</m:t>
                          </m:r>
                        </m:sup>
                      </m:sSup>
                      <m:r>
                        <a:rPr lang="cs-CZ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𝑨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≥</m:t>
                      </m:r>
                      <m:sSup>
                        <m:sSupPr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𝟎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T</m:t>
                          </m:r>
                        </m:sup>
                      </m:sSup>
                    </m:oMath>
                  </m:oMathPara>
                </a14:m>
                <a:r>
                  <a:rPr lang="cs-CZ" b="1" i="1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/>
                </a:r>
                <a:br>
                  <a:rPr lang="cs-CZ" b="1" i="1" dirty="0">
                    <a:latin typeface="Cambria Math" panose="02040503050406030204" pitchFamily="18" charset="0"/>
                    <a:cs typeface="Arial" panose="020B0604020202020204" pitchFamily="34" charset="0"/>
                  </a:rPr>
                </a:br>
                <a:endParaRPr lang="cs-CZ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cs-CZ" dirty="0" smtClean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cs-CZ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cs-CZ" sz="24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kde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𝒚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cs-CZ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T</m:t>
                        </m:r>
                      </m:sup>
                    </m:sSup>
                    <m:r>
                      <a:rPr lang="cs-CZ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  <m:sSup>
                      <m:sSupPr>
                        <m:ctrlPr>
                          <a:rPr lang="cs-CZ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ℝ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1×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p>
                    </m:sSup>
                  </m:oMath>
                </a14:m>
                <a:r>
                  <a:rPr lang="cs-CZ" sz="24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cs-CZ" sz="24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je proměnná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cs-CZ" sz="2400" dirty="0" smtClean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cs-CZ" sz="24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respektive</a:t>
                </a:r>
                <a:endParaRPr lang="cs-CZ" sz="240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80000"/>
                <a:ext cx="4320000" cy="4680000"/>
              </a:xfrm>
              <a:prstGeom prst="rect">
                <a:avLst/>
              </a:prstGeom>
              <a:blipFill>
                <a:blip r:embed="rId3"/>
                <a:stretch>
                  <a:fillRect l="-2821" t="-65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E5E8-E736-4ADE-B325-CC5C1A0D9EF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489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24449"/>
            <a:ext cx="8515350" cy="637197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cs-CZ" sz="4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(P) a (D) úloha LP v kanonickém tvaru</a:t>
            </a:r>
            <a:endParaRPr lang="cs-CZ" sz="4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0550" y="1301260"/>
            <a:ext cx="7886700" cy="479915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0" dirty="0" smtClean="0">
                <a:latin typeface="Arial" panose="020B0604020202020204" pitchFamily="34" charset="0"/>
                <a:cs typeface="Arial" panose="020B0604020202020204" pitchFamily="34" charset="0"/>
              </a:rPr>
              <a:t>Úloha LP v kanonickém tvaru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ástupný symbol pro obsah 2"/>
              <p:cNvSpPr txBox="1">
                <a:spLocks/>
              </p:cNvSpPr>
              <p:nvPr/>
            </p:nvSpPr>
            <p:spPr>
              <a:xfrm>
                <a:off x="252000" y="1980000"/>
                <a:ext cx="4320000" cy="46800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3600"/>
                  </a:spcAft>
                  <a:buFont typeface="Arial" panose="020B0604020202020204" pitchFamily="34" charset="0"/>
                  <a:buNone/>
                </a:pPr>
                <a:r>
                  <a:rPr lang="cs-CZ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PRIMÁRNÍ (P)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𝒄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cs-CZ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T</m:t>
                          </m:r>
                        </m:sup>
                      </m:sSup>
                      <m:r>
                        <a:rPr lang="cs-CZ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a:rPr lang="cs-C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⟶</m:t>
                      </m:r>
                      <m:r>
                        <m:rPr>
                          <m:nor/>
                        </m:rPr>
                        <a:rPr lang="cs-CZ">
                          <a:latin typeface="Cambria Math" panose="02040503050406030204" pitchFamily="18" charset="0"/>
                        </a:rPr>
                        <m:t>max</m:t>
                      </m:r>
                    </m:oMath>
                  </m:oMathPara>
                </a14:m>
                <a:endParaRPr lang="cs-CZ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cs-CZ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z.p</a:t>
                </a:r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𝑨𝒙</m:t>
                      </m:r>
                      <m:r>
                        <m:rPr>
                          <m:aln/>
                        </m:rPr>
                        <a:rPr lang="cs-CZ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≤</m:t>
                      </m:r>
                      <m:r>
                        <a:rPr lang="cs-CZ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𝒃</m:t>
                      </m:r>
                    </m:oMath>
                    <m:oMath xmlns:m="http://schemas.openxmlformats.org/officeDocument/2006/math">
                      <m:r>
                        <a:rPr lang="cs-CZ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m:rPr>
                          <m:aln/>
                        </m:rPr>
                        <a:rPr lang="cs-CZ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≥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</m:oMath>
                  </m:oMathPara>
                </a14:m>
                <a:endParaRPr lang="cs-CZ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cs-CZ" dirty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cs-CZ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cs-CZ" sz="24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kde  </a:t>
                </a:r>
                <a14:m>
                  <m:oMath xmlns:m="http://schemas.openxmlformats.org/officeDocument/2006/math">
                    <m:r>
                      <a:rPr lang="cs-CZ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cs-CZ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  <m:sSup>
                      <m:sSupPr>
                        <m:ctrlPr>
                          <a:rPr lang="cs-CZ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ℝ</m:t>
                        </m:r>
                      </m:e>
                      <m:sup>
                        <m:r>
                          <a:rPr lang="cs-CZ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cs-CZ" sz="24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cs-CZ" sz="24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je </a:t>
                </a:r>
                <a:r>
                  <a:rPr lang="cs-CZ" sz="24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proměnná</a:t>
                </a:r>
              </a:p>
            </p:txBody>
          </p:sp>
        </mc:Choice>
        <mc:Fallback xmlns="">
          <p:sp>
            <p:nvSpPr>
              <p:cNvPr id="4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000" y="1980000"/>
                <a:ext cx="4320000" cy="4680000"/>
              </a:xfrm>
              <a:prstGeom prst="rect">
                <a:avLst/>
              </a:prstGeom>
              <a:blipFill>
                <a:blip r:embed="rId2"/>
                <a:stretch>
                  <a:fillRect l="-2821" t="-65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Zástupný symbol pro obsah 2"/>
              <p:cNvSpPr txBox="1">
                <a:spLocks/>
              </p:cNvSpPr>
              <p:nvPr/>
            </p:nvSpPr>
            <p:spPr>
              <a:xfrm>
                <a:off x="4572000" y="1980000"/>
                <a:ext cx="4320000" cy="46800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3600"/>
                  </a:spcAft>
                  <a:buFont typeface="Arial" panose="020B0604020202020204" pitchFamily="34" charset="0"/>
                  <a:buNone/>
                </a:pPr>
                <a:r>
                  <a:rPr lang="cs-CZ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DUÁLNÍ (D)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𝒃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cs-CZ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T</m:t>
                          </m:r>
                        </m:sup>
                      </m:sSup>
                      <m:r>
                        <a:rPr lang="cs-CZ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𝒚</m:t>
                      </m:r>
                      <m:r>
                        <a:rPr lang="cs-C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⟶</m:t>
                      </m:r>
                      <m:r>
                        <m:rPr>
                          <m:nor/>
                        </m:rPr>
                        <a:rPr lang="cs-CZ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m</m:t>
                      </m:r>
                      <m:r>
                        <m:rPr>
                          <m:nor/>
                        </m:rPr>
                        <a:rPr lang="cs-CZ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in</m:t>
                      </m:r>
                    </m:oMath>
                  </m:oMathPara>
                </a14:m>
                <a:endParaRPr lang="cs-CZ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cs-CZ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z.p</a:t>
                </a:r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𝑨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T</m:t>
                          </m:r>
                        </m:sup>
                      </m:sSup>
                      <m:r>
                        <a:rPr lang="cs-CZ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𝒚</m:t>
                      </m:r>
                      <m:r>
                        <m:rPr>
                          <m:aln/>
                        </m:rPr>
                        <a:rPr lang="cs-CZ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≥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𝒄</m:t>
                      </m:r>
                    </m:oMath>
                    <m:oMath xmlns:m="http://schemas.openxmlformats.org/officeDocument/2006/math">
                      <m:r>
                        <a:rPr lang="cs-CZ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𝒚</m:t>
                      </m:r>
                      <m:r>
                        <m:rPr>
                          <m:aln/>
                        </m:rPr>
                        <a:rPr lang="cs-CZ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≥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</m:oMath>
                  </m:oMathPara>
                </a14:m>
                <a:r>
                  <a:rPr lang="cs-CZ" b="1" i="1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/>
                </a:r>
                <a:br>
                  <a:rPr lang="cs-CZ" b="1" i="1" dirty="0">
                    <a:latin typeface="Cambria Math" panose="02040503050406030204" pitchFamily="18" charset="0"/>
                    <a:cs typeface="Arial" panose="020B0604020202020204" pitchFamily="34" charset="0"/>
                  </a:rPr>
                </a:br>
                <a:endParaRPr lang="cs-CZ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cs-CZ" dirty="0" smtClean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cs-CZ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cs-CZ" sz="24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kde  </a:t>
                </a:r>
                <a14:m>
                  <m:oMath xmlns:m="http://schemas.openxmlformats.org/officeDocument/2006/math">
                    <m:r>
                      <a:rPr lang="cs-C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𝒚</m:t>
                    </m:r>
                    <m:r>
                      <a:rPr lang="cs-CZ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  <m:sSup>
                      <m:sSupPr>
                        <m:ctrlPr>
                          <a:rPr lang="cs-CZ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ℝ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p>
                    </m:sSup>
                  </m:oMath>
                </a14:m>
                <a:r>
                  <a:rPr lang="cs-CZ" sz="24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cs-CZ" sz="24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je proměnná</a:t>
                </a:r>
                <a:endParaRPr lang="cs-CZ" sz="240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80000"/>
                <a:ext cx="4320000" cy="4680000"/>
              </a:xfrm>
              <a:prstGeom prst="rect">
                <a:avLst/>
              </a:prstGeom>
              <a:blipFill>
                <a:blip r:embed="rId3"/>
                <a:stretch>
                  <a:fillRect l="-2821" t="-65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E5E8-E736-4ADE-B325-CC5C1A0D9EF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40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24449"/>
            <a:ext cx="8515350" cy="637197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cs-CZ" sz="4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Věta o silné dualitě (princip duality)</a:t>
            </a:r>
            <a:endParaRPr lang="cs-CZ" sz="4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301260"/>
                <a:ext cx="8515350" cy="4910871"/>
              </a:xfrm>
            </p:spPr>
            <p:txBody>
              <a:bodyPr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3600"/>
                  </a:spcAft>
                </a:pPr>
                <a:r>
                  <a:rPr lang="cs-CZ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Jestliže úloha (P) má optimální řešení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p>
                        <m:r>
                          <a:rPr lang="cs-C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cs-CZ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 potom</a:t>
                </a:r>
                <a:r>
                  <a:rPr lang="cs-C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úloha (D) má optimální řešení </a:t>
                </a:r>
                <a:r>
                  <a:rPr lang="cs-CZ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𝒚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cs-CZ" sz="320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T</m:t>
                        </m:r>
                        <m:r>
                          <a:rPr lang="cs-C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cs-CZ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br>
                  <a:rPr lang="cs-CZ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cs-CZ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 </a:t>
                </a:r>
                <a:r>
                  <a:rPr lang="cs-C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platí </a:t>
                </a:r>
                <a:r>
                  <a:rPr lang="cs-CZ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rovnost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𝒄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cs-CZ" sz="32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T</m:t>
                        </m:r>
                      </m:sup>
                    </m:sSup>
                    <m:sSup>
                      <m:sSupPr>
                        <m:ctrlPr>
                          <a:rPr lang="cs-C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p>
                        <m:r>
                          <a:rPr lang="cs-C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  <m:r>
                      <a:rPr lang="cs-C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cs-C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𝒚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cs-CZ" sz="32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T</m:t>
                        </m:r>
                        <m:r>
                          <a:rPr lang="cs-C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  <m:r>
                      <a:rPr lang="cs-CZ" sz="32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𝒃</m:t>
                    </m:r>
                  </m:oMath>
                </a14:m>
                <a:r>
                  <a:rPr lang="cs-CZ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3600"/>
                  </a:spcAft>
                </a:pPr>
                <a:r>
                  <a:rPr lang="cs-C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Jestliže úloha (D) má optimální řešení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𝒚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cs-CZ" sz="32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T</m:t>
                        </m:r>
                        <m:r>
                          <a:rPr lang="cs-C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cs-CZ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 potom úloha </a:t>
                </a:r>
                <a:r>
                  <a:rPr lang="cs-C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(P) má optimální řešení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p>
                        <m:r>
                          <a:rPr lang="cs-C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cs-CZ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br>
                  <a:rPr lang="cs-CZ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cs-CZ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 </a:t>
                </a:r>
                <a:r>
                  <a:rPr lang="cs-C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platí rovnost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𝒄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cs-CZ" sz="32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T</m:t>
                        </m:r>
                      </m:sup>
                    </m:sSup>
                    <m:sSup>
                      <m:sSupPr>
                        <m:ctrlPr>
                          <a:rPr lang="cs-C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p>
                        <m:r>
                          <a:rPr lang="cs-C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  <m:r>
                      <a:rPr lang="cs-C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cs-C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𝒚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cs-CZ" sz="32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T</m:t>
                        </m:r>
                        <m:r>
                          <a:rPr lang="cs-C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  <m:r>
                      <a:rPr lang="cs-CZ" sz="32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𝒃</m:t>
                    </m:r>
                  </m:oMath>
                </a14:m>
                <a:r>
                  <a:rPr lang="cs-CZ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  <a:buNone/>
                </a:pPr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cs-CZ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respektive</a:t>
                </a:r>
                <a:endParaRPr lang="cs-CZ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301260"/>
                <a:ext cx="8515350" cy="4910871"/>
              </a:xfrm>
              <a:blipFill>
                <a:blip r:embed="rId2"/>
                <a:stretch>
                  <a:fillRect l="-1646" t="-1613" r="-3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E5E8-E736-4ADE-B325-CC5C1A0D9EF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439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24449"/>
            <a:ext cx="8515350" cy="637197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cs-CZ" sz="4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Věta o silné dualitě (princip duality)</a:t>
            </a:r>
            <a:endParaRPr lang="cs-CZ" sz="4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01260"/>
            <a:ext cx="8515350" cy="491087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Úloha (P) má optimální řešení právě tehdy, když úloha (D) má optimální řešení.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 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To jest, optimální řešení mají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buď obě úlohy současně,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anebo žádná z nich.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600"/>
              </a:spcAft>
            </a:pPr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Jestliže obě úlohy mají optimální řešení, potom jejich optimální hodnoty se rovnají.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Heslem: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maximum  =  minimum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E5E8-E736-4ADE-B325-CC5C1A0D9EF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271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24449"/>
            <a:ext cx="8515350" cy="637197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cs-CZ" sz="4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Ekonomická interpretace (příklad)</a:t>
            </a:r>
            <a:endParaRPr lang="cs-CZ" sz="31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303200"/>
                <a:ext cx="8515350" cy="4910871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  <a:buNone/>
                </a:pP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Uvažujme, že úloha (P) je úlohou stanovení optimálního výrobního programu při míchání </a:t>
                </a:r>
                <a:b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směsí (</a:t>
                </a:r>
                <a:r>
                  <a:rPr lang="cs-CZ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racio</a:t>
                </a: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müsli, směsi travní / zednické):</a:t>
                </a: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cs-CZ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cs-CZ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– množství 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𝑗</m:t>
                    </m:r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-té směsi, které se má vyrobit</a:t>
                </a: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cs-CZ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b>
                        <m:r>
                          <a:rPr lang="cs-CZ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	– prodejní cena (v ¤) za 1 jednotku 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𝑗</m:t>
                    </m:r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-té směsi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cs-CZ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Co znamená hodnota cílové funkce?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1800"/>
                  </a:spcBef>
                  <a:spcAft>
                    <a:spcPts val="1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cs-CZ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𝒄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cs-CZ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T</m:t>
                          </m:r>
                        </m:sup>
                      </m:sSup>
                      <m:r>
                        <a:rPr lang="cs-CZ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cs-CZ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𝑗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=1</m:t>
                          </m:r>
                        </m:sub>
                        <m:sup>
                          <m:r>
                            <a:rPr lang="cs-CZ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𝑗</m:t>
                              </m:r>
                            </m:sub>
                          </m:sSub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  <m:r>
                        <a:rPr lang="cs-CZ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d>
                        <m:dPr>
                          <m:begChr m:val="⟨"/>
                          <m:endChr m:val="⟩"/>
                          <m:ctrlPr>
                            <a:rPr lang="cs-CZ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cs-CZ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zisk</m:t>
                          </m:r>
                        </m:e>
                      </m:d>
                      <m:r>
                        <a:rPr lang="cs-CZ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cs-CZ" sz="24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¤</m:t>
                      </m:r>
                    </m:oMath>
                  </m:oMathPara>
                </a14:m>
                <a:endParaRPr lang="cs-CZ" sz="2400" b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cs-CZ" dirty="0" smtClean="0">
                    <a:cs typeface="Arial" panose="020B0604020202020204" pitchFamily="34" charset="0"/>
                  </a:rPr>
                  <a:t>kde:  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cs-CZ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zisk</m:t>
                        </m:r>
                      </m:e>
                    </m:d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číslo,   ¤ = jednotka měny (peníze)</a:t>
                </a: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303200"/>
                <a:ext cx="8515350" cy="4910871"/>
              </a:xfrm>
              <a:blipFill>
                <a:blip r:embed="rId2"/>
                <a:stretch>
                  <a:fillRect l="-1432" t="-1366" b="-695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E5E8-E736-4ADE-B325-CC5C1A0D9EFA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881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24449"/>
            <a:ext cx="8515350" cy="637197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cs-CZ" sz="4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Ekonomická interpretace (příklad)</a:t>
            </a:r>
            <a:endParaRPr lang="cs-CZ" sz="31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301260"/>
                <a:ext cx="8515350" cy="4910871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  <a:buNone/>
                </a:pP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Co znamená rovnost optimálních hodnot cílových funkcí obou úloh?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𝒄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T</m:t>
                          </m:r>
                        </m:sup>
                      </m:sSup>
                      <m:r>
                        <a:rPr lang="cs-CZ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𝒚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T</m:t>
                          </m:r>
                        </m:sup>
                      </m:sSup>
                      <m:r>
                        <a:rPr lang="cs-CZ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𝑨𝒙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𝒚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T</m:t>
                          </m:r>
                        </m:sup>
                      </m:sSup>
                      <m:r>
                        <a:rPr lang="cs-CZ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𝒃</m:t>
                      </m:r>
                    </m:oMath>
                  </m:oMathPara>
                </a14:m>
                <a:endParaRPr lang="cs-CZ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Již víme:  Levá strana vyjadřuje zisk (v penězích ¤).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Proto i pravá</a:t>
                </a:r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strana vyjadřuje zisk (v penězích ¤).</a:t>
                </a: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301260"/>
                <a:ext cx="8515350" cy="4910871"/>
              </a:xfrm>
              <a:blipFill>
                <a:blip r:embed="rId2"/>
                <a:stretch>
                  <a:fillRect l="-1432" t="-12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E5E8-E736-4ADE-B325-CC5C1A0D9EFA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984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24449"/>
            <a:ext cx="8515350" cy="637197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cs-CZ" sz="4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Ekonomická interpretace (příklad)</a:t>
            </a:r>
            <a:endParaRPr lang="cs-CZ" sz="31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301260"/>
                <a:ext cx="8515350" cy="4910871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Máme: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1800"/>
                  </a:spcBef>
                  <a:spcAft>
                    <a:spcPts val="1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cs-CZ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𝒚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cs-CZ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T</m:t>
                          </m:r>
                        </m:sup>
                      </m:sSup>
                      <m:r>
                        <a:rPr lang="cs-CZ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𝒃</m:t>
                      </m:r>
                      <m:r>
                        <a:rPr lang="cs-CZ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cs-CZ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  <m:r>
                            <a:rPr lang="cs-CZ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=1</m:t>
                          </m:r>
                        </m:sub>
                        <m:sup>
                          <m:r>
                            <a:rPr lang="cs-CZ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𝑚</m:t>
                          </m:r>
                        </m:sup>
                        <m:e>
                          <m:sSub>
                            <m:sSubPr>
                              <m:ctrlPr>
                                <a:rPr lang="cs-CZ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cs-CZ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cs-CZ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d>
                        <m:dPr>
                          <m:begChr m:val="⟨"/>
                          <m:endChr m:val="⟩"/>
                          <m:ctrlPr>
                            <a:rPr lang="cs-CZ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cs-CZ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zisk</m:t>
                          </m:r>
                        </m:e>
                      </m:d>
                      <m:r>
                        <a:rPr lang="cs-CZ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cs-CZ" sz="24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¤</m:t>
                      </m:r>
                    </m:oMath>
                  </m:oMathPara>
                </a14:m>
                <a:endParaRPr lang="cs-CZ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  <a:buNone/>
                </a:pP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Uvažujme, že úloha (P) je úlohou stanovení optimálního výrobního programu při míchání </a:t>
                </a:r>
                <a:b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směsí (</a:t>
                </a:r>
                <a:r>
                  <a:rPr lang="cs-CZ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racio</a:t>
                </a: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müsli, směsi travní / zednické):</a:t>
                </a: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cs-CZ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	– dostupné množství 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𝑖</m:t>
                    </m:r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-té suroviny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1200"/>
                  </a:spcBef>
                  <a:spcAft>
                    <a:spcPts val="1200"/>
                  </a:spcAft>
                  <a:buNone/>
                </a:pP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Tudíž:</a:t>
                </a: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e>
                      <m:sub>
                        <m:r>
                          <a:rPr lang="cs-CZ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	– cena (v ¤) za 1 jednotku množství </a:t>
                </a:r>
                <a:b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	  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𝑖</m:t>
                    </m:r>
                  </m:oMath>
                </a14:m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-té </a:t>
                </a: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suroviny</a:t>
                </a:r>
                <a:b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301260"/>
                <a:ext cx="8515350" cy="4910871"/>
              </a:xfrm>
              <a:blipFill>
                <a:blip r:embed="rId2"/>
                <a:stretch>
                  <a:fillRect l="-1432" t="-1241" b="-1067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E5E8-E736-4ADE-B325-CC5C1A0D9EF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818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24449"/>
            <a:ext cx="8515350" cy="637197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cs-CZ" sz="4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Ekonomická interpretace (příklad)</a:t>
            </a:r>
            <a:endParaRPr lang="cs-CZ" sz="31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301260"/>
                <a:ext cx="8515350" cy="4910871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Kontrola: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𝒄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T</m:t>
                          </m:r>
                        </m:sup>
                      </m:sSup>
                      <m:r>
                        <a:rPr lang="cs-CZ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𝒚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T</m:t>
                          </m:r>
                        </m:sup>
                      </m:sSup>
                      <m:r>
                        <a:rPr lang="cs-CZ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𝑨𝒙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𝒚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T</m:t>
                          </m:r>
                        </m:sup>
                      </m:sSup>
                      <m:r>
                        <a:rPr lang="cs-CZ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𝒃</m:t>
                      </m:r>
                    </m:oMath>
                  </m:oMathPara>
                </a14:m>
                <a:endParaRPr lang="cs-CZ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neboli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cs-CZ" sz="20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𝑗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=1</m:t>
                          </m:r>
                        </m:sub>
                        <m:sup>
                          <m:r>
                            <a:rPr lang="cs-CZ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cs-CZ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cs-CZ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𝑗</m:t>
                              </m:r>
                            </m:sub>
                          </m:sSub>
                          <m:sSub>
                            <m:sSubPr>
                              <m:ctrlPr>
                                <a:rPr lang="cs-CZ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  <m:r>
                        <a:rPr lang="cs-CZ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cs-CZ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=1</m:t>
                          </m:r>
                        </m:sub>
                        <m:sup>
                          <m:r>
                            <a:rPr lang="cs-CZ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𝑚</m:t>
                          </m:r>
                        </m:sup>
                        <m:e>
                          <m:nary>
                            <m:naryPr>
                              <m:chr m:val="∑"/>
                              <m:ctrlPr>
                                <a:rPr lang="cs-CZ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cs-CZ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𝑗</m:t>
                              </m:r>
                              <m:r>
                                <a:rPr lang="cs-CZ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cs-CZ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cs-CZ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cs-CZ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𝑖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cs-CZ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cs-CZ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𝑖𝑗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cs-CZ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cs-CZ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nary>
                        </m:e>
                      </m:nary>
                      <m:r>
                        <a:rPr lang="cs-CZ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cs-CZ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=1</m:t>
                          </m:r>
                        </m:sub>
                        <m:sup>
                          <m:r>
                            <a:rPr lang="cs-CZ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𝑚</m:t>
                          </m:r>
                        </m:sup>
                        <m:e>
                          <m:sSub>
                            <m:sSubPr>
                              <m:ctrlPr>
                                <a:rPr lang="cs-CZ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cs-CZ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cs-CZ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cs-CZ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cs-CZ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Dále máme:</a:t>
                </a: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	– cena (v ¤) za 1 jednotku množství </a:t>
                </a:r>
                <a:b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	  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𝑖</m:t>
                    </m:r>
                  </m:oMath>
                </a14:m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-té </a:t>
                </a: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suroviny</a:t>
                </a: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	– technologický koeficient: </a:t>
                </a: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	   počet jednotek množství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𝑖</m:t>
                    </m:r>
                  </m:oMath>
                </a14:m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-té suroviny</a:t>
                </a:r>
                <a:b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	   potřebné k výrobě 1 jednotky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𝑗</m:t>
                    </m:r>
                  </m:oMath>
                </a14:m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-té </a:t>
                </a: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směsi</a:t>
                </a:r>
                <a:endParaRPr lang="cs-CZ" i="1" dirty="0" smtClean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	– množství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𝑗</m:t>
                    </m:r>
                  </m:oMath>
                </a14:m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-té směsi, které se má </a:t>
                </a: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vyrobit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301260"/>
                <a:ext cx="8515350" cy="4910871"/>
              </a:xfrm>
              <a:blipFill>
                <a:blip r:embed="rId2"/>
                <a:stretch>
                  <a:fillRect l="-1432" t="-1241" b="-1054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E5E8-E736-4ADE-B325-CC5C1A0D9EF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692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394</TotalTime>
  <Words>234</Words>
  <Application>Microsoft Office PowerPoint</Application>
  <PresentationFormat>Předvádění na obrazovce (4:3)</PresentationFormat>
  <Paragraphs>122</Paragraphs>
  <Slides>14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Motiv Office</vt:lpstr>
      <vt:lpstr>Ekonomicko-matematické  metody 5a</vt:lpstr>
      <vt:lpstr>(P) a (D) úloha LP v kanonickém tvaru</vt:lpstr>
      <vt:lpstr>(P) a (D) úloha LP v kanonickém tvaru</vt:lpstr>
      <vt:lpstr>Věta o silné dualitě (princip duality)</vt:lpstr>
      <vt:lpstr>Věta o silné dualitě (princip duality)</vt:lpstr>
      <vt:lpstr>Ekonomická interpretace (příklad)</vt:lpstr>
      <vt:lpstr>Ekonomická interpretace (příklad)</vt:lpstr>
      <vt:lpstr>Ekonomická interpretace (příklad)</vt:lpstr>
      <vt:lpstr>Ekonomická interpretace (příklad)</vt:lpstr>
      <vt:lpstr>Ekonomická interpretace (příklad)</vt:lpstr>
      <vt:lpstr>Ekonomická interpretace</vt:lpstr>
      <vt:lpstr>Ekonomická interpretace</vt:lpstr>
      <vt:lpstr>Ekonomická interpretace hodnoty</vt:lpstr>
      <vt:lpstr>Ekonomická interpretace hodnoty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Ekonomicko-matematické  metody 5a</dc:title>
  <dc:creator>David Bartl</dc:creator>
  <cp:lastModifiedBy>bar0245</cp:lastModifiedBy>
  <cp:revision>44</cp:revision>
  <dcterms:created xsi:type="dcterms:W3CDTF">2018-10-24T13:30:18Z</dcterms:created>
  <dcterms:modified xsi:type="dcterms:W3CDTF">2018-11-19T13:03:20Z</dcterms:modified>
</cp:coreProperties>
</file>