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2"/>
  </p:notesMasterIdLst>
  <p:sldIdLst>
    <p:sldId id="287" r:id="rId3"/>
    <p:sldId id="321" r:id="rId4"/>
    <p:sldId id="322" r:id="rId5"/>
    <p:sldId id="293" r:id="rId6"/>
    <p:sldId id="295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14" r:id="rId21"/>
    <p:sldId id="320" r:id="rId22"/>
    <p:sldId id="308" r:id="rId23"/>
    <p:sldId id="309" r:id="rId24"/>
    <p:sldId id="310" r:id="rId25"/>
    <p:sldId id="311" r:id="rId26"/>
    <p:sldId id="292" r:id="rId27"/>
    <p:sldId id="265" r:id="rId28"/>
    <p:sldId id="266" r:id="rId29"/>
    <p:sldId id="267" r:id="rId30"/>
    <p:sldId id="268" r:id="rId31"/>
    <p:sldId id="269" r:id="rId32"/>
    <p:sldId id="272" r:id="rId33"/>
    <p:sldId id="273" r:id="rId34"/>
    <p:sldId id="319" r:id="rId35"/>
    <p:sldId id="274" r:id="rId36"/>
    <p:sldId id="275" r:id="rId37"/>
    <p:sldId id="317" r:id="rId38"/>
    <p:sldId id="315" r:id="rId39"/>
    <p:sldId id="316" r:id="rId40"/>
    <p:sldId id="318" r:id="rId4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CCE770-4917-4F9C-8315-DBA8095F9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641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44DD0-CC54-4D1D-8464-0A6637EEEF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7E71-7749-438E-96BC-8433A543D2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482C7-3D9C-41CF-B7BF-A5FE186CC8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1204-13BC-4048-8B1F-E9C3D83D55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C721-5484-4B68-B1CE-B0555D3DA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42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FF3471-A200-46C5-B3A5-67AF1CFD44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62141-A4A1-4DE0-AC3C-44D971DC7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98784-903E-46A6-903A-B662688110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4DA3C-F659-4AC6-96CA-E0C3317639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43D9-46C6-4133-88EF-02A567F48F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6BAB-7576-4E62-BDAF-F88F4321BE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FB2E2-A47D-4B15-9376-7B1703F70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380D9-AE04-4D61-8470-489E55123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56A05-368B-46CE-BF79-8288421C46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39F0-3B1C-4481-B195-DDBBC0346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A7D4B-3921-468E-A878-7A266CA2F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2BEC0-0EAA-4F0E-97A8-83C796F668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MME5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112F-0A18-4042-91D9-5BB5E5084D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59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2CF3F-7CC8-414C-896E-716B2D7FC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F30B-D93A-4696-A3E9-A6119EA07C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26F3-6CE5-4CF2-B8D6-2F645A0BC6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FAA17-6FD9-45F5-939F-6988622F12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23551-CA50-482C-BA7D-D99980017F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927B2-128B-4FC4-9381-D17A995EEF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2C64-7CE8-481C-8510-82953C3B0C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1264DBA-3E80-4013-BF4B-1258BA59FA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>
              <a:latin typeface="Tahoma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>
              <a:latin typeface="Tahoma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>
              <a:latin typeface="Tahoma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>
              <a:latin typeface="Tahoma" pitchFamily="34" charset="0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>
              <a:latin typeface="Tahoma" pitchFamily="34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>
              <a:latin typeface="Tahoma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>
              <a:latin typeface="Tahoma" pitchFamily="34" charset="0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24AB31A-6629-4DF7-8BEE-6F5FE5F110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../../prednasky/EMM/DP_PP.xls" TargetMode="External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 6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b="1" dirty="0" smtClean="0"/>
              <a:t>Ekonomicko-matematické metody 6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Prof. RNDr. Jaroslav </a:t>
            </a:r>
            <a:r>
              <a:rPr lang="cs-CZ" dirty="0" err="1" smtClean="0"/>
              <a:t>Ramík</a:t>
            </a:r>
            <a:r>
              <a:rPr lang="cs-CZ" dirty="0" smtClean="0"/>
              <a:t>, CSc</a:t>
            </a:r>
            <a:r>
              <a:rPr lang="cs-CZ" dirty="0" smtClean="0"/>
              <a:t>.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cs-CZ" altLang="cs-CZ" dirty="0"/>
              <a:t>přednáší</a:t>
            </a:r>
          </a:p>
          <a:p>
            <a:pPr eaLnBrk="1" hangingPunct="1"/>
            <a:r>
              <a:rPr lang="cs-CZ" altLang="cs-CZ" dirty="0"/>
              <a:t>doc. RNDr. David Bartl, Ph.D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42988" y="1341438"/>
            <a:ext cx="6553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/>
              <a:t>(P)  </a:t>
            </a:r>
            <a:r>
              <a:rPr lang="cs-CZ" sz="2800" dirty="0"/>
              <a:t>maximalizovat</a:t>
            </a:r>
          </a:p>
          <a:p>
            <a:r>
              <a:rPr lang="cs-CZ" sz="2800" i="1" dirty="0">
                <a:latin typeface="Times New Roman" pitchFamily="18" charset="0"/>
              </a:rPr>
              <a:t>     z</a:t>
            </a:r>
            <a:r>
              <a:rPr lang="cs-CZ" sz="2800" dirty="0">
                <a:latin typeface="Times New Roman" pitchFamily="18" charset="0"/>
              </a:rPr>
              <a:t> = 2000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cs-CZ" sz="2800" baseline="-25000" dirty="0">
                <a:latin typeface="Times New Roman" pitchFamily="18" charset="0"/>
              </a:rPr>
              <a:t>1</a:t>
            </a:r>
            <a:r>
              <a:rPr lang="cs-CZ" sz="2800" dirty="0">
                <a:latin typeface="Times New Roman" pitchFamily="18" charset="0"/>
              </a:rPr>
              <a:t> + 3000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cs-CZ" sz="2800" baseline="-25000" dirty="0">
                <a:latin typeface="Times New Roman" pitchFamily="18" charset="0"/>
              </a:rPr>
              <a:t>2</a:t>
            </a:r>
          </a:p>
          <a:p>
            <a:r>
              <a:rPr lang="cs-CZ" sz="2800" dirty="0"/>
              <a:t>za podmínek</a:t>
            </a:r>
          </a:p>
          <a:p>
            <a:r>
              <a:rPr lang="cs-CZ" sz="2800" dirty="0">
                <a:latin typeface="Times New Roman" pitchFamily="18" charset="0"/>
              </a:rPr>
              <a:t>     0,9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cs-CZ" sz="2800" baseline="-25000" dirty="0">
                <a:latin typeface="Times New Roman" pitchFamily="18" charset="0"/>
              </a:rPr>
              <a:t>1</a:t>
            </a:r>
            <a:r>
              <a:rPr lang="cs-CZ" sz="2800" dirty="0">
                <a:latin typeface="Times New Roman" pitchFamily="18" charset="0"/>
              </a:rPr>
              <a:t> + 0,3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cs-CZ" sz="2800" baseline="-25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≤ 270</a:t>
            </a:r>
          </a:p>
          <a:p>
            <a:r>
              <a:rPr lang="cs-CZ" sz="2800" dirty="0">
                <a:latin typeface="Times New Roman" pitchFamily="18" charset="0"/>
              </a:rPr>
              <a:t>                  0,5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cs-CZ" sz="2800" baseline="-25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</a:rPr>
              <a:t>≥</a:t>
            </a:r>
            <a:r>
              <a:rPr lang="cs-CZ" sz="2800" dirty="0">
                <a:latin typeface="Times New Roman" pitchFamily="18" charset="0"/>
              </a:rPr>
              <a:t> 100</a:t>
            </a:r>
          </a:p>
          <a:p>
            <a:r>
              <a:rPr lang="cs-CZ" sz="2800" dirty="0">
                <a:latin typeface="Times New Roman" pitchFamily="18" charset="0"/>
              </a:rPr>
              <a:t>     0,1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cs-CZ" sz="2800" baseline="-25000" dirty="0">
                <a:latin typeface="Times New Roman" pitchFamily="18" charset="0"/>
              </a:rPr>
              <a:t>1</a:t>
            </a:r>
            <a:r>
              <a:rPr lang="cs-CZ" sz="2800" dirty="0">
                <a:latin typeface="Times New Roman" pitchFamily="18" charset="0"/>
              </a:rPr>
              <a:t> + 0,2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cs-CZ" sz="2800" baseline="-25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≤ 60 </a:t>
            </a:r>
          </a:p>
          <a:p>
            <a:r>
              <a:rPr lang="cs-CZ" sz="2800" i="1" dirty="0">
                <a:latin typeface="Times New Roman" pitchFamily="18" charset="0"/>
              </a:rPr>
              <a:t>                       x</a:t>
            </a:r>
            <a:r>
              <a:rPr lang="cs-CZ" sz="2800" baseline="-25000" dirty="0">
                <a:latin typeface="Times New Roman" pitchFamily="18" charset="0"/>
              </a:rPr>
              <a:t>1</a:t>
            </a:r>
            <a:r>
              <a:rPr lang="cs-CZ" sz="2800" dirty="0">
                <a:latin typeface="Times New Roman" pitchFamily="18" charset="0"/>
              </a:rPr>
              <a:t> ≥ 0</a:t>
            </a:r>
          </a:p>
          <a:p>
            <a:r>
              <a:rPr lang="cs-CZ" sz="2800" i="1" dirty="0">
                <a:latin typeface="Times New Roman" pitchFamily="18" charset="0"/>
              </a:rPr>
              <a:t>                       x</a:t>
            </a:r>
            <a:r>
              <a:rPr lang="cs-CZ" sz="2800" baseline="-25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≥ 0</a:t>
            </a:r>
          </a:p>
          <a:p>
            <a:r>
              <a:rPr lang="cs-CZ" sz="2800" dirty="0"/>
              <a:t>Podmínku </a:t>
            </a: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</a:rPr>
              <a:t>≥</a:t>
            </a:r>
            <a:r>
              <a:rPr lang="cs-CZ" sz="2800" dirty="0" smtClean="0"/>
              <a:t>  vynásobíme </a:t>
            </a:r>
            <a:r>
              <a:rPr lang="cs-CZ" sz="2800" dirty="0"/>
              <a:t>-1, a tím změníme znak nerovnosti na </a:t>
            </a:r>
            <a:r>
              <a:rPr lang="cs-CZ" sz="2800" b="1" dirty="0">
                <a:solidFill>
                  <a:srgbClr val="FF0000"/>
                </a:solidFill>
              </a:rPr>
              <a:t>≤</a:t>
            </a:r>
            <a:r>
              <a:rPr lang="cs-CZ" sz="2800" dirty="0"/>
              <a:t> </a:t>
            </a:r>
            <a:r>
              <a:rPr lang="cs-CZ" sz="2800" dirty="0" smtClean="0"/>
              <a:t>, </a:t>
            </a:r>
            <a:r>
              <a:rPr lang="cs-CZ" sz="2800" dirty="0"/>
              <a:t>pak je úloha ve tvaru pro souměrnou dualitu</a:t>
            </a:r>
            <a:endParaRPr lang="cs-CZ" sz="2800" b="1" i="1" dirty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Nesouměrná dualita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Příklad 2: „Krmné směsi“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624998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 smtClean="0"/>
              <a:t>(P)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maximalizovat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dirty="0" smtClean="0">
                <a:latin typeface="Times New Roman" pitchFamily="18" charset="0"/>
              </a:rPr>
              <a:t>     z</a:t>
            </a:r>
            <a:r>
              <a:rPr lang="cs-CZ" sz="2800" dirty="0" smtClean="0">
                <a:latin typeface="Times New Roman" pitchFamily="18" charset="0"/>
              </a:rPr>
              <a:t> = 2000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+ 3000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za podmínek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     0,9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+ 0,3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≤ 270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                  0,5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≤ 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      0,1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+ 0,2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</a:rPr>
              <a:t>=</a:t>
            </a:r>
            <a:r>
              <a:rPr lang="cs-CZ" sz="2800" dirty="0" smtClean="0">
                <a:latin typeface="Times New Roman" pitchFamily="18" charset="0"/>
              </a:rPr>
              <a:t> 60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dirty="0" smtClean="0">
                <a:latin typeface="Times New Roman" pitchFamily="18" charset="0"/>
              </a:rPr>
              <a:t>                       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≥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dirty="0" smtClean="0">
                <a:latin typeface="Times New Roman" pitchFamily="18" charset="0"/>
              </a:rPr>
              <a:t>                       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≥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latin typeface="Times New Roman" pitchFamily="18" charset="0"/>
            </a:endParaRP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Nesouměrná dualita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Příklad 3: „Krmné směsi“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Rozložíme 3. podmínku </a:t>
            </a: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</a:rPr>
              <a:t>=</a:t>
            </a:r>
            <a:r>
              <a:rPr lang="cs-CZ" sz="2800" dirty="0" smtClean="0"/>
              <a:t> ve tvaru rovnosti na dvě nerovnice: </a:t>
            </a:r>
          </a:p>
          <a:p>
            <a:pPr eaLnBrk="1" hangingPunct="1">
              <a:buFontTx/>
              <a:buNone/>
            </a:pPr>
            <a:r>
              <a:rPr lang="cs-CZ" dirty="0" smtClean="0"/>
              <a:t>	</a:t>
            </a:r>
            <a:r>
              <a:rPr lang="cs-CZ" sz="2800" dirty="0" smtClean="0">
                <a:latin typeface="Times New Roman" pitchFamily="18" charset="0"/>
              </a:rPr>
              <a:t>0,1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+ 0,2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cs-CZ" sz="2800" dirty="0" smtClean="0">
                <a:latin typeface="Times New Roman" pitchFamily="18" charset="0"/>
              </a:rPr>
              <a:t> 60 </a:t>
            </a:r>
          </a:p>
          <a:p>
            <a:pPr eaLnBrk="1" hangingPunct="1"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	0,1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+ 0,2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cs-CZ" sz="2800" dirty="0" smtClean="0">
                <a:latin typeface="Times New Roman" pitchFamily="18" charset="0"/>
              </a:rPr>
              <a:t>60</a:t>
            </a:r>
            <a:r>
              <a:rPr lang="cs-CZ" sz="2800" dirty="0" smtClean="0"/>
              <a:t> </a:t>
            </a:r>
          </a:p>
          <a:p>
            <a:pPr eaLnBrk="1" hangingPunct="1"/>
            <a:r>
              <a:rPr lang="cs-CZ" sz="2800" dirty="0" smtClean="0"/>
              <a:t>1. nerovnici </a:t>
            </a: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/>
              <a:t>vynásobíme -1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latin typeface="Times New Roman" pitchFamily="18" charset="0"/>
              </a:rPr>
              <a:t>-0,1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- 0,2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smtClean="0">
                <a:latin typeface="Times New Roman" pitchFamily="18" charset="0"/>
              </a:rPr>
              <a:t>60 </a:t>
            </a:r>
          </a:p>
          <a:p>
            <a:pPr eaLnBrk="1" hangingPunct="1"/>
            <a:r>
              <a:rPr lang="cs-CZ" sz="2800" dirty="0" smtClean="0"/>
              <a:t>Pak je úloha ve tvaru pro souměrnou dualitu</a:t>
            </a:r>
            <a:endParaRPr lang="cs-CZ" sz="2800" dirty="0" smtClean="0">
              <a:latin typeface="Times New Roman" pitchFamily="18" charset="0"/>
            </a:endParaRPr>
          </a:p>
          <a:p>
            <a:pPr eaLnBrk="1" hangingPunct="1"/>
            <a:endParaRPr lang="cs-CZ" sz="2800" dirty="0" smtClean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Nesouměrná dualita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Příklad 3: „Krmné směsi“ – řešení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Primární úloha má nyní tvar: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maximalizovat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dirty="0" smtClean="0">
                <a:latin typeface="Times New Roman" pitchFamily="18" charset="0"/>
              </a:rPr>
              <a:t>     z</a:t>
            </a:r>
            <a:r>
              <a:rPr lang="cs-CZ" sz="2800" dirty="0" smtClean="0">
                <a:latin typeface="Times New Roman" pitchFamily="18" charset="0"/>
              </a:rPr>
              <a:t> = 2000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+ 3000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za podmínek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     0,9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+ 0,3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≤ 270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                  0,5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≤ 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      0,1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+ 0,2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</a:rPr>
              <a:t>60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     -0,1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- 0,2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smtClean="0">
                <a:latin typeface="Times New Roman" pitchFamily="18" charset="0"/>
              </a:rPr>
              <a:t>60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dirty="0" smtClean="0">
                <a:latin typeface="Times New Roman" pitchFamily="18" charset="0"/>
              </a:rPr>
              <a:t>                       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≥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dirty="0" smtClean="0">
                <a:latin typeface="Times New Roman" pitchFamily="18" charset="0"/>
              </a:rPr>
              <a:t>                       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≥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4 podmínky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sym typeface="Symbol" pitchFamily="18" charset="2"/>
              </a:rPr>
              <a:t> 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4 duální proměnné </a:t>
            </a:r>
            <a:r>
              <a:rPr lang="cs-CZ" sz="2800" i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cs-CZ" sz="2800" baseline="-25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cs-CZ" sz="2800" i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cs-CZ" sz="2800" baseline="-25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cs-CZ" sz="2800" i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cs-CZ" sz="2800" baseline="-25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´, </a:t>
            </a:r>
            <a:r>
              <a:rPr lang="cs-CZ" sz="2800" i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cs-CZ" sz="2800" baseline="-25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´´!!!</a:t>
            </a:r>
            <a:endParaRPr lang="cs-CZ" sz="28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 smtClean="0">
              <a:latin typeface="Times New Roman" pitchFamily="18" charset="0"/>
            </a:endParaRP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Nesouměrná dualita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Příklad 3: „Krmné směsi“ – řešení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smtClean="0"/>
              <a:t>Duální úloha je tedy následující:</a:t>
            </a:r>
          </a:p>
          <a:p>
            <a:pPr eaLnBrk="1" hangingPunct="1">
              <a:buFontTx/>
              <a:buNone/>
            </a:pPr>
            <a:r>
              <a:rPr lang="cs-CZ" sz="2400" smtClean="0"/>
              <a:t>	minimalizovat</a:t>
            </a:r>
          </a:p>
          <a:p>
            <a:pPr lvl="1" eaLnBrk="1" hangingPunct="1">
              <a:buFontTx/>
              <a:buNone/>
            </a:pPr>
            <a:r>
              <a:rPr lang="cs-CZ" sz="2400" i="1" smtClean="0">
                <a:latin typeface="Times New Roman" pitchFamily="18" charset="0"/>
              </a:rPr>
              <a:t>	  f</a:t>
            </a:r>
            <a:r>
              <a:rPr lang="cs-CZ" sz="2400" smtClean="0">
                <a:latin typeface="Times New Roman" pitchFamily="18" charset="0"/>
              </a:rPr>
              <a:t> = 270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 + 100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 + 60(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</a:rPr>
              <a:t>´- 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</a:rPr>
              <a:t>´´)</a:t>
            </a:r>
          </a:p>
          <a:p>
            <a:pPr eaLnBrk="1" hangingPunct="1">
              <a:buFontTx/>
              <a:buNone/>
            </a:pPr>
            <a:r>
              <a:rPr lang="cs-CZ" sz="2400" smtClean="0">
                <a:latin typeface="Times New Roman" pitchFamily="18" charset="0"/>
              </a:rPr>
              <a:t>	</a:t>
            </a:r>
            <a:r>
              <a:rPr lang="cs-CZ" sz="2400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0,9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 +             0,1(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</a:rPr>
              <a:t>´- 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</a:rPr>
              <a:t>´´)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≥ 2000</a:t>
            </a:r>
          </a:p>
          <a:p>
            <a:pPr eaLnBrk="1" hangingPunct="1">
              <a:buFontTx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	0,3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+ 0,5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+ 0,2(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´- 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´´) ≥ 3000</a:t>
            </a:r>
          </a:p>
          <a:p>
            <a:pPr eaLnBrk="1" hangingPunct="1">
              <a:buFontTx/>
              <a:buNone/>
            </a:pP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			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≥ 0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0</a:t>
            </a:r>
          </a:p>
          <a:p>
            <a:pPr eaLnBrk="1" hangingPunct="1"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            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</a:rPr>
              <a:t>´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0 </a:t>
            </a:r>
          </a:p>
          <a:p>
            <a:pPr eaLnBrk="1" hangingPunct="1"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            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</a:rPr>
              <a:t>´´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≥ 0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Nesouměrná dualita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Příklad 3: „Krmné směsi“ – řešení 3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284663" y="20605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4427538" y="198913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y</a:t>
            </a:r>
            <a:r>
              <a:rPr lang="cs-CZ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75784" name="AutoShape 8"/>
          <p:cNvSpPr>
            <a:spLocks/>
          </p:cNvSpPr>
          <p:nvPr/>
        </p:nvSpPr>
        <p:spPr bwMode="auto">
          <a:xfrm rot="5400000">
            <a:off x="4537869" y="2167732"/>
            <a:ext cx="142875" cy="649287"/>
          </a:xfrm>
          <a:prstGeom prst="leftBrace">
            <a:avLst>
              <a:gd name="adj1" fmla="val 37870"/>
              <a:gd name="adj2" fmla="val 511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1908175" y="5013325"/>
            <a:ext cx="1871663" cy="10795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1835150" y="5013325"/>
            <a:ext cx="1944688" cy="10795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88582" y="302895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y</a:t>
            </a:r>
            <a:r>
              <a:rPr lang="cs-CZ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031457" y="4087812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y</a:t>
            </a:r>
            <a:r>
              <a:rPr lang="cs-CZ" sz="2400" baseline="-25000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 animBg="1"/>
      <p:bldP spid="75785" grpId="0" animBg="1"/>
      <p:bldP spid="75786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892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Označíme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cs-CZ" sz="2400" i="1" smtClean="0">
                <a:latin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</a:rPr>
              <a:t> = 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´- 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´´ 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smtClean="0"/>
              <a:t>lze (D) zjednodušit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Pozor! rozdíl dvou nezáporných čísel není vždy nezáporný</a:t>
            </a:r>
          </a:p>
          <a:p>
            <a:pPr eaLnBrk="1" hangingPunct="1">
              <a:lnSpc>
                <a:spcPct val="90000"/>
              </a:lnSpc>
            </a:pPr>
            <a:endParaRPr lang="cs-CZ" sz="2400" smtClean="0">
              <a:latin typeface="Times New Roman" pitchFamily="18" charset="0"/>
            </a:endParaRPr>
          </a:p>
        </p:txBody>
      </p:sp>
      <p:graphicFrame>
        <p:nvGraphicFramePr>
          <p:cNvPr id="76804" name="Group 4"/>
          <p:cNvGraphicFramePr>
            <a:graphicFrameLocks noGrp="1"/>
          </p:cNvGraphicFramePr>
          <p:nvPr>
            <p:ph sz="half" idx="2"/>
          </p:nvPr>
        </p:nvGraphicFramePr>
        <p:xfrm>
          <a:off x="611188" y="2492375"/>
          <a:ext cx="7993062" cy="4097211"/>
        </p:xfrm>
        <a:graphic>
          <a:graphicData uri="http://schemas.openxmlformats.org/drawingml/2006/table">
            <a:tbl>
              <a:tblPr/>
              <a:tblGrid>
                <a:gridCol w="3967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z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2000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+ 3000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minimalizovat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270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+ 100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+ 60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0,9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+ 0,3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≤ 270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0,5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≤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0,1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+ 0,2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0,9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+ 0,1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+ 0,5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+ 0,2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≥ 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	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y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  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libovolné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97" name="Rectangle 2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Nesouměrná dualita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Příklad 3: „Krmné směsi“ – řešení 4</a:t>
            </a:r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>
            <a:off x="3492500" y="5013325"/>
            <a:ext cx="2879725" cy="13684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Nesouměrná dualita</a:t>
            </a:r>
            <a:r>
              <a:rPr lang="cs-CZ" sz="3600" b="1" dirty="0" smtClean="0"/>
              <a:t> úlohy LP</a:t>
            </a:r>
            <a:r>
              <a:rPr lang="cs-CZ" sz="3800" b="1" dirty="0" smtClean="0"/>
              <a:t> </a:t>
            </a:r>
            <a:r>
              <a:rPr lang="cs-CZ" sz="2800" b="1" dirty="0" smtClean="0"/>
              <a:t>s rovnicemi ve vlastních omezeních – </a:t>
            </a:r>
            <a:br>
              <a:rPr lang="cs-CZ" sz="2800" b="1" dirty="0" smtClean="0"/>
            </a:br>
            <a:r>
              <a:rPr lang="cs-CZ" sz="2800" b="1" dirty="0" smtClean="0"/>
              <a:t>standardní tvar (maticový zápis)</a:t>
            </a:r>
          </a:p>
        </p:txBody>
      </p:sp>
      <p:graphicFrame>
        <p:nvGraphicFramePr>
          <p:cNvPr id="77847" name="Group 23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229600" cy="339534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cs-CZ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libovolné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(tj. omezení nezápornosti chybí)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Vztahy mezi (P) a (D) úlohou LP</a:t>
            </a:r>
            <a:br>
              <a:rPr lang="cs-CZ" sz="3200" b="1" smtClean="0"/>
            </a:br>
            <a:r>
              <a:rPr lang="cs-CZ" sz="3200" b="1" smtClean="0"/>
              <a:t>Věty 1 až 5: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Duální úloha k duální úloze LP je úloha primární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Mají-li </a:t>
            </a:r>
            <a:r>
              <a:rPr lang="cs-CZ" sz="2800" b="1" dirty="0" smtClean="0"/>
              <a:t>obě</a:t>
            </a:r>
            <a:r>
              <a:rPr lang="cs-CZ" sz="2800" dirty="0" smtClean="0"/>
              <a:t> úlohy (P) a (D) </a:t>
            </a:r>
            <a:r>
              <a:rPr lang="cs-CZ" sz="2800" b="1" dirty="0" smtClean="0">
                <a:solidFill>
                  <a:schemeClr val="hlink"/>
                </a:solidFill>
              </a:rPr>
              <a:t>přípustné řešení</a:t>
            </a:r>
            <a:r>
              <a:rPr lang="cs-CZ" sz="2800" dirty="0" smtClean="0"/>
              <a:t>, pak mají </a:t>
            </a:r>
            <a:r>
              <a:rPr lang="cs-CZ" sz="2800" b="1" dirty="0"/>
              <a:t>obě </a:t>
            </a:r>
            <a:r>
              <a:rPr lang="cs-CZ" sz="2800" dirty="0" smtClean="0"/>
              <a:t>také </a:t>
            </a:r>
            <a:r>
              <a:rPr lang="cs-CZ" sz="2800" b="1" dirty="0" smtClean="0">
                <a:solidFill>
                  <a:srgbClr val="FF3300"/>
                </a:solidFill>
              </a:rPr>
              <a:t>řešení optimální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Je-li </a:t>
            </a:r>
            <a:r>
              <a:rPr lang="cs-CZ" sz="2800" b="1" i="1" dirty="0" smtClean="0">
                <a:latin typeface="Times New Roman" pitchFamily="18" charset="0"/>
              </a:rPr>
              <a:t>x</a:t>
            </a:r>
            <a:r>
              <a:rPr lang="cs-CZ" sz="2800" dirty="0" smtClean="0"/>
              <a:t> libovolné </a:t>
            </a:r>
            <a:r>
              <a:rPr lang="cs-CZ" sz="2800" b="1" dirty="0" smtClean="0">
                <a:solidFill>
                  <a:schemeClr val="hlink"/>
                </a:solidFill>
              </a:rPr>
              <a:t>přípustné řešení</a:t>
            </a:r>
            <a:r>
              <a:rPr lang="cs-CZ" sz="2800" dirty="0" smtClean="0"/>
              <a:t> úlohy </a:t>
            </a:r>
            <a:r>
              <a:rPr lang="cs-CZ" sz="2800" b="1" dirty="0" smtClean="0"/>
              <a:t>(P),  </a:t>
            </a:r>
            <a:r>
              <a:rPr lang="cs-CZ" sz="2800" dirty="0" smtClean="0"/>
              <a:t>  </a:t>
            </a:r>
            <a:r>
              <a:rPr lang="cs-CZ" sz="2800" b="1" i="1" dirty="0" smtClean="0">
                <a:latin typeface="Times New Roman" pitchFamily="18" charset="0"/>
              </a:rPr>
              <a:t>y</a:t>
            </a:r>
            <a:r>
              <a:rPr lang="cs-CZ" sz="2800" dirty="0" smtClean="0"/>
              <a:t> libovolné </a:t>
            </a:r>
            <a:r>
              <a:rPr lang="cs-CZ" sz="2800" b="1" dirty="0" smtClean="0">
                <a:solidFill>
                  <a:schemeClr val="hlink"/>
                </a:solidFill>
              </a:rPr>
              <a:t>přípustné řešení</a:t>
            </a:r>
            <a:r>
              <a:rPr lang="cs-CZ" sz="2800" dirty="0" smtClean="0"/>
              <a:t> úlohy </a:t>
            </a:r>
            <a:r>
              <a:rPr lang="cs-CZ" sz="2800" b="1" dirty="0" smtClean="0"/>
              <a:t>(D),</a:t>
            </a:r>
            <a:r>
              <a:rPr lang="cs-CZ" sz="2800" dirty="0" smtClean="0"/>
              <a:t> pak      </a:t>
            </a:r>
            <a:r>
              <a:rPr lang="cs-CZ" sz="2800" b="1" i="1" dirty="0" err="1" smtClean="0">
                <a:latin typeface="Times New Roman" pitchFamily="18" charset="0"/>
              </a:rPr>
              <a:t>c</a:t>
            </a:r>
            <a:r>
              <a:rPr lang="cs-CZ" sz="2800" baseline="30000" dirty="0" err="1" smtClean="0">
                <a:latin typeface="Times New Roman" pitchFamily="18" charset="0"/>
              </a:rPr>
              <a:t>T</a:t>
            </a:r>
            <a:r>
              <a:rPr lang="cs-CZ" sz="2800" b="1" i="1" dirty="0" err="1" smtClean="0">
                <a:latin typeface="Times New Roman" pitchFamily="18" charset="0"/>
              </a:rPr>
              <a:t>x</a:t>
            </a:r>
            <a:r>
              <a:rPr lang="cs-CZ" sz="2800" b="1" i="1" dirty="0" smtClean="0">
                <a:latin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cs-CZ" sz="2800" b="1" i="1" dirty="0" err="1" smtClean="0">
                <a:latin typeface="Times New Roman" pitchFamily="18" charset="0"/>
              </a:rPr>
              <a:t>b</a:t>
            </a:r>
            <a:r>
              <a:rPr lang="cs-CZ" sz="2800" baseline="30000" dirty="0" err="1" smtClean="0">
                <a:latin typeface="Times New Roman" pitchFamily="18" charset="0"/>
              </a:rPr>
              <a:t>T</a:t>
            </a:r>
            <a:r>
              <a:rPr lang="cs-CZ" sz="2800" b="1" i="1" dirty="0" err="1" smtClean="0">
                <a:latin typeface="Times New Roman" pitchFamily="18" charset="0"/>
              </a:rPr>
              <a:t>y</a:t>
            </a:r>
            <a:endParaRPr lang="cs-CZ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Platí-li </a:t>
            </a:r>
            <a:r>
              <a:rPr lang="cs-CZ" sz="2800" b="1" i="1" dirty="0" err="1" smtClean="0">
                <a:latin typeface="Times New Roman" pitchFamily="18" charset="0"/>
              </a:rPr>
              <a:t>c</a:t>
            </a:r>
            <a:r>
              <a:rPr lang="cs-CZ" sz="2800" baseline="30000" dirty="0" err="1" smtClean="0">
                <a:latin typeface="Times New Roman" pitchFamily="18" charset="0"/>
              </a:rPr>
              <a:t>T</a:t>
            </a:r>
            <a:r>
              <a:rPr lang="cs-CZ" sz="2800" b="1" i="1" dirty="0" err="1" smtClean="0">
                <a:latin typeface="Times New Roman" pitchFamily="18" charset="0"/>
              </a:rPr>
              <a:t>x</a:t>
            </a:r>
            <a:r>
              <a:rPr lang="cs-CZ" sz="2800" b="1" i="1" dirty="0" smtClean="0">
                <a:latin typeface="Times New Roman" pitchFamily="18" charset="0"/>
              </a:rPr>
              <a:t> </a:t>
            </a:r>
            <a:r>
              <a:rPr lang="cs-C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</a:rPr>
              <a:t>b</a:t>
            </a:r>
            <a:r>
              <a:rPr lang="cs-CZ" sz="2800" baseline="30000" dirty="0" err="1" smtClean="0">
                <a:latin typeface="Times New Roman" pitchFamily="18" charset="0"/>
              </a:rPr>
              <a:t>T</a:t>
            </a:r>
            <a:r>
              <a:rPr lang="cs-CZ" sz="2800" b="1" i="1" dirty="0" err="1" smtClean="0">
                <a:latin typeface="Times New Roman" pitchFamily="18" charset="0"/>
              </a:rPr>
              <a:t>y</a:t>
            </a:r>
            <a:r>
              <a:rPr lang="cs-CZ" sz="2800" dirty="0" smtClean="0"/>
              <a:t>, pak </a:t>
            </a:r>
            <a:r>
              <a:rPr lang="cs-CZ" sz="2800" b="1" i="1" dirty="0" smtClean="0">
                <a:latin typeface="Times New Roman" pitchFamily="18" charset="0"/>
              </a:rPr>
              <a:t>x</a:t>
            </a:r>
            <a:r>
              <a:rPr lang="cs-CZ" sz="2800" dirty="0" smtClean="0"/>
              <a:t> je </a:t>
            </a:r>
            <a:r>
              <a:rPr lang="cs-CZ" sz="2800" b="1" dirty="0" smtClean="0">
                <a:solidFill>
                  <a:srgbClr val="FF3300"/>
                </a:solidFill>
              </a:rPr>
              <a:t>optimální řešení</a:t>
            </a:r>
            <a:r>
              <a:rPr lang="cs-CZ" sz="2800" dirty="0" smtClean="0"/>
              <a:t> úlohy (P) a </a:t>
            </a:r>
            <a:r>
              <a:rPr lang="cs-CZ" sz="2800" b="1" i="1" dirty="0" smtClean="0">
                <a:latin typeface="Times New Roman" pitchFamily="18" charset="0"/>
              </a:rPr>
              <a:t>y</a:t>
            </a:r>
            <a:r>
              <a:rPr lang="cs-CZ" sz="2800" dirty="0" smtClean="0"/>
              <a:t> je </a:t>
            </a:r>
            <a:r>
              <a:rPr lang="cs-CZ" sz="2800" b="1" dirty="0" smtClean="0">
                <a:solidFill>
                  <a:srgbClr val="FF3300"/>
                </a:solidFill>
              </a:rPr>
              <a:t>optimální řešení</a:t>
            </a:r>
            <a:r>
              <a:rPr lang="cs-CZ" sz="2800" dirty="0" smtClean="0"/>
              <a:t> úlohy (D)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Má-li jedna z úloh (P) a (D) </a:t>
            </a:r>
            <a:r>
              <a:rPr lang="cs-CZ" sz="2800" b="1" dirty="0" smtClean="0">
                <a:solidFill>
                  <a:schemeClr val="hlink"/>
                </a:solidFill>
              </a:rPr>
              <a:t>přípustné řešení</a:t>
            </a:r>
            <a:r>
              <a:rPr lang="cs-CZ" sz="2800" dirty="0" smtClean="0"/>
              <a:t>, ale </a:t>
            </a:r>
            <a:r>
              <a:rPr lang="cs-CZ" sz="2800" b="1" dirty="0" smtClean="0"/>
              <a:t>nemá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FF3300"/>
                </a:solidFill>
              </a:rPr>
              <a:t>řešení optimální</a:t>
            </a:r>
            <a:r>
              <a:rPr lang="cs-CZ" sz="2800" dirty="0" smtClean="0"/>
              <a:t>, pak druhá úloha </a:t>
            </a:r>
            <a:r>
              <a:rPr lang="cs-CZ" sz="2800" b="1" dirty="0" smtClean="0"/>
              <a:t>nemá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chemeClr val="accent2"/>
                </a:solidFill>
              </a:rPr>
              <a:t>žádné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chemeClr val="hlink"/>
                </a:solidFill>
              </a:rPr>
              <a:t>přípustné řešení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Věta 6: </a:t>
            </a:r>
            <a:r>
              <a:rPr lang="cs-CZ" sz="3600" b="1" smtClean="0">
                <a:solidFill>
                  <a:schemeClr val="hlink"/>
                </a:solidFill>
              </a:rPr>
              <a:t>Hlavní</a:t>
            </a:r>
            <a:r>
              <a:rPr lang="cs-CZ" sz="3600" smtClean="0">
                <a:solidFill>
                  <a:schemeClr val="hlink"/>
                </a:solidFill>
              </a:rPr>
              <a:t> </a:t>
            </a:r>
            <a:r>
              <a:rPr lang="cs-CZ" sz="3600" b="1" smtClean="0">
                <a:solidFill>
                  <a:schemeClr val="hlink"/>
                </a:solidFill>
              </a:rPr>
              <a:t>věta o dualitě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778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latin typeface="Times New Roman" pitchFamily="18" charset="0"/>
              </a:rPr>
              <a:t>   </a:t>
            </a:r>
            <a:r>
              <a:rPr lang="cs-CZ" dirty="0" smtClean="0"/>
              <a:t>Má-li jedna z úloh (P) nebo (D) optimální řešení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dirty="0" smtClean="0"/>
              <a:t> nebo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 smtClean="0"/>
              <a:t>), má jej také druhá úloha, přičemž platí, že hodnoty účelových funkcí jsou stejné, tj. </a:t>
            </a:r>
            <a:r>
              <a:rPr lang="cs-CZ" b="1" i="1" dirty="0" err="1">
                <a:latin typeface="Times New Roman" pitchFamily="18" charset="0"/>
              </a:rPr>
              <a:t>c</a:t>
            </a:r>
            <a:r>
              <a:rPr lang="cs-CZ" baseline="30000" dirty="0" err="1">
                <a:latin typeface="Times New Roman" pitchFamily="18" charset="0"/>
              </a:rPr>
              <a:t>T</a:t>
            </a:r>
            <a:r>
              <a:rPr lang="cs-CZ" b="1" i="1" dirty="0" err="1">
                <a:latin typeface="Times New Roman" pitchFamily="18" charset="0"/>
              </a:rPr>
              <a:t>x</a:t>
            </a:r>
            <a:r>
              <a:rPr lang="cs-CZ" b="1" i="1" dirty="0">
                <a:latin typeface="Times New Roman" pitchFamily="18" charset="0"/>
              </a:rPr>
              <a:t> </a:t>
            </a:r>
            <a:r>
              <a:rPr lang="cs-CZ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</a:rPr>
              <a:t>b</a:t>
            </a:r>
            <a:r>
              <a:rPr lang="cs-CZ" baseline="30000" dirty="0" err="1">
                <a:latin typeface="Times New Roman" pitchFamily="18" charset="0"/>
              </a:rPr>
              <a:t>T</a:t>
            </a:r>
            <a:r>
              <a:rPr lang="cs-CZ" b="1" i="1" dirty="0" err="1">
                <a:latin typeface="Times New Roman" pitchFamily="18" charset="0"/>
              </a:rPr>
              <a:t>y</a:t>
            </a:r>
            <a:endParaRPr lang="cs-CZ" dirty="0" smtClean="0">
              <a:latin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19572" y="1629936"/>
            <a:ext cx="7884876" cy="2088232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accent2"/>
                </a:solidFill>
              </a:rPr>
              <a:t>Příklad</a:t>
            </a:r>
            <a:r>
              <a:rPr lang="cs-CZ" sz="2800" b="1" smtClean="0">
                <a:solidFill>
                  <a:schemeClr val="accent2"/>
                </a:solidFill>
              </a:rPr>
              <a:t> 4:</a:t>
            </a:r>
            <a:r>
              <a:rPr lang="en-US" sz="2800" b="1" smtClean="0"/>
              <a:t> </a:t>
            </a:r>
            <a:r>
              <a:rPr lang="en-US" sz="2800" smtClean="0"/>
              <a:t>Primární a duální úloha</a:t>
            </a:r>
            <a:r>
              <a:rPr lang="cs-CZ" sz="2800" smtClean="0"/>
              <a:t> …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7848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				</a:t>
            </a:r>
            <a:r>
              <a:rPr lang="en-US" sz="2400" dirty="0" smtClean="0"/>
              <a:t>(D)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				</a:t>
            </a:r>
            <a:r>
              <a:rPr lang="en-US" sz="2400" dirty="0" smtClean="0">
                <a:latin typeface="Times New Roman" pitchFamily="18" charset="0"/>
              </a:rPr>
              <a:t>6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+ 10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</a:rPr>
              <a:t>MIN</a:t>
            </a:r>
            <a:r>
              <a:rPr lang="en-US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				</a:t>
            </a:r>
            <a:r>
              <a:rPr lang="en-US" sz="2400" dirty="0" smtClean="0"/>
              <a:t>p</a:t>
            </a:r>
            <a:r>
              <a:rPr lang="cs-CZ" sz="2400" dirty="0" err="1" smtClean="0"/>
              <a:t>ři</a:t>
            </a:r>
            <a:r>
              <a:rPr lang="cs-CZ" sz="2400" dirty="0" smtClean="0"/>
              <a:t> omezeních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				</a:t>
            </a:r>
            <a:r>
              <a:rPr lang="en-US" sz="2400" dirty="0" smtClean="0">
                <a:latin typeface="Times New Roman" pitchFamily="18" charset="0"/>
              </a:rPr>
              <a:t>2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+ 4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latin typeface="Times New Roman" pitchFamily="18" charset="0"/>
              </a:rPr>
              <a:t>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					</a:t>
            </a:r>
            <a:r>
              <a:rPr lang="en-US" sz="2400" dirty="0" smtClean="0">
                <a:latin typeface="Times New Roman" pitchFamily="18" charset="0"/>
              </a:rPr>
              <a:t>3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</a:rPr>
              <a:t>      	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latin typeface="Times New Roman" pitchFamily="18" charset="0"/>
              </a:rPr>
              <a:t>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					</a:t>
            </a:r>
            <a:r>
              <a:rPr lang="en-US" sz="2400" dirty="0" smtClean="0">
                <a:latin typeface="Times New Roman" pitchFamily="18" charset="0"/>
              </a:rPr>
              <a:t>6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+ 2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latin typeface="Times New Roman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Times New Roman" pitchFamily="18" charset="0"/>
              </a:rPr>
              <a:t>		   </a:t>
            </a:r>
            <a:r>
              <a:rPr lang="cs-CZ" sz="2400" dirty="0" smtClean="0">
                <a:latin typeface="Times New Roman" pitchFamily="18" charset="0"/>
              </a:rPr>
              <a:t>    				</a:t>
            </a:r>
            <a:r>
              <a:rPr lang="en-GB" sz="2400" i="1" dirty="0" err="1" smtClean="0">
                <a:latin typeface="Times New Roman" pitchFamily="18" charset="0"/>
              </a:rPr>
              <a:t>y</a:t>
            </a:r>
            <a:r>
              <a:rPr lang="en-GB" sz="2400" i="1" baseline="-25000" dirty="0" err="1" smtClean="0">
                <a:latin typeface="Times New Roman" pitchFamily="18" charset="0"/>
              </a:rPr>
              <a:t>j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GB" sz="2400" dirty="0" smtClean="0">
                <a:latin typeface="Times New Roman" pitchFamily="18" charset="0"/>
              </a:rPr>
              <a:t> 0</a:t>
            </a:r>
            <a:r>
              <a:rPr lang="en-GB" sz="2400" dirty="0" smtClean="0"/>
              <a:t> </a:t>
            </a: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P</a:t>
            </a:r>
            <a:r>
              <a:rPr lang="cs-CZ" sz="2400" dirty="0" err="1" smtClean="0">
                <a:solidFill>
                  <a:srgbClr val="0070C0"/>
                </a:solidFill>
              </a:rPr>
              <a:t>řípustná</a:t>
            </a:r>
            <a:r>
              <a:rPr lang="cs-CZ" sz="2400" dirty="0" smtClean="0">
                <a:solidFill>
                  <a:srgbClr val="0070C0"/>
                </a:solidFill>
              </a:rPr>
              <a:t> řešení (např.):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b="1" i="1" dirty="0" err="1" smtClean="0">
                <a:latin typeface="Times New Roman" pitchFamily="18" charset="0"/>
              </a:rPr>
              <a:t>x</a:t>
            </a:r>
            <a:r>
              <a:rPr lang="cs-CZ" sz="2400" baseline="30000" dirty="0" err="1" smtClean="0">
                <a:latin typeface="Times New Roman" pitchFamily="18" charset="0"/>
              </a:rPr>
              <a:t>T</a:t>
            </a:r>
            <a:r>
              <a:rPr lang="cs-CZ" sz="2400" dirty="0" smtClean="0">
                <a:latin typeface="Times New Roman" pitchFamily="18" charset="0"/>
              </a:rPr>
              <a:t> = (</a:t>
            </a:r>
            <a:r>
              <a:rPr lang="cs-CZ" sz="2000" i="1" dirty="0" smtClean="0">
                <a:latin typeface="Times New Roman" pitchFamily="18" charset="0"/>
              </a:rPr>
              <a:t>x</a:t>
            </a:r>
            <a:r>
              <a:rPr lang="cs-CZ" sz="2000" baseline="-25000" dirty="0" smtClean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;</a:t>
            </a:r>
            <a:r>
              <a:rPr lang="cs-CZ" sz="2000" baseline="-25000" dirty="0" smtClean="0">
                <a:latin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</a:rPr>
              <a:t> </a:t>
            </a:r>
            <a:r>
              <a:rPr lang="cs-CZ" sz="2000" i="1" dirty="0" smtClean="0">
                <a:latin typeface="Times New Roman" pitchFamily="18" charset="0"/>
              </a:rPr>
              <a:t>x</a:t>
            </a:r>
            <a:r>
              <a:rPr lang="cs-CZ" sz="2000" baseline="-25000" dirty="0" smtClean="0">
                <a:latin typeface="Times New Roman" pitchFamily="18" charset="0"/>
              </a:rPr>
              <a:t>2</a:t>
            </a:r>
            <a:r>
              <a:rPr lang="cs-CZ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;</a:t>
            </a:r>
            <a:r>
              <a:rPr lang="cs-CZ" sz="2000" dirty="0" smtClean="0">
                <a:latin typeface="Times New Roman" pitchFamily="18" charset="0"/>
              </a:rPr>
              <a:t> </a:t>
            </a:r>
            <a:r>
              <a:rPr lang="cs-CZ" sz="2000" i="1" dirty="0" smtClean="0">
                <a:latin typeface="Times New Roman" pitchFamily="18" charset="0"/>
              </a:rPr>
              <a:t>x</a:t>
            </a:r>
            <a:r>
              <a:rPr lang="cs-CZ" sz="2000" baseline="-25000" dirty="0" smtClean="0">
                <a:latin typeface="Times New Roman" pitchFamily="18" charset="0"/>
              </a:rPr>
              <a:t>3</a:t>
            </a:r>
            <a:r>
              <a:rPr lang="cs-CZ" sz="1800" dirty="0" smtClean="0">
                <a:latin typeface="Times New Roman" pitchFamily="18" charset="0"/>
              </a:rPr>
              <a:t> ) = </a:t>
            </a:r>
            <a:r>
              <a:rPr lang="cs-CZ" sz="2400" dirty="0" smtClean="0">
                <a:latin typeface="Times New Roman" pitchFamily="18" charset="0"/>
              </a:rPr>
              <a:t>(1 , 0 , 0) , 	</a:t>
            </a:r>
            <a:r>
              <a:rPr lang="cs-CZ" sz="2400" b="1" i="1" dirty="0" err="1" smtClean="0">
                <a:latin typeface="Times New Roman" pitchFamily="18" charset="0"/>
              </a:rPr>
              <a:t>y</a:t>
            </a:r>
            <a:r>
              <a:rPr lang="cs-CZ" sz="2400" baseline="30000" dirty="0" err="1" smtClean="0">
                <a:latin typeface="Times New Roman" pitchFamily="18" charset="0"/>
              </a:rPr>
              <a:t>T</a:t>
            </a:r>
            <a:r>
              <a:rPr lang="cs-CZ" sz="2400" baseline="30000" dirty="0" smtClean="0">
                <a:latin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</a:rPr>
              <a:t>= (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;</a:t>
            </a:r>
            <a:r>
              <a:rPr lang="cs-CZ" sz="2400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</a:rPr>
              <a:t>) = (1 , 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Optimální řešení: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</a:rPr>
              <a:t>*</a:t>
            </a:r>
            <a:r>
              <a:rPr lang="cs-CZ" sz="2400" baseline="30000" dirty="0" smtClean="0">
                <a:solidFill>
                  <a:srgbClr val="0070C0"/>
                </a:solidFill>
                <a:latin typeface="Times New Roman" pitchFamily="18" charset="0"/>
              </a:rPr>
              <a:t>T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</a:rPr>
              <a:t> = (2,5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</a:rPr>
              <a:t>;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</a:rPr>
              <a:t> 0,33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</a:rPr>
              <a:t>;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</a:rPr>
              <a:t> 0) ,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</a:rPr>
              <a:t>y</a:t>
            </a:r>
            <a:r>
              <a:rPr lang="cs-CZ" sz="2400" b="1" dirty="0" smtClean="0">
                <a:solidFill>
                  <a:srgbClr val="7030A0"/>
                </a:solidFill>
                <a:latin typeface="Times New Roman" pitchFamily="18" charset="0"/>
              </a:rPr>
              <a:t>*</a:t>
            </a:r>
            <a:r>
              <a:rPr lang="cs-CZ" sz="2400" baseline="30000" dirty="0" smtClean="0">
                <a:solidFill>
                  <a:srgbClr val="7030A0"/>
                </a:solidFill>
                <a:latin typeface="Times New Roman" pitchFamily="18" charset="0"/>
              </a:rPr>
              <a:t>T </a:t>
            </a:r>
            <a:r>
              <a:rPr lang="cs-CZ" sz="2400" dirty="0" smtClean="0">
                <a:solidFill>
                  <a:srgbClr val="7030A0"/>
                </a:solidFill>
                <a:latin typeface="Times New Roman" pitchFamily="18" charset="0"/>
              </a:rPr>
              <a:t>= (0,67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</a:rPr>
              <a:t>;</a:t>
            </a:r>
            <a:r>
              <a:rPr lang="cs-CZ" sz="2400" dirty="0" smtClean="0">
                <a:solidFill>
                  <a:srgbClr val="7030A0"/>
                </a:solidFill>
                <a:latin typeface="Times New Roman" pitchFamily="18" charset="0"/>
              </a:rPr>
              <a:t> 0,42), 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</a:rPr>
              <a:t>			</a:t>
            </a:r>
            <a:r>
              <a:rPr lang="cs-CZ" sz="2400" b="1" i="1" dirty="0" err="1" smtClean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cs-CZ" sz="2400" baseline="30000" dirty="0" err="1" smtClean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</a:rPr>
              <a:t>*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</a:rPr>
              <a:t>=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chemeClr val="tx2"/>
                </a:solidFill>
                <a:latin typeface="Times New Roman" pitchFamily="18" charset="0"/>
              </a:rPr>
              <a:t>b</a:t>
            </a:r>
            <a:r>
              <a:rPr lang="cs-CZ" sz="2400" baseline="30000" dirty="0" err="1" smtClean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cs-CZ" sz="2400" b="1" i="1" dirty="0" err="1" smtClean="0">
                <a:solidFill>
                  <a:srgbClr val="7030A0"/>
                </a:solidFill>
                <a:latin typeface="Times New Roman" pitchFamily="18" charset="0"/>
              </a:rPr>
              <a:t>y</a:t>
            </a:r>
            <a:r>
              <a:rPr lang="cs-CZ" sz="2400" b="1" dirty="0" smtClean="0">
                <a:solidFill>
                  <a:srgbClr val="7030A0"/>
                </a:solidFill>
                <a:latin typeface="Times New Roman" pitchFamily="18" charset="0"/>
              </a:rPr>
              <a:t>*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</a:rPr>
              <a:t>= 8,17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971550" y="1490663"/>
            <a:ext cx="37449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	</a:t>
            </a:r>
            <a:r>
              <a:rPr lang="en-US" sz="2400"/>
              <a:t>(P)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/>
              <a:t>	</a:t>
            </a:r>
            <a:r>
              <a:rPr lang="en-US" sz="2400">
                <a:latin typeface="Times New Roman" pitchFamily="18" charset="0"/>
              </a:rPr>
              <a:t>3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+ 2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+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</a:t>
            </a:r>
            <a:r>
              <a:rPr lang="en-US" sz="2400"/>
              <a:t> </a:t>
            </a:r>
            <a:r>
              <a:rPr lang="cs-CZ" sz="2400">
                <a:latin typeface="Times New Roman" pitchFamily="18" charset="0"/>
              </a:rPr>
              <a:t>MAX</a:t>
            </a:r>
            <a:r>
              <a:rPr lang="en-US" sz="2400">
                <a:latin typeface="Times New Roman" pitchFamily="18" charset="0"/>
              </a:rPr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/>
              <a:t>	</a:t>
            </a:r>
            <a:r>
              <a:rPr lang="en-US" sz="2400"/>
              <a:t>p</a:t>
            </a:r>
            <a:r>
              <a:rPr lang="cs-CZ" sz="2400"/>
              <a:t>ři omezeních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/>
              <a:t>	</a:t>
            </a:r>
            <a:r>
              <a:rPr lang="cs-CZ" sz="2400">
                <a:latin typeface="Times New Roman" pitchFamily="18" charset="0"/>
              </a:rPr>
              <a:t>2 </a:t>
            </a:r>
            <a:r>
              <a:rPr lang="cs-CZ" sz="2400" i="1">
                <a:latin typeface="Times New Roman" pitchFamily="18" charset="0"/>
              </a:rPr>
              <a:t>x</a:t>
            </a:r>
            <a:r>
              <a:rPr lang="cs-CZ" sz="2400" baseline="-25000">
                <a:latin typeface="Times New Roman" pitchFamily="18" charset="0"/>
              </a:rPr>
              <a:t>1</a:t>
            </a:r>
            <a:r>
              <a:rPr lang="cs-CZ" sz="2400">
                <a:latin typeface="Times New Roman" pitchFamily="18" charset="0"/>
              </a:rPr>
              <a:t> +3 </a:t>
            </a:r>
            <a:r>
              <a:rPr lang="cs-CZ" sz="2400" i="1">
                <a:latin typeface="Times New Roman" pitchFamily="18" charset="0"/>
              </a:rPr>
              <a:t>x</a:t>
            </a:r>
            <a:r>
              <a:rPr lang="cs-CZ" sz="2400" baseline="-25000">
                <a:latin typeface="Times New Roman" pitchFamily="18" charset="0"/>
              </a:rPr>
              <a:t>2</a:t>
            </a:r>
            <a:r>
              <a:rPr lang="cs-CZ" sz="2400">
                <a:latin typeface="Times New Roman" pitchFamily="18" charset="0"/>
              </a:rPr>
              <a:t> + 6 </a:t>
            </a:r>
            <a:r>
              <a:rPr lang="cs-CZ" sz="2400" i="1">
                <a:latin typeface="Times New Roman" pitchFamily="18" charset="0"/>
              </a:rPr>
              <a:t>x</a:t>
            </a:r>
            <a:r>
              <a:rPr lang="cs-CZ" sz="2400" baseline="-25000">
                <a:latin typeface="Times New Roman" pitchFamily="18" charset="0"/>
              </a:rPr>
              <a:t>3</a:t>
            </a:r>
            <a:r>
              <a:rPr lang="cs-CZ" sz="2400">
                <a:latin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sym typeface="Symbol" pitchFamily="18" charset="2"/>
              </a:rPr>
              <a:t></a:t>
            </a:r>
            <a:r>
              <a:rPr lang="cs-CZ" sz="2400">
                <a:latin typeface="Times New Roman" pitchFamily="18" charset="0"/>
              </a:rPr>
              <a:t> 6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>
                <a:latin typeface="Times New Roman" pitchFamily="18" charset="0"/>
              </a:rPr>
              <a:t>	4 </a:t>
            </a:r>
            <a:r>
              <a:rPr lang="cs-CZ" sz="2400" i="1">
                <a:latin typeface="Times New Roman" pitchFamily="18" charset="0"/>
              </a:rPr>
              <a:t>x</a:t>
            </a:r>
            <a:r>
              <a:rPr lang="cs-CZ" sz="2400" baseline="-25000">
                <a:latin typeface="Times New Roman" pitchFamily="18" charset="0"/>
              </a:rPr>
              <a:t>1</a:t>
            </a:r>
            <a:r>
              <a:rPr lang="cs-CZ" sz="2400">
                <a:latin typeface="Times New Roman" pitchFamily="18" charset="0"/>
              </a:rPr>
              <a:t> +          2 </a:t>
            </a:r>
            <a:r>
              <a:rPr lang="cs-CZ" sz="2400" i="1">
                <a:latin typeface="Times New Roman" pitchFamily="18" charset="0"/>
              </a:rPr>
              <a:t>x</a:t>
            </a:r>
            <a:r>
              <a:rPr lang="cs-CZ" sz="2400" baseline="-25000">
                <a:latin typeface="Times New Roman" pitchFamily="18" charset="0"/>
              </a:rPr>
              <a:t>3</a:t>
            </a:r>
            <a:r>
              <a:rPr lang="cs-CZ" sz="2400">
                <a:latin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sym typeface="Symbol" pitchFamily="18" charset="2"/>
              </a:rPr>
              <a:t></a:t>
            </a:r>
            <a:r>
              <a:rPr lang="cs-CZ" sz="2400">
                <a:latin typeface="Times New Roman" pitchFamily="18" charset="0"/>
              </a:rPr>
              <a:t> 10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>
                <a:latin typeface="Times New Roman" pitchFamily="18" charset="0"/>
              </a:rPr>
              <a:t>			     </a:t>
            </a:r>
            <a:r>
              <a:rPr lang="cs-CZ" sz="2400" i="1">
                <a:latin typeface="Times New Roman" pitchFamily="18" charset="0"/>
              </a:rPr>
              <a:t>x</a:t>
            </a:r>
            <a:r>
              <a:rPr lang="cs-CZ" sz="2400" i="1" baseline="-25000">
                <a:latin typeface="Times New Roman" pitchFamily="18" charset="0"/>
              </a:rPr>
              <a:t>i</a:t>
            </a:r>
            <a:r>
              <a:rPr lang="cs-CZ" sz="2400">
                <a:latin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sym typeface="Symbol" pitchFamily="18" charset="2"/>
              </a:rPr>
              <a:t></a:t>
            </a:r>
            <a:r>
              <a:rPr lang="cs-CZ" sz="2400">
                <a:latin typeface="Times New Roman" pitchFamily="18" charset="0"/>
              </a:rPr>
              <a:t> 0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/>
              <a:t>	</a:t>
            </a: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dirty="0" smtClean="0"/>
              <a:t>MME6</a:t>
            </a: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A16D3B-0028-4DB5-92F9-9C43A3F1ACCD}" type="slidenum">
              <a:rPr lang="cs-CZ" altLang="cs-CZ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400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54138"/>
          </a:xfrm>
        </p:spPr>
        <p:txBody>
          <a:bodyPr/>
          <a:lstStyle/>
          <a:p>
            <a:pPr algn="ctr" eaLnBrk="1" hangingPunct="1"/>
            <a:r>
              <a:rPr lang="cs-CZ" altLang="cs-CZ" sz="3600" b="1" dirty="0" smtClean="0"/>
              <a:t>Úloha lineárního programování</a:t>
            </a:r>
            <a:br>
              <a:rPr lang="cs-CZ" altLang="cs-CZ" sz="3600" b="1" dirty="0" smtClean="0"/>
            </a:br>
            <a:r>
              <a:rPr lang="cs-CZ" altLang="cs-CZ" sz="2800" b="1" dirty="0">
                <a:solidFill>
                  <a:schemeClr val="tx1"/>
                </a:solidFill>
              </a:rPr>
              <a:t>Z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ákladní tvar</a:t>
            </a:r>
            <a:endParaRPr lang="cs-CZ" altLang="cs-CZ" sz="3600" b="1" dirty="0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2349500"/>
            <a:ext cx="8675687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+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+ ...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c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MAX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;</a:t>
            </a:r>
            <a:r>
              <a:rPr lang="cs-CZ" altLang="cs-CZ" sz="2400" dirty="0" smtClean="0"/>
              <a:t>	(1) </a:t>
            </a:r>
            <a:r>
              <a:rPr lang="cs-CZ" altLang="cs-CZ" sz="2400" u="sng" dirty="0" smtClean="0">
                <a:latin typeface="Arial" panose="020B0604020202020204" pitchFamily="34" charset="0"/>
              </a:rPr>
              <a:t>ú</a:t>
            </a:r>
            <a:r>
              <a:rPr lang="cs-CZ" altLang="cs-CZ" sz="2400" u="sng" dirty="0" smtClean="0"/>
              <a:t>čelov</a:t>
            </a:r>
            <a:r>
              <a:rPr lang="cs-CZ" altLang="cs-CZ" sz="2400" u="sng" dirty="0" smtClean="0">
                <a:latin typeface="Arial" panose="020B0604020202020204" pitchFamily="34" charset="0"/>
              </a:rPr>
              <a:t>á</a:t>
            </a:r>
            <a:r>
              <a:rPr lang="cs-CZ" altLang="cs-CZ" sz="2400" u="sng" dirty="0" smtClean="0"/>
              <a:t> funkce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				       (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MIN)</a:t>
            </a:r>
            <a:endParaRPr lang="cs-CZ" altLang="cs-CZ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za podm</a:t>
            </a:r>
            <a:r>
              <a:rPr lang="cs-CZ" altLang="cs-CZ" sz="2400" dirty="0" smtClean="0">
                <a:latin typeface="Arial" panose="020B0604020202020204" pitchFamily="34" charset="0"/>
              </a:rPr>
              <a:t>í</a:t>
            </a:r>
            <a:r>
              <a:rPr lang="cs-CZ" altLang="cs-CZ" sz="2400" dirty="0" smtClean="0"/>
              <a:t>nek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i="1" dirty="0" smtClean="0"/>
              <a:t>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+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+ ... +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baseline="-25000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 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≤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b</a:t>
            </a:r>
            <a:r>
              <a:rPr lang="en-US" altLang="cs-CZ" sz="2400" baseline="-25000" dirty="0" smtClean="0"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	 a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+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+ ... +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baseline="-25000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 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≤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b</a:t>
            </a:r>
            <a:r>
              <a:rPr lang="en-US" altLang="cs-CZ" sz="2400" baseline="-25000" dirty="0" smtClean="0"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	     .</a:t>
            </a:r>
            <a:r>
              <a:rPr lang="en-GB" altLang="cs-CZ" sz="2400" dirty="0" smtClean="0"/>
              <a:t>......................</a:t>
            </a:r>
            <a:r>
              <a:rPr lang="en-US" altLang="cs-CZ" sz="2400" baseline="-25000" dirty="0" smtClean="0"/>
              <a:t>	</a:t>
            </a:r>
            <a:r>
              <a:rPr lang="cs-CZ" altLang="cs-CZ" sz="2400" baseline="-25000" dirty="0" smtClean="0"/>
              <a:t>	</a:t>
            </a:r>
            <a:r>
              <a:rPr lang="en-US" altLang="cs-CZ" sz="2400" dirty="0" smtClean="0"/>
              <a:t>(2) </a:t>
            </a:r>
            <a:r>
              <a:rPr lang="en-US" altLang="cs-CZ" sz="2400" u="sng" dirty="0" err="1" smtClean="0"/>
              <a:t>omezuj</a:t>
            </a:r>
            <a:r>
              <a:rPr lang="en-US" altLang="cs-CZ" sz="2400" u="sng" dirty="0" err="1" smtClean="0">
                <a:latin typeface="Arial" panose="020B0604020202020204" pitchFamily="34" charset="0"/>
              </a:rPr>
              <a:t>í</a:t>
            </a:r>
            <a:r>
              <a:rPr lang="en-US" altLang="cs-CZ" sz="2400" u="sng" dirty="0" err="1" smtClean="0"/>
              <a:t>c</a:t>
            </a:r>
            <a:r>
              <a:rPr lang="en-US" altLang="cs-CZ" sz="2400" u="sng" dirty="0" err="1" smtClean="0">
                <a:latin typeface="Arial" panose="020B0604020202020204" pitchFamily="34" charset="0"/>
              </a:rPr>
              <a:t>í</a:t>
            </a:r>
            <a:r>
              <a:rPr lang="en-US" altLang="cs-CZ" sz="2400" u="sng" dirty="0" smtClean="0"/>
              <a:t> </a:t>
            </a:r>
            <a:r>
              <a:rPr lang="cs-CZ" altLang="cs-CZ" sz="2400" u="sng" dirty="0" smtClean="0"/>
              <a:t>po</a:t>
            </a:r>
            <a:r>
              <a:rPr lang="en-US" altLang="cs-CZ" sz="2400" u="sng" dirty="0" err="1" smtClean="0"/>
              <a:t>dm</a:t>
            </a:r>
            <a:r>
              <a:rPr lang="en-US" altLang="cs-CZ" sz="2400" u="sng" dirty="0" err="1" smtClean="0">
                <a:latin typeface="Arial" panose="020B0604020202020204" pitchFamily="34" charset="0"/>
              </a:rPr>
              <a:t>í</a:t>
            </a:r>
            <a:r>
              <a:rPr lang="en-US" altLang="cs-CZ" sz="2400" u="sng" dirty="0" err="1" smtClean="0"/>
              <a:t>nky</a:t>
            </a:r>
            <a:endParaRPr lang="en-US" altLang="cs-CZ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i="1" dirty="0" smtClean="0"/>
              <a:t>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dirty="0" smtClean="0">
                <a:latin typeface="Times New Roman" panose="02020603050405020304" pitchFamily="18" charset="0"/>
              </a:rPr>
              <a:t>m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+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dirty="0" smtClean="0">
                <a:latin typeface="Times New Roman" panose="02020603050405020304" pitchFamily="18" charset="0"/>
              </a:rPr>
              <a:t>m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+ ...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mn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800" dirty="0">
                <a:latin typeface="Times New Roman" panose="02020603050405020304" pitchFamily="18" charset="0"/>
              </a:rPr>
              <a:t>≤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cs-CZ" sz="2400" i="1" dirty="0" err="1" smtClean="0">
                <a:latin typeface="Times New Roman" panose="02020603050405020304" pitchFamily="18" charset="0"/>
              </a:rPr>
              <a:t>b</a:t>
            </a:r>
            <a:r>
              <a:rPr lang="en-US" altLang="cs-CZ" sz="2400" i="1" baseline="-25000" dirty="0" err="1" smtClean="0">
                <a:latin typeface="Times New Roman" panose="02020603050405020304" pitchFamily="18" charset="0"/>
              </a:rPr>
              <a:t>m</a:t>
            </a:r>
            <a:r>
              <a:rPr lang="cs-CZ" altLang="cs-CZ" sz="2400" i="1" baseline="-25000" dirty="0" smtClean="0">
                <a:latin typeface="Times New Roman" panose="02020603050405020304" pitchFamily="18" charset="0"/>
              </a:rPr>
              <a:t>	          </a:t>
            </a:r>
            <a:r>
              <a:rPr lang="cs-CZ" altLang="cs-CZ" sz="2400" u="sng" dirty="0" smtClean="0"/>
              <a:t>ve tvaru nerovností</a:t>
            </a:r>
            <a:endParaRPr lang="en-US" altLang="cs-CZ" sz="2400" u="sng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 smtClean="0"/>
              <a:t>	</a:t>
            </a:r>
            <a:r>
              <a:rPr lang="cs-CZ" altLang="cs-CZ" sz="2400" dirty="0" smtClean="0"/>
              <a:t>  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0 ,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0 , ... ,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400" i="1" baseline="-25000" dirty="0" smtClean="0">
                <a:latin typeface="Times New Roman" panose="02020603050405020304" pitchFamily="18" charset="0"/>
              </a:rPr>
              <a:t>n</a:t>
            </a:r>
            <a:r>
              <a:rPr lang="en-US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0</a:t>
            </a:r>
            <a:r>
              <a:rPr lang="en-US" altLang="cs-CZ" sz="2400" dirty="0" smtClean="0"/>
              <a:t> 	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(</a:t>
            </a:r>
            <a:r>
              <a:rPr lang="cs-CZ" altLang="cs-CZ" sz="2400" dirty="0" smtClean="0"/>
              <a:t>3) </a:t>
            </a:r>
            <a:r>
              <a:rPr lang="en-US" altLang="cs-CZ" sz="2400" u="sng" dirty="0" err="1" smtClean="0"/>
              <a:t>podm</a:t>
            </a:r>
            <a:r>
              <a:rPr lang="cs-CZ" altLang="cs-CZ" sz="2400" u="sng" dirty="0" smtClean="0"/>
              <a:t>í</a:t>
            </a:r>
            <a:r>
              <a:rPr lang="en-US" altLang="cs-CZ" sz="2400" u="sng" dirty="0" err="1" smtClean="0"/>
              <a:t>nky</a:t>
            </a:r>
            <a:r>
              <a:rPr lang="en-US" altLang="cs-CZ" sz="2400" u="sng" dirty="0" smtClean="0"/>
              <a:t> </a:t>
            </a:r>
            <a:r>
              <a:rPr lang="en-US" altLang="cs-CZ" sz="2400" u="sng" dirty="0" err="1" smtClean="0"/>
              <a:t>nez</a:t>
            </a:r>
            <a:r>
              <a:rPr lang="cs-CZ" altLang="cs-CZ" sz="2400" u="sng" dirty="0" smtClean="0"/>
              <a:t>á</a:t>
            </a:r>
            <a:r>
              <a:rPr lang="en-US" altLang="cs-CZ" sz="2400" u="sng" dirty="0" err="1" smtClean="0"/>
              <a:t>pornosti</a:t>
            </a:r>
            <a:endParaRPr lang="cs-CZ" altLang="cs-CZ" sz="2400" u="sng" dirty="0" smtClean="0"/>
          </a:p>
        </p:txBody>
      </p:sp>
      <p:sp>
        <p:nvSpPr>
          <p:cNvPr id="2" name="Pravá složená závorka 1"/>
          <p:cNvSpPr/>
          <p:nvPr/>
        </p:nvSpPr>
        <p:spPr>
          <a:xfrm>
            <a:off x="4788024" y="3933056"/>
            <a:ext cx="288032" cy="144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3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Příklad 1: „Krmné směsi“ </a:t>
            </a:r>
            <a:br>
              <a:rPr lang="cs-CZ" sz="3200" b="1" smtClean="0"/>
            </a:br>
            <a:endParaRPr lang="cs-CZ" sz="3200" b="1" smtClean="0"/>
          </a:p>
        </p:txBody>
      </p:sp>
      <p:graphicFrame>
        <p:nvGraphicFramePr>
          <p:cNvPr id="95235" name="Group 3"/>
          <p:cNvGraphicFramePr>
            <a:graphicFrameLocks noGrp="1"/>
          </p:cNvGraphicFramePr>
          <p:nvPr>
            <p:ph sz="half" idx="2"/>
          </p:nvPr>
        </p:nvGraphicFramePr>
        <p:xfrm>
          <a:off x="827088" y="1628775"/>
          <a:ext cx="7705725" cy="5040313"/>
        </p:xfrm>
        <a:graphic>
          <a:graphicData uri="http://schemas.openxmlformats.org/drawingml/2006/table">
            <a:tbl>
              <a:tblPr/>
              <a:tblGrid>
                <a:gridCol w="335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2000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+ 3000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270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+ 100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+ 60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+ 0,3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270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0,5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≤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+ 0,2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≤ 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+ 0,1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0,3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+ 0,5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+ 0,2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≥ 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y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12825"/>
          </a:xfrm>
        </p:spPr>
        <p:txBody>
          <a:bodyPr/>
          <a:lstStyle/>
          <a:p>
            <a:pPr eaLnBrk="1" hangingPunct="1"/>
            <a:r>
              <a:rPr lang="cs-CZ" sz="3600" b="1" smtClean="0"/>
              <a:t>Ekonomická interpretace duality 1</a:t>
            </a:r>
            <a:r>
              <a:rPr lang="cs-CZ" smtClean="0"/>
              <a:t>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79296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Prvky primárního modelu (P):</a:t>
            </a:r>
            <a:endParaRPr lang="cs-CZ" sz="2800" i="1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	</a:t>
            </a:r>
            <a:r>
              <a:rPr lang="cs-CZ" sz="2800" dirty="0" smtClean="0"/>
              <a:t>množství </a:t>
            </a:r>
            <a:r>
              <a:rPr lang="en-US" sz="2800" dirty="0" smtClean="0"/>
              <a:t>v</a:t>
            </a:r>
            <a:r>
              <a:rPr lang="cs-CZ" sz="2800" dirty="0" smtClean="0"/>
              <a:t>ý</a:t>
            </a:r>
            <a:r>
              <a:rPr lang="en-US" sz="2800" dirty="0" smtClean="0"/>
              <a:t>robku1</a:t>
            </a:r>
            <a:r>
              <a:rPr lang="cs-CZ" sz="2800" dirty="0" smtClean="0"/>
              <a:t> </a:t>
            </a:r>
            <a:r>
              <a:rPr lang="en-US" sz="2800" dirty="0" smtClean="0"/>
              <a:t>(</a:t>
            </a:r>
            <a:r>
              <a:rPr lang="cs-CZ" sz="2800" dirty="0" smtClean="0"/>
              <a:t>vyrobené směsi I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)</a:t>
            </a:r>
            <a:endParaRPr lang="cs-CZ" sz="28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	</a:t>
            </a:r>
            <a:r>
              <a:rPr lang="cs-CZ" sz="2800" dirty="0" smtClean="0"/>
              <a:t>množství </a:t>
            </a:r>
            <a:r>
              <a:rPr lang="en-US" sz="2800" dirty="0"/>
              <a:t>v</a:t>
            </a:r>
            <a:r>
              <a:rPr lang="cs-CZ" sz="2800" dirty="0"/>
              <a:t>ý</a:t>
            </a:r>
            <a:r>
              <a:rPr lang="en-US" sz="2800" dirty="0" err="1" smtClean="0"/>
              <a:t>robku</a:t>
            </a:r>
            <a:r>
              <a:rPr lang="cs-CZ" sz="2800" dirty="0" smtClean="0"/>
              <a:t>2 </a:t>
            </a:r>
            <a:r>
              <a:rPr lang="en-US" sz="2800" dirty="0" smtClean="0"/>
              <a:t>(</a:t>
            </a:r>
            <a:r>
              <a:rPr lang="cs-CZ" sz="2800" dirty="0" smtClean="0"/>
              <a:t>vyrobené směsi II</a:t>
            </a:r>
            <a:r>
              <a:rPr lang="en-US" sz="2800" dirty="0" smtClean="0"/>
              <a:t>)</a:t>
            </a:r>
            <a:endParaRPr lang="cs-CZ" sz="2800" i="1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i="1" dirty="0" smtClean="0">
                <a:latin typeface="Times New Roman" pitchFamily="18" charset="0"/>
              </a:rPr>
              <a:t>z</a:t>
            </a:r>
            <a:r>
              <a:rPr lang="cs-CZ" sz="2800" dirty="0" smtClean="0">
                <a:latin typeface="Times New Roman" pitchFamily="18" charset="0"/>
              </a:rPr>
              <a:t> 	</a:t>
            </a:r>
            <a:r>
              <a:rPr lang="cs-CZ" sz="2800" dirty="0" smtClean="0"/>
              <a:t>celkový zisk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z</a:t>
            </a:r>
            <a:r>
              <a:rPr lang="cs-CZ" sz="2800" dirty="0" smtClean="0">
                <a:latin typeface="Times New Roman" pitchFamily="18" charset="0"/>
              </a:rPr>
              <a:t>* = 1 020 000,- </a:t>
            </a:r>
            <a:r>
              <a:rPr lang="cs-CZ" sz="2800" dirty="0" smtClean="0"/>
              <a:t>Kč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i="1" dirty="0" smtClean="0">
                <a:latin typeface="Times New Roman" pitchFamily="18" charset="0"/>
              </a:rPr>
              <a:t>b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	</a:t>
            </a:r>
            <a:r>
              <a:rPr lang="cs-CZ" sz="2800" dirty="0" smtClean="0"/>
              <a:t>disponibilní kapacita </a:t>
            </a:r>
            <a:r>
              <a:rPr lang="en-US" sz="2800" dirty="0" smtClean="0"/>
              <a:t>zdroje1 (</a:t>
            </a:r>
            <a:r>
              <a:rPr lang="cs-CZ" sz="2800" dirty="0" smtClean="0"/>
              <a:t>rýže</a:t>
            </a:r>
            <a:r>
              <a:rPr lang="en-US" sz="2800" dirty="0" smtClean="0"/>
              <a:t>)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b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 = 270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i="1" dirty="0" smtClean="0">
                <a:latin typeface="Times New Roman" pitchFamily="18" charset="0"/>
              </a:rPr>
              <a:t>b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 	</a:t>
            </a:r>
            <a:r>
              <a:rPr lang="cs-CZ" sz="2800" dirty="0" smtClean="0"/>
              <a:t>disponibilní kapacita </a:t>
            </a:r>
            <a:r>
              <a:rPr lang="en-US" sz="2800" dirty="0" smtClean="0"/>
              <a:t>zdroje2 (</a:t>
            </a:r>
            <a:r>
              <a:rPr lang="cs-CZ" sz="2800" dirty="0" smtClean="0"/>
              <a:t>pšenice</a:t>
            </a:r>
            <a:r>
              <a:rPr lang="en-US" sz="2800" dirty="0" smtClean="0"/>
              <a:t>)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b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00</a:t>
            </a:r>
            <a:endParaRPr lang="cs-CZ" sz="28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i="1" dirty="0" smtClean="0">
                <a:latin typeface="Times New Roman" pitchFamily="18" charset="0"/>
              </a:rPr>
              <a:t>b</a:t>
            </a:r>
            <a:r>
              <a:rPr lang="cs-CZ" sz="2800" baseline="-25000" dirty="0" smtClean="0">
                <a:latin typeface="Times New Roman" pitchFamily="18" charset="0"/>
              </a:rPr>
              <a:t>3</a:t>
            </a:r>
            <a:r>
              <a:rPr lang="cs-CZ" sz="2800" dirty="0" smtClean="0">
                <a:latin typeface="Times New Roman" pitchFamily="18" charset="0"/>
              </a:rPr>
              <a:t> 	</a:t>
            </a:r>
            <a:r>
              <a:rPr lang="cs-CZ" sz="2800" dirty="0" smtClean="0"/>
              <a:t>disponibilní kapacita </a:t>
            </a:r>
            <a:r>
              <a:rPr lang="en-US" sz="2800" dirty="0" smtClean="0"/>
              <a:t>zdroje3 (</a:t>
            </a:r>
            <a:r>
              <a:rPr lang="cs-CZ" sz="2800" dirty="0" smtClean="0"/>
              <a:t>vloček</a:t>
            </a:r>
            <a:r>
              <a:rPr lang="en-US" sz="2800" dirty="0" smtClean="0"/>
              <a:t>)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b</a:t>
            </a:r>
            <a:r>
              <a:rPr lang="cs-CZ" sz="2800" baseline="-25000" dirty="0" smtClean="0">
                <a:latin typeface="Times New Roman" pitchFamily="18" charset="0"/>
              </a:rPr>
              <a:t>3</a:t>
            </a:r>
            <a:r>
              <a:rPr lang="cs-CZ" sz="2800" dirty="0" smtClean="0">
                <a:latin typeface="Times New Roman" pitchFamily="18" charset="0"/>
              </a:rPr>
              <a:t> = 60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i="1" dirty="0" smtClean="0">
                <a:latin typeface="Times New Roman" pitchFamily="18" charset="0"/>
              </a:rPr>
              <a:t>x</a:t>
            </a:r>
            <a:r>
              <a:rPr lang="cs-CZ" sz="2800" dirty="0" smtClean="0">
                <a:latin typeface="Times New Roman" pitchFamily="18" charset="0"/>
              </a:rPr>
              <a:t>*	</a:t>
            </a:r>
            <a:r>
              <a:rPr lang="cs-CZ" sz="2800" dirty="0" smtClean="0"/>
              <a:t>optimální výrobní program</a:t>
            </a:r>
            <a:r>
              <a:rPr lang="cs-CZ" sz="2800" dirty="0" smtClean="0">
                <a:latin typeface="Times New Roman" pitchFamily="18" charset="0"/>
              </a:rPr>
              <a:t>  </a:t>
            </a:r>
            <a:br>
              <a:rPr lang="cs-CZ" sz="2800" dirty="0" smtClean="0">
                <a:latin typeface="Times New Roman" pitchFamily="18" charset="0"/>
              </a:rPr>
            </a:br>
            <a:r>
              <a:rPr lang="cs-CZ" sz="2800" b="1" i="1" dirty="0" smtClean="0">
                <a:latin typeface="Times New Roman" pitchFamily="18" charset="0"/>
              </a:rPr>
              <a:t>x</a:t>
            </a:r>
            <a:r>
              <a:rPr lang="cs-CZ" sz="2800" dirty="0" smtClean="0">
                <a:latin typeface="Times New Roman" pitchFamily="18" charset="0"/>
              </a:rPr>
              <a:t>* = (240</a:t>
            </a:r>
            <a:r>
              <a:rPr lang="en-US" sz="2800" dirty="0" smtClean="0">
                <a:latin typeface="Times New Roman" pitchFamily="18" charset="0"/>
              </a:rPr>
              <a:t> ; </a:t>
            </a:r>
            <a:r>
              <a:rPr lang="cs-CZ" sz="2800" dirty="0" smtClean="0">
                <a:latin typeface="Times New Roman" pitchFamily="18" charset="0"/>
              </a:rPr>
              <a:t>180)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Označme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</a:rPr>
              <a:t>y</a:t>
            </a:r>
            <a:r>
              <a:rPr lang="cs-CZ" sz="2800" dirty="0" smtClean="0">
                <a:latin typeface="Times New Roman" pitchFamily="18" charset="0"/>
              </a:rPr>
              <a:t>* </a:t>
            </a:r>
            <a:r>
              <a:rPr lang="cs-CZ" sz="2800" dirty="0" smtClean="0"/>
              <a:t>optimální řešení duální úlohy</a:t>
            </a:r>
            <a:r>
              <a:rPr lang="cs-CZ" sz="2800" dirty="0" smtClean="0">
                <a:latin typeface="Times New Roman" pitchFamily="18" charset="0"/>
              </a:rPr>
              <a:t> </a:t>
            </a:r>
            <a:br>
              <a:rPr lang="cs-CZ" sz="2800" dirty="0" smtClean="0">
                <a:latin typeface="Times New Roman" pitchFamily="18" charset="0"/>
              </a:rPr>
            </a:br>
            <a:r>
              <a:rPr lang="cs-CZ" sz="2800" b="1" i="1" dirty="0" smtClean="0">
                <a:latin typeface="Times New Roman" pitchFamily="18" charset="0"/>
              </a:rPr>
              <a:t>y</a:t>
            </a:r>
            <a:r>
              <a:rPr lang="cs-CZ" sz="2800" dirty="0" smtClean="0">
                <a:latin typeface="Times New Roman" pitchFamily="18" charset="0"/>
              </a:rPr>
              <a:t>* = (666,67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</a:rPr>
              <a:t>; 0 ;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</a:rPr>
              <a:t>14000)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Ekonomická interpretace duality 2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Podle hlavní věty o dualitě platí</a:t>
            </a:r>
            <a:r>
              <a:rPr lang="cs-CZ" sz="2400" dirty="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dirty="0" smtClean="0">
                <a:latin typeface="Times New Roman" pitchFamily="18" charset="0"/>
              </a:rPr>
              <a:t>	z</a:t>
            </a:r>
            <a:r>
              <a:rPr lang="cs-CZ" sz="2400" dirty="0" smtClean="0">
                <a:latin typeface="Times New Roman" pitchFamily="18" charset="0"/>
              </a:rPr>
              <a:t>* = </a:t>
            </a:r>
            <a:r>
              <a:rPr lang="cs-CZ" sz="2400" b="1" i="1" dirty="0" err="1" smtClean="0">
                <a:latin typeface="Times New Roman" pitchFamily="18" charset="0"/>
              </a:rPr>
              <a:t>c</a:t>
            </a:r>
            <a:r>
              <a:rPr lang="cs-CZ" sz="2400" baseline="30000" dirty="0" err="1" smtClean="0">
                <a:latin typeface="Times New Roman" pitchFamily="18" charset="0"/>
              </a:rPr>
              <a:t>T</a:t>
            </a:r>
            <a:r>
              <a:rPr lang="cs-CZ" sz="2400" b="1" i="1" dirty="0" err="1" smtClean="0">
                <a:latin typeface="Times New Roman" pitchFamily="18" charset="0"/>
              </a:rPr>
              <a:t>x</a:t>
            </a:r>
            <a:r>
              <a:rPr lang="cs-CZ" sz="2400" dirty="0" smtClean="0">
                <a:latin typeface="Times New Roman" pitchFamily="18" charset="0"/>
              </a:rPr>
              <a:t>* = </a:t>
            </a:r>
            <a:r>
              <a:rPr lang="cs-CZ" sz="2400" b="1" i="1" dirty="0" err="1" smtClean="0">
                <a:latin typeface="Times New Roman" pitchFamily="18" charset="0"/>
              </a:rPr>
              <a:t>b</a:t>
            </a:r>
            <a:r>
              <a:rPr lang="cs-CZ" sz="2400" baseline="30000" dirty="0" err="1" smtClean="0">
                <a:latin typeface="Times New Roman" pitchFamily="18" charset="0"/>
              </a:rPr>
              <a:t>T</a:t>
            </a:r>
            <a:r>
              <a:rPr lang="cs-CZ" sz="2400" b="1" i="1" dirty="0" err="1" smtClean="0">
                <a:latin typeface="Times New Roman" pitchFamily="18" charset="0"/>
              </a:rPr>
              <a:t>y</a:t>
            </a:r>
            <a:r>
              <a:rPr lang="cs-CZ" sz="2400" dirty="0" smtClean="0">
                <a:latin typeface="Times New Roman" pitchFamily="18" charset="0"/>
              </a:rPr>
              <a:t>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dirty="0" smtClean="0">
                <a:latin typeface="Times New Roman" pitchFamily="18" charset="0"/>
              </a:rPr>
              <a:t>	z</a:t>
            </a:r>
            <a:r>
              <a:rPr lang="cs-CZ" sz="2400" dirty="0" smtClean="0">
                <a:latin typeface="Times New Roman" pitchFamily="18" charset="0"/>
              </a:rPr>
              <a:t>* = 270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666,67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+ 100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+ 60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14000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1020000</a:t>
            </a:r>
            <a:endParaRPr lang="cs-CZ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Hodnoty duální proměnné</a:t>
            </a:r>
            <a:r>
              <a:rPr lang="cs-CZ" sz="2400" dirty="0" smtClean="0"/>
              <a:t> interpretujeme</a:t>
            </a:r>
            <a:r>
              <a:rPr lang="cs-CZ" sz="2400" b="1" dirty="0" smtClean="0"/>
              <a:t> jako ocenění 1 jednotky příslušného zdroje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Jde tu o </a:t>
            </a:r>
            <a:r>
              <a:rPr lang="cs-CZ" sz="2400" b="1" dirty="0" smtClean="0"/>
              <a:t>marginální ocenění zdrojů</a:t>
            </a:r>
            <a:r>
              <a:rPr lang="cs-CZ" sz="2400" dirty="0" smtClean="0"/>
              <a:t>, tzn. nejvyšší cenu jednotky užitého zdroje, za kterou se ještě „vyplatí“ nakoupit tento zdroj, tzv. </a:t>
            </a:r>
            <a:r>
              <a:rPr lang="cs-CZ" sz="2400" b="1" dirty="0" smtClean="0"/>
              <a:t>stínová cena</a:t>
            </a:r>
            <a:r>
              <a:rPr lang="cs-CZ" sz="2400" dirty="0" smtClean="0"/>
              <a:t> („</a:t>
            </a:r>
            <a:r>
              <a:rPr lang="cs-CZ" sz="2400" b="1" dirty="0" err="1" smtClean="0">
                <a:solidFill>
                  <a:srgbClr val="FF0000"/>
                </a:solidFill>
              </a:rPr>
              <a:t>shadow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price</a:t>
            </a:r>
            <a:r>
              <a:rPr lang="cs-CZ" sz="2400" dirty="0" smtClean="0"/>
              <a:t>“)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Je-li skutečná cena jednotky zdroje menší než stínová cena, vyplatí se rozšířit výrobu nákupem tohoto zdroje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Stínová cena představuje </a:t>
            </a:r>
            <a:r>
              <a:rPr lang="cs-CZ" sz="2400" b="1" dirty="0" smtClean="0"/>
              <a:t>náklady obětované příležitosti:</a:t>
            </a:r>
            <a:r>
              <a:rPr lang="cs-CZ" sz="2400" dirty="0" smtClean="0"/>
              <a:t> nevyčerpaný zdroj má nulovou hodnotu duální proměnné, tj. </a:t>
            </a:r>
            <a:r>
              <a:rPr lang="cs-CZ" sz="2400" b="1" dirty="0" smtClean="0"/>
              <a:t>nulovou stínovou cenu</a:t>
            </a:r>
            <a:r>
              <a:rPr lang="cs-CZ" sz="2400" dirty="0" smtClean="0"/>
              <a:t>. Jeho zvýšení o jednotku proto nezpůsobí zvýšení zisku!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V="1">
            <a:off x="2771775" y="1412875"/>
            <a:ext cx="331311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 flipV="1">
            <a:off x="3924300" y="1628775"/>
            <a:ext cx="20875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 flipV="1">
            <a:off x="5148263" y="1844675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5940425" y="1196975"/>
            <a:ext cx="187325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  </a:t>
            </a:r>
            <a:r>
              <a:rPr lang="cs-CZ" sz="1600"/>
              <a:t>Rýže</a:t>
            </a:r>
          </a:p>
          <a:p>
            <a:r>
              <a:rPr lang="cs-CZ" sz="1600"/>
              <a:t> Pšenice</a:t>
            </a:r>
          </a:p>
          <a:p>
            <a:r>
              <a:rPr lang="cs-CZ" sz="1600"/>
              <a:t>Vločky</a:t>
            </a:r>
          </a:p>
          <a:p>
            <a:pPr>
              <a:spcBef>
                <a:spcPct val="50000"/>
              </a:spcBef>
            </a:pP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Ekonomická interpretace duality 3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 smtClean="0"/>
              <a:t>Konkrétně: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jednotka 1. zdroje (rýže) se podílí na dalším zisku hodnotou    </a:t>
            </a:r>
            <a:r>
              <a:rPr lang="cs-CZ" i="1" dirty="0" smtClean="0">
                <a:latin typeface="Times New Roman" pitchFamily="18" charset="0"/>
              </a:rPr>
              <a:t>y</a:t>
            </a:r>
            <a:r>
              <a:rPr lang="cs-CZ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/>
              <a:t> </a:t>
            </a:r>
            <a:r>
              <a:rPr lang="cs-CZ" sz="2800" dirty="0" smtClean="0">
                <a:latin typeface="Times New Roman" pitchFamily="18" charset="0"/>
              </a:rPr>
              <a:t>= </a:t>
            </a:r>
            <a:r>
              <a:rPr lang="cs-CZ" sz="2800" dirty="0" smtClean="0"/>
              <a:t>666,67 Kč</a:t>
            </a:r>
          </a:p>
          <a:p>
            <a:pPr eaLnBrk="1" hangingPunct="1">
              <a:lnSpc>
                <a:spcPct val="90000"/>
              </a:lnSpc>
            </a:pPr>
            <a:r>
              <a:rPr lang="cs-CZ" i="1" dirty="0" smtClean="0">
                <a:latin typeface="Times New Roman" pitchFamily="18" charset="0"/>
              </a:rPr>
              <a:t>y</a:t>
            </a:r>
            <a:r>
              <a:rPr lang="cs-CZ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/>
              <a:t> </a:t>
            </a:r>
            <a:r>
              <a:rPr lang="cs-CZ" sz="2800" dirty="0" smtClean="0">
                <a:latin typeface="Times New Roman" pitchFamily="18" charset="0"/>
              </a:rPr>
              <a:t>= 0</a:t>
            </a:r>
            <a:r>
              <a:rPr lang="cs-CZ" sz="2800" dirty="0" smtClean="0"/>
              <a:t> znamená, že se 2. zdroj (pšenice) na </a:t>
            </a:r>
            <a:r>
              <a:rPr lang="cs-CZ" sz="2800" dirty="0" smtClean="0">
                <a:solidFill>
                  <a:schemeClr val="accent2"/>
                </a:solidFill>
              </a:rPr>
              <a:t>dalším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ev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  <a:r>
              <a:rPr lang="cs-CZ" sz="2800" dirty="0" smtClean="0"/>
              <a:t> zisku přímo nepodílí. Tento zdroj není plně využit </a:t>
            </a:r>
            <a:r>
              <a:rPr lang="cs-CZ" sz="2800" dirty="0" smtClean="0">
                <a:sym typeface="Symbol" pitchFamily="18" charset="2"/>
              </a:rPr>
              <a:t></a:t>
            </a:r>
            <a:r>
              <a:rPr lang="cs-CZ" sz="2800" dirty="0" smtClean="0"/>
              <a:t> jeho zvýšení o jednotku nezpůsobí zvýšení hodnoty účelové funkce</a:t>
            </a:r>
            <a:r>
              <a:rPr lang="en-US" sz="2800" dirty="0" smtClean="0"/>
              <a:t> </a:t>
            </a:r>
            <a:r>
              <a:rPr lang="cs-CZ" sz="2800" dirty="0" smtClean="0"/>
              <a:t>(</a:t>
            </a:r>
            <a:r>
              <a:rPr lang="en-US" sz="2800" dirty="0" err="1" smtClean="0"/>
              <a:t>tj</a:t>
            </a:r>
            <a:r>
              <a:rPr lang="en-US" sz="2800" dirty="0" smtClean="0"/>
              <a:t>. </a:t>
            </a:r>
            <a:r>
              <a:rPr lang="cs-CZ" sz="2800" dirty="0" smtClean="0"/>
              <a:t>z</a:t>
            </a:r>
            <a:r>
              <a:rPr lang="en-US" sz="2800" dirty="0" smtClean="0"/>
              <a:t>v</a:t>
            </a:r>
            <a:r>
              <a:rPr lang="cs-CZ" sz="2800" dirty="0" err="1" smtClean="0"/>
              <a:t>ýš</a:t>
            </a:r>
            <a:r>
              <a:rPr lang="en-US" sz="2800" dirty="0" err="1" smtClean="0"/>
              <a:t>en</a:t>
            </a:r>
            <a:r>
              <a:rPr lang="cs-CZ" sz="2800" dirty="0" smtClean="0"/>
              <a:t>í</a:t>
            </a:r>
            <a:r>
              <a:rPr lang="en-US" sz="2800" dirty="0" smtClean="0"/>
              <a:t> </a:t>
            </a:r>
            <a:r>
              <a:rPr lang="en-US" sz="2800" dirty="0" err="1" smtClean="0"/>
              <a:t>zisku</a:t>
            </a:r>
            <a:r>
              <a:rPr lang="cs-CZ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jednotka 3. zdroje (vločky) se podílí na dalším zisku hodnotou </a:t>
            </a:r>
            <a:r>
              <a:rPr lang="cs-CZ" i="1" dirty="0" smtClean="0">
                <a:latin typeface="Times New Roman" pitchFamily="18" charset="0"/>
              </a:rPr>
              <a:t>y</a:t>
            </a:r>
            <a:r>
              <a:rPr lang="cs-CZ" baseline="-25000" dirty="0" smtClean="0">
                <a:latin typeface="Times New Roman" pitchFamily="18" charset="0"/>
              </a:rPr>
              <a:t>3</a:t>
            </a:r>
            <a:r>
              <a:rPr lang="cs-CZ" sz="2800" dirty="0" smtClean="0"/>
              <a:t> </a:t>
            </a:r>
            <a:r>
              <a:rPr lang="cs-CZ" sz="2800" dirty="0" smtClean="0">
                <a:latin typeface="Times New Roman" pitchFamily="18" charset="0"/>
              </a:rPr>
              <a:t>= </a:t>
            </a:r>
            <a:r>
              <a:rPr lang="cs-CZ" sz="2800" dirty="0" smtClean="0"/>
              <a:t>14 000 Kč (stínová cena)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Ekonomická interpretace duality 4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4997450"/>
          </a:xfrm>
        </p:spPr>
        <p:txBody>
          <a:bodyPr/>
          <a:lstStyle/>
          <a:p>
            <a:pPr eaLnBrk="1" hangingPunct="1"/>
            <a:r>
              <a:rPr lang="cs-CZ" sz="2800" b="1" dirty="0" smtClean="0"/>
              <a:t>Otázka:</a:t>
            </a:r>
            <a:r>
              <a:rPr lang="cs-CZ" sz="2800" dirty="0" smtClean="0"/>
              <a:t> Jak se změní hodnota účelové funkce (zisk), jestliže se kapacita rýže zvýší o jednotku? </a:t>
            </a:r>
          </a:p>
          <a:p>
            <a:pPr eaLnBrk="1" hangingPunct="1"/>
            <a:r>
              <a:rPr lang="cs-CZ" sz="2800" b="1" dirty="0" smtClean="0"/>
              <a:t>Odpověď:</a:t>
            </a:r>
            <a:r>
              <a:rPr lang="cs-CZ" sz="2800" dirty="0" smtClean="0"/>
              <a:t> Vzroste o hodnotu příslušné duální proměnné </a:t>
            </a:r>
            <a:r>
              <a:rPr lang="cs-CZ" sz="2800" i="1" dirty="0" smtClean="0">
                <a:latin typeface="Times New Roman" pitchFamily="18" charset="0"/>
              </a:rPr>
              <a:t>y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/>
              <a:t> = 2000/3 (ověřte v Excelu – Řešiteli!) </a:t>
            </a:r>
          </a:p>
          <a:p>
            <a:pPr eaLnBrk="1" hangingPunct="1"/>
            <a:r>
              <a:rPr lang="cs-CZ" sz="2800" i="1" dirty="0" smtClean="0">
                <a:latin typeface="Times New Roman" pitchFamily="18" charset="0"/>
              </a:rPr>
              <a:t>y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/>
              <a:t> = 0 </a:t>
            </a:r>
            <a:r>
              <a:rPr lang="cs-CZ" sz="2800" dirty="0" smtClean="0">
                <a:sym typeface="Symbol" pitchFamily="18" charset="2"/>
              </a:rPr>
              <a:t></a:t>
            </a:r>
            <a:r>
              <a:rPr lang="cs-CZ" sz="2800" dirty="0" smtClean="0"/>
              <a:t> změna kapacit u 2. zdroje nemá na výsledný zisk žádný vliv. SKUTEČNĚ???!!!</a:t>
            </a:r>
          </a:p>
          <a:p>
            <a:pPr eaLnBrk="1" hangingPunct="1"/>
            <a:r>
              <a:rPr lang="cs-CZ" sz="2800" dirty="0" smtClean="0"/>
              <a:t>Kdyby kapacita pšenice (2. zdroj) </a:t>
            </a:r>
            <a:r>
              <a:rPr lang="cs-CZ" sz="2800" b="1" dirty="0" smtClean="0"/>
              <a:t>výrazně</a:t>
            </a:r>
            <a:r>
              <a:rPr lang="cs-CZ" sz="2800" dirty="0" smtClean="0"/>
              <a:t> poklesla (o kolik?), stala by se pak nedostatkovou a to by jistě celkový zisk ovlivnilo </a:t>
            </a:r>
            <a:r>
              <a:rPr lang="cs-CZ" sz="2800" dirty="0" smtClean="0">
                <a:sym typeface="Symbol" pitchFamily="18" charset="2"/>
              </a:rPr>
              <a:t></a:t>
            </a:r>
            <a:r>
              <a:rPr lang="cs-CZ" sz="2800" dirty="0" smtClean="0"/>
              <a:t> hodnoty duálních proměnných je nutné uvažovat jen v rámci </a:t>
            </a:r>
            <a:r>
              <a:rPr lang="cs-CZ" sz="2800" b="1" dirty="0" smtClean="0"/>
              <a:t>intervalů stability</a:t>
            </a:r>
            <a:r>
              <a:rPr lang="cs-CZ" sz="2800" dirty="0" smtClean="0"/>
              <a:t> jednotlivých zdrojů!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Dopravní problém</a:t>
            </a:r>
            <a:r>
              <a:rPr lang="cs-CZ" sz="4000" dirty="0" smtClean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LP</a:t>
            </a:r>
          </a:p>
        </p:txBody>
      </p:sp>
      <p:pic>
        <p:nvPicPr>
          <p:cNvPr id="34820" name="Picture 3" descr="obr6_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549400"/>
            <a:ext cx="6842125" cy="4776788"/>
          </a:xfrm>
          <a:noFill/>
        </p:spPr>
      </p:pic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539750" y="119697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chemeClr val="accent2"/>
                </a:solidFill>
              </a:rPr>
              <a:t>Dodavatelé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6308725" y="1268413"/>
            <a:ext cx="193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chemeClr val="hlink"/>
                </a:solidFill>
              </a:rPr>
              <a:t>Odběratelé</a:t>
            </a: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2555875" y="1341438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Doprava zboží – dopravní cesty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Ekonomický a matematický model dopravního problému (DP)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557338"/>
            <a:ext cx="8352159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/>
              <a:t>Prvky DP: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i="1" dirty="0" smtClean="0">
                <a:latin typeface="Times New Roman" pitchFamily="18" charset="0"/>
              </a:rPr>
              <a:t>m</a:t>
            </a:r>
            <a:r>
              <a:rPr lang="cs-CZ" sz="2800" dirty="0" smtClean="0"/>
              <a:t> dodavatelů (výrobců, zdrojů ):     </a:t>
            </a:r>
            <a:r>
              <a:rPr lang="cs-CZ" sz="2800" i="1" dirty="0" smtClean="0">
                <a:latin typeface="Times New Roman" pitchFamily="18" charset="0"/>
              </a:rPr>
              <a:t>D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D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, …, </a:t>
            </a:r>
            <a:r>
              <a:rPr lang="cs-CZ" sz="2800" i="1" dirty="0" smtClean="0">
                <a:latin typeface="Times New Roman" pitchFamily="18" charset="0"/>
              </a:rPr>
              <a:t>D</a:t>
            </a:r>
            <a:r>
              <a:rPr lang="cs-CZ" sz="2800" i="1" baseline="-25000" dirty="0" smtClean="0">
                <a:latin typeface="Times New Roman" pitchFamily="18" charset="0"/>
              </a:rPr>
              <a:t>m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i="1" dirty="0" smtClean="0">
                <a:latin typeface="Times New Roman" pitchFamily="18" charset="0"/>
              </a:rPr>
              <a:t>n</a:t>
            </a:r>
            <a:r>
              <a:rPr lang="cs-CZ" sz="2800" dirty="0" smtClean="0"/>
              <a:t>  odběratelů (spotřebitelů, skladů): </a:t>
            </a:r>
            <a:r>
              <a:rPr lang="cs-CZ" sz="2800" i="1" dirty="0" smtClean="0">
                <a:latin typeface="Times New Roman" pitchFamily="18" charset="0"/>
              </a:rPr>
              <a:t>O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O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, …, </a:t>
            </a:r>
            <a:r>
              <a:rPr lang="cs-CZ" sz="2800" i="1" dirty="0" smtClean="0">
                <a:latin typeface="Times New Roman" pitchFamily="18" charset="0"/>
              </a:rPr>
              <a:t>O</a:t>
            </a:r>
            <a:r>
              <a:rPr lang="cs-CZ" sz="2800" i="1" baseline="-25000" dirty="0" smtClean="0">
                <a:latin typeface="Times New Roman" pitchFamily="18" charset="0"/>
              </a:rPr>
              <a:t>n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kapacity jednotlivých dod</a:t>
            </a:r>
            <a:r>
              <a:rPr lang="cs-CZ" sz="2800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vatelů:  </a:t>
            </a:r>
            <a:r>
              <a:rPr lang="cs-CZ" sz="2800" i="1" dirty="0" smtClean="0">
                <a:latin typeface="Times New Roman" pitchFamily="18" charset="0"/>
              </a:rPr>
              <a:t>a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a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, …, </a:t>
            </a:r>
            <a:r>
              <a:rPr lang="cs-CZ" sz="2800" i="1" dirty="0" err="1" smtClean="0">
                <a:latin typeface="Times New Roman" pitchFamily="18" charset="0"/>
              </a:rPr>
              <a:t>a</a:t>
            </a:r>
            <a:r>
              <a:rPr lang="cs-CZ" sz="2800" i="1" baseline="-25000" dirty="0" err="1" smtClean="0">
                <a:latin typeface="Times New Roman" pitchFamily="18" charset="0"/>
              </a:rPr>
              <a:t>m</a:t>
            </a:r>
            <a:endParaRPr lang="cs-CZ" sz="2800" i="1" baseline="-25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požadavky od</a:t>
            </a:r>
            <a:r>
              <a:rPr lang="cs-CZ" sz="2800" dirty="0" smtClean="0">
                <a:solidFill>
                  <a:srgbClr val="FF0000"/>
                </a:solidFill>
              </a:rPr>
              <a:t>b</a:t>
            </a:r>
            <a:r>
              <a:rPr lang="cs-CZ" sz="2800" dirty="0" smtClean="0"/>
              <a:t>ěratelů:                   </a:t>
            </a:r>
            <a:r>
              <a:rPr lang="cs-CZ" sz="2800" i="1" dirty="0" smtClean="0">
                <a:latin typeface="Times New Roman" pitchFamily="18" charset="0"/>
              </a:rPr>
              <a:t>b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b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, …, </a:t>
            </a:r>
            <a:r>
              <a:rPr lang="cs-CZ" sz="2800" i="1" dirty="0" err="1" smtClean="0">
                <a:latin typeface="Times New Roman" pitchFamily="18" charset="0"/>
              </a:rPr>
              <a:t>b</a:t>
            </a:r>
            <a:r>
              <a:rPr lang="cs-CZ" sz="2800" i="1" baseline="-25000" dirty="0" err="1" smtClean="0">
                <a:latin typeface="Times New Roman" pitchFamily="18" charset="0"/>
              </a:rPr>
              <a:t>n</a:t>
            </a:r>
            <a:endParaRPr lang="cs-CZ" sz="2800" i="1" baseline="-25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náklady na přepravu jedné jednotky zboží           z místa zdroje </a:t>
            </a:r>
            <a:r>
              <a:rPr lang="cs-CZ" sz="2800" i="1" dirty="0" err="1" smtClean="0">
                <a:latin typeface="Times New Roman" pitchFamily="18" charset="0"/>
              </a:rPr>
              <a:t>D</a:t>
            </a:r>
            <a:r>
              <a:rPr lang="cs-CZ" sz="2800" baseline="-25000" dirty="0" err="1" smtClean="0">
                <a:latin typeface="Times New Roman" pitchFamily="18" charset="0"/>
              </a:rPr>
              <a:t>i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dirty="0" smtClean="0"/>
              <a:t>do odběratelského místa </a:t>
            </a:r>
            <a:r>
              <a:rPr lang="cs-CZ" sz="2800" i="1" dirty="0" smtClean="0">
                <a:latin typeface="Times New Roman" pitchFamily="18" charset="0"/>
              </a:rPr>
              <a:t>O</a:t>
            </a:r>
            <a:r>
              <a:rPr lang="cs-CZ" sz="2800" i="1" baseline="-25000" dirty="0" smtClean="0">
                <a:latin typeface="Times New Roman" pitchFamily="18" charset="0"/>
              </a:rPr>
              <a:t>j</a:t>
            </a:r>
            <a:r>
              <a:rPr lang="cs-CZ" sz="2800" i="1" dirty="0" smtClean="0">
                <a:latin typeface="Times New Roman" pitchFamily="18" charset="0"/>
              </a:rPr>
              <a:t>:  </a:t>
            </a:r>
            <a:r>
              <a:rPr lang="cs-CZ" sz="2800" i="1" dirty="0" err="1" smtClean="0">
                <a:latin typeface="Times New Roman" pitchFamily="18" charset="0"/>
              </a:rPr>
              <a:t>c</a:t>
            </a:r>
            <a:r>
              <a:rPr lang="cs-CZ" sz="2800" i="1" baseline="-25000" dirty="0" err="1" smtClean="0">
                <a:latin typeface="Times New Roman" pitchFamily="18" charset="0"/>
              </a:rPr>
              <a:t>ij</a:t>
            </a:r>
            <a:endParaRPr lang="cs-CZ" sz="2800" i="1" baseline="-25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Cíl řešení DP</a:t>
            </a:r>
            <a:r>
              <a:rPr lang="cs-CZ" sz="2800" b="1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Naplánovat objemy přepravy  </a:t>
            </a:r>
            <a:r>
              <a:rPr lang="cs-CZ" i="1" dirty="0" err="1" smtClean="0">
                <a:latin typeface="Times New Roman" pitchFamily="18" charset="0"/>
              </a:rPr>
              <a:t>x</a:t>
            </a:r>
            <a:r>
              <a:rPr lang="cs-CZ" i="1" baseline="-25000" dirty="0" err="1" smtClean="0">
                <a:latin typeface="Times New Roman" pitchFamily="18" charset="0"/>
              </a:rPr>
              <a:t>ij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dirty="0" smtClean="0"/>
              <a:t>mezi </a:t>
            </a:r>
            <a:r>
              <a:rPr lang="cs-CZ" sz="2800" i="1" dirty="0" smtClean="0">
                <a:latin typeface="Times New Roman" pitchFamily="18" charset="0"/>
              </a:rPr>
              <a:t>D</a:t>
            </a:r>
            <a:r>
              <a:rPr lang="cs-CZ" sz="2800" i="1" baseline="-25000" dirty="0" smtClean="0">
                <a:latin typeface="Times New Roman" pitchFamily="18" charset="0"/>
              </a:rPr>
              <a:t>i</a:t>
            </a:r>
            <a:r>
              <a:rPr lang="cs-CZ" sz="2800" dirty="0" smtClean="0"/>
              <a:t> a </a:t>
            </a:r>
            <a:r>
              <a:rPr lang="cs-CZ" sz="2800" i="1" dirty="0" smtClean="0">
                <a:latin typeface="Times New Roman" pitchFamily="18" charset="0"/>
              </a:rPr>
              <a:t>O</a:t>
            </a:r>
            <a:r>
              <a:rPr lang="cs-CZ" sz="2800" i="1" baseline="-25000" dirty="0" smtClean="0">
                <a:latin typeface="Times New Roman" pitchFamily="18" charset="0"/>
              </a:rPr>
              <a:t>j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dirty="0" smtClean="0"/>
              <a:t>tak, aby byly uspokojeny požadavky všech dodavatelů i odběratelů a celkové přepravní náklady byly minimální!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Matematický model DP 1</a:t>
            </a:r>
          </a:p>
        </p:txBody>
      </p:sp>
      <p:graphicFrame>
        <p:nvGraphicFramePr>
          <p:cNvPr id="13924" name="Group 6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387418"/>
              </p:ext>
            </p:extLst>
          </p:nvPr>
        </p:nvGraphicFramePr>
        <p:xfrm>
          <a:off x="417512" y="1693356"/>
          <a:ext cx="7859713" cy="4972557"/>
        </p:xfrm>
        <a:graphic>
          <a:graphicData uri="http://schemas.openxmlformats.org/drawingml/2006/table">
            <a:tbl>
              <a:tblPr/>
              <a:tblGrid>
                <a:gridCol w="15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58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Dodavatelé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Odběratelé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Kapacity dodavatelů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9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8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8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8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cs-CZ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8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cs-CZ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8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mn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8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mn</a:t>
                      </a:r>
                      <a:endParaRPr kumimoji="0" lang="cs-CZ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8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Požadavky odběratelů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cs-CZ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44" name="Rectangle 48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1" name="Object 483"/>
          <p:cNvGraphicFramePr>
            <a:graphicFrameLocks noChangeAspect="1"/>
          </p:cNvGraphicFramePr>
          <p:nvPr/>
        </p:nvGraphicFramePr>
        <p:xfrm>
          <a:off x="6732588" y="6167438"/>
          <a:ext cx="7191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Rovnice" r:id="rId3" imgW="368140" imgH="253890" progId="Equation.3">
                  <p:embed/>
                </p:oleObj>
              </mc:Choice>
              <mc:Fallback>
                <p:oleObj name="Rovnice" r:id="rId3" imgW="368140" imgH="253890" progId="Equation.3">
                  <p:embed/>
                  <p:pic>
                    <p:nvPicPr>
                      <p:cNvPr id="0" name="Object 4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6167438"/>
                        <a:ext cx="71913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5" name="Rectangle 48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2" name="Object 485"/>
          <p:cNvGraphicFramePr>
            <a:graphicFrameLocks noChangeAspect="1"/>
          </p:cNvGraphicFramePr>
          <p:nvPr/>
        </p:nvGraphicFramePr>
        <p:xfrm>
          <a:off x="7524750" y="5876925"/>
          <a:ext cx="7207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Rovnice" r:id="rId5" imgW="355292" imgH="253780" progId="Equation.3">
                  <p:embed/>
                </p:oleObj>
              </mc:Choice>
              <mc:Fallback>
                <p:oleObj name="Rovnice" r:id="rId5" imgW="355292" imgH="253780" progId="Equation.3">
                  <p:embed/>
                  <p:pic>
                    <p:nvPicPr>
                      <p:cNvPr id="0" name="Object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5876925"/>
                        <a:ext cx="7207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Matematický model DP </a:t>
            </a:r>
            <a:r>
              <a:rPr lang="cs-CZ" sz="3600" b="1" dirty="0" smtClean="0"/>
              <a:t>2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Rozlišujeme: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/>
              <a:t>Vyrovnaný dopravní problém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/>
              <a:t>Nevyrovnaný dopravní problém</a:t>
            </a:r>
            <a:endParaRPr lang="cs-CZ" sz="2800" dirty="0" smtClean="0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339975" y="2565400"/>
          <a:ext cx="18002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Rovnice" r:id="rId3" imgW="837836" imgH="253890" progId="Equation.3">
                  <p:embed/>
                </p:oleObj>
              </mc:Choice>
              <mc:Fallback>
                <p:oleObj name="Rovnice" r:id="rId3" imgW="837836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565400"/>
                        <a:ext cx="18002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341563" y="3538538"/>
          <a:ext cx="18700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Rovnice" r:id="rId5" imgW="837836" imgH="253890" progId="Equation.3">
                  <p:embed/>
                </p:oleObj>
              </mc:Choice>
              <mc:Fallback>
                <p:oleObj name="Rovnice" r:id="rId5" imgW="837836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3538538"/>
                        <a:ext cx="18700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684213" y="4437063"/>
            <a:ext cx="7991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</a:rPr>
              <a:t>Každý nevyrovnaný DP lze převést na vyrovnaný!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Převod nevyrovnaného DP na vyrovnaný DP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0150"/>
            <a:ext cx="8352928" cy="4392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… </a:t>
            </a:r>
            <a:r>
              <a:rPr lang="cs-CZ" sz="2800" dirty="0" smtClean="0">
                <a:solidFill>
                  <a:srgbClr val="0070C0"/>
                </a:solidFill>
              </a:rPr>
              <a:t>při převisu nabídky:</a:t>
            </a:r>
            <a:endParaRPr lang="cs-CZ" sz="2800" i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přidáme do modelu </a:t>
            </a:r>
            <a:r>
              <a:rPr lang="cs-CZ" sz="2800" b="1" dirty="0" smtClean="0"/>
              <a:t>fiktivního odběratele </a:t>
            </a:r>
            <a:r>
              <a:rPr lang="cs-CZ" sz="2800" b="1" i="1" dirty="0" err="1" smtClean="0">
                <a:latin typeface="Times New Roman" pitchFamily="18" charset="0"/>
              </a:rPr>
              <a:t>O</a:t>
            </a:r>
            <a:r>
              <a:rPr lang="cs-CZ" sz="2800" b="1" i="1" baseline="-25000" dirty="0" err="1" smtClean="0">
                <a:latin typeface="Times New Roman" pitchFamily="18" charset="0"/>
              </a:rPr>
              <a:t>f</a:t>
            </a:r>
            <a:r>
              <a:rPr lang="cs-CZ" sz="2800" dirty="0" smtClean="0">
                <a:latin typeface="Times New Roman" pitchFamily="18" charset="0"/>
              </a:rPr>
              <a:t>,</a:t>
            </a:r>
            <a:r>
              <a:rPr lang="cs-CZ" sz="2800" dirty="0" smtClean="0"/>
              <a:t> jehož požadavek </a:t>
            </a:r>
            <a:r>
              <a:rPr lang="cs-CZ" sz="2800" b="1" i="1" dirty="0" err="1" smtClean="0">
                <a:latin typeface="Times New Roman" pitchFamily="18" charset="0"/>
              </a:rPr>
              <a:t>b</a:t>
            </a:r>
            <a:r>
              <a:rPr lang="cs-CZ" sz="2800" b="1" i="1" baseline="-25000" dirty="0" err="1" smtClean="0">
                <a:latin typeface="Times New Roman" pitchFamily="18" charset="0"/>
              </a:rPr>
              <a:t>f</a:t>
            </a:r>
            <a:r>
              <a:rPr lang="cs-CZ" sz="2800" i="1" dirty="0" smtClean="0"/>
              <a:t> </a:t>
            </a:r>
            <a:r>
              <a:rPr lang="cs-CZ" sz="2800" dirty="0" smtClean="0"/>
              <a:t>se bude rovnat danému přebytku, tj. 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…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při převisu poptávky: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doplníme model o </a:t>
            </a:r>
            <a:r>
              <a:rPr lang="cs-CZ" sz="2800" b="1" dirty="0" smtClean="0"/>
              <a:t>fiktivního dodavatele </a:t>
            </a:r>
            <a:r>
              <a:rPr lang="cs-CZ" sz="2800" b="1" i="1" dirty="0" err="1" smtClean="0">
                <a:latin typeface="Times New Roman" pitchFamily="18" charset="0"/>
              </a:rPr>
              <a:t>D</a:t>
            </a:r>
            <a:r>
              <a:rPr lang="cs-CZ" sz="2800" b="1" i="1" baseline="-25000" dirty="0" err="1" smtClean="0">
                <a:latin typeface="Times New Roman" pitchFamily="18" charset="0"/>
              </a:rPr>
              <a:t>f</a:t>
            </a:r>
            <a:r>
              <a:rPr lang="cs-CZ" sz="2800" dirty="0" smtClean="0"/>
              <a:t>, jehož kapacita </a:t>
            </a:r>
            <a:r>
              <a:rPr lang="cs-CZ" sz="2800" b="1" i="1" dirty="0" err="1" smtClean="0">
                <a:latin typeface="Times New Roman" pitchFamily="18" charset="0"/>
              </a:rPr>
              <a:t>a</a:t>
            </a:r>
            <a:r>
              <a:rPr lang="cs-CZ" sz="2800" b="1" i="1" baseline="-25000" dirty="0" err="1" smtClean="0">
                <a:latin typeface="Times New Roman" pitchFamily="18" charset="0"/>
              </a:rPr>
              <a:t>f</a:t>
            </a:r>
            <a:r>
              <a:rPr lang="cs-CZ" sz="2800" b="1" i="1" dirty="0" smtClean="0"/>
              <a:t> </a:t>
            </a:r>
            <a:r>
              <a:rPr lang="cs-CZ" sz="2800" dirty="0" smtClean="0"/>
              <a:t>se bude rovnat chybějícímu množství, tj.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Dopravní náklady od fiktivního dodavatele </a:t>
            </a:r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cs-CZ" sz="2800" b="1" dirty="0" smtClean="0">
                <a:solidFill>
                  <a:srgbClr val="FF0000"/>
                </a:solidFill>
              </a:rPr>
              <a:t>a k fiktivnímu odběrateli jsou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nulové</a:t>
            </a:r>
            <a:r>
              <a:rPr lang="cs-CZ" sz="2800" b="1" dirty="0" smtClean="0">
                <a:solidFill>
                  <a:srgbClr val="FF0000"/>
                </a:solidFill>
              </a:rPr>
              <a:t> !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276600" y="3068638"/>
          <a:ext cx="251936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Rovnice" r:id="rId3" imgW="1143000" imgH="254000" progId="Equation.3">
                  <p:embed/>
                </p:oleObj>
              </mc:Choice>
              <mc:Fallback>
                <p:oleObj name="Rovnice" r:id="rId3" imgW="11430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68638"/>
                        <a:ext cx="2519363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3276600" y="5300663"/>
          <a:ext cx="25209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Rovnice" r:id="rId5" imgW="1155700" imgH="254000" progId="Equation.3">
                  <p:embed/>
                </p:oleObj>
              </mc:Choice>
              <mc:Fallback>
                <p:oleObj name="Rovnice" r:id="rId5" imgW="1155700" imgH="25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300663"/>
                        <a:ext cx="25209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MME6</a:t>
            </a:r>
            <a:endParaRPr lang="cs-CZ" dirty="0"/>
          </a:p>
        </p:txBody>
      </p:sp>
      <p:sp>
        <p:nvSpPr>
          <p:cNvPr id="10243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AC5F2D-3DA7-403D-8486-326DC49C887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dirty="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cs-CZ" sz="3200" b="1" dirty="0" err="1" smtClean="0">
                <a:solidFill>
                  <a:schemeClr val="tx1"/>
                </a:solidFill>
              </a:rPr>
              <a:t>Příklad</a:t>
            </a:r>
            <a:r>
              <a:rPr lang="cs-CZ" altLang="cs-CZ" sz="3200" b="1" dirty="0" smtClean="0">
                <a:solidFill>
                  <a:schemeClr val="tx1"/>
                </a:solidFill>
              </a:rPr>
              <a:t> 1</a:t>
            </a:r>
            <a:r>
              <a:rPr lang="en-GB" altLang="cs-CZ" sz="3200" b="1" dirty="0" smtClean="0">
                <a:solidFill>
                  <a:schemeClr val="tx1"/>
                </a:solidFill>
              </a:rPr>
              <a:t>:</a:t>
            </a:r>
            <a:r>
              <a:rPr lang="cs-CZ" altLang="cs-CZ" sz="3200" b="1" dirty="0" smtClean="0">
                <a:solidFill>
                  <a:schemeClr val="tx1"/>
                </a:solidFill>
              </a:rPr>
              <a:t>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Optimální výrobní plán – úloha LP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435975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     	</a:t>
            </a:r>
          </a:p>
          <a:p>
            <a:pPr lvl="0" eaLnBrk="1" hangingPunct="1">
              <a:lnSpc>
                <a:spcPct val="150000"/>
              </a:lnSpc>
              <a:buNone/>
            </a:pPr>
            <a:r>
              <a:rPr lang="cs-CZ" altLang="cs-CZ" sz="2400" dirty="0">
                <a:latin typeface="Times New Roman" panose="02020603050405020304" pitchFamily="18" charset="0"/>
              </a:rPr>
              <a:t>	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	</a:t>
            </a:r>
            <a:r>
              <a:rPr lang="cs-CZ" sz="2400" i="1" dirty="0">
                <a:latin typeface="Times New Roman" pitchFamily="18" charset="0"/>
              </a:rPr>
              <a:t> z</a:t>
            </a:r>
            <a:r>
              <a:rPr lang="cs-CZ" sz="2400" dirty="0">
                <a:latin typeface="Times New Roman" pitchFamily="18" charset="0"/>
              </a:rPr>
              <a:t> = 2000</a:t>
            </a:r>
            <a:r>
              <a:rPr lang="cs-CZ" sz="2400" i="1" dirty="0">
                <a:latin typeface="Times New Roman" pitchFamily="18" charset="0"/>
              </a:rPr>
              <a:t>x</a:t>
            </a:r>
            <a:r>
              <a:rPr lang="cs-CZ" sz="2400" baseline="-25000" dirty="0">
                <a:latin typeface="Times New Roman" pitchFamily="18" charset="0"/>
              </a:rPr>
              <a:t>1</a:t>
            </a:r>
            <a:r>
              <a:rPr lang="cs-CZ" sz="2400" dirty="0">
                <a:latin typeface="Times New Roman" pitchFamily="18" charset="0"/>
              </a:rPr>
              <a:t> + </a:t>
            </a:r>
            <a:r>
              <a:rPr lang="cs-CZ" sz="2400" dirty="0" smtClean="0">
                <a:latin typeface="Times New Roman" pitchFamily="18" charset="0"/>
              </a:rPr>
              <a:t>3000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MAX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;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cs-CZ" sz="2400" dirty="0" err="1" smtClean="0"/>
              <a:t>při</a:t>
            </a:r>
            <a:r>
              <a:rPr lang="en-US" altLang="cs-CZ" sz="2400" dirty="0" smtClean="0"/>
              <a:t> </a:t>
            </a:r>
            <a:r>
              <a:rPr lang="en-US" altLang="cs-CZ" sz="2400" dirty="0" err="1" smtClean="0"/>
              <a:t>omezeních</a:t>
            </a:r>
            <a:r>
              <a:rPr lang="en-US" altLang="cs-CZ" sz="1800" dirty="0" smtClean="0"/>
              <a:t>			</a:t>
            </a:r>
          </a:p>
          <a:p>
            <a:pPr marL="0" lvl="0" indent="0" eaLnBrk="1" hangingPunct="1">
              <a:buClrTx/>
              <a:buSzTx/>
              <a:buNone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		</a:t>
            </a:r>
            <a:r>
              <a:rPr lang="cs-CZ" sz="2400" dirty="0">
                <a:latin typeface="Times New Roman" pitchFamily="18" charset="0"/>
              </a:rPr>
              <a:t> 0,9</a:t>
            </a:r>
            <a:r>
              <a:rPr lang="cs-CZ" sz="2400" i="1" dirty="0">
                <a:latin typeface="Times New Roman" pitchFamily="18" charset="0"/>
              </a:rPr>
              <a:t>x</a:t>
            </a:r>
            <a:r>
              <a:rPr lang="cs-CZ" sz="2400" baseline="-25000" dirty="0">
                <a:latin typeface="Times New Roman" pitchFamily="18" charset="0"/>
              </a:rPr>
              <a:t>1</a:t>
            </a:r>
            <a:r>
              <a:rPr lang="cs-CZ" sz="2400" dirty="0">
                <a:latin typeface="Times New Roman" pitchFamily="18" charset="0"/>
              </a:rPr>
              <a:t> + 0,3</a:t>
            </a:r>
            <a:r>
              <a:rPr lang="cs-CZ" sz="2400" i="1" dirty="0">
                <a:latin typeface="Times New Roman" pitchFamily="18" charset="0"/>
              </a:rPr>
              <a:t>x</a:t>
            </a:r>
            <a:r>
              <a:rPr lang="cs-CZ" sz="2400" baseline="-25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≤ 270</a:t>
            </a:r>
          </a:p>
          <a:p>
            <a:pPr marL="0" lvl="0" indent="0" eaLnBrk="1" hangingPunct="1">
              <a:buClrTx/>
              <a:buSzTx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≤ 100</a:t>
            </a:r>
          </a:p>
          <a:p>
            <a:pPr marL="0" lvl="0" indent="0" eaLnBrk="1" hangingPunct="1">
              <a:buClrTx/>
              <a:buSzTx/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 0,1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+ 0,2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≤ 60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cs-CZ" sz="2400" dirty="0" smtClean="0">
                <a:latin typeface="Times New Roman" panose="02020603050405020304" pitchFamily="18" charset="0"/>
              </a:rPr>
              <a:t>			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                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400" i="1" baseline="-25000" dirty="0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 0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6576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Převod nevyrovnaného DP na vyrovnaný DP: Příklad</a:t>
            </a:r>
          </a:p>
        </p:txBody>
      </p:sp>
      <p:graphicFrame>
        <p:nvGraphicFramePr>
          <p:cNvPr id="16761" name="Group 37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86688" cy="5192400"/>
        </p:xfrm>
        <a:graphic>
          <a:graphicData uri="http://schemas.openxmlformats.org/drawingml/2006/table">
            <a:tbl>
              <a:tblPr/>
              <a:tblGrid>
                <a:gridCol w="190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25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Dodavatelé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Odběratelé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Kapacity dodavatelů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300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Požadavky odběratelů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550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5124" name="Rectangle 86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2" name="Object 85"/>
          <p:cNvGraphicFramePr>
            <a:graphicFrameLocks noChangeAspect="1"/>
          </p:cNvGraphicFramePr>
          <p:nvPr/>
        </p:nvGraphicFramePr>
        <p:xfrm>
          <a:off x="971550" y="1773238"/>
          <a:ext cx="7272338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kument" r:id="rId3" imgW="5784478" imgH="2289965" progId="Word.Document.8">
                  <p:embed/>
                </p:oleObj>
              </mc:Choice>
              <mc:Fallback>
                <p:oleObj name="Dokument" r:id="rId3" imgW="5784478" imgH="2289965" progId="Word.Document.8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671" r="18671"/>
                      <a:stretch>
                        <a:fillRect/>
                      </a:stretch>
                    </p:blipFill>
                    <p:spPr bwMode="auto">
                      <a:xfrm>
                        <a:off x="971550" y="1773238"/>
                        <a:ext cx="7272338" cy="460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8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3600" b="1" smtClean="0"/>
              <a:t>Převod nevyrovnaného DP na vyrovnaný DP: Příklad - řešení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Matematický model (vyrovnaného) DP</a:t>
            </a:r>
            <a:r>
              <a:rPr lang="cs-CZ" sz="4000" smtClean="0"/>
              <a:t>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Minimalizovat</a:t>
            </a:r>
          </a:p>
          <a:p>
            <a:pPr eaLnBrk="1" hangingPunct="1"/>
            <a:endParaRPr lang="cs-CZ" sz="2800" smtClean="0">
              <a:latin typeface="Times New Roman" pitchFamily="18" charset="0"/>
            </a:endParaRPr>
          </a:p>
          <a:p>
            <a:pPr eaLnBrk="1" hangingPunct="1"/>
            <a:endParaRPr lang="cs-CZ" sz="2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800" smtClean="0"/>
              <a:t>za podmínek</a:t>
            </a:r>
          </a:p>
          <a:p>
            <a:pPr eaLnBrk="1" hangingPunct="1"/>
            <a:endParaRPr lang="cs-CZ" sz="2800" smtClean="0">
              <a:latin typeface="Times New Roman" pitchFamily="18" charset="0"/>
            </a:endParaRP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843213" y="1952625"/>
          <a:ext cx="22336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Rovnice" r:id="rId3" imgW="939392" imgH="444307" progId="Equation.3">
                  <p:embed/>
                </p:oleObj>
              </mc:Choice>
              <mc:Fallback>
                <p:oleObj name="Rovnice" r:id="rId3" imgW="939392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952625"/>
                        <a:ext cx="223361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700338" y="3568700"/>
          <a:ext cx="3671887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Rovnice" r:id="rId5" imgW="1587500" imgH="1155700" progId="Equation.3">
                  <p:embed/>
                </p:oleObj>
              </mc:Choice>
              <mc:Fallback>
                <p:oleObj name="Rovnice" r:id="rId5" imgW="1587500" imgH="1155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68700"/>
                        <a:ext cx="3671887" cy="266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Matematický model (nevyrovnaného) DP: </a:t>
            </a:r>
            <a:r>
              <a:rPr lang="cs-CZ" sz="4000" smtClean="0"/>
              <a:t> 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smtClean="0"/>
              <a:t>Minimalizovat</a:t>
            </a:r>
          </a:p>
          <a:p>
            <a:pPr eaLnBrk="1" hangingPunct="1"/>
            <a:endParaRPr lang="cs-CZ" sz="2400" smtClean="0">
              <a:latin typeface="Times New Roman" pitchFamily="18" charset="0"/>
            </a:endParaRPr>
          </a:p>
          <a:p>
            <a:pPr eaLnBrk="1" hangingPunct="1"/>
            <a:endParaRPr lang="cs-CZ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smtClean="0"/>
              <a:t>za podmínek</a:t>
            </a:r>
          </a:p>
          <a:p>
            <a:pPr eaLnBrk="1" hangingPunct="1"/>
            <a:endParaRPr lang="cs-CZ" sz="2400" smtClean="0">
              <a:latin typeface="Times New Roman" pitchFamily="18" charset="0"/>
            </a:endParaRP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2843213" y="1952625"/>
          <a:ext cx="22336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Rovnice" r:id="rId3" imgW="939392" imgH="444307" progId="Equation.3">
                  <p:embed/>
                </p:oleObj>
              </mc:Choice>
              <mc:Fallback>
                <p:oleObj name="Rovnice" r:id="rId3" imgW="939392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952625"/>
                        <a:ext cx="223361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2978150" y="3684588"/>
          <a:ext cx="3114675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Rovnice" r:id="rId5" imgW="1346040" imgH="1054080" progId="Equation.3">
                  <p:embed/>
                </p:oleObj>
              </mc:Choice>
              <mc:Fallback>
                <p:oleObj name="Rovnice" r:id="rId5" imgW="1346040" imgH="1054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3684588"/>
                        <a:ext cx="3114675" cy="242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076825" y="866775"/>
          <a:ext cx="20161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Rovnice" r:id="rId7" imgW="723600" imgH="241200" progId="Equation.3">
                  <p:embed/>
                </p:oleObj>
              </mc:Choice>
              <mc:Fallback>
                <p:oleObj name="Rovnice" r:id="rId7" imgW="7236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866775"/>
                        <a:ext cx="2016125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Řešení vyrovnaného DP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485900" y="2034879"/>
            <a:ext cx="7200900" cy="3887788"/>
            <a:chOff x="3037" y="1237"/>
            <a:chExt cx="6840" cy="3240"/>
          </a:xfrm>
        </p:grpSpPr>
        <p:sp>
          <p:nvSpPr>
            <p:cNvPr id="37894" name="Text Box 5"/>
            <p:cNvSpPr txBox="1">
              <a:spLocks noChangeArrowheads="1"/>
            </p:cNvSpPr>
            <p:nvPr/>
          </p:nvSpPr>
          <p:spPr bwMode="auto">
            <a:xfrm>
              <a:off x="3577" y="1237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18800"/>
            <a:lstStyle/>
            <a:p>
              <a:pPr algn="ctr"/>
              <a:r>
                <a:rPr lang="cs-CZ" sz="2000"/>
                <a:t>Nalezení počátečního přípustného řešení</a:t>
              </a:r>
            </a:p>
          </p:txBody>
        </p:sp>
        <p:sp>
          <p:nvSpPr>
            <p:cNvPr id="37895" name="Text Box 6"/>
            <p:cNvSpPr txBox="1">
              <a:spLocks noChangeArrowheads="1"/>
            </p:cNvSpPr>
            <p:nvPr/>
          </p:nvSpPr>
          <p:spPr bwMode="auto">
            <a:xfrm>
              <a:off x="3577" y="2497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000" b="1"/>
                <a:t>Test optimality</a:t>
              </a:r>
              <a:r>
                <a:rPr lang="cs-CZ" sz="2000"/>
                <a:t>: Je nalezené řešení optimální?</a:t>
              </a:r>
            </a:p>
          </p:txBody>
        </p:sp>
        <p:sp>
          <p:nvSpPr>
            <p:cNvPr id="37896" name="Text Box 7"/>
            <p:cNvSpPr txBox="1">
              <a:spLocks noChangeArrowheads="1"/>
            </p:cNvSpPr>
            <p:nvPr/>
          </p:nvSpPr>
          <p:spPr bwMode="auto">
            <a:xfrm>
              <a:off x="3577" y="3757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18800"/>
            <a:lstStyle/>
            <a:p>
              <a:pPr algn="ctr"/>
              <a:r>
                <a:rPr lang="cs-CZ" b="1"/>
                <a:t>Výpočet nového přípustného řešení (spec. Simplex. metoda)</a:t>
              </a:r>
            </a:p>
          </p:txBody>
        </p:sp>
        <p:sp>
          <p:nvSpPr>
            <p:cNvPr id="37897" name="Text Box 8"/>
            <p:cNvSpPr txBox="1">
              <a:spLocks noChangeArrowheads="1"/>
            </p:cNvSpPr>
            <p:nvPr/>
          </p:nvSpPr>
          <p:spPr bwMode="auto">
            <a:xfrm>
              <a:off x="8437" y="2497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18800"/>
            <a:lstStyle/>
            <a:p>
              <a:pPr algn="ctr"/>
              <a:r>
                <a:rPr lang="cs-CZ" sz="2600"/>
                <a:t>Konec</a:t>
              </a:r>
            </a:p>
          </p:txBody>
        </p:sp>
        <p:sp>
          <p:nvSpPr>
            <p:cNvPr id="37898" name="Line 9"/>
            <p:cNvSpPr>
              <a:spLocks noChangeShapeType="1"/>
            </p:cNvSpPr>
            <p:nvPr/>
          </p:nvSpPr>
          <p:spPr bwMode="auto">
            <a:xfrm>
              <a:off x="5197" y="195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899" name="Line 10"/>
            <p:cNvSpPr>
              <a:spLocks noChangeShapeType="1"/>
            </p:cNvSpPr>
            <p:nvPr/>
          </p:nvSpPr>
          <p:spPr bwMode="auto">
            <a:xfrm>
              <a:off x="6997" y="285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900" name="Text Box 11"/>
            <p:cNvSpPr txBox="1">
              <a:spLocks noChangeArrowheads="1"/>
            </p:cNvSpPr>
            <p:nvPr/>
          </p:nvSpPr>
          <p:spPr bwMode="auto">
            <a:xfrm>
              <a:off x="7357" y="24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600">
                  <a:latin typeface="Times New Roman" pitchFamily="18" charset="0"/>
                </a:rPr>
                <a:t>ANO</a:t>
              </a:r>
            </a:p>
          </p:txBody>
        </p:sp>
        <p:sp>
          <p:nvSpPr>
            <p:cNvPr id="37901" name="Line 12"/>
            <p:cNvSpPr>
              <a:spLocks noChangeShapeType="1"/>
            </p:cNvSpPr>
            <p:nvPr/>
          </p:nvSpPr>
          <p:spPr bwMode="auto">
            <a:xfrm>
              <a:off x="5197" y="321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902" name="Text Box 13"/>
            <p:cNvSpPr txBox="1">
              <a:spLocks noChangeArrowheads="1"/>
            </p:cNvSpPr>
            <p:nvPr/>
          </p:nvSpPr>
          <p:spPr bwMode="auto">
            <a:xfrm>
              <a:off x="5197" y="321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600">
                  <a:latin typeface="Times New Roman" pitchFamily="18" charset="0"/>
                </a:rPr>
                <a:t>NE</a:t>
              </a:r>
            </a:p>
          </p:txBody>
        </p:sp>
        <p:sp>
          <p:nvSpPr>
            <p:cNvPr id="37903" name="Line 14"/>
            <p:cNvSpPr>
              <a:spLocks noChangeShapeType="1"/>
            </p:cNvSpPr>
            <p:nvPr/>
          </p:nvSpPr>
          <p:spPr bwMode="auto">
            <a:xfrm flipH="1">
              <a:off x="3037" y="41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904" name="Line 15"/>
            <p:cNvSpPr>
              <a:spLocks noChangeShapeType="1"/>
            </p:cNvSpPr>
            <p:nvPr/>
          </p:nvSpPr>
          <p:spPr bwMode="auto">
            <a:xfrm flipV="1">
              <a:off x="3037" y="2857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905" name="Line 16"/>
            <p:cNvSpPr>
              <a:spLocks noChangeShapeType="1"/>
            </p:cNvSpPr>
            <p:nvPr/>
          </p:nvSpPr>
          <p:spPr bwMode="auto">
            <a:xfrm>
              <a:off x="3037" y="285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7893" name="Text Box 17"/>
          <p:cNvSpPr txBox="1">
            <a:spLocks noChangeArrowheads="1"/>
          </p:cNvSpPr>
          <p:nvPr/>
        </p:nvSpPr>
        <p:spPr bwMode="auto">
          <a:xfrm>
            <a:off x="611188" y="1268413"/>
            <a:ext cx="66246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600" b="1" dirty="0">
                <a:solidFill>
                  <a:srgbClr val="FF3300"/>
                </a:solidFill>
              </a:rPr>
              <a:t>DP má vždy optimální řešení!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Nalezení počátečního řešení: </a:t>
            </a:r>
            <a:br>
              <a:rPr lang="cs-CZ" sz="3600" b="1" smtClean="0"/>
            </a:br>
            <a:r>
              <a:rPr lang="cs-CZ" sz="2400" b="1" smtClean="0"/>
              <a:t>Metoda severozápadního rohu - SZR</a:t>
            </a:r>
          </a:p>
        </p:txBody>
      </p:sp>
      <p:sp>
        <p:nvSpPr>
          <p:cNvPr id="8198" name="Rectangle 1644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4" name="Object 16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830764"/>
              </p:ext>
            </p:extLst>
          </p:nvPr>
        </p:nvGraphicFramePr>
        <p:xfrm>
          <a:off x="1042988" y="1412875"/>
          <a:ext cx="6265862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kument" r:id="rId3" imgW="4724902" imgH="2320512" progId="Word.Document.8">
                  <p:embed/>
                </p:oleObj>
              </mc:Choice>
              <mc:Fallback>
                <p:oleObj name="Dokument" r:id="rId3" imgW="4724902" imgH="2320512" progId="Word.Document.8">
                  <p:embed/>
                  <p:pic>
                    <p:nvPicPr>
                      <p:cNvPr id="0" name="Object 16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2936" r="12366"/>
                      <a:stretch>
                        <a:fillRect/>
                      </a:stretch>
                    </p:blipFill>
                    <p:spPr bwMode="auto">
                      <a:xfrm>
                        <a:off x="1042988" y="1412875"/>
                        <a:ext cx="6265862" cy="412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1645"/>
          <p:cNvSpPr txBox="1">
            <a:spLocks noChangeArrowheads="1"/>
          </p:cNvSpPr>
          <p:nvPr/>
        </p:nvSpPr>
        <p:spPr bwMode="auto">
          <a:xfrm>
            <a:off x="971550" y="5157788"/>
            <a:ext cx="792003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/>
              <a:t>Nalezení </a:t>
            </a:r>
            <a:r>
              <a:rPr lang="cs-CZ" sz="2000" dirty="0">
                <a:solidFill>
                  <a:srgbClr val="FF3300"/>
                </a:solidFill>
              </a:rPr>
              <a:t>optimálního řešení</a:t>
            </a:r>
            <a:r>
              <a:rPr lang="cs-CZ" sz="2000" dirty="0"/>
              <a:t>: speciální Simplexová metoda </a:t>
            </a:r>
            <a:r>
              <a:rPr lang="en-US" sz="2000" dirty="0" smtClean="0"/>
              <a:t>    </a:t>
            </a:r>
            <a:r>
              <a:rPr lang="cs-CZ" sz="2000" dirty="0" smtClean="0"/>
              <a:t>(</a:t>
            </a:r>
            <a:r>
              <a:rPr lang="cs-CZ" sz="2000" dirty="0"/>
              <a:t>Excel-Řešitel)</a:t>
            </a:r>
          </a:p>
          <a:p>
            <a:pPr>
              <a:spcBef>
                <a:spcPct val="50000"/>
              </a:spcBef>
            </a:pPr>
            <a:r>
              <a:rPr lang="cs-CZ" sz="2000" dirty="0"/>
              <a:t>Pokud </a:t>
            </a:r>
            <a:r>
              <a:rPr lang="cs-CZ" sz="2000" i="1" dirty="0" err="1">
                <a:latin typeface="Times New Roman" pitchFamily="18" charset="0"/>
              </a:rPr>
              <a:t>a</a:t>
            </a:r>
            <a:r>
              <a:rPr lang="cs-CZ" sz="2000" i="1" baseline="-25000" dirty="0" err="1">
                <a:latin typeface="Times New Roman" pitchFamily="18" charset="0"/>
              </a:rPr>
              <a:t>i</a:t>
            </a:r>
            <a:r>
              <a:rPr lang="cs-CZ" sz="2000" i="1" dirty="0"/>
              <a:t> </a:t>
            </a:r>
            <a:r>
              <a:rPr lang="cs-CZ" sz="2000" dirty="0"/>
              <a:t>a </a:t>
            </a:r>
            <a:r>
              <a:rPr lang="cs-CZ" sz="2000" i="1" dirty="0" err="1">
                <a:latin typeface="Times New Roman" pitchFamily="18" charset="0"/>
              </a:rPr>
              <a:t>b</a:t>
            </a:r>
            <a:r>
              <a:rPr lang="cs-CZ" sz="2000" i="1" baseline="-25000" dirty="0" err="1">
                <a:latin typeface="Times New Roman" pitchFamily="18" charset="0"/>
              </a:rPr>
              <a:t>j</a:t>
            </a:r>
            <a:r>
              <a:rPr lang="cs-CZ" sz="2000" dirty="0"/>
              <a:t> jsou celá čísla, je i optimální řešení celočíselné, tj. </a:t>
            </a:r>
            <a:r>
              <a:rPr lang="cs-CZ" sz="2000" i="1" dirty="0" err="1">
                <a:latin typeface="Times New Roman" pitchFamily="18" charset="0"/>
              </a:rPr>
              <a:t>x</a:t>
            </a:r>
            <a:r>
              <a:rPr lang="cs-CZ" sz="2000" i="1" baseline="-25000" dirty="0" err="1">
                <a:latin typeface="Times New Roman" pitchFamily="18" charset="0"/>
              </a:rPr>
              <a:t>i</a:t>
            </a:r>
            <a:r>
              <a:rPr lang="cs-CZ" sz="2000" baseline="-25000" dirty="0" err="1">
                <a:latin typeface="Times New Roman" pitchFamily="18" charset="0"/>
              </a:rPr>
              <a:t>j</a:t>
            </a:r>
            <a:r>
              <a:rPr lang="cs-CZ" sz="2000" dirty="0"/>
              <a:t> jsou celá čísla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51230" y="2266950"/>
            <a:ext cx="792088" cy="657994"/>
          </a:xfrm>
          <a:prstGeom prst="rect">
            <a:avLst/>
          </a:prstGeom>
          <a:solidFill>
            <a:schemeClr val="accent1">
              <a:lumMod val="9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DP Příklad: Optimální řešení</a:t>
            </a:r>
            <a:r>
              <a:rPr lang="cs-CZ" smtClean="0"/>
              <a:t/>
            </a:r>
            <a:br>
              <a:rPr lang="cs-CZ" smtClean="0"/>
            </a:br>
            <a:r>
              <a:rPr lang="cs-CZ" sz="2800" b="1" smtClean="0"/>
              <a:t>Excel - Řešitel</a:t>
            </a:r>
          </a:p>
        </p:txBody>
      </p:sp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78013"/>
            <a:ext cx="8496300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Přiřazovací problém - speciální DP</a:t>
            </a:r>
            <a:r>
              <a:rPr lang="cs-CZ" sz="4000" smtClean="0"/>
              <a:t> 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Přiřadit </a:t>
            </a:r>
            <a:r>
              <a:rPr lang="cs-CZ" sz="2800" i="1" smtClean="0">
                <a:latin typeface="Times New Roman" pitchFamily="18" charset="0"/>
              </a:rPr>
              <a:t>n</a:t>
            </a:r>
            <a:r>
              <a:rPr lang="cs-CZ" sz="2800" smtClean="0"/>
              <a:t> objektů na </a:t>
            </a:r>
            <a:r>
              <a:rPr lang="cs-CZ" sz="2800" i="1" smtClean="0">
                <a:latin typeface="Times New Roman" pitchFamily="18" charset="0"/>
              </a:rPr>
              <a:t>n</a:t>
            </a:r>
            <a:r>
              <a:rPr lang="cs-CZ" sz="2800" smtClean="0"/>
              <a:t> aktivit tak, aby se maximalizoval celkový užitek: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Maximalizovat</a:t>
            </a:r>
          </a:p>
          <a:p>
            <a:pPr eaLnBrk="1" hangingPunct="1">
              <a:lnSpc>
                <a:spcPct val="80000"/>
              </a:lnSpc>
            </a:pPr>
            <a:endParaRPr lang="cs-CZ" sz="2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i="1" smtClean="0">
                <a:latin typeface="Times New Roman" pitchFamily="18" charset="0"/>
              </a:rPr>
              <a:t>c</a:t>
            </a:r>
            <a:r>
              <a:rPr lang="cs-CZ" sz="2800" i="1" baseline="-25000" smtClean="0">
                <a:latin typeface="Times New Roman" pitchFamily="18" charset="0"/>
              </a:rPr>
              <a:t>ij</a:t>
            </a:r>
            <a:r>
              <a:rPr lang="cs-CZ" sz="2800" smtClean="0"/>
              <a:t> – dílčí užitek z přiřazení objektu </a:t>
            </a:r>
            <a:r>
              <a:rPr lang="cs-CZ" sz="2800" i="1" smtClean="0">
                <a:latin typeface="Times New Roman" pitchFamily="18" charset="0"/>
              </a:rPr>
              <a:t>i</a:t>
            </a:r>
            <a:r>
              <a:rPr lang="cs-CZ" sz="2800" smtClean="0"/>
              <a:t> na aktivitu </a:t>
            </a:r>
            <a:r>
              <a:rPr lang="cs-CZ" sz="2800" i="1" smtClean="0">
                <a:latin typeface="Times New Roman" pitchFamily="18" charset="0"/>
              </a:rPr>
              <a:t>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i="1" baseline="-25000" smtClean="0">
                <a:latin typeface="Times New Roman" pitchFamily="18" charset="0"/>
              </a:rPr>
              <a:t>ij</a:t>
            </a:r>
            <a:r>
              <a:rPr lang="cs-CZ" sz="2800" smtClean="0"/>
              <a:t> = 1 pokud objekt </a:t>
            </a:r>
            <a:r>
              <a:rPr lang="cs-CZ" sz="2800" i="1" smtClean="0">
                <a:latin typeface="Times New Roman" pitchFamily="18" charset="0"/>
              </a:rPr>
              <a:t>i</a:t>
            </a:r>
            <a:r>
              <a:rPr lang="cs-CZ" sz="2800" smtClean="0"/>
              <a:t> se přiřadí na aktivitu </a:t>
            </a:r>
            <a:r>
              <a:rPr lang="cs-CZ" sz="2800" i="1" smtClean="0">
                <a:latin typeface="Times New Roman" pitchFamily="18" charset="0"/>
              </a:rPr>
              <a:t>j,</a:t>
            </a:r>
            <a:r>
              <a:rPr lang="cs-CZ" sz="2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i="1" baseline="-25000" smtClean="0">
                <a:latin typeface="Times New Roman" pitchFamily="18" charset="0"/>
              </a:rPr>
              <a:t>ij</a:t>
            </a:r>
            <a:r>
              <a:rPr lang="cs-CZ" sz="2800" smtClean="0"/>
              <a:t> = 0 jinak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3348038" y="2276475"/>
          <a:ext cx="17557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Rovnice" r:id="rId3" imgW="901440" imgH="444240" progId="Equation.3">
                  <p:embed/>
                </p:oleObj>
              </mc:Choice>
              <mc:Fallback>
                <p:oleObj name="Rovnice" r:id="rId3" imgW="90144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276475"/>
                        <a:ext cx="1755775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19" name="Object 7"/>
          <p:cNvGraphicFramePr>
            <a:graphicFrameLocks noChangeAspect="1"/>
          </p:cNvGraphicFramePr>
          <p:nvPr/>
        </p:nvGraphicFramePr>
        <p:xfrm>
          <a:off x="3492500" y="3429000"/>
          <a:ext cx="472598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Rovnice" r:id="rId5" imgW="2908080" imgH="711000" progId="Equation.3">
                  <p:embed/>
                </p:oleObj>
              </mc:Choice>
              <mc:Fallback>
                <p:oleObj name="Rovnice" r:id="rId5" imgW="290808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429000"/>
                        <a:ext cx="4725988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Přiřazovací problém: Příklad 4</a:t>
            </a:r>
            <a:br>
              <a:rPr lang="cs-CZ" sz="3600" b="1" smtClean="0"/>
            </a:br>
            <a:r>
              <a:rPr lang="cs-CZ" sz="2000" b="1" i="1" smtClean="0">
                <a:latin typeface="Times New Roman" pitchFamily="18" charset="0"/>
              </a:rPr>
              <a:t>c</a:t>
            </a:r>
            <a:r>
              <a:rPr lang="cs-CZ" sz="2000" b="1" i="1" baseline="-25000" smtClean="0">
                <a:latin typeface="Times New Roman" pitchFamily="18" charset="0"/>
              </a:rPr>
              <a:t>ij</a:t>
            </a:r>
            <a:r>
              <a:rPr lang="cs-CZ" sz="2000" b="1" smtClean="0">
                <a:latin typeface="Times New Roman" pitchFamily="18" charset="0"/>
              </a:rPr>
              <a:t> </a:t>
            </a:r>
            <a:r>
              <a:rPr lang="cs-CZ" sz="2000" b="1" smtClean="0"/>
              <a:t>– užitek (body) z přiřazení </a:t>
            </a:r>
            <a:r>
              <a:rPr lang="cs-CZ" sz="2000" b="1" i="1" smtClean="0">
                <a:latin typeface="Times New Roman" pitchFamily="18" charset="0"/>
              </a:rPr>
              <a:t>i</a:t>
            </a:r>
            <a:r>
              <a:rPr lang="cs-CZ" sz="2000" b="1" smtClean="0"/>
              <a:t> na </a:t>
            </a:r>
            <a:r>
              <a:rPr lang="cs-CZ" sz="2000" b="1" i="1" smtClean="0">
                <a:latin typeface="Times New Roman" pitchFamily="18" charset="0"/>
              </a:rPr>
              <a:t>j</a:t>
            </a:r>
          </a:p>
        </p:txBody>
      </p:sp>
      <p:graphicFrame>
        <p:nvGraphicFramePr>
          <p:cNvPr id="89167" name="Group 7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570788" cy="5192400"/>
        </p:xfrm>
        <a:graphic>
          <a:graphicData uri="http://schemas.openxmlformats.org/drawingml/2006/table">
            <a:tbl>
              <a:tblPr/>
              <a:tblGrid>
                <a:gridCol w="184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Objekty  </a:t>
                      </a: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ij</a:t>
                      </a:r>
                      <a:endParaRPr kumimoji="0" lang="cs-CZ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ij</a:t>
                      </a:r>
                      <a:endParaRPr kumimoji="0" lang="cs-CZ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Přiřazené objekty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 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Přiřazené aktivity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Přiřazovací problém: Příklad 4</a:t>
            </a:r>
            <a:br>
              <a:rPr lang="cs-CZ" sz="3600" b="1" smtClean="0"/>
            </a:br>
            <a:r>
              <a:rPr lang="cs-CZ" sz="2000" b="1" smtClean="0">
                <a:latin typeface="Times New Roman" pitchFamily="18" charset="0"/>
              </a:rPr>
              <a:t>Řešení Excel - Řešitel</a:t>
            </a:r>
          </a:p>
        </p:txBody>
      </p:sp>
      <p:pic>
        <p:nvPicPr>
          <p:cNvPr id="40964" name="Picture 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630363"/>
            <a:ext cx="74168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79"/>
          <p:cNvSpPr txBox="1">
            <a:spLocks noChangeArrowheads="1"/>
          </p:cNvSpPr>
          <p:nvPr/>
        </p:nvSpPr>
        <p:spPr bwMode="auto">
          <a:xfrm>
            <a:off x="971550" y="62372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  <a:hlinkClick r:id="rId3" action="ppaction://hlinkfile"/>
              </a:rPr>
              <a:t>DP_P</a:t>
            </a:r>
            <a:r>
              <a:rPr lang="cs-CZ">
                <a:latin typeface="Tahoma" pitchFamily="34" charset="0"/>
                <a:hlinkClick r:id="rId3" action="ppaction://hlinkfile"/>
              </a:rPr>
              <a:t>P.xls</a:t>
            </a:r>
            <a:endParaRPr lang="cs-CZ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503362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70C0"/>
                </a:solidFill>
              </a:rPr>
              <a:t>Dualita jako vztah mezi dvěma úlohami lineárního programování</a:t>
            </a:r>
            <a:endParaRPr lang="cs-CZ" sz="3600" b="1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smtClean="0"/>
              <a:t>Dualitou</a:t>
            </a:r>
            <a:r>
              <a:rPr lang="cs-CZ" sz="2800" smtClean="0"/>
              <a:t> v úlohách LP rozumíme vzájemný, přesně definovaný vztah mezi dvojicí úloh LP - </a:t>
            </a:r>
            <a:r>
              <a:rPr lang="cs-CZ" sz="2800" b="1" smtClean="0"/>
              <a:t>primární a duální úlohou</a:t>
            </a:r>
            <a:r>
              <a:rPr lang="cs-CZ" sz="2800" smtClean="0"/>
              <a:t> vycházejících ze </a:t>
            </a:r>
            <a:r>
              <a:rPr lang="cs-CZ" sz="2800" b="1" smtClean="0"/>
              <a:t>stejných vstupních dat.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800" smtClean="0"/>
              <a:t>Dualita je vzájemně </a:t>
            </a:r>
            <a:r>
              <a:rPr lang="cs-CZ" sz="2800" b="1" smtClean="0"/>
              <a:t>symetrickým vztahem obou úloh</a:t>
            </a:r>
            <a:r>
              <a:rPr lang="cs-CZ" sz="2800" smtClean="0"/>
              <a:t> - úloha primární není nadřazena úloze duální ani naopak!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800" b="1" smtClean="0"/>
              <a:t>Duální úloha k duální úloze je úloha primární.</a:t>
            </a:r>
            <a:r>
              <a:rPr lang="cs-CZ" sz="2800" smtClean="0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800" smtClean="0"/>
              <a:t>Formální formulace tvaru primární a duální úlohy – </a:t>
            </a:r>
            <a:r>
              <a:rPr lang="cs-CZ" sz="2800" b="1" smtClean="0"/>
              <a:t>souměrná a nesouměrná dualita.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b="1" dirty="0" smtClean="0">
                <a:solidFill>
                  <a:srgbClr val="0070C0"/>
                </a:solidFill>
              </a:rPr>
              <a:t>Souměrná dualita </a:t>
            </a:r>
            <a:r>
              <a:rPr lang="cs-CZ" sz="3800" b="1" dirty="0" smtClean="0"/>
              <a:t>– zápis pomocí sumací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1300163" y="2516188"/>
            <a:ext cx="2000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1300163" y="2516188"/>
            <a:ext cx="1946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1300163" y="2516188"/>
            <a:ext cx="2000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1300163" y="2516188"/>
            <a:ext cx="1946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graphicFrame>
        <p:nvGraphicFramePr>
          <p:cNvPr id="67591" name="Group 7"/>
          <p:cNvGraphicFramePr>
            <a:graphicFrameLocks noGrp="1"/>
          </p:cNvGraphicFramePr>
          <p:nvPr/>
        </p:nvGraphicFramePr>
        <p:xfrm>
          <a:off x="1042988" y="1773238"/>
          <a:ext cx="7058025" cy="3798889"/>
        </p:xfrm>
        <a:graphic>
          <a:graphicData uri="http://schemas.openxmlformats.org/drawingml/2006/table">
            <a:tbl>
              <a:tblPr/>
              <a:tblGrid>
                <a:gridCol w="350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primární úloha (P) 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duální úloha (D)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55" name="Rectangle 24"/>
          <p:cNvSpPr>
            <a:spLocks noChangeArrowheads="1"/>
          </p:cNvSpPr>
          <p:nvPr/>
        </p:nvSpPr>
        <p:spPr bwMode="auto">
          <a:xfrm>
            <a:off x="1116013" y="2276475"/>
            <a:ext cx="215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cs typeface="Times New Roman" pitchFamily="18" charset="0"/>
              </a:rPr>
              <a:t>maximalizovat</a:t>
            </a:r>
          </a:p>
          <a:p>
            <a:pPr eaLnBrk="0" hangingPunct="0"/>
            <a:endParaRPr lang="cs-CZ" sz="2400"/>
          </a:p>
        </p:txBody>
      </p:sp>
      <p:sp>
        <p:nvSpPr>
          <p:cNvPr id="1056" name="Rectangle 2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6" name="Object 26"/>
          <p:cNvGraphicFramePr>
            <a:graphicFrameLocks noChangeAspect="1"/>
          </p:cNvGraphicFramePr>
          <p:nvPr/>
        </p:nvGraphicFramePr>
        <p:xfrm>
          <a:off x="2195513" y="2636838"/>
          <a:ext cx="14398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Rovnice" r:id="rId3" imgW="736280" imgH="444307" progId="Equation.3">
                  <p:embed/>
                </p:oleObj>
              </mc:Choice>
              <mc:Fallback>
                <p:oleObj name="Rovnice" r:id="rId3" imgW="736280" imgH="444307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636838"/>
                        <a:ext cx="1439862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7" name="Rectangle 27"/>
          <p:cNvSpPr>
            <a:spLocks noChangeArrowheads="1"/>
          </p:cNvSpPr>
          <p:nvPr/>
        </p:nvSpPr>
        <p:spPr bwMode="auto">
          <a:xfrm>
            <a:off x="4643438" y="2276475"/>
            <a:ext cx="2033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cs typeface="Times New Roman" pitchFamily="18" charset="0"/>
              </a:rPr>
              <a:t>minimalizovat</a:t>
            </a:r>
          </a:p>
          <a:p>
            <a:pPr eaLnBrk="0" hangingPunct="0"/>
            <a:endParaRPr lang="cs-CZ" sz="2400"/>
          </a:p>
        </p:txBody>
      </p:sp>
      <p:sp>
        <p:nvSpPr>
          <p:cNvPr id="1058" name="Rectangle 2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5619750" y="2636838"/>
          <a:ext cx="150495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Rovnice" r:id="rId5" imgW="711000" imgH="431640" progId="Equation.3">
                  <p:embed/>
                </p:oleObj>
              </mc:Choice>
              <mc:Fallback>
                <p:oleObj name="Rovnice" r:id="rId5" imgW="711000" imgH="431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636838"/>
                        <a:ext cx="1504950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30"/>
          <p:cNvGraphicFramePr>
            <a:graphicFrameLocks noChangeAspect="1"/>
          </p:cNvGraphicFramePr>
          <p:nvPr/>
        </p:nvGraphicFramePr>
        <p:xfrm>
          <a:off x="1403350" y="3644900"/>
          <a:ext cx="30241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Rovnice" r:id="rId7" imgW="1714500" imgH="444500" progId="Equation.3">
                  <p:embed/>
                </p:oleObj>
              </mc:Choice>
              <mc:Fallback>
                <p:oleObj name="Rovnice" r:id="rId7" imgW="1714500" imgH="4445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44900"/>
                        <a:ext cx="3024188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31"/>
          <p:cNvGraphicFramePr>
            <a:graphicFrameLocks noChangeAspect="1"/>
          </p:cNvGraphicFramePr>
          <p:nvPr/>
        </p:nvGraphicFramePr>
        <p:xfrm>
          <a:off x="4643438" y="3573463"/>
          <a:ext cx="33845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Rovnice" r:id="rId9" imgW="1727200" imgH="431800" progId="Equation.3">
                  <p:embed/>
                </p:oleObj>
              </mc:Choice>
              <mc:Fallback>
                <p:oleObj name="Rovnice" r:id="rId9" imgW="1727200" imgH="431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573463"/>
                        <a:ext cx="33845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32"/>
          <p:cNvGraphicFramePr>
            <a:graphicFrameLocks noChangeAspect="1"/>
          </p:cNvGraphicFramePr>
          <p:nvPr/>
        </p:nvGraphicFramePr>
        <p:xfrm>
          <a:off x="1547813" y="4868863"/>
          <a:ext cx="2663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Rovnice" r:id="rId11" imgW="1346200" imgH="241300" progId="Equation.3">
                  <p:embed/>
                </p:oleObj>
              </mc:Choice>
              <mc:Fallback>
                <p:oleObj name="Rovnice" r:id="rId11" imgW="1346200" imgH="2413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868863"/>
                        <a:ext cx="2663825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33"/>
          <p:cNvGraphicFramePr>
            <a:graphicFrameLocks noChangeAspect="1"/>
          </p:cNvGraphicFramePr>
          <p:nvPr/>
        </p:nvGraphicFramePr>
        <p:xfrm>
          <a:off x="5003800" y="4797425"/>
          <a:ext cx="2663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Rovnice" r:id="rId13" imgW="1333500" imgH="228600" progId="Equation.3">
                  <p:embed/>
                </p:oleObj>
              </mc:Choice>
              <mc:Fallback>
                <p:oleObj name="Rovnice" r:id="rId13" imgW="133350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797425"/>
                        <a:ext cx="26638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b="1" dirty="0" smtClean="0">
                <a:solidFill>
                  <a:srgbClr val="0070C0"/>
                </a:solidFill>
              </a:rPr>
              <a:t>Souměrná dualita </a:t>
            </a:r>
            <a:r>
              <a:rPr lang="cs-CZ" sz="3800" b="1" dirty="0" smtClean="0"/>
              <a:t>– maticový zápis</a:t>
            </a:r>
          </a:p>
        </p:txBody>
      </p:sp>
      <p:graphicFrame>
        <p:nvGraphicFramePr>
          <p:cNvPr id="66584" name="Group 24"/>
          <p:cNvGraphicFramePr>
            <a:graphicFrameLocks noGrp="1"/>
          </p:cNvGraphicFramePr>
          <p:nvPr>
            <p:ph sz="half" idx="2"/>
          </p:nvPr>
        </p:nvGraphicFramePr>
        <p:xfrm>
          <a:off x="1979613" y="1628775"/>
          <a:ext cx="5051425" cy="3273363"/>
        </p:xfrm>
        <a:graphic>
          <a:graphicData uri="http://schemas.openxmlformats.org/drawingml/2006/table">
            <a:tbl>
              <a:tblPr/>
              <a:tblGrid>
                <a:gridCol w="270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Primární úloha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Duální úloha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cs-CZ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b="1" dirty="0" smtClean="0">
                <a:solidFill>
                  <a:srgbClr val="0070C0"/>
                </a:solidFill>
              </a:rPr>
              <a:t>Souměrná dualita </a:t>
            </a:r>
            <a:r>
              <a:rPr lang="cs-CZ" sz="3400" b="1" dirty="0" smtClean="0"/>
              <a:t>- postup konstrukce duální úlohy k úloze primární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maximalizace účelové funkce se mění na minimalizaci, popř. naopak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ke každému vlastnímu omezení (</a:t>
            </a:r>
            <a:r>
              <a:rPr lang="cs-CZ" sz="2800" dirty="0" smtClean="0">
                <a:solidFill>
                  <a:srgbClr val="0070C0"/>
                </a:solidFill>
              </a:rPr>
              <a:t>P</a:t>
            </a:r>
            <a:r>
              <a:rPr lang="cs-CZ" sz="2800" dirty="0" smtClean="0"/>
              <a:t>) se přiřadí jedna duální proměnná  </a:t>
            </a:r>
            <a:r>
              <a:rPr lang="cs-CZ" i="1" dirty="0" err="1" smtClean="0">
                <a:latin typeface="Times New Roman" pitchFamily="18" charset="0"/>
              </a:rPr>
              <a:t>y</a:t>
            </a:r>
            <a:r>
              <a:rPr lang="cs-CZ" i="1" baseline="-25000" dirty="0" err="1" smtClean="0">
                <a:latin typeface="Times New Roman" pitchFamily="18" charset="0"/>
              </a:rPr>
              <a:t>i</a:t>
            </a:r>
            <a:r>
              <a:rPr lang="cs-CZ" sz="2800" dirty="0" smtClean="0">
                <a:latin typeface="Times New Roman" pitchFamily="18" charset="0"/>
              </a:rPr>
              <a:t>,  </a:t>
            </a:r>
            <a:r>
              <a:rPr lang="cs-CZ" sz="2800" i="1" dirty="0" smtClean="0">
                <a:latin typeface="Times New Roman" pitchFamily="18" charset="0"/>
              </a:rPr>
              <a:t>i</a:t>
            </a:r>
            <a:r>
              <a:rPr lang="cs-CZ" sz="2800" dirty="0" smtClean="0">
                <a:latin typeface="Times New Roman" pitchFamily="18" charset="0"/>
              </a:rPr>
              <a:t> = 1,2,…,</a:t>
            </a:r>
            <a:r>
              <a:rPr lang="cs-CZ" sz="2800" i="1" dirty="0" smtClean="0">
                <a:latin typeface="Times New Roman" pitchFamily="18" charset="0"/>
              </a:rPr>
              <a:t>m</a:t>
            </a:r>
            <a:r>
              <a:rPr lang="cs-CZ" sz="2800" dirty="0" smtClean="0"/>
              <a:t> a dále podmínka :  </a:t>
            </a:r>
            <a:r>
              <a:rPr lang="cs-CZ" i="1" dirty="0" err="1" smtClean="0">
                <a:latin typeface="Times New Roman" pitchFamily="18" charset="0"/>
              </a:rPr>
              <a:t>y</a:t>
            </a:r>
            <a:r>
              <a:rPr lang="cs-CZ" i="1" baseline="-25000" dirty="0" err="1" smtClean="0">
                <a:latin typeface="Times New Roman" pitchFamily="18" charset="0"/>
              </a:rPr>
              <a:t>i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cs-CZ" sz="2800" dirty="0" smtClean="0">
                <a:latin typeface="Times New Roman" pitchFamily="18" charset="0"/>
              </a:rPr>
              <a:t> 0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ke každé proměnné </a:t>
            </a:r>
            <a:r>
              <a:rPr lang="cs-CZ" sz="2800" i="1" dirty="0" smtClean="0"/>
              <a:t> </a:t>
            </a:r>
            <a:r>
              <a:rPr lang="cs-CZ" sz="2800" i="1" dirty="0" err="1" smtClean="0">
                <a:latin typeface="Times New Roman" pitchFamily="18" charset="0"/>
              </a:rPr>
              <a:t>x</a:t>
            </a:r>
            <a:r>
              <a:rPr lang="cs-CZ" sz="2800" i="1" baseline="-25000" dirty="0" err="1" smtClean="0">
                <a:latin typeface="Times New Roman" pitchFamily="18" charset="0"/>
              </a:rPr>
              <a:t>j</a:t>
            </a:r>
            <a:r>
              <a:rPr lang="cs-CZ" sz="2800" dirty="0" smtClean="0">
                <a:latin typeface="Times New Roman" pitchFamily="18" charset="0"/>
              </a:rPr>
              <a:t>,  </a:t>
            </a:r>
            <a:r>
              <a:rPr lang="cs-CZ" sz="2800" i="1" dirty="0" smtClean="0">
                <a:latin typeface="Times New Roman" pitchFamily="18" charset="0"/>
              </a:rPr>
              <a:t>j</a:t>
            </a:r>
            <a:r>
              <a:rPr lang="cs-CZ" sz="2800" dirty="0" smtClean="0">
                <a:latin typeface="Times New Roman" pitchFamily="18" charset="0"/>
              </a:rPr>
              <a:t> = 1,2,…,</a:t>
            </a:r>
            <a:r>
              <a:rPr lang="cs-CZ" sz="2800" i="1" dirty="0" smtClean="0">
                <a:latin typeface="Times New Roman" pitchFamily="18" charset="0"/>
              </a:rPr>
              <a:t>n</a:t>
            </a:r>
            <a:r>
              <a:rPr lang="cs-CZ" sz="2800" dirty="0" smtClean="0"/>
              <a:t>, (P) se přiřadí vlastní omezení duální úlohy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matice strukturních koeficientů (</a:t>
            </a:r>
            <a:r>
              <a:rPr lang="cs-CZ" sz="2800" dirty="0" smtClean="0">
                <a:solidFill>
                  <a:srgbClr val="0070C0"/>
                </a:solidFill>
              </a:rPr>
              <a:t>D</a:t>
            </a:r>
            <a:r>
              <a:rPr lang="cs-CZ" sz="2800" dirty="0" smtClean="0"/>
              <a:t>) se mění na </a:t>
            </a:r>
            <a:r>
              <a:rPr lang="cs-CZ" sz="2800" b="1" dirty="0" smtClean="0"/>
              <a:t>transponovanou</a:t>
            </a:r>
            <a:r>
              <a:rPr lang="cs-CZ" sz="2800" dirty="0" smtClean="0"/>
              <a:t> matici strukturních koeficientů (P)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koeficienty pravé strany (D) </a:t>
            </a:r>
            <a:r>
              <a:rPr lang="cs-CZ" sz="2800" dirty="0"/>
              <a:t>se mění na </a:t>
            </a:r>
            <a:r>
              <a:rPr lang="cs-CZ" sz="2800" dirty="0" smtClean="0"/>
              <a:t>koeficienty účelové funkce (P) a naopak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smysl nerovností vlastních omezení se v (D) mění na opačný!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 6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b="1" dirty="0" smtClean="0">
                <a:solidFill>
                  <a:srgbClr val="0070C0"/>
                </a:solidFill>
              </a:rPr>
              <a:t>Souměrná dualita</a:t>
            </a:r>
            <a:r>
              <a:rPr lang="cs-CZ" sz="3800" b="1" dirty="0" smtClean="0"/>
              <a:t/>
            </a:r>
            <a:br>
              <a:rPr lang="cs-CZ" sz="3800" b="1" dirty="0" smtClean="0"/>
            </a:br>
            <a:r>
              <a:rPr lang="cs-CZ" sz="2800" b="1" dirty="0" smtClean="0"/>
              <a:t>Příklad 1: „Krmné směsi“</a:t>
            </a:r>
          </a:p>
        </p:txBody>
      </p:sp>
      <p:graphicFrame>
        <p:nvGraphicFramePr>
          <p:cNvPr id="69635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6280770"/>
              </p:ext>
            </p:extLst>
          </p:nvPr>
        </p:nvGraphicFramePr>
        <p:xfrm>
          <a:off x="827088" y="1628775"/>
          <a:ext cx="7705725" cy="5040313"/>
        </p:xfrm>
        <a:graphic>
          <a:graphicData uri="http://schemas.openxmlformats.org/drawingml/2006/table">
            <a:tbl>
              <a:tblPr/>
              <a:tblGrid>
                <a:gridCol w="335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3000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minimalizovat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270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</a:rPr>
                        <a:t>0,9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≤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≤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</a:rPr>
                        <a:t>0,9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+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≥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x</a:t>
                      </a:r>
                      <a:r>
                        <a:rPr kumimoji="0" 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y</a:t>
                      </a:r>
                      <a:r>
                        <a:rPr kumimoji="0" lang="cs-CZ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0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>
            <a:off x="3707904" y="4581128"/>
            <a:ext cx="1080120" cy="1008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3779912" y="4581128"/>
            <a:ext cx="900038" cy="9284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dirty="0"/>
              <a:t>EMM 6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b="1" dirty="0" smtClean="0">
                <a:solidFill>
                  <a:srgbClr val="0070C0"/>
                </a:solidFill>
              </a:rPr>
              <a:t>Nesouměrná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sz="3800" b="1" dirty="0" smtClean="0">
                <a:solidFill>
                  <a:srgbClr val="0070C0"/>
                </a:solidFill>
              </a:rPr>
              <a:t>dualita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U souměrné duality byla v úloze s maximalizací účelové funkce </a:t>
            </a:r>
            <a:r>
              <a:rPr lang="cs-CZ" sz="2800" b="1" dirty="0" smtClean="0"/>
              <a:t>všechna </a:t>
            </a:r>
            <a:r>
              <a:rPr lang="cs-CZ" sz="2800" dirty="0" smtClean="0"/>
              <a:t>vlastní omezení ve tvaru nerovnic se smyslem nerovnosti </a:t>
            </a:r>
            <a:r>
              <a:rPr lang="cs-CZ" sz="2800" b="1" dirty="0" smtClean="0"/>
              <a:t>„≤“</a:t>
            </a:r>
            <a:r>
              <a:rPr lang="cs-CZ" sz="2800" dirty="0" smtClean="0"/>
              <a:t> </a:t>
            </a:r>
          </a:p>
          <a:p>
            <a:pPr eaLnBrk="1" hangingPunct="1"/>
            <a:r>
              <a:rPr lang="cs-CZ" sz="2800" dirty="0" smtClean="0"/>
              <a:t>Pro </a:t>
            </a:r>
            <a:r>
              <a:rPr lang="cs-CZ" sz="2800" b="1" dirty="0" smtClean="0"/>
              <a:t>všechny</a:t>
            </a:r>
            <a:r>
              <a:rPr lang="cs-CZ" sz="2800" dirty="0" smtClean="0"/>
              <a:t> proměnné platily podmínky nezápornosti </a:t>
            </a:r>
          </a:p>
          <a:p>
            <a:pPr eaLnBrk="1" hangingPunct="1"/>
            <a:r>
              <a:rPr lang="cs-CZ" sz="2800" dirty="0" smtClean="0"/>
              <a:t>V reálných úlohách LP se tato situace často nevyskytuje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2763</TotalTime>
  <Words>1481</Words>
  <Application>Microsoft Office PowerPoint</Application>
  <PresentationFormat>Předvádění na obrazovce (4:3)</PresentationFormat>
  <Paragraphs>456</Paragraphs>
  <Slides>39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39</vt:i4>
      </vt:variant>
    </vt:vector>
  </HeadingPairs>
  <TitlesOfParts>
    <vt:vector size="48" baseType="lpstr">
      <vt:lpstr>Arial</vt:lpstr>
      <vt:lpstr>Symbol</vt:lpstr>
      <vt:lpstr>Tahoma</vt:lpstr>
      <vt:lpstr>Times New Roman</vt:lpstr>
      <vt:lpstr>Wingdings</vt:lpstr>
      <vt:lpstr>Výchozí návrh</vt:lpstr>
      <vt:lpstr>Směsice</vt:lpstr>
      <vt:lpstr>Rovnice</vt:lpstr>
      <vt:lpstr>Dokument</vt:lpstr>
      <vt:lpstr>Ekonomicko-matematické metody 6</vt:lpstr>
      <vt:lpstr>Úloha lineárního programování Základní tvar</vt:lpstr>
      <vt:lpstr>Příklad 1: Optimální výrobní plán – úloha LP</vt:lpstr>
      <vt:lpstr>Dualita jako vztah mezi dvěma úlohami lineárního programování</vt:lpstr>
      <vt:lpstr>Souměrná dualita – zápis pomocí sumací</vt:lpstr>
      <vt:lpstr>Souměrná dualita – maticový zápis</vt:lpstr>
      <vt:lpstr>Souměrná dualita - postup konstrukce duální úlohy k úloze primární</vt:lpstr>
      <vt:lpstr>Souměrná dualita Příklad 1: „Krmné směsi“</vt:lpstr>
      <vt:lpstr>Nesouměrná dualita</vt:lpstr>
      <vt:lpstr>Nesouměrná dualita Příklad 2: „Krmné směsi“</vt:lpstr>
      <vt:lpstr>Nesouměrná dualita Příklad 3: „Krmné směsi“</vt:lpstr>
      <vt:lpstr>Nesouměrná dualita Příklad 3: „Krmné směsi“ – řešení 1</vt:lpstr>
      <vt:lpstr>Nesouměrná dualita Příklad 3: „Krmné směsi“ – řešení 2</vt:lpstr>
      <vt:lpstr>Nesouměrná dualita Příklad 3: „Krmné směsi“ – řešení 3</vt:lpstr>
      <vt:lpstr>Nesouměrná dualita Příklad 3: „Krmné směsi“ – řešení 4</vt:lpstr>
      <vt:lpstr>Nesouměrná dualita úlohy LP s rovnicemi ve vlastních omezeních –  standardní tvar (maticový zápis)</vt:lpstr>
      <vt:lpstr>Vztahy mezi (P) a (D) úlohou LP Věty 1 až 5:</vt:lpstr>
      <vt:lpstr>Věta 6: Hlavní věta o dualitě</vt:lpstr>
      <vt:lpstr>Příklad 4: Primární a duální úloha …</vt:lpstr>
      <vt:lpstr>Příklad 1: „Krmné směsi“  </vt:lpstr>
      <vt:lpstr>Ekonomická interpretace duality 1 </vt:lpstr>
      <vt:lpstr>Ekonomická interpretace duality 2</vt:lpstr>
      <vt:lpstr>Ekonomická interpretace duality 3</vt:lpstr>
      <vt:lpstr>Ekonomická interpretace duality 4</vt:lpstr>
      <vt:lpstr>Dopravní problém LP</vt:lpstr>
      <vt:lpstr>Ekonomický a matematický model dopravního problému (DP)</vt:lpstr>
      <vt:lpstr>Matematický model DP 1</vt:lpstr>
      <vt:lpstr>Matematický model DP 2</vt:lpstr>
      <vt:lpstr>Převod nevyrovnaného DP na vyrovnaný DP</vt:lpstr>
      <vt:lpstr>Převod nevyrovnaného DP na vyrovnaný DP: Příklad</vt:lpstr>
      <vt:lpstr>Převod nevyrovnaného DP na vyrovnaný DP: Příklad - řešení</vt:lpstr>
      <vt:lpstr>Matematický model (vyrovnaného) DP </vt:lpstr>
      <vt:lpstr>Matematický model (nevyrovnaného) DP:  </vt:lpstr>
      <vt:lpstr>Řešení vyrovnaného DP</vt:lpstr>
      <vt:lpstr>Nalezení počátečního řešení:  Metoda severozápadního rohu - SZR</vt:lpstr>
      <vt:lpstr>DP Příklad: Optimální řešení Excel - Řešitel</vt:lpstr>
      <vt:lpstr>Přiřazovací problém - speciální DP </vt:lpstr>
      <vt:lpstr>Přiřazovací problém: Příklad 4 cij – užitek (body) z přiřazení i na j</vt:lpstr>
      <vt:lpstr>Přiřazovací problém: Příklad 4 Řešení Excel - Řešitel</vt:lpstr>
    </vt:vector>
  </TitlesOfParts>
  <Company>OPF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Katka</dc:creator>
  <cp:lastModifiedBy>bar0245</cp:lastModifiedBy>
  <cp:revision>69</cp:revision>
  <dcterms:created xsi:type="dcterms:W3CDTF">2003-03-31T11:32:01Z</dcterms:created>
  <dcterms:modified xsi:type="dcterms:W3CDTF">2018-10-31T09:53:10Z</dcterms:modified>
</cp:coreProperties>
</file>