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54"/>
  </p:notesMasterIdLst>
  <p:sldIdLst>
    <p:sldId id="256" r:id="rId3"/>
    <p:sldId id="295" r:id="rId4"/>
    <p:sldId id="293" r:id="rId5"/>
    <p:sldId id="296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6" r:id="rId15"/>
    <p:sldId id="319" r:id="rId16"/>
    <p:sldId id="320" r:id="rId17"/>
    <p:sldId id="321" r:id="rId18"/>
    <p:sldId id="322" r:id="rId19"/>
    <p:sldId id="324" r:id="rId20"/>
    <p:sldId id="323" r:id="rId21"/>
    <p:sldId id="325" r:id="rId22"/>
    <p:sldId id="326" r:id="rId23"/>
    <p:sldId id="299" r:id="rId24"/>
    <p:sldId id="298" r:id="rId25"/>
    <p:sldId id="297" r:id="rId26"/>
    <p:sldId id="302" r:id="rId27"/>
    <p:sldId id="303" r:id="rId28"/>
    <p:sldId id="300" r:id="rId29"/>
    <p:sldId id="301" r:id="rId30"/>
    <p:sldId id="257" r:id="rId31"/>
    <p:sldId id="258" r:id="rId32"/>
    <p:sldId id="259" r:id="rId33"/>
    <p:sldId id="260" r:id="rId34"/>
    <p:sldId id="261" r:id="rId35"/>
    <p:sldId id="262" r:id="rId36"/>
    <p:sldId id="292" r:id="rId37"/>
    <p:sldId id="268" r:id="rId38"/>
    <p:sldId id="269" r:id="rId39"/>
    <p:sldId id="272" r:id="rId40"/>
    <p:sldId id="273" r:id="rId41"/>
    <p:sldId id="334" r:id="rId42"/>
    <p:sldId id="333" r:id="rId43"/>
    <p:sldId id="327" r:id="rId44"/>
    <p:sldId id="328" r:id="rId45"/>
    <p:sldId id="330" r:id="rId46"/>
    <p:sldId id="331" r:id="rId47"/>
    <p:sldId id="332" r:id="rId48"/>
    <p:sldId id="276" r:id="rId49"/>
    <p:sldId id="294" r:id="rId50"/>
    <p:sldId id="277" r:id="rId51"/>
    <p:sldId id="278" r:id="rId52"/>
    <p:sldId id="279" r:id="rId5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 Ramik" initials="JR" lastIdx="0" clrIdx="0">
    <p:extLst>
      <p:ext uri="{19B8F6BF-5375-455C-9EA6-DF929625EA0E}">
        <p15:presenceInfo xmlns:p15="http://schemas.microsoft.com/office/powerpoint/2012/main" userId="5db699ae28bb8e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3" autoAdjust="0"/>
    <p:restoredTop sz="94660"/>
  </p:normalViewPr>
  <p:slideViewPr>
    <p:cSldViewPr>
      <p:cViewPr varScale="1">
        <p:scale>
          <a:sx n="86" d="100"/>
          <a:sy n="86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Ceny akci</a:t>
            </a:r>
            <a:r>
              <a:rPr lang="cs-CZ"/>
              <a:t>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'Priklad 1. Data'!$B$2</c:f>
              <c:strCache>
                <c:ptCount val="1"/>
                <c:pt idx="0">
                  <c:v>CETV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'Priklad 1. Data'!$B$3:$B$71</c:f>
              <c:numCache>
                <c:formatCode>#,##0.00</c:formatCode>
                <c:ptCount val="69"/>
                <c:pt idx="0">
                  <c:v>1856</c:v>
                </c:pt>
                <c:pt idx="1">
                  <c:v>1913</c:v>
                </c:pt>
                <c:pt idx="2">
                  <c:v>1905</c:v>
                </c:pt>
                <c:pt idx="3">
                  <c:v>1868</c:v>
                </c:pt>
                <c:pt idx="4">
                  <c:v>1860</c:v>
                </c:pt>
                <c:pt idx="5">
                  <c:v>1865</c:v>
                </c:pt>
                <c:pt idx="6">
                  <c:v>1859</c:v>
                </c:pt>
                <c:pt idx="7">
                  <c:v>1832</c:v>
                </c:pt>
                <c:pt idx="8">
                  <c:v>1871</c:v>
                </c:pt>
                <c:pt idx="9">
                  <c:v>1853</c:v>
                </c:pt>
                <c:pt idx="10">
                  <c:v>1854</c:v>
                </c:pt>
                <c:pt idx="11">
                  <c:v>1862</c:v>
                </c:pt>
                <c:pt idx="12">
                  <c:v>1870</c:v>
                </c:pt>
                <c:pt idx="13">
                  <c:v>1864</c:v>
                </c:pt>
                <c:pt idx="14">
                  <c:v>1834</c:v>
                </c:pt>
                <c:pt idx="15">
                  <c:v>1808</c:v>
                </c:pt>
                <c:pt idx="16">
                  <c:v>1814</c:v>
                </c:pt>
                <c:pt idx="17">
                  <c:v>1836</c:v>
                </c:pt>
                <c:pt idx="18">
                  <c:v>1807</c:v>
                </c:pt>
                <c:pt idx="19">
                  <c:v>1812</c:v>
                </c:pt>
                <c:pt idx="20">
                  <c:v>1843</c:v>
                </c:pt>
                <c:pt idx="21">
                  <c:v>1834</c:v>
                </c:pt>
                <c:pt idx="22">
                  <c:v>1831</c:v>
                </c:pt>
                <c:pt idx="23">
                  <c:v>1860</c:v>
                </c:pt>
                <c:pt idx="24">
                  <c:v>1878</c:v>
                </c:pt>
                <c:pt idx="25">
                  <c:v>1872</c:v>
                </c:pt>
                <c:pt idx="26">
                  <c:v>1938</c:v>
                </c:pt>
                <c:pt idx="27">
                  <c:v>1975</c:v>
                </c:pt>
                <c:pt idx="28">
                  <c:v>1954</c:v>
                </c:pt>
                <c:pt idx="29">
                  <c:v>2010</c:v>
                </c:pt>
                <c:pt idx="30">
                  <c:v>2054</c:v>
                </c:pt>
                <c:pt idx="31">
                  <c:v>2063</c:v>
                </c:pt>
                <c:pt idx="32">
                  <c:v>2053</c:v>
                </c:pt>
                <c:pt idx="33">
                  <c:v>2047</c:v>
                </c:pt>
                <c:pt idx="34">
                  <c:v>2010</c:v>
                </c:pt>
                <c:pt idx="35">
                  <c:v>2015</c:v>
                </c:pt>
                <c:pt idx="36">
                  <c:v>2072</c:v>
                </c:pt>
                <c:pt idx="37">
                  <c:v>2036</c:v>
                </c:pt>
                <c:pt idx="38">
                  <c:v>2064</c:v>
                </c:pt>
                <c:pt idx="39">
                  <c:v>2161</c:v>
                </c:pt>
                <c:pt idx="40">
                  <c:v>2213</c:v>
                </c:pt>
                <c:pt idx="41">
                  <c:v>2175</c:v>
                </c:pt>
                <c:pt idx="42">
                  <c:v>2213</c:v>
                </c:pt>
                <c:pt idx="43">
                  <c:v>2201</c:v>
                </c:pt>
                <c:pt idx="44">
                  <c:v>2183</c:v>
                </c:pt>
                <c:pt idx="45">
                  <c:v>2059</c:v>
                </c:pt>
                <c:pt idx="46">
                  <c:v>2046</c:v>
                </c:pt>
                <c:pt idx="47">
                  <c:v>1996</c:v>
                </c:pt>
                <c:pt idx="48">
                  <c:v>1909</c:v>
                </c:pt>
                <c:pt idx="49">
                  <c:v>1945</c:v>
                </c:pt>
                <c:pt idx="50">
                  <c:v>1928</c:v>
                </c:pt>
                <c:pt idx="51">
                  <c:v>1992</c:v>
                </c:pt>
                <c:pt idx="52">
                  <c:v>1966</c:v>
                </c:pt>
                <c:pt idx="53">
                  <c:v>1929</c:v>
                </c:pt>
                <c:pt idx="54">
                  <c:v>1916</c:v>
                </c:pt>
                <c:pt idx="55">
                  <c:v>1900</c:v>
                </c:pt>
                <c:pt idx="56">
                  <c:v>1870</c:v>
                </c:pt>
                <c:pt idx="57">
                  <c:v>1892</c:v>
                </c:pt>
                <c:pt idx="58">
                  <c:v>1913</c:v>
                </c:pt>
                <c:pt idx="59">
                  <c:v>1911</c:v>
                </c:pt>
                <c:pt idx="60">
                  <c:v>1880</c:v>
                </c:pt>
                <c:pt idx="61">
                  <c:v>1914</c:v>
                </c:pt>
                <c:pt idx="62">
                  <c:v>1898</c:v>
                </c:pt>
                <c:pt idx="63">
                  <c:v>1910</c:v>
                </c:pt>
                <c:pt idx="64">
                  <c:v>1968</c:v>
                </c:pt>
                <c:pt idx="65">
                  <c:v>2034</c:v>
                </c:pt>
                <c:pt idx="66">
                  <c:v>2032</c:v>
                </c:pt>
                <c:pt idx="67">
                  <c:v>2036</c:v>
                </c:pt>
                <c:pt idx="68">
                  <c:v>2021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AA-4015-B62A-0546135CF96D}"/>
            </c:ext>
          </c:extLst>
        </c:ser>
        <c:ser>
          <c:idx val="1"/>
          <c:order val="1"/>
          <c:tx>
            <c:strRef>
              <c:f>'Priklad 1. Data'!$C$2</c:f>
              <c:strCache>
                <c:ptCount val="1"/>
                <c:pt idx="0">
                  <c:v>CEZ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'Priklad 1. Data'!$C$3:$C$71</c:f>
              <c:numCache>
                <c:formatCode>#,##0.00</c:formatCode>
                <c:ptCount val="69"/>
                <c:pt idx="0">
                  <c:v>1059</c:v>
                </c:pt>
                <c:pt idx="1">
                  <c:v>1072</c:v>
                </c:pt>
                <c:pt idx="2">
                  <c:v>1094</c:v>
                </c:pt>
                <c:pt idx="3">
                  <c:v>1182</c:v>
                </c:pt>
                <c:pt idx="4">
                  <c:v>1186</c:v>
                </c:pt>
                <c:pt idx="5">
                  <c:v>1192</c:v>
                </c:pt>
                <c:pt idx="6">
                  <c:v>1200</c:v>
                </c:pt>
                <c:pt idx="7">
                  <c:v>1293</c:v>
                </c:pt>
                <c:pt idx="8">
                  <c:v>1302</c:v>
                </c:pt>
                <c:pt idx="9">
                  <c:v>1307</c:v>
                </c:pt>
                <c:pt idx="10">
                  <c:v>1399</c:v>
                </c:pt>
                <c:pt idx="11">
                  <c:v>1302</c:v>
                </c:pt>
                <c:pt idx="12">
                  <c:v>1239</c:v>
                </c:pt>
                <c:pt idx="13">
                  <c:v>1214</c:v>
                </c:pt>
                <c:pt idx="14">
                  <c:v>1123</c:v>
                </c:pt>
                <c:pt idx="15">
                  <c:v>1140</c:v>
                </c:pt>
                <c:pt idx="16">
                  <c:v>1159</c:v>
                </c:pt>
                <c:pt idx="17">
                  <c:v>1203</c:v>
                </c:pt>
                <c:pt idx="18">
                  <c:v>1186</c:v>
                </c:pt>
                <c:pt idx="19">
                  <c:v>1224</c:v>
                </c:pt>
                <c:pt idx="20">
                  <c:v>1226</c:v>
                </c:pt>
                <c:pt idx="21">
                  <c:v>1219</c:v>
                </c:pt>
                <c:pt idx="22">
                  <c:v>1238</c:v>
                </c:pt>
                <c:pt idx="23">
                  <c:v>1246</c:v>
                </c:pt>
                <c:pt idx="24">
                  <c:v>1273</c:v>
                </c:pt>
                <c:pt idx="25">
                  <c:v>1255</c:v>
                </c:pt>
                <c:pt idx="26">
                  <c:v>1243</c:v>
                </c:pt>
                <c:pt idx="27">
                  <c:v>1265</c:v>
                </c:pt>
                <c:pt idx="28">
                  <c:v>1277</c:v>
                </c:pt>
                <c:pt idx="29">
                  <c:v>1293</c:v>
                </c:pt>
                <c:pt idx="30">
                  <c:v>1279</c:v>
                </c:pt>
                <c:pt idx="31">
                  <c:v>1268</c:v>
                </c:pt>
                <c:pt idx="32">
                  <c:v>1266</c:v>
                </c:pt>
                <c:pt idx="33">
                  <c:v>1261</c:v>
                </c:pt>
                <c:pt idx="34">
                  <c:v>1245</c:v>
                </c:pt>
                <c:pt idx="35">
                  <c:v>1257</c:v>
                </c:pt>
                <c:pt idx="36">
                  <c:v>1270</c:v>
                </c:pt>
                <c:pt idx="37">
                  <c:v>1301</c:v>
                </c:pt>
                <c:pt idx="38">
                  <c:v>1343</c:v>
                </c:pt>
                <c:pt idx="39">
                  <c:v>1384</c:v>
                </c:pt>
                <c:pt idx="40">
                  <c:v>1360</c:v>
                </c:pt>
                <c:pt idx="41">
                  <c:v>1344</c:v>
                </c:pt>
                <c:pt idx="42">
                  <c:v>1365</c:v>
                </c:pt>
                <c:pt idx="43">
                  <c:v>1375</c:v>
                </c:pt>
                <c:pt idx="44">
                  <c:v>1385</c:v>
                </c:pt>
                <c:pt idx="45">
                  <c:v>1411</c:v>
                </c:pt>
                <c:pt idx="46">
                  <c:v>1386</c:v>
                </c:pt>
                <c:pt idx="47">
                  <c:v>1392</c:v>
                </c:pt>
                <c:pt idx="48">
                  <c:v>1372</c:v>
                </c:pt>
                <c:pt idx="49">
                  <c:v>1367</c:v>
                </c:pt>
                <c:pt idx="50">
                  <c:v>1400</c:v>
                </c:pt>
                <c:pt idx="51">
                  <c:v>1424</c:v>
                </c:pt>
                <c:pt idx="52">
                  <c:v>1430</c:v>
                </c:pt>
                <c:pt idx="53">
                  <c:v>1525</c:v>
                </c:pt>
                <c:pt idx="54">
                  <c:v>1518</c:v>
                </c:pt>
                <c:pt idx="55">
                  <c:v>1535</c:v>
                </c:pt>
                <c:pt idx="56">
                  <c:v>1538</c:v>
                </c:pt>
                <c:pt idx="57">
                  <c:v>1585</c:v>
                </c:pt>
                <c:pt idx="58">
                  <c:v>1590</c:v>
                </c:pt>
                <c:pt idx="59">
                  <c:v>1579</c:v>
                </c:pt>
                <c:pt idx="60">
                  <c:v>1556</c:v>
                </c:pt>
                <c:pt idx="61">
                  <c:v>1525</c:v>
                </c:pt>
                <c:pt idx="62">
                  <c:v>1530</c:v>
                </c:pt>
                <c:pt idx="63">
                  <c:v>1425</c:v>
                </c:pt>
                <c:pt idx="64">
                  <c:v>1360</c:v>
                </c:pt>
                <c:pt idx="65">
                  <c:v>1334</c:v>
                </c:pt>
                <c:pt idx="66">
                  <c:v>1308</c:v>
                </c:pt>
                <c:pt idx="67">
                  <c:v>1254</c:v>
                </c:pt>
                <c:pt idx="68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AA-4015-B62A-0546135CF96D}"/>
            </c:ext>
          </c:extLst>
        </c:ser>
        <c:ser>
          <c:idx val="2"/>
          <c:order val="2"/>
          <c:tx>
            <c:strRef>
              <c:f>'Priklad 1. Data'!$D$2</c:f>
              <c:strCache>
                <c:ptCount val="1"/>
                <c:pt idx="0">
                  <c:v>KOBA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'Priklad 1. Data'!$D$3:$D$71</c:f>
              <c:numCache>
                <c:formatCode>#,##0.00</c:formatCode>
                <c:ptCount val="69"/>
                <c:pt idx="0">
                  <c:v>4266</c:v>
                </c:pt>
                <c:pt idx="1">
                  <c:v>4108</c:v>
                </c:pt>
                <c:pt idx="2">
                  <c:v>4108</c:v>
                </c:pt>
                <c:pt idx="3">
                  <c:v>4072</c:v>
                </c:pt>
                <c:pt idx="4">
                  <c:v>3987</c:v>
                </c:pt>
                <c:pt idx="5">
                  <c:v>3835</c:v>
                </c:pt>
                <c:pt idx="6">
                  <c:v>3886</c:v>
                </c:pt>
                <c:pt idx="7">
                  <c:v>3832</c:v>
                </c:pt>
                <c:pt idx="8">
                  <c:v>3953</c:v>
                </c:pt>
                <c:pt idx="9">
                  <c:v>4002</c:v>
                </c:pt>
                <c:pt idx="10">
                  <c:v>4047</c:v>
                </c:pt>
                <c:pt idx="11">
                  <c:v>3994</c:v>
                </c:pt>
                <c:pt idx="12">
                  <c:v>4030</c:v>
                </c:pt>
                <c:pt idx="13">
                  <c:v>4133</c:v>
                </c:pt>
                <c:pt idx="14">
                  <c:v>4271</c:v>
                </c:pt>
                <c:pt idx="15">
                  <c:v>4257</c:v>
                </c:pt>
                <c:pt idx="16">
                  <c:v>4261</c:v>
                </c:pt>
                <c:pt idx="17">
                  <c:v>4318</c:v>
                </c:pt>
                <c:pt idx="18">
                  <c:v>4239</c:v>
                </c:pt>
                <c:pt idx="19">
                  <c:v>4216</c:v>
                </c:pt>
                <c:pt idx="20">
                  <c:v>4274</c:v>
                </c:pt>
                <c:pt idx="21">
                  <c:v>4266</c:v>
                </c:pt>
                <c:pt idx="22">
                  <c:v>4142</c:v>
                </c:pt>
                <c:pt idx="23">
                  <c:v>4208</c:v>
                </c:pt>
                <c:pt idx="24">
                  <c:v>4175</c:v>
                </c:pt>
                <c:pt idx="25">
                  <c:v>4228</c:v>
                </c:pt>
                <c:pt idx="26">
                  <c:v>4300</c:v>
                </c:pt>
                <c:pt idx="27">
                  <c:v>4273</c:v>
                </c:pt>
                <c:pt idx="28">
                  <c:v>4316</c:v>
                </c:pt>
                <c:pt idx="29">
                  <c:v>4294</c:v>
                </c:pt>
                <c:pt idx="30">
                  <c:v>4239</c:v>
                </c:pt>
                <c:pt idx="31">
                  <c:v>4242</c:v>
                </c:pt>
                <c:pt idx="32">
                  <c:v>4280</c:v>
                </c:pt>
                <c:pt idx="33">
                  <c:v>4295</c:v>
                </c:pt>
                <c:pt idx="34">
                  <c:v>4236</c:v>
                </c:pt>
                <c:pt idx="35">
                  <c:v>4230</c:v>
                </c:pt>
                <c:pt idx="36">
                  <c:v>4292</c:v>
                </c:pt>
                <c:pt idx="37">
                  <c:v>4201</c:v>
                </c:pt>
                <c:pt idx="38">
                  <c:v>4155</c:v>
                </c:pt>
                <c:pt idx="39">
                  <c:v>4087</c:v>
                </c:pt>
                <c:pt idx="40">
                  <c:v>4033</c:v>
                </c:pt>
                <c:pt idx="41">
                  <c:v>3987</c:v>
                </c:pt>
                <c:pt idx="42">
                  <c:v>4002</c:v>
                </c:pt>
                <c:pt idx="43">
                  <c:v>4033</c:v>
                </c:pt>
                <c:pt idx="44">
                  <c:v>4008</c:v>
                </c:pt>
                <c:pt idx="45">
                  <c:v>4056</c:v>
                </c:pt>
                <c:pt idx="46">
                  <c:v>4102</c:v>
                </c:pt>
                <c:pt idx="47">
                  <c:v>4209</c:v>
                </c:pt>
                <c:pt idx="48">
                  <c:v>4220</c:v>
                </c:pt>
                <c:pt idx="49">
                  <c:v>4201</c:v>
                </c:pt>
                <c:pt idx="50">
                  <c:v>4205</c:v>
                </c:pt>
                <c:pt idx="51">
                  <c:v>4401</c:v>
                </c:pt>
                <c:pt idx="52">
                  <c:v>4382</c:v>
                </c:pt>
                <c:pt idx="53">
                  <c:v>4344</c:v>
                </c:pt>
                <c:pt idx="54">
                  <c:v>4288</c:v>
                </c:pt>
                <c:pt idx="55">
                  <c:v>4261</c:v>
                </c:pt>
                <c:pt idx="56">
                  <c:v>4248</c:v>
                </c:pt>
                <c:pt idx="57">
                  <c:v>4278</c:v>
                </c:pt>
                <c:pt idx="58">
                  <c:v>4230</c:v>
                </c:pt>
                <c:pt idx="59">
                  <c:v>4173</c:v>
                </c:pt>
                <c:pt idx="60">
                  <c:v>4120</c:v>
                </c:pt>
                <c:pt idx="61">
                  <c:v>4157</c:v>
                </c:pt>
                <c:pt idx="62">
                  <c:v>4216</c:v>
                </c:pt>
                <c:pt idx="63">
                  <c:v>4133</c:v>
                </c:pt>
                <c:pt idx="64">
                  <c:v>4303</c:v>
                </c:pt>
                <c:pt idx="65">
                  <c:v>4373</c:v>
                </c:pt>
                <c:pt idx="66">
                  <c:v>4328</c:v>
                </c:pt>
                <c:pt idx="67">
                  <c:v>4396</c:v>
                </c:pt>
                <c:pt idx="68">
                  <c:v>4343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AA-4015-B62A-0546135CF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171080"/>
        <c:axId val="227726880"/>
      </c:lineChart>
      <c:catAx>
        <c:axId val="68171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7726880"/>
        <c:crosses val="autoZero"/>
        <c:auto val="1"/>
        <c:lblAlgn val="ctr"/>
        <c:lblOffset val="100"/>
        <c:noMultiLvlLbl val="0"/>
      </c:catAx>
      <c:valAx>
        <c:axId val="22772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17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BF41134-3D0E-4F8B-B730-F8568BCD92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167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1134-3D0E-4F8B-B730-F8568BCD929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8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EMM9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7FBD62-C7A2-4304-88BF-BFFCA0787A3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A494A-523C-474A-A3E9-13F7345992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664C-13AE-431F-B583-BD0EF00D38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B4379-CD4E-4A80-AE88-1E948D5F13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0000" cy="11430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6758A-7249-494D-97AC-827C6DEB5DE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FCDE9-3C92-48BC-8401-4E1C28E2830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1BEC6-DBBE-4BB9-9A31-95D0B4497B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0CDCE-3A3C-4611-9D07-2E28CFEF801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3F3E-F199-4309-970D-BE893E9FF67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8FCE3-83FC-4DE9-A6C3-09267418BA6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C0B37-2F6C-4D70-9B50-6BC5F0C279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F549-ED1A-49DE-B26A-C4DFF8FCC09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15DDF-06C1-4863-B6AC-F0BA35C897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4415-3DE5-4A98-8499-742323AAC1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800F-3A98-4AD4-B65C-4C6AD51AFB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C17C74-32C8-46E0-AF1F-4F01F2BB14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0D743D-0802-48C1-A4A0-6C1C86BF1A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9E3AE-881B-436D-9AF4-0DB103C2E0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80C07-608C-408A-AE38-AD6581FC262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AA3CB-0488-4B86-BCC9-D9AE95EF43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FE9EB-EAF0-4B6E-A29F-DD5B904F34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5F66-8E95-4011-AB90-7649F14D39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71B18-C103-4D04-B94D-6EA0BAAB4BE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EMM9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555B9-3AA3-40A4-A645-B7E71FB444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/>
              <a:t>EMM9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746FF5-823D-4905-9D71-81ABDA9A76F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00" y="1600200"/>
            <a:ext cx="864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cs-CZ"/>
              <a:t>EMM9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98FCC6F-C63F-4A13-A250-AC434714A03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ts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ts val="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ts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ts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31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8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8A42E9D-49B9-42CE-95DD-075D97EEE9A8}" type="slidenum">
              <a:rPr lang="cs-CZ"/>
              <a:pPr/>
              <a:t>1</a:t>
            </a:fld>
            <a:endParaRPr lang="cs-CZ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Ekonomicko-matematické metody č. 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Prof</a:t>
            </a:r>
            <a:r>
              <a:rPr lang="cs-CZ" dirty="0" smtClean="0"/>
              <a:t>. RNDr. Jaroslav </a:t>
            </a:r>
            <a:r>
              <a:rPr lang="cs-CZ" dirty="0" err="1" smtClean="0"/>
              <a:t>Ramík</a:t>
            </a:r>
            <a:r>
              <a:rPr lang="cs-CZ" dirty="0" smtClean="0"/>
              <a:t>, CSc.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přednáší</a:t>
            </a:r>
          </a:p>
          <a:p>
            <a:pPr eaLnBrk="1" hangingPunct="1"/>
            <a:r>
              <a:rPr lang="cs-CZ" altLang="cs-CZ" dirty="0" smtClean="0"/>
              <a:t>doc. RNDr. David Bartl, Ph.D.</a:t>
            </a:r>
            <a:endParaRPr lang="cs-CZ" alt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Chceme najít relativní zastoupení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  aktiv </a:t>
                </a:r>
                <a:br>
                  <a:rPr lang="cs-CZ" dirty="0" smtClean="0"/>
                </a:br>
                <a:r>
                  <a:rPr lang="cs-CZ" dirty="0" smtClean="0"/>
                  <a:t>č.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1, 2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 tak, aby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Současně riziko (volatilitu) chceme  → min.</a:t>
                </a:r>
              </a:p>
              <a:p>
                <a:endParaRPr lang="cs-CZ" dirty="0"/>
              </a:p>
              <a:p>
                <a:r>
                  <a:rPr lang="cs-CZ" dirty="0" smtClean="0"/>
                  <a:t>Riziko (volatilitu) lze definovat (měřit) různými způsoby.</a:t>
                </a:r>
              </a:p>
              <a:p>
                <a:endParaRPr lang="cs-CZ" dirty="0"/>
              </a:p>
              <a:p>
                <a:r>
                  <a:rPr lang="cs-CZ" dirty="0" smtClean="0"/>
                  <a:t>Oblíbenou mírou rizika je také směrodatná odchylka </a:t>
                </a:r>
                <a:br>
                  <a:rPr lang="cs-CZ" dirty="0" smtClean="0"/>
                </a:br>
                <a:r>
                  <a:rPr lang="cs-CZ" dirty="0" smtClean="0"/>
                  <a:t>(odmocnina z rozptylu).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 b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5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Připomeňme, že rozptyl náhodné veličiny 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 smtClean="0"/>
                  <a:t>  je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r>
                  <a:rPr lang="cs-CZ" dirty="0" smtClean="0"/>
                  <a:t>a směrodatná odchylka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Kovariance dvou náhodných veličin 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 smtClean="0"/>
                  <a:t>  je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3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Když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  je relativní zastoupení aktiv č.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1, 2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 </a:t>
                </a:r>
                <a:br>
                  <a:rPr lang="cs-CZ" dirty="0" smtClean="0"/>
                </a:br>
                <a:r>
                  <a:rPr lang="cs-CZ" dirty="0" smtClean="0"/>
                  <a:t>v portfoliu, potom rozptyl relativního kapitálového výnosu celého portfolia za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r>
                  <a:rPr lang="cs-CZ" dirty="0" smtClean="0"/>
                  <a:t>a riziko portfolia tudíž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PF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4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Shrnuto, řešíme </a:t>
                </a:r>
                <a:r>
                  <a:rPr lang="cs-CZ" dirty="0" err="1" smtClean="0"/>
                  <a:t>dvojkriteriální</a:t>
                </a:r>
                <a:r>
                  <a:rPr lang="cs-CZ" dirty="0" smtClean="0"/>
                  <a:t> optimalizační úlohu</a:t>
                </a:r>
              </a:p>
              <a:p>
                <a:pPr marL="0" indent="0">
                  <a:buNone/>
                </a:pPr>
                <a:endParaRPr lang="cs-CZ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 panose="02040503050406030204" pitchFamily="18" charset="0"/>
                                    </a:rPr>
                                    <m:t>PF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rad>
                      <m:r>
                        <a:rPr lang="cs-CZ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za podmínek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u="sng" dirty="0" smtClean="0"/>
                  <a:t>Potíž:</a:t>
                </a:r>
                <a:r>
                  <a:rPr lang="cs-CZ" dirty="0" smtClean="0"/>
                  <a:t>  Neznáme očekávané relativní výnosy 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 jednotlivých aktiv  (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),  </a:t>
                </a:r>
                <a:br>
                  <a:rPr lang="cs-CZ" dirty="0" smtClean="0"/>
                </a:br>
                <a:r>
                  <a:rPr lang="cs-CZ" dirty="0" smtClean="0"/>
                  <a:t>ani jejich vzájemné kovariance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 </a:t>
                </a:r>
                <a:br>
                  <a:rPr lang="cs-CZ" dirty="0" smtClean="0"/>
                </a:br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dirty="0" smtClean="0"/>
                  <a:t>Jak tato data získáme?</a:t>
                </a:r>
              </a:p>
              <a:p>
                <a:endParaRPr lang="cs-CZ" dirty="0"/>
              </a:p>
              <a:p>
                <a:r>
                  <a:rPr lang="cs-CZ" dirty="0" smtClean="0"/>
                  <a:t>→ Metodou historických dat (historickou metodou).</a:t>
                </a:r>
              </a:p>
              <a:p>
                <a:endParaRPr lang="cs-CZ" dirty="0"/>
              </a:p>
              <a:p>
                <a:r>
                  <a:rPr lang="cs-CZ" dirty="0" smtClean="0"/>
                  <a:t>Potřebujeme získat </a:t>
                </a:r>
                <a:br>
                  <a:rPr lang="cs-CZ" dirty="0" smtClean="0"/>
                </a:br>
                <a:r>
                  <a:rPr lang="cs-CZ" dirty="0" smtClean="0"/>
                  <a:t>(bodové) odhady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jejich středních hodnot a </a:t>
                </a:r>
                <a:br>
                  <a:rPr lang="cs-CZ" dirty="0" smtClean="0"/>
                </a:br>
                <a:r>
                  <a:rPr lang="cs-CZ" dirty="0" smtClean="0"/>
                  <a:t>(bodové) odhady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 smtClean="0"/>
                  <a:t>  jejich kovariancí.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 b="-4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8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Když portfolio chceme nakoupit dne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 smtClean="0"/>
                  <a:t>, držet </a:t>
                </a:r>
                <a:br>
                  <a:rPr lang="cs-CZ" dirty="0" smtClean="0"/>
                </a:br>
                <a:r>
                  <a:rPr lang="cs-CZ" dirty="0" smtClean="0"/>
                  <a:t>jej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dnů, a pak jej prodat, tak…</a:t>
                </a:r>
              </a:p>
              <a:p>
                <a:endParaRPr lang="cs-CZ" dirty="0"/>
              </a:p>
              <a:p>
                <a:r>
                  <a:rPr lang="cs-CZ" dirty="0" smtClean="0"/>
                  <a:t>…zvolíme historické období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cs-CZ" dirty="0" smtClean="0"/>
                  <a:t> obchodních dnů předcházejících obchodnímu dni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dirty="0" smtClean="0"/>
                  <a:t>Přitom volíme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,  tj. mnohem vyšší než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endParaRPr lang="cs-CZ" dirty="0" smtClean="0"/>
              </a:p>
              <a:p>
                <a:r>
                  <a:rPr lang="cs-CZ" dirty="0" smtClean="0"/>
                  <a:t>Nechť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cs-CZ" dirty="0" smtClean="0"/>
                  <a:t>  označuje tržní cenu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aktiva v obchodním dni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 =  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, 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+1, 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+2, …, 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5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EMM9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Když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cs-CZ" dirty="0" smtClean="0"/>
                  <a:t>  označuje tržní cenu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aktiva v obchodním </a:t>
                </a:r>
                <a:br>
                  <a:rPr lang="cs-CZ" dirty="0" smtClean="0"/>
                </a:br>
                <a:r>
                  <a:rPr lang="cs-CZ" dirty="0" smtClean="0"/>
                  <a:t>dni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,  </a:t>
                </a:r>
                <a:r>
                  <a:rPr lang="cs-CZ" dirty="0" smtClean="0"/>
                  <a:t>pak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  …, 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355600" indent="0">
                  <a:buNone/>
                </a:pPr>
                <a:r>
                  <a:rPr lang="cs-CZ" dirty="0"/>
                  <a:t>je </a:t>
                </a:r>
                <a:r>
                  <a:rPr lang="cs-CZ" u="sng" dirty="0" smtClean="0"/>
                  <a:t>realizace</a:t>
                </a:r>
                <a:r>
                  <a:rPr lang="cs-CZ" dirty="0" smtClean="0"/>
                  <a:t> náhodné veličiny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v obchodním dni / okamžiku / čase 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  …,  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Pak bodový odhad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 </a:t>
                </a:r>
                <a:r>
                  <a:rPr lang="cs-CZ" dirty="0" smtClean="0"/>
                  <a:t>střední hodnoty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 náhodné veličiny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získáme jako aritmetický / výběrový průměr (</a:t>
                </a:r>
                <a:r>
                  <a:rPr lang="en-GB" i="1" dirty="0" smtClean="0"/>
                  <a:t>sample mean</a:t>
                </a:r>
                <a:r>
                  <a:rPr lang="cs-CZ" dirty="0" smtClean="0"/>
                  <a:t>) těchto realizací: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 b="-11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17</a:t>
            </a:fld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Pak bodový odhad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 střední hodnoty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 náhodné veličiny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 získáme jako aritmetický / výběrový průměr </a:t>
                </a:r>
                <a:r>
                  <a:rPr lang="cs-CZ" dirty="0" smtClean="0"/>
                  <a:t>(</a:t>
                </a:r>
                <a:r>
                  <a:rPr lang="en-GB" i="1" dirty="0" smtClean="0"/>
                  <a:t>sample mean</a:t>
                </a:r>
                <a:r>
                  <a:rPr lang="cs-CZ" dirty="0" smtClean="0"/>
                  <a:t>) </a:t>
                </a:r>
                <a:r>
                  <a:rPr lang="cs-CZ" dirty="0"/>
                  <a:t>těchto realizací: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A bodový odhad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/>
                  <a:t>  </a:t>
                </a:r>
                <a:r>
                  <a:rPr lang="cs-CZ" dirty="0" smtClean="0"/>
                  <a:t>kovariance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 smtClean="0"/>
                  <a:t>  náhodných veličin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 smtClean="0"/>
                  <a:t>  získáme jako výběrovou kovarianci (</a:t>
                </a:r>
                <a:r>
                  <a:rPr lang="en-GB" i="1" dirty="0" smtClean="0"/>
                  <a:t>sample covariance</a:t>
                </a:r>
                <a:r>
                  <a:rPr lang="cs-CZ" dirty="0" smtClean="0"/>
                  <a:t>) těchto realizací: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𝑗𝑡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7209841" y="3749239"/>
                <a:ext cx="1824794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841" y="3749239"/>
                <a:ext cx="1824794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Tudíž, když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  jsou relativní zastoupení aktiv </a:t>
                </a:r>
                <a:br>
                  <a:rPr lang="cs-CZ" dirty="0" smtClean="0"/>
                </a:br>
                <a:r>
                  <a:rPr lang="cs-CZ" dirty="0" smtClean="0"/>
                  <a:t>v portfoliu, potom </a:t>
                </a:r>
                <a:r>
                  <a:rPr lang="cs-CZ" b="1" dirty="0" smtClean="0"/>
                  <a:t>odhad</a:t>
                </a:r>
                <a:r>
                  <a:rPr lang="cs-CZ" dirty="0" smtClean="0"/>
                  <a:t> střední (očekávané) hodnoty 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 smtClean="0"/>
                  <a:t>  náhodné veličiny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</m:oMath>
                </a14:m>
                <a:r>
                  <a:rPr lang="cs-CZ" dirty="0" smtClean="0"/>
                  <a:t>  (relativní kapitálový výnos celého portfolia za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dnů)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 r="-1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0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…a, když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  jsou relativní zastoupení aktiv </a:t>
                </a:r>
                <a:br>
                  <a:rPr lang="cs-CZ" dirty="0" smtClean="0"/>
                </a:br>
                <a:r>
                  <a:rPr lang="cs-CZ" dirty="0" smtClean="0"/>
                  <a:t>v portfoliu, potom </a:t>
                </a:r>
                <a:r>
                  <a:rPr lang="cs-CZ" b="1" dirty="0" smtClean="0"/>
                  <a:t>odhad</a:t>
                </a:r>
                <a:r>
                  <a:rPr lang="cs-CZ" dirty="0" smtClean="0"/>
                  <a:t> rozptylu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 smtClean="0"/>
                  <a:t>  náhodné veličiny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</m:oMath>
                </a14:m>
                <a:r>
                  <a:rPr lang="cs-CZ" dirty="0" smtClean="0"/>
                  <a:t>  (relativní kapitálový výnos </a:t>
                </a:r>
                <a:br>
                  <a:rPr lang="cs-CZ" dirty="0" smtClean="0"/>
                </a:br>
                <a:r>
                  <a:rPr lang="cs-CZ" dirty="0" smtClean="0"/>
                  <a:t>celého portfolia za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dnů) je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r>
                  <a:rPr lang="cs-CZ" dirty="0" smtClean="0"/>
                  <a:t>a </a:t>
                </a:r>
                <a:r>
                  <a:rPr lang="cs-CZ" b="1" dirty="0" smtClean="0"/>
                  <a:t>odhad</a:t>
                </a:r>
                <a:r>
                  <a:rPr lang="cs-CZ" dirty="0" smtClean="0"/>
                  <a:t> rizika portfolia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PF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7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81F8-0597-4F23-B397-B8005C2352F6}" type="slidenum">
              <a:rPr lang="cs-CZ"/>
              <a:pPr/>
              <a:t>2</a:t>
            </a:fld>
            <a:endParaRPr lang="cs-CZ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Akciové analýzy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/>
              <a:t>1. Fundamentální analýza</a:t>
            </a:r>
          </a:p>
          <a:p>
            <a:r>
              <a:rPr lang="cs-CZ" sz="2400" dirty="0"/>
              <a:t>Předpokládá se existence </a:t>
            </a:r>
            <a:r>
              <a:rPr lang="cs-CZ" sz="2400" b="1" i="1" dirty="0"/>
              <a:t>vnitřní hodnoty</a:t>
            </a:r>
            <a:r>
              <a:rPr lang="cs-CZ" sz="2400" dirty="0"/>
              <a:t> CP </a:t>
            </a:r>
            <a:r>
              <a:rPr lang="cs-CZ" sz="2400" dirty="0" smtClean="0"/>
              <a:t> (</a:t>
            </a:r>
            <a:r>
              <a:rPr lang="cs-CZ" sz="2400" dirty="0"/>
              <a:t>např. akcie) </a:t>
            </a:r>
          </a:p>
          <a:p>
            <a:r>
              <a:rPr lang="cs-CZ" sz="2400" dirty="0"/>
              <a:t>Hledání podhodnocených CP (nákup) </a:t>
            </a:r>
            <a:r>
              <a:rPr lang="cs-CZ" sz="2400" dirty="0" smtClean="0"/>
              <a:t>                      a </a:t>
            </a:r>
            <a:r>
              <a:rPr lang="cs-CZ" sz="2400" dirty="0"/>
              <a:t>nadhodnocených CP (prodej)</a:t>
            </a:r>
          </a:p>
          <a:p>
            <a:r>
              <a:rPr lang="cs-CZ" sz="2400" dirty="0"/>
              <a:t>Globální analýza – vlivy makro-agregátů </a:t>
            </a:r>
            <a:r>
              <a:rPr lang="cs-CZ" sz="2400" dirty="0" smtClean="0"/>
              <a:t>           (</a:t>
            </a:r>
            <a:r>
              <a:rPr lang="cs-CZ" sz="2400" dirty="0"/>
              <a:t>HDP, inflace)</a:t>
            </a:r>
          </a:p>
          <a:p>
            <a:r>
              <a:rPr lang="cs-CZ" sz="2400" dirty="0"/>
              <a:t>Odvětvová analýza – měří citlivost odvětví na hospodářský cyklus, vládní regulace, sílu odborů, míru inovací,…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u="sng" dirty="0" smtClean="0"/>
                  <a:t>Shrnutí</a:t>
                </a:r>
                <a:r>
                  <a:rPr lang="cs-CZ" dirty="0" smtClean="0"/>
                  <a:t>:  Řešíme přibližnou úlohu </a:t>
                </a:r>
                <a:br>
                  <a:rPr lang="cs-CZ" dirty="0" smtClean="0"/>
                </a:br>
                <a:r>
                  <a:rPr lang="cs-CZ" dirty="0" err="1" smtClean="0"/>
                  <a:t>dvojkriteriálního</a:t>
                </a:r>
                <a:r>
                  <a:rPr lang="cs-CZ" dirty="0" smtClean="0"/>
                  <a:t> programování</a:t>
                </a:r>
                <a:endParaRPr lang="cs-CZ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 panose="02040503050406030204" pitchFamily="18" charset="0"/>
                                    </a:rPr>
                                    <m:t>PF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rad>
                      <m:r>
                        <a:rPr lang="cs-CZ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za podmínek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4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KLASICKÝ STOCHASTICKÝ MODEL</a:t>
            </a:r>
            <a:br>
              <a:rPr lang="cs-CZ" smtClean="0"/>
            </a:br>
            <a:r>
              <a:rPr lang="cs-CZ" smtClean="0"/>
              <a:t>(historická metoda)</a:t>
            </a:r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u="sng" smtClean="0"/>
                  <a:t>Poznámka</a:t>
                </a:r>
                <a:r>
                  <a:rPr lang="cs-CZ"/>
                  <a:t>:  </a:t>
                </a:r>
                <a:r>
                  <a:rPr lang="cs-CZ" smtClean="0"/>
                  <a:t>Když</a:t>
                </a:r>
              </a:p>
              <a:p>
                <a:pPr marL="0" indent="0">
                  <a:buNone/>
                </a:pPr>
                <a:endParaRPr lang="cs-CZ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resp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mtClean="0"/>
              </a:p>
              <a:p>
                <a:pPr marL="0" indent="0">
                  <a:buNone/>
                </a:pPr>
                <a:endParaRPr lang="cs-CZ"/>
              </a:p>
              <a:p>
                <a:pPr marL="0" indent="0">
                  <a:buNone/>
                </a:pPr>
                <a:r>
                  <a:rPr lang="cs-CZ" smtClean="0"/>
                  <a:t>je matice výběrových kovariancí resp. vektor relativních zastoupení aktiv v portfoliu, pak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𝑺𝒁</m:t>
                      </m:r>
                    </m:oMath>
                  </m:oMathPara>
                </a14:m>
                <a:endParaRPr lang="cs-CZ"/>
              </a:p>
              <a:p>
                <a:pPr marL="0" indent="0">
                  <a:buNone/>
                </a:pPr>
                <a:endParaRPr lang="cs-CZ" smtClean="0"/>
              </a:p>
              <a:p>
                <a:pPr marL="0" indent="0">
                  <a:buNone/>
                </a:pPr>
                <a:r>
                  <a:rPr lang="cs-CZ" smtClean="0"/>
                  <a:t>tj</a:t>
                </a:r>
                <a:r>
                  <a:rPr lang="cs-CZ"/>
                  <a:t>. součin matic.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943" b="-16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EMM9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4187-F8AD-47ED-AC7A-53D117CC5C11}" type="slidenum">
              <a:rPr lang="cs-CZ"/>
              <a:pPr/>
              <a:t>22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Příklad 1.</a:t>
            </a:r>
            <a:endParaRPr lang="cs-CZ" sz="28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925144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/>
              <a:t>	</a:t>
            </a:r>
            <a:r>
              <a:rPr lang="cs-CZ" sz="2400" dirty="0" smtClean="0"/>
              <a:t>Data: Ceny 3 akcií na </a:t>
            </a:r>
            <a:r>
              <a:rPr lang="cs-CZ" sz="2400" dirty="0" err="1" smtClean="0"/>
              <a:t>PBCP</a:t>
            </a:r>
            <a:endParaRPr lang="cs-CZ" sz="2400" dirty="0" smtClean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                                                      ………………………..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………………………………………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				</a:t>
            </a:r>
            <a:r>
              <a:rPr lang="cs-CZ" sz="2400" i="1" dirty="0" smtClean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cs-CZ" sz="2400" i="1" dirty="0" smtClean="0">
                <a:latin typeface="Times New Roman" pitchFamily="18" charset="0"/>
              </a:rPr>
              <a:t>				      t </a:t>
            </a:r>
            <a:r>
              <a:rPr lang="cs-CZ" sz="2400" dirty="0" smtClean="0">
                <a:latin typeface="Times New Roman" pitchFamily="18" charset="0"/>
              </a:rPr>
              <a:t>= 31,32,..., 69  </a:t>
            </a: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>
                <a:latin typeface="Times New Roman" pitchFamily="18" charset="0"/>
              </a:rPr>
              <a:t> = </a:t>
            </a:r>
            <a:r>
              <a:rPr lang="cs-CZ" sz="2400" dirty="0" err="1" smtClean="0">
                <a:latin typeface="Times New Roman" pitchFamily="18" charset="0"/>
              </a:rPr>
              <a:t>CTV</a:t>
            </a:r>
            <a:r>
              <a:rPr lang="cs-CZ" sz="2400" dirty="0" smtClean="0">
                <a:latin typeface="Times New Roman" pitchFamily="18" charset="0"/>
              </a:rPr>
              <a:t>, </a:t>
            </a:r>
            <a:r>
              <a:rPr lang="cs-CZ" sz="2400" dirty="0" err="1" smtClean="0">
                <a:latin typeface="Times New Roman" pitchFamily="18" charset="0"/>
              </a:rPr>
              <a:t>CEZ</a:t>
            </a:r>
            <a:r>
              <a:rPr lang="cs-CZ" sz="2400" dirty="0" smtClean="0">
                <a:latin typeface="Times New Roman" pitchFamily="18" charset="0"/>
              </a:rPr>
              <a:t>, KOBA</a:t>
            </a:r>
            <a:endParaRPr lang="cs-CZ" sz="2400" dirty="0">
              <a:latin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61150"/>
              </p:ext>
            </p:extLst>
          </p:nvPr>
        </p:nvGraphicFramePr>
        <p:xfrm>
          <a:off x="683568" y="2194267"/>
          <a:ext cx="3416301" cy="183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Ceny akcií (denní, Kč):</a:t>
                      </a:r>
                      <a:endParaRPr lang="cs-CZ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datum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CETV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CEZ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KOBA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1 856,00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1 059,00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4 266,00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1 913,00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1 072,00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4 108,00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1 905,00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1 094,00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4 108,00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1 868,00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1 182,00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4 072,00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5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1 860,00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1 186,00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3 987,00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28628"/>
              </p:ext>
            </p:extLst>
          </p:nvPr>
        </p:nvGraphicFramePr>
        <p:xfrm>
          <a:off x="683569" y="4493746"/>
          <a:ext cx="34163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65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1 968,00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1 360,00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4 303,00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66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2 034,00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1 334,00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4 373,00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67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2 032,00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1 308,00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4 328,00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68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2 036,00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1 254,00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4 396,00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69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2 021,00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1 228,00</a:t>
                      </a:r>
                      <a:endParaRPr lang="cs-CZ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4 343,00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04707"/>
              </p:ext>
            </p:extLst>
          </p:nvPr>
        </p:nvGraphicFramePr>
        <p:xfrm>
          <a:off x="4583113" y="3321854"/>
          <a:ext cx="4279900" cy="1813560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-0,0193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0,0299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0,0084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-0,0361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0,0464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-0,0208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-0,0856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0,0452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Průměry: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0,0563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0,1305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Rozptyly: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0,0078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Sm.odchylky: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0,0805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0,0885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CETV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CEZ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effectLst/>
                          <a:latin typeface="Arial" panose="020B0604020202020204" pitchFamily="34" charset="0"/>
                        </a:rPr>
                        <a:t>KOBA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08024"/>
              </p:ext>
            </p:extLst>
          </p:nvPr>
        </p:nvGraphicFramePr>
        <p:xfrm>
          <a:off x="4633268" y="758190"/>
          <a:ext cx="4279900" cy="1836420"/>
        </p:xfrm>
        <a:graphic>
          <a:graphicData uri="http://schemas.openxmlformats.org/drawingml/2006/table">
            <a:tbl>
              <a:tblPr/>
              <a:tblGrid>
                <a:gridCol w="120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Relativní výnosy </a:t>
                      </a:r>
                      <a:r>
                        <a:rPr lang="cs-CZ" sz="1600" b="1" i="0" u="none" strike="noStrike" dirty="0">
                          <a:effectLst/>
                          <a:latin typeface="Arial" panose="020B0604020202020204" pitchFamily="34" charset="0"/>
                        </a:rPr>
                        <a:t>akcií (30-denní):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CETV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CEZ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KOBA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0,1067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0,2077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-0,0063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0,0784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0,1828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0,0326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0,0777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0,1572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0,0419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0,0958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0,0806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effectLst/>
                          <a:latin typeface="Arial" panose="020B0604020202020204" pitchFamily="34" charset="0"/>
                        </a:rPr>
                        <a:t>0,0497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effectLst/>
                          <a:latin typeface="Arial" panose="020B0604020202020204" pitchFamily="34" charset="0"/>
                        </a:rPr>
                        <a:t>0,0625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34705"/>
              </p:ext>
            </p:extLst>
          </p:nvPr>
        </p:nvGraphicFramePr>
        <p:xfrm>
          <a:off x="5957050" y="5229842"/>
          <a:ext cx="1775624" cy="101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Rovnice" r:id="rId3" imgW="825480" imgH="469800" progId="Equation.3">
                  <p:embed/>
                </p:oleObj>
              </mc:Choice>
              <mc:Fallback>
                <p:oleObj name="Rovnice" r:id="rId3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050" y="5229842"/>
                        <a:ext cx="1775624" cy="1013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bdélník 18"/>
          <p:cNvSpPr/>
          <p:nvPr/>
        </p:nvSpPr>
        <p:spPr>
          <a:xfrm>
            <a:off x="5621090" y="5231386"/>
            <a:ext cx="2304256" cy="992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4187-F8AD-47ED-AC7A-53D117CC5C11}" type="slidenum">
              <a:rPr lang="cs-CZ"/>
              <a:pPr/>
              <a:t>23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Příklad 1.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smtClean="0"/>
              <a:t>Grafy cen akcií</a:t>
            </a:r>
            <a:endParaRPr lang="cs-CZ" sz="28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	</a:t>
            </a:r>
            <a:r>
              <a:rPr lang="cs-CZ" sz="2400" dirty="0" smtClean="0"/>
              <a:t>Ceny akcií </a:t>
            </a:r>
            <a:r>
              <a:rPr lang="cs-CZ" sz="2400" dirty="0" err="1" smtClean="0"/>
              <a:t>CTV</a:t>
            </a:r>
            <a:r>
              <a:rPr lang="cs-CZ" sz="2400" dirty="0" smtClean="0"/>
              <a:t>, </a:t>
            </a:r>
            <a:r>
              <a:rPr lang="cs-CZ" sz="2400" dirty="0" err="1" smtClean="0"/>
              <a:t>CEZ</a:t>
            </a:r>
            <a:r>
              <a:rPr lang="cs-CZ" sz="2400" dirty="0" smtClean="0"/>
              <a:t>, KOBA:</a:t>
            </a: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dirty="0"/>
              <a:t>				    </a:t>
            </a:r>
            <a:endParaRPr lang="cs-CZ" sz="2400" dirty="0">
              <a:latin typeface="Times New Roman" pitchFamily="18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184656"/>
              </p:ext>
            </p:extLst>
          </p:nvPr>
        </p:nvGraphicFramePr>
        <p:xfrm>
          <a:off x="967740" y="2265998"/>
          <a:ext cx="720852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9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38975" y="6208956"/>
            <a:ext cx="1905000" cy="457200"/>
          </a:xfrm>
        </p:spPr>
        <p:txBody>
          <a:bodyPr/>
          <a:lstStyle/>
          <a:p>
            <a:fld id="{0E0B4187-F8AD-47ED-AC7A-53D117CC5C11}" type="slidenum">
              <a:rPr lang="cs-CZ"/>
              <a:pPr/>
              <a:t>24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Příklad 1.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smtClean="0"/>
              <a:t>Kovariance</a:t>
            </a:r>
            <a:endParaRPr lang="cs-CZ" sz="28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90712"/>
            <a:ext cx="8229600" cy="4850656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/>
              <a:t>	</a:t>
            </a:r>
            <a:r>
              <a:rPr lang="cs-CZ" sz="2400" dirty="0" smtClean="0"/>
              <a:t>Kovariance mezi 2 akciemi vyjadřuje:                „Závislosti mezi jednotlivými akciemi“</a:t>
            </a:r>
          </a:p>
          <a:p>
            <a:r>
              <a:rPr lang="cs-CZ" sz="2400" dirty="0" smtClean="0"/>
              <a:t>Pozitivní hodnota (růst </a:t>
            </a:r>
            <a:r>
              <a:rPr lang="cs-CZ" sz="2400" dirty="0" err="1" smtClean="0"/>
              <a:t>vers</a:t>
            </a:r>
            <a:r>
              <a:rPr lang="cs-CZ" sz="2400" dirty="0" smtClean="0"/>
              <a:t>. růst, pokles </a:t>
            </a:r>
            <a:r>
              <a:rPr lang="cs-CZ" sz="2400" dirty="0" err="1" smtClean="0"/>
              <a:t>vers</a:t>
            </a:r>
            <a:r>
              <a:rPr lang="cs-CZ" sz="2400" dirty="0" smtClean="0"/>
              <a:t>. pokles)</a:t>
            </a:r>
          </a:p>
          <a:p>
            <a:r>
              <a:rPr lang="cs-CZ" sz="2400" dirty="0" smtClean="0"/>
              <a:t>Negativní hodnota (růst </a:t>
            </a:r>
            <a:r>
              <a:rPr lang="cs-CZ" sz="2400" dirty="0" err="1" smtClean="0"/>
              <a:t>vers</a:t>
            </a:r>
            <a:r>
              <a:rPr lang="cs-CZ" sz="2400" dirty="0" smtClean="0"/>
              <a:t>. pokles, </a:t>
            </a:r>
            <a:r>
              <a:rPr lang="cs-CZ" sz="2400" dirty="0" err="1" smtClean="0"/>
              <a:t>pokjles</a:t>
            </a:r>
            <a:r>
              <a:rPr lang="cs-CZ" sz="2400" dirty="0" smtClean="0"/>
              <a:t> </a:t>
            </a:r>
            <a:r>
              <a:rPr lang="cs-CZ" sz="2400" dirty="0" err="1" smtClean="0"/>
              <a:t>vers</a:t>
            </a:r>
            <a:r>
              <a:rPr lang="cs-CZ" sz="2400" dirty="0" smtClean="0"/>
              <a:t>. růst)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Matice výběrových kovariancí</a:t>
            </a:r>
            <a:r>
              <a:rPr lang="cs-CZ" sz="2400" dirty="0" smtClean="0"/>
              <a:t>:  </a:t>
            </a:r>
            <a:r>
              <a:rPr lang="cs-C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dirty="0" smtClean="0"/>
              <a:t> = {</a:t>
            </a:r>
            <a:r>
              <a:rPr lang="cs-CZ" sz="2400" i="1" dirty="0" smtClean="0"/>
              <a:t>s</a:t>
            </a:r>
            <a:r>
              <a:rPr lang="cs-CZ" sz="2400" baseline="-25000" dirty="0" smtClean="0"/>
              <a:t> </a:t>
            </a:r>
            <a:r>
              <a:rPr lang="cs-CZ" sz="2400" baseline="-25000" dirty="0" err="1" smtClean="0"/>
              <a:t>ij</a:t>
            </a:r>
            <a:r>
              <a:rPr lang="cs-CZ" sz="2400" dirty="0" smtClean="0"/>
              <a:t>}</a:t>
            </a:r>
          </a:p>
          <a:p>
            <a:r>
              <a:rPr lang="cs-CZ" sz="1800" dirty="0" smtClean="0"/>
              <a:t>Funkce v Excelu: =</a:t>
            </a:r>
            <a:r>
              <a:rPr lang="cs-CZ" sz="1800" dirty="0" err="1" smtClean="0"/>
              <a:t>COVARIANCE.S</a:t>
            </a:r>
            <a:r>
              <a:rPr lang="cs-CZ" sz="1800" dirty="0" smtClean="0"/>
              <a:t>(</a:t>
            </a:r>
            <a:r>
              <a:rPr lang="cs-CZ" sz="1800" dirty="0" err="1" smtClean="0"/>
              <a:t>A;B</a:t>
            </a:r>
            <a:r>
              <a:rPr lang="cs-CZ" sz="1800" dirty="0" smtClean="0"/>
              <a:t>), </a:t>
            </a:r>
            <a:r>
              <a:rPr lang="cs-CZ" sz="1600" dirty="0" smtClean="0"/>
              <a:t>např. =</a:t>
            </a:r>
            <a:r>
              <a:rPr lang="cs-CZ" sz="1600" dirty="0" err="1" smtClean="0"/>
              <a:t>COVARIANCE.S</a:t>
            </a:r>
            <a:r>
              <a:rPr lang="cs-CZ" sz="1600" dirty="0" smtClean="0"/>
              <a:t>(</a:t>
            </a:r>
            <a:r>
              <a:rPr lang="cs-CZ" sz="1600" dirty="0" err="1" smtClean="0"/>
              <a:t>I3:I41;I3:I41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45724"/>
              </p:ext>
            </p:extLst>
          </p:nvPr>
        </p:nvGraphicFramePr>
        <p:xfrm>
          <a:off x="1597025" y="3590501"/>
          <a:ext cx="5949950" cy="2168279"/>
        </p:xfrm>
        <a:graphic>
          <a:graphicData uri="http://schemas.openxmlformats.org/drawingml/2006/table">
            <a:tbl>
              <a:tblPr/>
              <a:tblGrid>
                <a:gridCol w="131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kovariance</a:t>
                      </a:r>
                      <a:r>
                        <a:rPr lang="cs-CZ" sz="2000" b="1" i="0" u="none" strike="noStrike" dirty="0"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CTV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CEZ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effectLst/>
                          <a:latin typeface="Arial" panose="020B0604020202020204" pitchFamily="34" charset="0"/>
                        </a:rPr>
                        <a:t>KOBA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CTV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0,00648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-0,00182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effectLst/>
                          <a:latin typeface="Arial" panose="020B0604020202020204" pitchFamily="34" charset="0"/>
                        </a:rPr>
                        <a:t>0,00033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CEZ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2F75B5"/>
                          </a:solidFill>
                          <a:effectLst/>
                          <a:latin typeface="Arial" panose="020B0604020202020204" pitchFamily="34" charset="0"/>
                        </a:rPr>
                        <a:t>-0,00182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0,00783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-0,00201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66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KOBA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effectLst/>
                          <a:latin typeface="Arial" panose="020B0604020202020204" pitchFamily="34" charset="0"/>
                        </a:rPr>
                        <a:t>0,00033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-0,00201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effectLst/>
                          <a:latin typeface="Arial" panose="020B0604020202020204" pitchFamily="34" charset="0"/>
                        </a:rPr>
                        <a:t>0,00161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val 153"/>
          <p:cNvSpPr>
            <a:spLocks noChangeArrowheads="1"/>
          </p:cNvSpPr>
          <p:nvPr/>
        </p:nvSpPr>
        <p:spPr bwMode="auto">
          <a:xfrm>
            <a:off x="3131840" y="4509120"/>
            <a:ext cx="1224136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0" name="Oval 153"/>
          <p:cNvSpPr>
            <a:spLocks noChangeArrowheads="1"/>
          </p:cNvSpPr>
          <p:nvPr/>
        </p:nvSpPr>
        <p:spPr bwMode="auto">
          <a:xfrm>
            <a:off x="4788024" y="4940920"/>
            <a:ext cx="1224136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1" name="Oval 153"/>
          <p:cNvSpPr>
            <a:spLocks noChangeArrowheads="1"/>
          </p:cNvSpPr>
          <p:nvPr/>
        </p:nvSpPr>
        <p:spPr bwMode="auto">
          <a:xfrm>
            <a:off x="6482259" y="5398887"/>
            <a:ext cx="1224136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884368" y="4365104"/>
            <a:ext cx="105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rozptyly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4355976" y="4365104"/>
            <a:ext cx="3456384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6012160" y="4581128"/>
            <a:ext cx="180020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7706395" y="4734436"/>
            <a:ext cx="105965" cy="782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53"/>
          <p:cNvSpPr>
            <a:spLocks noChangeArrowheads="1"/>
          </p:cNvSpPr>
          <p:nvPr/>
        </p:nvSpPr>
        <p:spPr bwMode="auto">
          <a:xfrm>
            <a:off x="7827908" y="4333870"/>
            <a:ext cx="1224136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1726" y="3726557"/>
            <a:ext cx="12262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Výběrové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4187-F8AD-47ED-AC7A-53D117CC5C11}" type="slidenum">
              <a:rPr lang="cs-CZ"/>
              <a:pPr/>
              <a:t>25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355" y="32048"/>
            <a:ext cx="8179093" cy="1462087"/>
          </a:xfrm>
        </p:spPr>
        <p:txBody>
          <a:bodyPr/>
          <a:lstStyle/>
          <a:p>
            <a:r>
              <a:rPr lang="cs-CZ" sz="2800" b="1" dirty="0" smtClean="0"/>
              <a:t>Příklad 1.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b="1" dirty="0" smtClean="0"/>
              <a:t>Kovariance, korelační koeficient, </a:t>
            </a:r>
            <a:br>
              <a:rPr lang="cs-CZ" sz="2800" b="1" dirty="0" smtClean="0"/>
            </a:br>
            <a:r>
              <a:rPr lang="cs-CZ" sz="2800" b="1" dirty="0" smtClean="0"/>
              <a:t>		variance (rozptyl)…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890712"/>
                <a:ext cx="8435280" cy="45259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cs-CZ" dirty="0" smtClean="0"/>
                  <a:t>	</a:t>
                </a:r>
                <a:r>
                  <a:rPr lang="cs-CZ" b="1" dirty="0" smtClean="0">
                    <a:solidFill>
                      <a:schemeClr val="tx2"/>
                    </a:solidFill>
                  </a:rPr>
                  <a:t>Kovariance výběrová:</a:t>
                </a:r>
                <a:r>
                  <a:rPr lang="cs-CZ" dirty="0" smtClean="0"/>
                  <a:t> </a:t>
                </a:r>
              </a:p>
              <a:p>
                <a:r>
                  <a:rPr lang="cs-CZ" sz="2400" dirty="0" smtClean="0"/>
                  <a:t>matematicky: </a:t>
                </a:r>
                <a:r>
                  <a:rPr lang="cs-CZ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8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endParaRPr lang="cs-CZ" sz="28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dirty="0" smtClean="0"/>
                  <a:t>v Excelu: =</a:t>
                </a:r>
                <a:r>
                  <a:rPr lang="cs-CZ" sz="2400" dirty="0" err="1" smtClean="0"/>
                  <a:t>COVARIANCE.S</a:t>
                </a:r>
                <a:r>
                  <a:rPr lang="cs-CZ" sz="2400" dirty="0" smtClean="0"/>
                  <a:t>(</a:t>
                </a:r>
                <a:r>
                  <a:rPr lang="cs-CZ" sz="2400" dirty="0" err="1" smtClean="0"/>
                  <a:t>A;B</a:t>
                </a:r>
                <a:r>
                  <a:rPr lang="cs-CZ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cs-CZ" sz="2400" dirty="0"/>
                  <a:t> </a:t>
                </a:r>
                <a:r>
                  <a:rPr lang="cs-CZ" sz="2400" dirty="0" smtClean="0"/>
                  <a:t>   A, B – oblasti stejného typu, např. A=</a:t>
                </a:r>
                <a:r>
                  <a:rPr lang="cs-CZ" sz="2400" dirty="0" err="1" smtClean="0"/>
                  <a:t>a1:a5</a:t>
                </a:r>
                <a:r>
                  <a:rPr lang="cs-CZ" sz="2400" dirty="0" smtClean="0"/>
                  <a:t>, B=</a:t>
                </a:r>
                <a:r>
                  <a:rPr lang="cs-CZ" sz="2400" dirty="0" err="1" smtClean="0"/>
                  <a:t>b1:b5</a:t>
                </a:r>
                <a:endParaRPr lang="cs-CZ" sz="2400" dirty="0"/>
              </a:p>
              <a:p>
                <a:pPr>
                  <a:buFontTx/>
                  <a:buNone/>
                </a:pPr>
                <a:r>
                  <a:rPr lang="cs-CZ" dirty="0" smtClean="0"/>
                  <a:t>	</a:t>
                </a:r>
                <a:r>
                  <a:rPr lang="cs-CZ" b="1" dirty="0" smtClean="0">
                    <a:solidFill>
                      <a:schemeClr val="tx2"/>
                    </a:solidFill>
                  </a:rPr>
                  <a:t>Variance (rozptyl) výběrový:</a:t>
                </a:r>
              </a:p>
              <a:p>
                <a:r>
                  <a:rPr lang="cs-CZ" sz="2400" dirty="0"/>
                  <a:t>matematicky: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dirty="0"/>
                  <a:t>V Excelu</a:t>
                </a:r>
                <a:r>
                  <a:rPr lang="cs-CZ" sz="2400" dirty="0" smtClean="0"/>
                  <a:t>:  =</a:t>
                </a:r>
                <a:r>
                  <a:rPr lang="cs-CZ" sz="2400" dirty="0" err="1"/>
                  <a:t>VAR.S</a:t>
                </a:r>
                <a:r>
                  <a:rPr lang="cs-CZ" sz="2400" dirty="0"/>
                  <a:t>(A</a:t>
                </a:r>
                <a:r>
                  <a:rPr lang="cs-CZ" sz="2400" dirty="0" smtClean="0"/>
                  <a:t>)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    </a:t>
                </a:r>
                <a:r>
                  <a:rPr lang="cs-CZ" sz="2400" dirty="0" smtClean="0"/>
                  <a:t>výběrová směrodatná </a:t>
                </a:r>
                <a:r>
                  <a:rPr lang="cs-CZ" sz="2400" dirty="0"/>
                  <a:t>odchylka: 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cs-CZ" sz="2400" i="1" baseline="-25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0" indent="0">
                  <a:buNone/>
                </a:pPr>
                <a:r>
                  <a:rPr lang="cs-CZ" sz="2400" dirty="0"/>
                  <a:t>    V Excelu</a:t>
                </a:r>
                <a:r>
                  <a:rPr lang="cs-CZ" sz="2400" dirty="0" smtClean="0"/>
                  <a:t>:  =</a:t>
                </a:r>
                <a:r>
                  <a:rPr lang="cs-CZ" sz="2400" dirty="0" err="1" smtClean="0"/>
                  <a:t>SMODCH.VÝBĚR.S</a:t>
                </a:r>
                <a:r>
                  <a:rPr lang="cs-CZ" sz="2400" dirty="0" smtClean="0"/>
                  <a:t>(A), </a:t>
                </a:r>
                <a:r>
                  <a:rPr lang="cs-CZ" sz="2000" dirty="0" smtClean="0"/>
                  <a:t>=ODMOCNINA(</a:t>
                </a:r>
                <a:r>
                  <a:rPr lang="cs-CZ" sz="2000" dirty="0" err="1" smtClean="0"/>
                  <a:t>VAR.S</a:t>
                </a:r>
                <a:r>
                  <a:rPr lang="cs-CZ" sz="2000" dirty="0" smtClean="0"/>
                  <a:t>(A</a:t>
                </a:r>
                <a:r>
                  <a:rPr lang="cs-CZ" sz="2000" dirty="0"/>
                  <a:t>))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Tx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890712"/>
                <a:ext cx="8435280" cy="4525963"/>
              </a:xfrm>
              <a:blipFill>
                <a:blip r:embed="rId2"/>
                <a:stretch>
                  <a:fillRect l="-145" t="-1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9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4187-F8AD-47ED-AC7A-53D117CC5C11}" type="slidenum">
              <a:rPr lang="cs-CZ"/>
              <a:pPr/>
              <a:t>26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355" y="32048"/>
            <a:ext cx="8179093" cy="1462087"/>
          </a:xfrm>
        </p:spPr>
        <p:txBody>
          <a:bodyPr/>
          <a:lstStyle/>
          <a:p>
            <a:r>
              <a:rPr lang="cs-CZ" sz="2800" b="1" dirty="0"/>
              <a:t>Příklad 1. Kovariance</a:t>
            </a:r>
            <a:r>
              <a:rPr lang="cs-CZ" sz="2800" b="1" dirty="0" smtClean="0"/>
              <a:t>, korelační koeficient, </a:t>
            </a:r>
            <a:br>
              <a:rPr lang="cs-CZ" sz="2800" b="1" dirty="0" smtClean="0"/>
            </a:br>
            <a:r>
              <a:rPr lang="cs-CZ" sz="2800" b="1" dirty="0" smtClean="0"/>
              <a:t>		variance (rozptyl)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5355" y="1941422"/>
                <a:ext cx="8435280" cy="470664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cs-CZ" dirty="0" smtClean="0"/>
                  <a:t>	</a:t>
                </a:r>
                <a:r>
                  <a:rPr lang="cs-CZ" b="1" dirty="0" smtClean="0">
                    <a:solidFill>
                      <a:schemeClr val="tx2"/>
                    </a:solidFill>
                  </a:rPr>
                  <a:t>Korelace:</a:t>
                </a:r>
                <a:r>
                  <a:rPr lang="cs-CZ" dirty="0" smtClean="0"/>
                  <a:t> </a:t>
                </a:r>
              </a:p>
              <a:p>
                <a:r>
                  <a:rPr lang="cs-CZ" sz="2400" dirty="0" smtClean="0"/>
                  <a:t>matematicky: </a:t>
                </a:r>
                <a:r>
                  <a:rPr lang="cs-CZ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cs-CZ" sz="28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endParaRPr lang="cs-CZ" sz="28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dirty="0" smtClean="0"/>
                  <a:t>v Excelu: =</a:t>
                </a:r>
                <a:r>
                  <a:rPr lang="cs-CZ" sz="2400" dirty="0" err="1" smtClean="0"/>
                  <a:t>CORREL</a:t>
                </a:r>
                <a:r>
                  <a:rPr lang="cs-CZ" sz="2400" dirty="0" smtClean="0"/>
                  <a:t>(</a:t>
                </a:r>
                <a:r>
                  <a:rPr lang="cs-CZ" sz="2400" dirty="0" err="1" smtClean="0"/>
                  <a:t>A;B</a:t>
                </a:r>
                <a:r>
                  <a:rPr lang="cs-CZ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cs-CZ" sz="2400" dirty="0"/>
                  <a:t> </a:t>
                </a:r>
                <a:r>
                  <a:rPr lang="cs-CZ" sz="2400" dirty="0" smtClean="0"/>
                  <a:t>   A, B – oblasti stejného typu, např. A=</a:t>
                </a:r>
                <a:r>
                  <a:rPr lang="cs-CZ" sz="2400" dirty="0" err="1" smtClean="0"/>
                  <a:t>a1:a5</a:t>
                </a:r>
                <a:r>
                  <a:rPr lang="cs-CZ" sz="2400" dirty="0" smtClean="0"/>
                  <a:t>, B=</a:t>
                </a:r>
                <a:r>
                  <a:rPr lang="cs-CZ" sz="2400" dirty="0" err="1" smtClean="0"/>
                  <a:t>b1:b5</a:t>
                </a: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Tx/>
                  <a:buNone/>
                </a:pPr>
                <a:r>
                  <a:rPr lang="cs-CZ" dirty="0" smtClean="0"/>
                  <a:t>	</a:t>
                </a:r>
                <a:r>
                  <a:rPr lang="cs-CZ" b="1" dirty="0" smtClean="0">
                    <a:solidFill>
                      <a:schemeClr val="tx2"/>
                    </a:solidFill>
                  </a:rPr>
                  <a:t>Vztah mezi kovariancí a korelací:</a:t>
                </a:r>
              </a:p>
              <a:p>
                <a:r>
                  <a:rPr lang="cs-CZ" sz="2400" dirty="0"/>
                  <a:t>matematicky: </a:t>
                </a:r>
                <a:r>
                  <a:rPr lang="cs-CZ" sz="2400" dirty="0" smtClean="0"/>
                  <a:t>	</a:t>
                </a:r>
                <a:r>
                  <a:rPr lang="cs-CZ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cs-CZ" sz="28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cs-CZ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cs-CZ" sz="2400" i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m:rPr>
                            <m:nor/>
                          </m:rPr>
                          <a:rPr lang="cs-CZ" sz="2400" i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cs-CZ" sz="2400" i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cs-CZ" sz="2400" b="0" i="1" baseline="-250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cs-CZ" sz="2400" i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cs-CZ" sz="2400" i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cs-CZ" sz="2400" dirty="0"/>
                  <a:t>Platí: </a:t>
                </a:r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-1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 </a:t>
                </a:r>
                <a:r>
                  <a:rPr lang="cs-CZ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cs-CZ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≤ </a:t>
                </a:r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cs-CZ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400" dirty="0"/>
              </a:p>
              <a:p>
                <a:pPr>
                  <a:buFontTx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5355" y="1941422"/>
                <a:ext cx="8435280" cy="4706640"/>
              </a:xfrm>
              <a:blipFill>
                <a:blip r:embed="rId2"/>
                <a:stretch>
                  <a:fillRect l="-145" t="-1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2987824" y="4941168"/>
            <a:ext cx="23042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210645" y="5795427"/>
            <a:ext cx="23042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4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4187-F8AD-47ED-AC7A-53D117CC5C11}" type="slidenum">
              <a:rPr lang="cs-CZ"/>
              <a:pPr/>
              <a:t>27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Příklad 1. Očekávaný (střední) výnos PF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890712"/>
                <a:ext cx="8820472" cy="45259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cs-CZ" dirty="0" smtClean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 smtClean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e>
                    </m:d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sz="2400" baseline="-25000" dirty="0" smtClean="0"/>
              </a:p>
              <a:p>
                <a:pPr>
                  <a:buFontTx/>
                  <a:buNone/>
                </a:pPr>
                <a:r>
                  <a:rPr lang="cs-CZ" sz="2400" dirty="0" smtClean="0"/>
                  <a:t>kde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 smtClean="0"/>
                  <a:t> – očekávaný výnos (průměr) 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sz="2400" dirty="0" smtClean="0"/>
                  <a:t>-té akcie: </a:t>
                </a:r>
                <a:r>
                  <a:rPr lang="cs-CZ" sz="2400" i="1" dirty="0">
                    <a:latin typeface="Times New Roman" pitchFamily="18" charset="0"/>
                  </a:rPr>
                  <a:t>i</a:t>
                </a:r>
                <a:r>
                  <a:rPr lang="cs-CZ" sz="2400" dirty="0">
                    <a:latin typeface="Times New Roman" pitchFamily="18" charset="0"/>
                  </a:rPr>
                  <a:t> = </a:t>
                </a:r>
                <a:r>
                  <a:rPr lang="cs-CZ" sz="2400" dirty="0" smtClean="0">
                    <a:latin typeface="Times New Roman" pitchFamily="18" charset="0"/>
                  </a:rPr>
                  <a:t>1, 2, 3 								  (tj. </a:t>
                </a:r>
                <a:r>
                  <a:rPr lang="cs-CZ" sz="2400" dirty="0" err="1" smtClean="0">
                    <a:latin typeface="Times New Roman" pitchFamily="18" charset="0"/>
                  </a:rPr>
                  <a:t>CTV</a:t>
                </a:r>
                <a:r>
                  <a:rPr lang="cs-CZ" sz="2400" dirty="0">
                    <a:latin typeface="Times New Roman" pitchFamily="18" charset="0"/>
                  </a:rPr>
                  <a:t>, </a:t>
                </a:r>
                <a:r>
                  <a:rPr lang="cs-CZ" sz="2400" dirty="0" err="1">
                    <a:latin typeface="Times New Roman" pitchFamily="18" charset="0"/>
                  </a:rPr>
                  <a:t>CEZ</a:t>
                </a:r>
                <a:r>
                  <a:rPr lang="cs-CZ" sz="2400" dirty="0">
                    <a:latin typeface="Times New Roman" pitchFamily="18" charset="0"/>
                  </a:rPr>
                  <a:t>, </a:t>
                </a:r>
                <a:r>
                  <a:rPr lang="cs-CZ" sz="2400" dirty="0" smtClean="0">
                    <a:latin typeface="Times New Roman" pitchFamily="18" charset="0"/>
                  </a:rPr>
                  <a:t>KOBA)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 smtClean="0"/>
                  <a:t> – podíl </a:t>
                </a:r>
                <a:r>
                  <a:rPr lang="cs-CZ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sz="2400" dirty="0"/>
                  <a:t>-té </a:t>
                </a:r>
                <a:r>
                  <a:rPr lang="cs-CZ" sz="2400" dirty="0" smtClean="0"/>
                  <a:t>akcie v PF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:endParaRPr lang="cs-CZ" sz="2400" dirty="0"/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cs-CZ" sz="2400" b="1" dirty="0" smtClean="0">
                    <a:solidFill>
                      <a:schemeClr val="tx2"/>
                    </a:solidFill>
                  </a:rPr>
                  <a:t>Konkrétně: </a:t>
                </a:r>
              </a:p>
              <a:p>
                <a:pPr>
                  <a:buFontTx/>
                  <a:buNone/>
                </a:pP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</m:oMath>
                </a14:m>
                <a:r>
                  <a:rPr lang="cs-CZ" sz="2400" dirty="0" smtClean="0"/>
                  <a:t> = 0,0563.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2400" dirty="0"/>
                  <a:t>+0,1305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400" dirty="0"/>
                  <a:t>+0,0122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cs-CZ" sz="2400" dirty="0" smtClean="0"/>
              </a:p>
              <a:p>
                <a:pPr>
                  <a:buFontTx/>
                  <a:buNone/>
                </a:pPr>
                <a:r>
                  <a:rPr lang="cs-CZ" sz="2400" dirty="0" smtClean="0"/>
                  <a:t>Např. při </a:t>
                </a:r>
                <a:r>
                  <a:rPr lang="cs-CZ" sz="2400" i="1" dirty="0" smtClean="0"/>
                  <a:t>stejných podílech </a:t>
                </a:r>
                <a:r>
                  <a:rPr lang="cs-CZ" sz="2400" dirty="0" smtClean="0"/>
                  <a:t>akcií v PF: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/>
                  <a:t> </a:t>
                </a:r>
                <a:r>
                  <a:rPr lang="cs-CZ" sz="2400" dirty="0" smtClean="0"/>
                  <a:t>= 0,333 (</a:t>
                </a:r>
                <a:r>
                  <a:rPr lang="cs-CZ" sz="2400" i="1" dirty="0" smtClean="0">
                    <a:latin typeface="Times New Roman" pitchFamily="18" charset="0"/>
                  </a:rPr>
                  <a:t>i</a:t>
                </a:r>
                <a:r>
                  <a:rPr lang="cs-CZ" sz="2400" dirty="0" smtClean="0">
                    <a:latin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</a:rPr>
                  <a:t>= 1, 2, </a:t>
                </a:r>
                <a:r>
                  <a:rPr lang="cs-CZ" sz="2400" dirty="0" smtClean="0">
                    <a:latin typeface="Times New Roman" pitchFamily="18" charset="0"/>
                  </a:rPr>
                  <a:t>3) </a:t>
                </a:r>
                <a:endParaRPr lang="cs-CZ" sz="2400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</m:oMath>
                </a14:m>
                <a:r>
                  <a:rPr lang="cs-CZ" sz="2400" dirty="0"/>
                  <a:t> </a:t>
                </a:r>
                <a:r>
                  <a:rPr lang="cs-CZ" sz="2400" dirty="0" smtClean="0"/>
                  <a:t>= </a:t>
                </a:r>
                <a:r>
                  <a:rPr lang="cs-CZ" sz="2400" dirty="0"/>
                  <a:t>0,0563.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 panose="02040503050406030204" pitchFamily="18" charset="0"/>
                      </a:rPr>
                      <m:t>0,333</m:t>
                    </m:r>
                  </m:oMath>
                </a14:m>
                <a:r>
                  <a:rPr lang="cs-CZ" sz="2400" dirty="0" smtClean="0"/>
                  <a:t>+</a:t>
                </a:r>
                <a:r>
                  <a:rPr lang="cs-CZ" sz="2400" dirty="0"/>
                  <a:t>0,1305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 panose="02040503050406030204" pitchFamily="18" charset="0"/>
                      </a:rPr>
                      <m:t>.0,333</m:t>
                    </m:r>
                  </m:oMath>
                </a14:m>
                <a:r>
                  <a:rPr lang="cs-CZ" sz="2400" dirty="0"/>
                  <a:t>+0,0122</a:t>
                </a:r>
                <a14:m>
                  <m:oMath xmlns:m="http://schemas.openxmlformats.org/officeDocument/2006/math">
                    <m:r>
                      <a:rPr lang="cs-CZ" sz="2400">
                        <a:latin typeface="Cambria Math" panose="02040503050406030204" pitchFamily="18" charset="0"/>
                      </a:rPr>
                      <m:t>.0,333</m:t>
                    </m:r>
                  </m:oMath>
                </a14:m>
                <a:r>
                  <a:rPr lang="cs-CZ" sz="2400" dirty="0" smtClean="0"/>
                  <a:t> =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0,0663</a:t>
                </a:r>
                <a:endParaRPr lang="cs-CZ" sz="2400" dirty="0">
                  <a:solidFill>
                    <a:srgbClr val="FF0000"/>
                  </a:solidFill>
                </a:endParaRPr>
              </a:p>
              <a:p>
                <a:pPr>
                  <a:buFontTx/>
                  <a:buNone/>
                </a:pPr>
                <a:r>
                  <a:rPr lang="cs-CZ" sz="2400" dirty="0" smtClean="0"/>
                  <a:t>tj. </a:t>
                </a:r>
                <a:r>
                  <a:rPr lang="cs-CZ" sz="2400" u="sng" dirty="0" smtClean="0"/>
                  <a:t>odhad</a:t>
                </a:r>
                <a:r>
                  <a:rPr lang="cs-CZ" sz="2400" dirty="0" smtClean="0"/>
                  <a:t> očekávaného výnosu PF = 6,63%</a:t>
                </a:r>
                <a:endParaRPr lang="cs-CZ" sz="2400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890712"/>
                <a:ext cx="8820472" cy="4525963"/>
              </a:xfrm>
              <a:blipFill>
                <a:blip r:embed="rId2"/>
                <a:stretch>
                  <a:fillRect l="-1037" b="-4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2843808" y="1908000"/>
            <a:ext cx="3276000" cy="61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4187-F8AD-47ED-AC7A-53D117CC5C11}" type="slidenum">
              <a:rPr lang="cs-CZ"/>
              <a:pPr/>
              <a:t>28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Příklad 1. Riziko PF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0712"/>
            <a:ext cx="8229600" cy="4967288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/>
              <a:t>	Riziko PF = směrodatná odchylka PF: </a:t>
            </a:r>
            <a:r>
              <a:rPr lang="cs-CZ" i="1" dirty="0" err="1" smtClean="0"/>
              <a:t>σ</a:t>
            </a:r>
            <a:r>
              <a:rPr lang="cs-CZ" baseline="-25000" dirty="0" err="1" smtClean="0"/>
              <a:t>PF</a:t>
            </a:r>
            <a:endParaRPr lang="cs-CZ" baseline="-25000" dirty="0" smtClean="0"/>
          </a:p>
          <a:p>
            <a:pPr>
              <a:buFontTx/>
              <a:buNone/>
            </a:pPr>
            <a:endParaRPr lang="cs-CZ" sz="2400" baseline="-25000" dirty="0" smtClean="0"/>
          </a:p>
          <a:p>
            <a:pPr>
              <a:buFontTx/>
              <a:buNone/>
            </a:pPr>
            <a:endParaRPr lang="cs-CZ" sz="2400" baseline="-25000" dirty="0" smtClean="0"/>
          </a:p>
          <a:p>
            <a:pPr>
              <a:buFontTx/>
              <a:buNone/>
            </a:pPr>
            <a:endParaRPr lang="cs-CZ" sz="2400" baseline="-25000" dirty="0" smtClean="0"/>
          </a:p>
          <a:p>
            <a:pPr>
              <a:buFontTx/>
              <a:buNone/>
            </a:pPr>
            <a:r>
              <a:rPr lang="cs-CZ" sz="2400" dirty="0" smtClean="0"/>
              <a:t>kde</a:t>
            </a:r>
          </a:p>
          <a:p>
            <a:pPr>
              <a:buFontTx/>
              <a:buNone/>
            </a:pP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sz="2400" dirty="0" smtClean="0"/>
              <a:t>(PF) – rozptyl (variance) PF</a:t>
            </a:r>
          </a:p>
          <a:p>
            <a:pPr>
              <a:buFontTx/>
              <a:buNone/>
            </a:pPr>
            <a:r>
              <a:rPr lang="cs-CZ" sz="2400" dirty="0" smtClean="0"/>
              <a:t>Maticová symbolika (pozor, v Excelu </a:t>
            </a:r>
            <a:r>
              <a:rPr lang="cs-CZ" sz="2400" dirty="0" err="1" smtClean="0"/>
              <a:t>fce</a:t>
            </a:r>
            <a:r>
              <a:rPr lang="cs-CZ" sz="2400" dirty="0" smtClean="0"/>
              <a:t>: =</a:t>
            </a:r>
            <a:r>
              <a:rPr lang="cs-CZ" sz="2400" dirty="0" err="1" smtClean="0"/>
              <a:t>SOU</a:t>
            </a:r>
            <a:r>
              <a:rPr lang="cs-CZ" sz="2400" dirty="0" err="1"/>
              <a:t>Č</a:t>
            </a:r>
            <a:r>
              <a:rPr lang="cs-CZ" sz="2400" dirty="0" err="1" smtClean="0"/>
              <a:t>IN.MATIC</a:t>
            </a:r>
            <a:r>
              <a:rPr lang="cs-CZ" sz="2400" dirty="0" smtClean="0"/>
              <a:t>)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kde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,Z</a:t>
            </a:r>
            <a:r>
              <a:rPr lang="cs-CZ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dirty="0" smtClean="0"/>
              <a:t>je vektor podílů akcií v PF</a:t>
            </a:r>
          </a:p>
          <a:p>
            <a:pPr>
              <a:buNone/>
            </a:pPr>
            <a:r>
              <a:rPr lang="cs-CZ" sz="2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dirty="0" smtClean="0"/>
              <a:t> – matice výběrových kovariancí</a:t>
            </a:r>
          </a:p>
          <a:p>
            <a:pPr>
              <a:buFontTx/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17030" y="2567821"/>
                <a:ext cx="7235290" cy="555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		</a:t>
                </a:r>
                <a:r>
                  <a:rPr lang="cs-CZ" sz="2800" i="1" dirty="0" err="1" smtClean="0"/>
                  <a:t>σ</a:t>
                </a:r>
                <a:r>
                  <a:rPr lang="cs-CZ" sz="2800" baseline="-25000" dirty="0" err="1" smtClean="0"/>
                  <a:t>PF</a:t>
                </a:r>
                <a:r>
                  <a:rPr lang="cs-CZ" sz="2800" dirty="0" smtClean="0"/>
                  <a:t> =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cs-CZ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</a:t>
                </a:r>
                <a:r>
                  <a:rPr lang="cs-CZ" sz="2800" dirty="0" smtClean="0"/>
                  <a:t>(PF</a:t>
                </a:r>
                <a:r>
                  <a:rPr lang="cs-CZ" sz="2800" dirty="0"/>
                  <a:t>)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cs-CZ" sz="2800" i="1">
                        <a:latin typeface="Cambria Math" panose="02040503050406030204" pitchFamily="18" charset="0"/>
                      </a:rPr>
                      <m:t>ΣΣ</m:t>
                    </m:r>
                    <m:r>
                      <m:rPr>
                        <m:nor/>
                      </m:rPr>
                      <a:rPr lang="cs-CZ" sz="2800" i="1"/>
                      <m:t>σ</m:t>
                    </m:r>
                    <m:r>
                      <a:rPr lang="cs-CZ" sz="28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28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28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2800" b="0" i="1" baseline="-2500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30" y="2567821"/>
                <a:ext cx="7235290" cy="555345"/>
              </a:xfrm>
              <a:prstGeom prst="rect">
                <a:avLst/>
              </a:prstGeom>
              <a:blipFill>
                <a:blip r:embed="rId2"/>
                <a:stretch>
                  <a:fillRect t="-6593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954355" y="4796872"/>
                <a:ext cx="7235290" cy="555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		</a:t>
                </a:r>
                <a:r>
                  <a:rPr lang="cs-CZ" sz="2800" i="1" dirty="0" smtClean="0"/>
                  <a:t>s</a:t>
                </a:r>
                <a:r>
                  <a:rPr lang="cs-CZ" sz="2800" baseline="-25000" dirty="0" smtClean="0"/>
                  <a:t> PF</a:t>
                </a:r>
                <a:r>
                  <a:rPr lang="cs-CZ" sz="2800" dirty="0" smtClean="0"/>
                  <a:t> =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cs-CZ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cs-CZ" sz="2800" i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cs-CZ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endParaRPr lang="cs-CZ" sz="28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55" y="4796872"/>
                <a:ext cx="7235290" cy="555345"/>
              </a:xfrm>
              <a:prstGeom prst="rect">
                <a:avLst/>
              </a:prstGeom>
              <a:blipFill>
                <a:blip r:embed="rId3"/>
                <a:stretch>
                  <a:fillRect t="-7692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2764904" y="4796872"/>
            <a:ext cx="228255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879104" y="2567821"/>
            <a:ext cx="467409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4056927" y="4908117"/>
            <a:ext cx="792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072349" y="2680980"/>
            <a:ext cx="13388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3275856" y="2672008"/>
            <a:ext cx="13388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FDBC-2A83-402B-9EC3-AA9787C36C09}" type="slidenum">
              <a:rPr lang="cs-CZ"/>
              <a:pPr/>
              <a:t>29</a:t>
            </a:fld>
            <a:endParaRPr lang="cs-CZ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cs-CZ" sz="4000" dirty="0">
                <a:solidFill>
                  <a:srgbClr val="0070C0"/>
                </a:solidFill>
              </a:rPr>
              <a:t>1. KLASICKÝ STOCHASTICKÝ MODEL -  Historický přístup (historická metoda)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600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smtClean="0">
                <a:latin typeface="Times New Roman" pitchFamily="18" charset="0"/>
              </a:rPr>
              <a:t>M</a:t>
            </a:r>
            <a:r>
              <a:rPr lang="cs-CZ" sz="2400" dirty="0" smtClean="0"/>
              <a:t>	-	počet </a:t>
            </a:r>
            <a:r>
              <a:rPr lang="cs-CZ" sz="2400" dirty="0" err="1" smtClean="0"/>
              <a:t>AKtiv</a:t>
            </a:r>
            <a:r>
              <a:rPr lang="cs-CZ" sz="2400" dirty="0" smtClean="0"/>
              <a:t> v portfoliu PF (např. akcií)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  <a:r>
              <a:rPr lang="cs-CZ" sz="2400" i="1" dirty="0" smtClean="0"/>
              <a:t>	</a:t>
            </a:r>
            <a:r>
              <a:rPr lang="cs-CZ" sz="2400" dirty="0" smtClean="0"/>
              <a:t>-	počet časových jednotek trvání 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smtClean="0">
                <a:latin typeface="Times New Roman" pitchFamily="18" charset="0"/>
              </a:rPr>
              <a:t>T</a:t>
            </a:r>
            <a:r>
              <a:rPr lang="cs-CZ" sz="2400" dirty="0" smtClean="0"/>
              <a:t>	-	počet čas. jednotek - délka čas. řady 			</a:t>
            </a:r>
            <a:r>
              <a:rPr lang="cs-CZ" sz="2400" i="1" dirty="0" smtClean="0">
                <a:latin typeface="Times New Roman" pitchFamily="18" charset="0"/>
              </a:rPr>
              <a:t>N &lt;&lt;&lt; T („N je mnohem menší než T“)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smtClean="0">
                <a:latin typeface="Times New Roman" pitchFamily="18" charset="0"/>
              </a:rPr>
              <a:t>c</a:t>
            </a:r>
            <a:r>
              <a:rPr lang="cs-CZ" sz="2400" i="1" baseline="-25000" dirty="0" smtClean="0">
                <a:latin typeface="Times New Roman" pitchFamily="18" charset="0"/>
              </a:rPr>
              <a:t>it</a:t>
            </a:r>
            <a:r>
              <a:rPr lang="cs-CZ" sz="2400" dirty="0" smtClean="0"/>
              <a:t>	-	tržní cena </a:t>
            </a: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/>
              <a:t>-</a:t>
            </a:r>
            <a:r>
              <a:rPr lang="cs-CZ" sz="2400" dirty="0" err="1" smtClean="0"/>
              <a:t>tého</a:t>
            </a:r>
            <a:r>
              <a:rPr lang="cs-CZ" sz="2400" dirty="0" smtClean="0"/>
              <a:t> </a:t>
            </a:r>
            <a:r>
              <a:rPr lang="cs-CZ" sz="2400" dirty="0" err="1" smtClean="0"/>
              <a:t>AK</a:t>
            </a:r>
            <a:r>
              <a:rPr lang="cs-CZ" sz="2400" dirty="0" smtClean="0"/>
              <a:t> v čase </a:t>
            </a:r>
            <a:r>
              <a:rPr lang="cs-CZ" sz="2400" i="1" dirty="0" smtClean="0">
                <a:latin typeface="Times New Roman" pitchFamily="18" charset="0"/>
              </a:rPr>
              <a:t>t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Times New Roman" pitchFamily="18" charset="0"/>
              </a:rPr>
              <a:t>= 1,2,...,</a:t>
            </a:r>
            <a:r>
              <a:rPr lang="cs-CZ" sz="2400" i="1" dirty="0" smtClean="0">
                <a:latin typeface="Times New Roman" pitchFamily="18" charset="0"/>
              </a:rPr>
              <a:t>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err="1" smtClean="0">
                <a:latin typeface="Times New Roman" pitchFamily="18" charset="0"/>
              </a:rPr>
              <a:t>Z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dirty="0" smtClean="0"/>
              <a:t>	- 	relativní podíl </a:t>
            </a: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/>
              <a:t>-</a:t>
            </a:r>
            <a:r>
              <a:rPr lang="cs-CZ" sz="2400" dirty="0" err="1" smtClean="0"/>
              <a:t>tého</a:t>
            </a:r>
            <a:r>
              <a:rPr lang="cs-CZ" sz="2400" dirty="0" smtClean="0"/>
              <a:t> </a:t>
            </a:r>
            <a:r>
              <a:rPr lang="cs-CZ" sz="2400" dirty="0" err="1" smtClean="0"/>
              <a:t>AK</a:t>
            </a:r>
            <a:r>
              <a:rPr lang="cs-CZ" sz="2400" dirty="0" smtClean="0"/>
              <a:t> v 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		</a:t>
            </a:r>
            <a:r>
              <a:rPr lang="cs-CZ" sz="2400" dirty="0" smtClean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dirty="0" smtClean="0">
                <a:latin typeface="Times New Roman" pitchFamily="18" charset="0"/>
              </a:rPr>
              <a:t> </a:t>
            </a:r>
            <a:r>
              <a:rPr lang="cs-CZ" sz="2400" i="1" dirty="0" err="1" smtClean="0">
                <a:latin typeface="Times New Roman" pitchFamily="18" charset="0"/>
              </a:rPr>
              <a:t>Z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dirty="0" smtClean="0">
                <a:latin typeface="Times New Roman" pitchFamily="18" charset="0"/>
              </a:rPr>
              <a:t> =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dirty="0" smtClean="0"/>
              <a:t>	- 	výnos </a:t>
            </a: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/>
              <a:t>-</a:t>
            </a:r>
            <a:r>
              <a:rPr lang="cs-CZ" sz="2400" dirty="0" err="1" smtClean="0"/>
              <a:t>tého</a:t>
            </a:r>
            <a:r>
              <a:rPr lang="cs-CZ" sz="2400" dirty="0" smtClean="0"/>
              <a:t> </a:t>
            </a:r>
            <a:r>
              <a:rPr lang="cs-CZ" sz="2400" dirty="0" err="1" smtClean="0"/>
              <a:t>AK</a:t>
            </a:r>
            <a:r>
              <a:rPr lang="cs-CZ" sz="2400" dirty="0" smtClean="0"/>
              <a:t> za dobu 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  <a:r>
              <a:rPr lang="cs-CZ" sz="2400" dirty="0" smtClean="0"/>
              <a:t> trvání PF</a:t>
            </a:r>
            <a:endParaRPr lang="cs-CZ" sz="2400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			(náhodná veličina)</a:t>
            </a: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5DF1-3246-4C77-9EFD-01FC74760479}" type="slidenum">
              <a:rPr lang="cs-CZ"/>
              <a:pPr/>
              <a:t>3</a:t>
            </a:fld>
            <a:endParaRPr lang="cs-CZ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Akciové analýzy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>
                <a:solidFill>
                  <a:srgbClr val="FF0000"/>
                </a:solidFill>
              </a:rPr>
              <a:t>2. Technická analýza</a:t>
            </a:r>
          </a:p>
          <a:p>
            <a:r>
              <a:rPr lang="cs-CZ" sz="2400" dirty="0"/>
              <a:t>Předpokládají se trendy </a:t>
            </a:r>
            <a:r>
              <a:rPr lang="cs-CZ" sz="2400" b="1" i="1" dirty="0"/>
              <a:t>v kurzech</a:t>
            </a:r>
            <a:r>
              <a:rPr lang="cs-CZ" sz="2400" dirty="0"/>
              <a:t> CP (bull-</a:t>
            </a:r>
            <a:r>
              <a:rPr lang="cs-CZ" sz="2400" dirty="0" err="1"/>
              <a:t>bear</a:t>
            </a:r>
            <a:r>
              <a:rPr lang="cs-CZ" sz="2400" dirty="0"/>
              <a:t>, akumulační a distribuční fáze)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Předmětem analýzy jsou časové řady </a:t>
            </a:r>
            <a:r>
              <a:rPr lang="cs-CZ" sz="2400" b="1" i="1" dirty="0">
                <a:solidFill>
                  <a:schemeClr val="tx2"/>
                </a:solidFill>
              </a:rPr>
              <a:t>tržních cen</a:t>
            </a:r>
            <a:r>
              <a:rPr lang="cs-CZ" sz="2400" dirty="0">
                <a:solidFill>
                  <a:schemeClr val="tx2"/>
                </a:solidFill>
              </a:rPr>
              <a:t> CP</a:t>
            </a:r>
          </a:p>
          <a:p>
            <a:r>
              <a:rPr lang="cs-CZ" sz="2400" dirty="0"/>
              <a:t>Rozpoznávání tvarů – formací ČŘ (vlajky, prapory,</a:t>
            </a:r>
          </a:p>
          <a:p>
            <a:r>
              <a:rPr lang="cs-CZ" sz="2400" dirty="0"/>
              <a:t>Použití </a:t>
            </a:r>
            <a:r>
              <a:rPr lang="cs-CZ" sz="2400" b="1" i="1" dirty="0"/>
              <a:t>matematických modelů</a:t>
            </a:r>
            <a:r>
              <a:rPr lang="cs-CZ" sz="2400" dirty="0"/>
              <a:t>, grafických a jiných technických prostředků</a:t>
            </a:r>
          </a:p>
          <a:p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400" b="1" dirty="0"/>
              <a:t>3. Psychologická analýza</a:t>
            </a:r>
          </a:p>
          <a:p>
            <a:r>
              <a:rPr lang="cs-CZ" sz="2400" dirty="0"/>
              <a:t>Psychologické faktory pohybů kurzů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9D42E-8F42-4526-A8BB-B4D6D5BFB9C3}" type="slidenum">
              <a:rPr lang="cs-CZ"/>
              <a:pPr/>
              <a:t>30</a:t>
            </a:fld>
            <a:endParaRPr lang="cs-CZ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1. KLASICKÝ STOCHASTICKÝ MODEL - Historický přístup 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000" dirty="0" smtClean="0"/>
              <a:t>	</a:t>
            </a:r>
            <a:r>
              <a:rPr lang="cs-CZ" sz="2400" i="1" dirty="0" err="1" smtClean="0">
                <a:latin typeface="Times New Roman" pitchFamily="18" charset="0"/>
              </a:rPr>
              <a:t>R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i="1" dirty="0" smtClean="0">
                <a:latin typeface="Times New Roman" pitchFamily="18" charset="0"/>
              </a:rPr>
              <a:t> = E</a:t>
            </a:r>
            <a:r>
              <a:rPr lang="cs-CZ" sz="2400" dirty="0" smtClean="0">
                <a:latin typeface="Times New Roman" pitchFamily="18" charset="0"/>
              </a:rPr>
              <a:t>(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dirty="0" smtClean="0">
                <a:latin typeface="Times New Roman" pitchFamily="18" charset="0"/>
              </a:rPr>
              <a:t>)</a:t>
            </a:r>
            <a:r>
              <a:rPr lang="cs-CZ" sz="2400" dirty="0" smtClean="0"/>
              <a:t> 	- očekávaný výnos </a:t>
            </a: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/>
              <a:t>-</a:t>
            </a:r>
            <a:r>
              <a:rPr lang="cs-CZ" sz="2400" dirty="0" err="1" smtClean="0"/>
              <a:t>tého</a:t>
            </a:r>
            <a:r>
              <a:rPr lang="cs-CZ" sz="2400" dirty="0" smtClean="0"/>
              <a:t> </a:t>
            </a:r>
            <a:r>
              <a:rPr lang="cs-CZ" sz="2400" dirty="0" err="1" smtClean="0"/>
              <a:t>AK</a:t>
            </a:r>
            <a:r>
              <a:rPr lang="cs-CZ" sz="2400" dirty="0" smtClean="0"/>
              <a:t> za dobu 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</a:p>
          <a:p>
            <a:pPr>
              <a:buFontTx/>
              <a:buNone/>
            </a:pPr>
            <a:r>
              <a:rPr lang="cs-CZ" sz="2400" dirty="0" smtClean="0"/>
              <a:t>			(střední hodnota výnosu)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PF</a:t>
            </a:r>
            <a:r>
              <a:rPr lang="cs-CZ" sz="2400" dirty="0" smtClean="0">
                <a:latin typeface="Times New Roman" pitchFamily="18" charset="0"/>
              </a:rPr>
              <a:t> =  </a:t>
            </a:r>
            <a:r>
              <a:rPr lang="cs-CZ" sz="2400" dirty="0" smtClean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dirty="0" smtClean="0">
                <a:latin typeface="Times New Roman" pitchFamily="18" charset="0"/>
              </a:rPr>
              <a:t> </a:t>
            </a:r>
            <a:r>
              <a:rPr lang="cs-CZ" sz="2400" i="1" dirty="0" err="1" smtClean="0">
                <a:latin typeface="Times New Roman" pitchFamily="18" charset="0"/>
              </a:rPr>
              <a:t>Z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i="1" dirty="0" smtClean="0">
                <a:latin typeface="Times New Roman" pitchFamily="18" charset="0"/>
              </a:rPr>
              <a:t> 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i="1" baseline="-25000" dirty="0" smtClean="0">
                <a:latin typeface="Times New Roman" pitchFamily="18" charset="0"/>
              </a:rPr>
              <a:t>  </a:t>
            </a:r>
            <a:r>
              <a:rPr lang="cs-CZ" sz="2400" dirty="0" smtClean="0"/>
              <a:t>- výnos PF za dobu 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</a:p>
          <a:p>
            <a:pPr>
              <a:buFontTx/>
              <a:buNone/>
            </a:pPr>
            <a:r>
              <a:rPr lang="cs-CZ" sz="2400" dirty="0" smtClean="0"/>
              <a:t>				(náhodná veličina)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err="1" smtClean="0">
                <a:latin typeface="Times New Roman" pitchFamily="18" charset="0"/>
              </a:rPr>
              <a:t>R</a:t>
            </a:r>
            <a:r>
              <a:rPr lang="cs-CZ" sz="2400" i="1" baseline="-25000" dirty="0" err="1" smtClean="0">
                <a:latin typeface="Times New Roman" pitchFamily="18" charset="0"/>
              </a:rPr>
              <a:t>PF</a:t>
            </a:r>
            <a:r>
              <a:rPr lang="cs-CZ" sz="2400" i="1" dirty="0" smtClean="0">
                <a:latin typeface="Times New Roman" pitchFamily="18" charset="0"/>
              </a:rPr>
              <a:t> =</a:t>
            </a:r>
            <a:r>
              <a:rPr lang="cs-CZ" sz="2400" dirty="0" smtClean="0"/>
              <a:t> </a:t>
            </a:r>
            <a:r>
              <a:rPr lang="cs-CZ" sz="2400" i="1" dirty="0" smtClean="0">
                <a:latin typeface="Times New Roman" pitchFamily="18" charset="0"/>
              </a:rPr>
              <a:t>E</a:t>
            </a:r>
            <a:r>
              <a:rPr lang="cs-CZ" sz="2400" dirty="0" smtClean="0"/>
              <a:t>(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PF</a:t>
            </a:r>
            <a:r>
              <a:rPr lang="cs-CZ" sz="2400" dirty="0" smtClean="0"/>
              <a:t>) </a:t>
            </a:r>
            <a:r>
              <a:rPr lang="cs-CZ" sz="2400" i="1" dirty="0" smtClean="0">
                <a:latin typeface="Times New Roman" pitchFamily="18" charset="0"/>
              </a:rPr>
              <a:t>= </a:t>
            </a:r>
            <a:r>
              <a:rPr lang="cs-CZ" sz="2400" dirty="0" smtClean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 smtClean="0">
                <a:latin typeface="Times New Roman" pitchFamily="18" charset="0"/>
              </a:rPr>
              <a:t> </a:t>
            </a:r>
            <a:r>
              <a:rPr lang="cs-CZ" sz="2400" i="1" dirty="0" err="1" smtClean="0">
                <a:latin typeface="Times New Roman" pitchFamily="18" charset="0"/>
              </a:rPr>
              <a:t>R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i="1" dirty="0" smtClean="0">
                <a:latin typeface="Times New Roman" pitchFamily="18" charset="0"/>
              </a:rPr>
              <a:t> </a:t>
            </a:r>
            <a:r>
              <a:rPr lang="cs-CZ" sz="2400" i="1" dirty="0" err="1" smtClean="0">
                <a:latin typeface="Times New Roman" pitchFamily="18" charset="0"/>
              </a:rPr>
              <a:t>Z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dirty="0" smtClean="0"/>
              <a:t>  - očekávaný výnos PF za dobu 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</a:p>
          <a:p>
            <a:pPr>
              <a:buFontTx/>
              <a:buNone/>
            </a:pPr>
            <a:r>
              <a:rPr lang="cs-CZ" sz="2400" dirty="0" smtClean="0"/>
              <a:t>					(střední hodnota výnosu)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	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it</a:t>
            </a:r>
            <a:r>
              <a:rPr lang="cs-CZ" sz="2400" dirty="0" smtClean="0"/>
              <a:t>	- realizace náhod. veličiny 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dirty="0" smtClean="0"/>
              <a:t> v čase </a:t>
            </a:r>
            <a:r>
              <a:rPr lang="cs-CZ" sz="2400" i="1" dirty="0" smtClean="0">
                <a:latin typeface="Times New Roman" pitchFamily="18" charset="0"/>
              </a:rPr>
              <a:t>t</a:t>
            </a:r>
            <a:r>
              <a:rPr lang="cs-CZ" sz="2400" dirty="0" smtClean="0"/>
              <a:t> 				</a:t>
            </a:r>
            <a:r>
              <a:rPr lang="cs-CZ" sz="2400" i="1" dirty="0" smtClean="0">
                <a:latin typeface="Times New Roman" pitchFamily="18" charset="0"/>
              </a:rPr>
              <a:t>t = </a:t>
            </a:r>
            <a:r>
              <a:rPr lang="cs-CZ" sz="2400" i="1" dirty="0" err="1" smtClean="0">
                <a:latin typeface="Times New Roman" pitchFamily="18" charset="0"/>
              </a:rPr>
              <a:t>N+</a:t>
            </a:r>
            <a:r>
              <a:rPr lang="cs-CZ" sz="2400" dirty="0" err="1" smtClean="0">
                <a:latin typeface="Times New Roman" pitchFamily="18" charset="0"/>
              </a:rPr>
              <a:t>1</a:t>
            </a:r>
            <a:r>
              <a:rPr lang="cs-CZ" sz="2400" i="1" dirty="0" smtClean="0">
                <a:latin typeface="Times New Roman" pitchFamily="18" charset="0"/>
              </a:rPr>
              <a:t>, </a:t>
            </a:r>
            <a:r>
              <a:rPr lang="cs-CZ" sz="2400" i="1" dirty="0" err="1" smtClean="0">
                <a:latin typeface="Times New Roman" pitchFamily="18" charset="0"/>
              </a:rPr>
              <a:t>N+</a:t>
            </a:r>
            <a:r>
              <a:rPr lang="cs-CZ" sz="2400" dirty="0" err="1" smtClean="0">
                <a:latin typeface="Times New Roman" pitchFamily="18" charset="0"/>
              </a:rPr>
              <a:t>2</a:t>
            </a:r>
            <a:r>
              <a:rPr lang="cs-CZ" sz="2400" i="1" dirty="0" smtClean="0">
                <a:latin typeface="Times New Roman" pitchFamily="18" charset="0"/>
              </a:rPr>
              <a:t>,..., T</a:t>
            </a:r>
            <a:r>
              <a:rPr lang="cs-CZ" sz="2400" dirty="0" smtClean="0"/>
              <a:t>   (výnos </a:t>
            </a: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/>
              <a:t>-</a:t>
            </a:r>
            <a:r>
              <a:rPr lang="cs-CZ" sz="2400" dirty="0" err="1" smtClean="0"/>
              <a:t>tého</a:t>
            </a:r>
            <a:r>
              <a:rPr lang="cs-CZ" sz="2400" dirty="0" smtClean="0"/>
              <a:t> </a:t>
            </a:r>
            <a:r>
              <a:rPr lang="cs-CZ" sz="2400" dirty="0" err="1" smtClean="0"/>
              <a:t>AK</a:t>
            </a:r>
            <a:r>
              <a:rPr lang="cs-CZ" sz="2400" dirty="0" smtClean="0"/>
              <a:t> v %)</a:t>
            </a:r>
            <a:endParaRPr lang="cs-CZ" sz="2400" dirty="0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6704985"/>
              </p:ext>
            </p:extLst>
          </p:nvPr>
        </p:nvGraphicFramePr>
        <p:xfrm>
          <a:off x="827584" y="5656263"/>
          <a:ext cx="15160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Rovnice" r:id="rId3" imgW="1371600" imgH="850680" progId="Equation.3">
                  <p:embed/>
                </p:oleObj>
              </mc:Choice>
              <mc:Fallback>
                <p:oleObj name="Rovnice" r:id="rId3" imgW="1371600" imgH="850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656263"/>
                        <a:ext cx="15160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EMM9</a:t>
            </a:r>
          </a:p>
        </p:txBody>
      </p:sp>
      <p:sp>
        <p:nvSpPr>
          <p:cNvPr id="14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58CA-BC0C-4872-9BA6-995F3EF91271}" type="slidenum">
              <a:rPr lang="cs-CZ"/>
              <a:pPr/>
              <a:t>31</a:t>
            </a:fld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/>
              <a:t>1. KLASICKÝ STOCHASTICKÝ MODEL - Historický přístup 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924425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			   - bodový odhad </a:t>
            </a:r>
            <a:r>
              <a:rPr lang="cs-CZ" sz="2400" dirty="0" err="1"/>
              <a:t>náh</a:t>
            </a:r>
            <a:r>
              <a:rPr lang="cs-CZ" sz="2400" dirty="0"/>
              <a:t>. vel. </a:t>
            </a:r>
            <a:r>
              <a:rPr lang="cs-CZ" sz="2400" i="1" dirty="0" err="1" smtClean="0">
                <a:latin typeface="Times New Roman" pitchFamily="18" charset="0"/>
              </a:rPr>
              <a:t>X</a:t>
            </a:r>
            <a:r>
              <a:rPr lang="cs-CZ" sz="2400" i="1" baseline="-25000" dirty="0" err="1" smtClean="0">
                <a:latin typeface="Times New Roman" pitchFamily="18" charset="0"/>
              </a:rPr>
              <a:t>i</a:t>
            </a:r>
            <a:r>
              <a:rPr lang="cs-CZ" sz="2400" dirty="0"/>
              <a:t>, tj.</a:t>
            </a:r>
          </a:p>
          <a:p>
            <a:pPr>
              <a:buFontTx/>
              <a:buNone/>
            </a:pPr>
            <a:r>
              <a:rPr lang="cs-CZ" sz="2400" dirty="0"/>
              <a:t>			   odhad očekávaného výnosu </a:t>
            </a:r>
            <a:r>
              <a:rPr lang="cs-CZ" sz="2400" i="1" dirty="0">
                <a:latin typeface="Times New Roman" pitchFamily="18" charset="0"/>
              </a:rPr>
              <a:t>i</a:t>
            </a:r>
            <a:r>
              <a:rPr lang="cs-CZ" sz="2400" dirty="0"/>
              <a:t>-</a:t>
            </a:r>
            <a:r>
              <a:rPr lang="cs-CZ" sz="2400" dirty="0" err="1"/>
              <a:t>tého</a:t>
            </a:r>
            <a:r>
              <a:rPr lang="cs-CZ" sz="2400" dirty="0"/>
              <a:t> </a:t>
            </a:r>
            <a:r>
              <a:rPr lang="cs-CZ" sz="2400" dirty="0" err="1"/>
              <a:t>AK</a:t>
            </a:r>
            <a:endParaRPr lang="cs-CZ" sz="2400" dirty="0"/>
          </a:p>
          <a:p>
            <a:pPr>
              <a:buFontTx/>
              <a:buNone/>
            </a:pPr>
            <a:endParaRPr lang="cs-CZ" sz="24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cs-CZ" sz="2400" dirty="0">
                <a:sym typeface="Symbol" pitchFamily="18" charset="2"/>
              </a:rPr>
              <a:t>	      		   </a:t>
            </a:r>
            <a:r>
              <a:rPr lang="cs-CZ" sz="2400" dirty="0"/>
              <a:t>- odhad očekávaného výnosu PF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ij</a:t>
            </a:r>
            <a:r>
              <a:rPr lang="cs-CZ" sz="2400" i="1" dirty="0">
                <a:latin typeface="Times New Roman" pitchFamily="18" charset="0"/>
              </a:rPr>
              <a:t> = </a:t>
            </a:r>
            <a:r>
              <a:rPr lang="cs-CZ" sz="2400" i="1" dirty="0" err="1">
                <a:latin typeface="Times New Roman" pitchFamily="18" charset="0"/>
              </a:rPr>
              <a:t>Cov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i="1" dirty="0" err="1">
                <a:latin typeface="Times New Roman" pitchFamily="18" charset="0"/>
              </a:rPr>
              <a:t>X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 err="1">
                <a:latin typeface="Times New Roman" pitchFamily="18" charset="0"/>
              </a:rPr>
              <a:t>,X</a:t>
            </a:r>
            <a:r>
              <a:rPr lang="cs-CZ" sz="2400" i="1" baseline="-25000" dirty="0" err="1">
                <a:latin typeface="Times New Roman" pitchFamily="18" charset="0"/>
              </a:rPr>
              <a:t>j</a:t>
            </a:r>
            <a:r>
              <a:rPr lang="cs-CZ" sz="2400" dirty="0">
                <a:latin typeface="Times New Roman" pitchFamily="18" charset="0"/>
              </a:rPr>
              <a:t>)</a:t>
            </a:r>
            <a:r>
              <a:rPr lang="cs-CZ" sz="2400" dirty="0"/>
              <a:t> - kovariance výnosu </a:t>
            </a:r>
            <a:r>
              <a:rPr lang="cs-CZ" sz="2400" i="1" dirty="0">
                <a:latin typeface="Times New Roman" pitchFamily="18" charset="0"/>
              </a:rPr>
              <a:t>i</a:t>
            </a:r>
            <a:r>
              <a:rPr lang="cs-CZ" sz="2400" dirty="0"/>
              <a:t>-</a:t>
            </a:r>
            <a:r>
              <a:rPr lang="cs-CZ" sz="2400" dirty="0" err="1"/>
              <a:t>tého</a:t>
            </a:r>
            <a:r>
              <a:rPr lang="cs-CZ" sz="2400" dirty="0"/>
              <a:t> a </a:t>
            </a:r>
            <a:r>
              <a:rPr lang="cs-CZ" sz="2400" i="1" dirty="0">
                <a:latin typeface="Times New Roman" pitchFamily="18" charset="0"/>
              </a:rPr>
              <a:t>j</a:t>
            </a:r>
            <a:r>
              <a:rPr lang="cs-CZ" sz="2400" dirty="0"/>
              <a:t>-</a:t>
            </a:r>
            <a:r>
              <a:rPr lang="cs-CZ" sz="2400" dirty="0" err="1"/>
              <a:t>tého</a:t>
            </a:r>
            <a:r>
              <a:rPr lang="cs-CZ" sz="2400" dirty="0"/>
              <a:t> </a:t>
            </a:r>
            <a:r>
              <a:rPr lang="cs-CZ" sz="2400" dirty="0" err="1"/>
              <a:t>AK</a:t>
            </a:r>
            <a:endParaRPr lang="cs-CZ" sz="2400" dirty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i="1" dirty="0" smtClean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baseline="30000" dirty="0" err="1">
                <a:latin typeface="Times New Roman" pitchFamily="18" charset="0"/>
              </a:rPr>
              <a:t>2</a:t>
            </a:r>
            <a:r>
              <a:rPr lang="cs-CZ" sz="2400" i="1" dirty="0">
                <a:latin typeface="Times New Roman" pitchFamily="18" charset="0"/>
              </a:rPr>
              <a:t> =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ii</a:t>
            </a:r>
            <a:r>
              <a:rPr lang="cs-CZ" sz="2400" i="1" dirty="0">
                <a:latin typeface="Times New Roman" pitchFamily="18" charset="0"/>
              </a:rPr>
              <a:t> = </a:t>
            </a:r>
            <a:r>
              <a:rPr lang="cs-CZ" sz="2400" i="1" dirty="0" err="1">
                <a:latin typeface="Times New Roman" pitchFamily="18" charset="0"/>
              </a:rPr>
              <a:t>Cov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i="1" dirty="0" err="1">
                <a:latin typeface="Times New Roman" pitchFamily="18" charset="0"/>
              </a:rPr>
              <a:t>X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 err="1">
                <a:latin typeface="Times New Roman" pitchFamily="18" charset="0"/>
              </a:rPr>
              <a:t>,X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 = Var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i="1" dirty="0" err="1">
                <a:latin typeface="Times New Roman" pitchFamily="18" charset="0"/>
              </a:rPr>
              <a:t>X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)</a:t>
            </a:r>
            <a:r>
              <a:rPr lang="cs-CZ" sz="2400" dirty="0"/>
              <a:t> - rozptyl výnosu </a:t>
            </a:r>
            <a:r>
              <a:rPr lang="cs-CZ" sz="2400" i="1" dirty="0">
                <a:latin typeface="Times New Roman" pitchFamily="18" charset="0"/>
              </a:rPr>
              <a:t>i</a:t>
            </a:r>
            <a:r>
              <a:rPr lang="cs-CZ" sz="2400" dirty="0"/>
              <a:t>-</a:t>
            </a:r>
            <a:r>
              <a:rPr lang="cs-CZ" sz="2400" dirty="0" err="1"/>
              <a:t>tého</a:t>
            </a:r>
            <a:r>
              <a:rPr lang="cs-CZ" sz="2400" dirty="0"/>
              <a:t> </a:t>
            </a:r>
            <a:r>
              <a:rPr lang="cs-CZ" sz="2400" dirty="0" err="1"/>
              <a:t>AK</a:t>
            </a:r>
            <a:endParaRPr lang="cs-CZ" sz="2400" dirty="0"/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dirty="0"/>
              <a:t>		             - riziko výnosu </a:t>
            </a:r>
            <a:r>
              <a:rPr lang="cs-CZ" sz="2400" i="1" dirty="0">
                <a:latin typeface="Times New Roman" pitchFamily="18" charset="0"/>
              </a:rPr>
              <a:t>i</a:t>
            </a:r>
            <a:r>
              <a:rPr lang="cs-CZ" sz="2400" dirty="0"/>
              <a:t>-</a:t>
            </a:r>
            <a:r>
              <a:rPr lang="cs-CZ" sz="2400" dirty="0" err="1"/>
              <a:t>tého</a:t>
            </a:r>
            <a:r>
              <a:rPr lang="cs-CZ" sz="2400" dirty="0"/>
              <a:t> </a:t>
            </a:r>
            <a:r>
              <a:rPr lang="cs-CZ" sz="2400" dirty="0" err="1"/>
              <a:t>AK</a:t>
            </a:r>
            <a:endParaRPr lang="cs-CZ" sz="2400" dirty="0"/>
          </a:p>
          <a:p>
            <a:pPr>
              <a:buFontTx/>
              <a:buNone/>
            </a:pPr>
            <a:r>
              <a:rPr lang="cs-CZ" sz="2400" dirty="0"/>
              <a:t>			 </a:t>
            </a:r>
          </a:p>
          <a:p>
            <a:pPr>
              <a:buFontTx/>
              <a:buNone/>
            </a:pPr>
            <a:r>
              <a:rPr lang="cs-CZ" sz="2400" dirty="0"/>
              <a:t>                            - riziko PF</a:t>
            </a:r>
          </a:p>
          <a:p>
            <a:pPr>
              <a:buFontTx/>
              <a:buNone/>
            </a:pPr>
            <a:r>
              <a:rPr lang="cs-CZ" sz="2400" b="1" dirty="0"/>
              <a:t> </a:t>
            </a:r>
          </a:p>
        </p:txBody>
      </p:sp>
      <p:graphicFrame>
        <p:nvGraphicFramePr>
          <p:cNvPr id="13326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51379972"/>
              </p:ext>
            </p:extLst>
          </p:nvPr>
        </p:nvGraphicFramePr>
        <p:xfrm>
          <a:off x="361950" y="2733912"/>
          <a:ext cx="18049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" name="Rovnice" r:id="rId3" imgW="736560" imgH="203040" progId="Equation.3">
                  <p:embed/>
                </p:oleObj>
              </mc:Choice>
              <mc:Fallback>
                <p:oleObj name="Rovnice" r:id="rId3" imgW="73656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733912"/>
                        <a:ext cx="18049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61950" y="1370013"/>
          <a:ext cx="219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" name="Rovnice" r:id="rId5" imgW="863280" imgH="355320" progId="Equation.3">
                  <p:embed/>
                </p:oleObj>
              </mc:Choice>
              <mc:Fallback>
                <p:oleObj name="Rovnice" r:id="rId5" imgW="86328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370013"/>
                        <a:ext cx="21939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35326588"/>
              </p:ext>
            </p:extLst>
          </p:nvPr>
        </p:nvGraphicFramePr>
        <p:xfrm>
          <a:off x="533399" y="4863366"/>
          <a:ext cx="1851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Rovnice" r:id="rId7" imgW="1828800" imgH="419040" progId="Equation.3">
                  <p:embed/>
                </p:oleObj>
              </mc:Choice>
              <mc:Fallback>
                <p:oleObj name="Rovnice" r:id="rId7" imgW="182880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4863366"/>
                        <a:ext cx="18510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48800"/>
              </p:ext>
            </p:extLst>
          </p:nvPr>
        </p:nvGraphicFramePr>
        <p:xfrm>
          <a:off x="533399" y="5470525"/>
          <a:ext cx="2222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0" name="Rovnice" r:id="rId9" imgW="2222280" imgH="774360" progId="Equation.3">
                  <p:embed/>
                </p:oleObj>
              </mc:Choice>
              <mc:Fallback>
                <p:oleObj name="Rovnice" r:id="rId9" imgW="2222280" imgH="7743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5470525"/>
                        <a:ext cx="2222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EMM9</a:t>
            </a:r>
          </a:p>
        </p:txBody>
      </p:sp>
      <p:sp>
        <p:nvSpPr>
          <p:cNvPr id="11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98C7-57BA-4524-9B13-CA0B0041A994}" type="slidenum">
              <a:rPr lang="cs-CZ"/>
              <a:pPr/>
              <a:t>32</a:t>
            </a:fld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/>
              <a:t>1. KLASICKÝ STOCHASTICKÝ MODEL - Historický přístup 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/>
              <a:t>	 	</a:t>
            </a:r>
          </a:p>
          <a:p>
            <a:pPr>
              <a:buFontTx/>
              <a:buNone/>
            </a:pPr>
            <a:r>
              <a:rPr lang="cs-CZ" sz="2800" dirty="0"/>
              <a:t>					   - odhad kovariance </a:t>
            </a:r>
            <a:r>
              <a:rPr lang="cs-CZ" sz="2800" i="1" dirty="0">
                <a:sym typeface="Symbol" pitchFamily="18" charset="2"/>
              </a:rPr>
              <a:t></a:t>
            </a:r>
            <a:r>
              <a:rPr lang="cs-CZ" sz="2800" i="1" baseline="-25000" dirty="0" err="1"/>
              <a:t>ij</a:t>
            </a:r>
            <a:endParaRPr lang="cs-CZ" sz="2800" i="1" dirty="0"/>
          </a:p>
          <a:p>
            <a:pPr>
              <a:buFontTx/>
              <a:buNone/>
            </a:pPr>
            <a:endParaRPr lang="cs-CZ" sz="2800" dirty="0"/>
          </a:p>
          <a:p>
            <a:pPr>
              <a:buFontTx/>
              <a:buNone/>
            </a:pPr>
            <a:r>
              <a:rPr lang="cs-CZ" sz="2800" dirty="0"/>
              <a:t>				   - odhad rizika výnosu </a:t>
            </a:r>
            <a:r>
              <a:rPr lang="cs-CZ" sz="2800" i="1" dirty="0">
                <a:latin typeface="Times New Roman" pitchFamily="18" charset="0"/>
              </a:rPr>
              <a:t>i</a:t>
            </a:r>
            <a:r>
              <a:rPr lang="cs-CZ" sz="2800" dirty="0"/>
              <a:t>-</a:t>
            </a:r>
            <a:r>
              <a:rPr lang="cs-CZ" sz="2800" dirty="0" err="1"/>
              <a:t>tého</a:t>
            </a:r>
            <a:r>
              <a:rPr lang="cs-CZ" sz="2800" dirty="0"/>
              <a:t> AK</a:t>
            </a:r>
          </a:p>
          <a:p>
            <a:pPr>
              <a:buFontTx/>
              <a:buNone/>
            </a:pPr>
            <a:r>
              <a:rPr lang="cs-CZ" sz="2800" dirty="0"/>
              <a:t>				      za dobu trvání PF, tj. </a:t>
            </a:r>
            <a:r>
              <a:rPr lang="cs-CZ" sz="2800" i="1" dirty="0">
                <a:latin typeface="Times New Roman" pitchFamily="18" charset="0"/>
              </a:rPr>
              <a:t>N</a:t>
            </a:r>
          </a:p>
          <a:p>
            <a:pPr>
              <a:buFontTx/>
              <a:buNone/>
            </a:pPr>
            <a:endParaRPr lang="cs-CZ" sz="2800" dirty="0"/>
          </a:p>
          <a:p>
            <a:pPr>
              <a:buFontTx/>
              <a:buNone/>
            </a:pPr>
            <a:r>
              <a:rPr lang="cs-CZ" sz="2800" dirty="0"/>
              <a:t>			          - odhad rizika výnosu PF</a:t>
            </a:r>
          </a:p>
          <a:p>
            <a:pPr>
              <a:buFontTx/>
              <a:buNone/>
            </a:pPr>
            <a:r>
              <a:rPr lang="cs-CZ" sz="2800" dirty="0"/>
              <a:t>				   za dobu trvání PF, tj. </a:t>
            </a:r>
            <a:r>
              <a:rPr lang="cs-CZ" sz="2800" i="1" dirty="0">
                <a:latin typeface="Times New Roman" pitchFamily="18" charset="0"/>
              </a:rPr>
              <a:t>N</a:t>
            </a:r>
          </a:p>
        </p:txBody>
      </p:sp>
      <p:graphicFrame>
        <p:nvGraphicFramePr>
          <p:cNvPr id="1434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5816" y="2908127"/>
          <a:ext cx="3381812" cy="95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0" name="Rovnice" r:id="rId3" imgW="1396800" imgH="393480" progId="Equation.3">
                  <p:embed/>
                </p:oleObj>
              </mc:Choice>
              <mc:Fallback>
                <p:oleObj name="Rovnice" r:id="rId3" imgW="13968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16" y="2908127"/>
                        <a:ext cx="3381812" cy="952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796" y="1946328"/>
          <a:ext cx="4323071" cy="88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1" name="Rovnice" r:id="rId5" imgW="1739880" imgH="355320" progId="Equation.3">
                  <p:embed/>
                </p:oleObj>
              </mc:Choice>
              <mc:Fallback>
                <p:oleObj name="Rovnice" r:id="rId5" imgW="1739880" imgH="3553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96" y="1946328"/>
                        <a:ext cx="4323071" cy="883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292780" y="4437112"/>
          <a:ext cx="2471058" cy="9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2" name="Rovnice" r:id="rId7" imgW="2082600" imgH="774360" progId="Equation.3">
                  <p:embed/>
                </p:oleObj>
              </mc:Choice>
              <mc:Fallback>
                <p:oleObj name="Rovnice" r:id="rId7" imgW="2082600" imgH="7743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80" y="4437112"/>
                        <a:ext cx="2471058" cy="9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343-D997-4679-ABC0-EC5453088C12}" type="slidenum">
              <a:rPr lang="cs-CZ"/>
              <a:pPr/>
              <a:t>33</a:t>
            </a:fld>
            <a:endParaRPr lang="cs-CZ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Příklad 2.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549275"/>
            <a:ext cx="6911975" cy="2116138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	Počet </a:t>
            </a:r>
            <a:r>
              <a:rPr lang="cs-CZ" sz="2400" dirty="0" err="1"/>
              <a:t>AK</a:t>
            </a:r>
            <a:r>
              <a:rPr lang="cs-CZ" sz="2400" dirty="0"/>
              <a:t>: 				</a:t>
            </a:r>
            <a:r>
              <a:rPr lang="cs-CZ" sz="2400" i="1" dirty="0">
                <a:latin typeface="Times New Roman" pitchFamily="18" charset="0"/>
              </a:rPr>
              <a:t>M</a:t>
            </a:r>
            <a:r>
              <a:rPr lang="cs-CZ" sz="2400" dirty="0"/>
              <a:t> = 4</a:t>
            </a:r>
          </a:p>
          <a:p>
            <a:pPr>
              <a:buFontTx/>
              <a:buNone/>
            </a:pPr>
            <a:r>
              <a:rPr lang="cs-CZ" sz="2400" dirty="0"/>
              <a:t>	Počet údajů čas. řad:		</a:t>
            </a:r>
            <a:r>
              <a:rPr lang="cs-CZ" sz="2400" i="1" dirty="0">
                <a:latin typeface="Times New Roman" pitchFamily="18" charset="0"/>
              </a:rPr>
              <a:t>T</a:t>
            </a:r>
            <a:r>
              <a:rPr lang="cs-CZ" sz="2400" dirty="0"/>
              <a:t> = 32		</a:t>
            </a:r>
          </a:p>
          <a:p>
            <a:pPr>
              <a:buFontTx/>
              <a:buNone/>
            </a:pPr>
            <a:r>
              <a:rPr lang="cs-CZ" sz="2400" dirty="0"/>
              <a:t>	Počet čas. intervalů trvání PF:	</a:t>
            </a:r>
            <a:r>
              <a:rPr lang="cs-CZ" sz="2400" i="1" dirty="0">
                <a:latin typeface="Times New Roman" pitchFamily="18" charset="0"/>
              </a:rPr>
              <a:t>N</a:t>
            </a:r>
            <a:r>
              <a:rPr lang="cs-CZ" sz="2400" dirty="0"/>
              <a:t> = 5</a:t>
            </a:r>
          </a:p>
          <a:p>
            <a:pPr>
              <a:buFontTx/>
              <a:buNone/>
            </a:pPr>
            <a:endParaRPr lang="cs-CZ" sz="2400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95326"/>
              </p:ext>
            </p:extLst>
          </p:nvPr>
        </p:nvGraphicFramePr>
        <p:xfrm>
          <a:off x="1403648" y="1862138"/>
          <a:ext cx="6048671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List" r:id="rId3" imgW="4541520" imgH="4434840" progId="Excel.Sheet.8">
                  <p:embed/>
                </p:oleObj>
              </mc:Choice>
              <mc:Fallback>
                <p:oleObj name="List" r:id="rId3" imgW="4541520" imgH="443484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862138"/>
                        <a:ext cx="6048671" cy="484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B4187-F8AD-47ED-AC7A-53D117CC5C11}" type="slidenum">
              <a:rPr lang="cs-CZ"/>
              <a:pPr/>
              <a:t>34</a:t>
            </a:fld>
            <a:endParaRPr lang="cs-CZ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Příklad 2.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1600200"/>
                <a:ext cx="8229600" cy="45259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FontTx/>
                  <a:buNone/>
                </a:pPr>
                <a:r>
                  <a:rPr lang="cs-CZ" sz="2400" dirty="0" smtClean="0"/>
                  <a:t>Výpočet </a:t>
                </a:r>
                <a:r>
                  <a:rPr lang="cs-CZ" dirty="0" smtClean="0"/>
                  <a:t>(relativních) </a:t>
                </a:r>
                <a:r>
                  <a:rPr lang="cs-CZ" sz="2400" dirty="0" smtClean="0"/>
                  <a:t>výnosů </a:t>
                </a:r>
                <a:r>
                  <a:rPr lang="cs-CZ" sz="2400" dirty="0" err="1" smtClean="0"/>
                  <a:t>AK</a:t>
                </a:r>
                <a:r>
                  <a:rPr lang="cs-CZ" sz="2400" dirty="0" smtClean="0"/>
                  <a:t> = </a:t>
                </a:r>
                <a:br>
                  <a:rPr lang="cs-CZ" sz="2400" dirty="0" smtClean="0"/>
                </a:br>
                <a:r>
                  <a:rPr lang="cs-CZ" sz="2400" dirty="0" smtClean="0"/>
                  <a:t>pozorování – realizace náhodné veličiny:</a:t>
                </a:r>
                <a:endParaRPr lang="cs-CZ" sz="2400" dirty="0"/>
              </a:p>
              <a:p>
                <a:pPr marL="0" indent="0">
                  <a:lnSpc>
                    <a:spcPct val="150000"/>
                  </a:lnSpc>
                  <a:buFontTx/>
                  <a:buNone/>
                </a:pPr>
                <a:endParaRPr lang="cs-CZ" sz="2400" dirty="0" smtClean="0"/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=6, 7,…,32</m:t>
                      </m:r>
                    </m:oMath>
                  </m:oMathPara>
                </a14:m>
                <a:endParaRPr lang="cs-CZ" sz="2400" dirty="0" smtClean="0"/>
              </a:p>
              <a:p>
                <a:pPr marL="0" indent="0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         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cs-CZ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1600200"/>
                <a:ext cx="8229600" cy="4525963"/>
              </a:xfr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D774D-FD81-4FC9-B049-F39004235D38}" type="slidenum">
              <a:rPr lang="cs-CZ"/>
              <a:pPr/>
              <a:t>35</a:t>
            </a:fld>
            <a:endParaRPr lang="cs-CZ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Příklad 2.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p:pic>
        <p:nvPicPr>
          <p:cNvPr id="5837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88913"/>
            <a:ext cx="4752975" cy="6410325"/>
          </a:xfrm>
          <a:noFill/>
          <a:ln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pic>
        <p:nvPicPr>
          <p:cNvPr id="583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260350"/>
            <a:ext cx="4195763" cy="6192838"/>
          </a:xfrm>
          <a:noFill/>
          <a:ln/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635375" y="5373688"/>
            <a:ext cx="151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/>
              <a:t>Očekávané </a:t>
            </a:r>
            <a:r>
              <a:rPr lang="cs-CZ" dirty="0" err="1" smtClean="0"/>
              <a:t>rel</a:t>
            </a:r>
            <a:r>
              <a:rPr lang="cs-CZ" dirty="0" smtClean="0"/>
              <a:t>. výnosy</a:t>
            </a:r>
            <a:br>
              <a:rPr lang="cs-CZ" dirty="0" smtClean="0"/>
            </a:br>
            <a:r>
              <a:rPr lang="cs-CZ" dirty="0" smtClean="0"/>
              <a:t>(odhady)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572000" y="5949950"/>
            <a:ext cx="8636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07431"/>
              </p:ext>
            </p:extLst>
          </p:nvPr>
        </p:nvGraphicFramePr>
        <p:xfrm>
          <a:off x="3348038" y="2205038"/>
          <a:ext cx="20891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6" name="Rovnice" r:id="rId5" imgW="1358640" imgH="393480" progId="Equation.3">
                  <p:embed/>
                </p:oleObj>
              </mc:Choice>
              <mc:Fallback>
                <p:oleObj name="Rovnice" r:id="rId5" imgW="135864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05038"/>
                        <a:ext cx="208915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90325"/>
              </p:ext>
            </p:extLst>
          </p:nvPr>
        </p:nvGraphicFramePr>
        <p:xfrm>
          <a:off x="3492500" y="1052513"/>
          <a:ext cx="1511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7" name="Rovnice" r:id="rId7" imgW="1396800" imgH="850680" progId="Equation.3">
                  <p:embed/>
                </p:oleObj>
              </mc:Choice>
              <mc:Fallback>
                <p:oleObj name="Rovnice" r:id="rId7" imgW="1396800" imgH="8506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052513"/>
                        <a:ext cx="15113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88879"/>
              </p:ext>
            </p:extLst>
          </p:nvPr>
        </p:nvGraphicFramePr>
        <p:xfrm>
          <a:off x="3416300" y="3241675"/>
          <a:ext cx="19526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8" name="Rovnice" r:id="rId9" imgW="1269720" imgH="355320" progId="Equation.3">
                  <p:embed/>
                </p:oleObj>
              </mc:Choice>
              <mc:Fallback>
                <p:oleObj name="Rovnice" r:id="rId9" imgW="1269720" imgH="3553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3241675"/>
                        <a:ext cx="195262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41440"/>
              </p:ext>
            </p:extLst>
          </p:nvPr>
        </p:nvGraphicFramePr>
        <p:xfrm>
          <a:off x="3432175" y="4033838"/>
          <a:ext cx="17780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9" name="Rovnice" r:id="rId11" imgW="1155600" imgH="355320" progId="Equation.3">
                  <p:embed/>
                </p:oleObj>
              </mc:Choice>
              <mc:Fallback>
                <p:oleObj name="Rovnice" r:id="rId11" imgW="1155600" imgH="3553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4033838"/>
                        <a:ext cx="1778000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69743"/>
              </p:ext>
            </p:extLst>
          </p:nvPr>
        </p:nvGraphicFramePr>
        <p:xfrm>
          <a:off x="3494088" y="4752975"/>
          <a:ext cx="17970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0" name="Rovnice" r:id="rId13" imgW="1168200" imgH="355320" progId="Equation.3">
                  <p:embed/>
                </p:oleObj>
              </mc:Choice>
              <mc:Fallback>
                <p:oleObj name="Rovnice" r:id="rId13" imgW="1168200" imgH="3553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4752975"/>
                        <a:ext cx="179705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012000" y="-8334"/>
            <a:ext cx="6860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relativní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12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8B1-FECD-419F-AA74-4BD723497DEB}" type="slidenum">
              <a:rPr lang="cs-CZ"/>
              <a:pPr/>
              <a:t>36</a:t>
            </a:fld>
            <a:endParaRPr lang="cs-CZ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Příklad 2.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47050" cy="45259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FontTx/>
                  <a:buNone/>
                </a:pPr>
                <a:r>
                  <a:rPr lang="cs-CZ" sz="2400" dirty="0" smtClean="0"/>
                  <a:t>Výpočet odhadu </a:t>
                </a:r>
                <a:r>
                  <a:rPr lang="cs-CZ" sz="2400" dirty="0" err="1" smtClean="0"/>
                  <a:t>kovarianční</a:t>
                </a:r>
                <a:r>
                  <a:rPr lang="cs-CZ" sz="2400" dirty="0" smtClean="0"/>
                  <a:t> matice = </a:t>
                </a:r>
                <a:br>
                  <a:rPr lang="cs-CZ" sz="2400" dirty="0" smtClean="0"/>
                </a:br>
                <a:r>
                  <a:rPr lang="cs-CZ" sz="2400" dirty="0" smtClean="0"/>
                  <a:t>výpočet matice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400" dirty="0" smtClean="0"/>
                  <a:t>  výběrových kovariancí</a:t>
                </a:r>
              </a:p>
              <a:p>
                <a:pPr marL="0" indent="0">
                  <a:buFontTx/>
                  <a:buNone/>
                </a:pPr>
                <a:r>
                  <a:rPr lang="cs-CZ" sz="2400" dirty="0" smtClean="0"/>
                  <a:t/>
                </a:r>
                <a:br>
                  <a:rPr lang="cs-CZ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𝑗𝑡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cs-CZ" sz="2400" dirty="0" smtClean="0"/>
              </a:p>
              <a:p>
                <a:pPr marL="0" indent="0">
                  <a:buFontTx/>
                  <a:buNone/>
                </a:pPr>
                <a:endParaRPr lang="cs-CZ" dirty="0" smtClean="0"/>
              </a:p>
              <a:p>
                <a:pPr marL="0" indent="0">
                  <a:buFontTx/>
                  <a:buNone/>
                </a:pPr>
                <a:r>
                  <a:rPr lang="cs-CZ" dirty="0" smtClean="0"/>
                  <a:t>kde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         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 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47050" cy="4525963"/>
              </a:xfrm>
              <a:blipFill>
                <a:blip r:embed="rId2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1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72D0-B058-48D9-80E1-81543B643B37}" type="slidenum">
              <a:rPr lang="cs-CZ"/>
              <a:pPr/>
              <a:t>37</a:t>
            </a:fld>
            <a:endParaRPr lang="cs-CZ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Příklad 2.</a:t>
            </a:r>
            <a:br>
              <a:rPr lang="cs-CZ" sz="2800" b="1" dirty="0" smtClean="0">
                <a:solidFill>
                  <a:schemeClr val="accent2"/>
                </a:solidFill>
              </a:rPr>
            </a:br>
            <a:r>
              <a:rPr lang="cs-CZ" sz="2800" b="1" dirty="0" smtClean="0">
                <a:solidFill>
                  <a:schemeClr val="accent2"/>
                </a:solidFill>
              </a:rPr>
              <a:t>Matice výběrových kovariancí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p:sp>
        <p:nvSpPr>
          <p:cNvPr id="24729" name="Oval 153"/>
          <p:cNvSpPr>
            <a:spLocks noChangeArrowheads="1"/>
          </p:cNvSpPr>
          <p:nvPr/>
        </p:nvSpPr>
        <p:spPr bwMode="auto">
          <a:xfrm>
            <a:off x="2700338" y="2133600"/>
            <a:ext cx="1008062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4730" name="Oval 154"/>
          <p:cNvSpPr>
            <a:spLocks noChangeArrowheads="1"/>
          </p:cNvSpPr>
          <p:nvPr/>
        </p:nvSpPr>
        <p:spPr bwMode="auto">
          <a:xfrm>
            <a:off x="3924300" y="2420938"/>
            <a:ext cx="1008063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4731" name="Oval 155"/>
          <p:cNvSpPr>
            <a:spLocks noChangeArrowheads="1"/>
          </p:cNvSpPr>
          <p:nvPr/>
        </p:nvSpPr>
        <p:spPr bwMode="auto">
          <a:xfrm>
            <a:off x="5076825" y="2781300"/>
            <a:ext cx="1008063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4732" name="Oval 156"/>
          <p:cNvSpPr>
            <a:spLocks noChangeArrowheads="1"/>
          </p:cNvSpPr>
          <p:nvPr/>
        </p:nvSpPr>
        <p:spPr bwMode="auto">
          <a:xfrm>
            <a:off x="6227763" y="3068638"/>
            <a:ext cx="1008062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4733" name="Text Box 157"/>
          <p:cNvSpPr txBox="1">
            <a:spLocks noChangeArrowheads="1"/>
          </p:cNvSpPr>
          <p:nvPr/>
        </p:nvSpPr>
        <p:spPr bwMode="auto">
          <a:xfrm>
            <a:off x="5651500" y="4581525"/>
            <a:ext cx="216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Odhady rizik akcií </a:t>
            </a:r>
            <a:r>
              <a:rPr lang="cs-CZ" dirty="0" smtClean="0"/>
              <a:t>(výběrové rozptyly</a:t>
            </a:r>
            <a:r>
              <a:rPr lang="cs-CZ" dirty="0"/>
              <a:t>)</a:t>
            </a:r>
          </a:p>
        </p:txBody>
      </p:sp>
      <p:sp>
        <p:nvSpPr>
          <p:cNvPr id="24734" name="Line 158"/>
          <p:cNvSpPr>
            <a:spLocks noChangeShapeType="1"/>
          </p:cNvSpPr>
          <p:nvPr/>
        </p:nvSpPr>
        <p:spPr bwMode="auto">
          <a:xfrm flipV="1">
            <a:off x="6300788" y="400526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24735" name="Line 159"/>
          <p:cNvSpPr>
            <a:spLocks noChangeShapeType="1"/>
          </p:cNvSpPr>
          <p:nvPr/>
        </p:nvSpPr>
        <p:spPr bwMode="auto">
          <a:xfrm flipH="1" flipV="1">
            <a:off x="5724525" y="3573463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24736" name="Line 160"/>
          <p:cNvSpPr>
            <a:spLocks noChangeShapeType="1"/>
          </p:cNvSpPr>
          <p:nvPr/>
        </p:nvSpPr>
        <p:spPr bwMode="auto">
          <a:xfrm flipH="1" flipV="1">
            <a:off x="4787900" y="2997200"/>
            <a:ext cx="15128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24737" name="Line 161"/>
          <p:cNvSpPr>
            <a:spLocks noChangeShapeType="1"/>
          </p:cNvSpPr>
          <p:nvPr/>
        </p:nvSpPr>
        <p:spPr bwMode="auto">
          <a:xfrm flipH="1" flipV="1">
            <a:off x="3563938" y="2492375"/>
            <a:ext cx="273685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pic>
        <p:nvPicPr>
          <p:cNvPr id="24739" name="Picture 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205038"/>
            <a:ext cx="4824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4405-A964-4810-9DBF-A5F07D9FC18B}" type="slidenum">
              <a:rPr lang="cs-CZ"/>
              <a:pPr/>
              <a:t>38</a:t>
            </a:fld>
            <a:endParaRPr lang="cs-CZ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70C0"/>
                </a:solidFill>
              </a:rPr>
              <a:t>2.</a:t>
            </a:r>
            <a:r>
              <a:rPr lang="cs-CZ" sz="3600" b="1" dirty="0"/>
              <a:t> </a:t>
            </a:r>
            <a:r>
              <a:rPr lang="cs-CZ" sz="3600" b="1" dirty="0">
                <a:solidFill>
                  <a:srgbClr val="0070C0"/>
                </a:solidFill>
              </a:rPr>
              <a:t>KLASICKÝ STOCHASTICKÝ MODEL - Expertní přístup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855788"/>
                <a:ext cx="8229600" cy="4525962"/>
              </a:xfrm>
            </p:spPr>
            <p:txBody>
              <a:bodyPr/>
              <a:lstStyle/>
              <a:p>
                <a:pPr indent="12700">
                  <a:buFontTx/>
                  <a:buNone/>
                </a:pPr>
                <a:r>
                  <a:rPr lang="cs-CZ" sz="2400" dirty="0" smtClean="0"/>
                  <a:t>Historický </a:t>
                </a:r>
                <a:r>
                  <a:rPr lang="cs-CZ" sz="2400" dirty="0"/>
                  <a:t>přístup </a:t>
                </a:r>
                <a:r>
                  <a:rPr lang="cs-CZ" sz="2400" b="1" dirty="0" smtClean="0">
                    <a:solidFill>
                      <a:srgbClr val="FF0000"/>
                    </a:solidFill>
                  </a:rPr>
                  <a:t>nemusí respektovat</a:t>
                </a:r>
                <a:r>
                  <a:rPr lang="cs-CZ" sz="2400" dirty="0" smtClean="0"/>
                  <a:t> </a:t>
                </a:r>
                <a:r>
                  <a:rPr lang="cs-CZ" sz="2400" dirty="0"/>
                  <a:t>očekávání investorů pro budoucnost!!!</a:t>
                </a:r>
              </a:p>
              <a:p>
                <a:pPr>
                  <a:buFontTx/>
                  <a:buNone/>
                </a:pPr>
                <a:endParaRPr lang="cs-CZ" sz="2400" dirty="0"/>
              </a:p>
              <a:p>
                <a:pPr marL="1438275" indent="-1062038">
                  <a:buFontTx/>
                  <a:buNone/>
                  <a:tabLst>
                    <a:tab pos="10747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cs-CZ" sz="2400" dirty="0"/>
                  <a:t>	-	počet expertů</a:t>
                </a:r>
              </a:p>
              <a:p>
                <a:pPr marL="1438275" indent="-1062038">
                  <a:buFontTx/>
                  <a:buNone/>
                  <a:tabLst>
                    <a:tab pos="10747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	-	</a:t>
                </a:r>
                <a:r>
                  <a:rPr lang="cs-CZ" dirty="0" err="1"/>
                  <a:t>TC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/>
                  <a:t>-</a:t>
                </a:r>
                <a:r>
                  <a:rPr lang="cs-CZ" sz="2400" dirty="0" err="1"/>
                  <a:t>tého</a:t>
                </a:r>
                <a:r>
                  <a:rPr lang="cs-CZ" sz="2400" dirty="0"/>
                  <a:t> </a:t>
                </a:r>
                <a:r>
                  <a:rPr lang="cs-CZ" sz="2400" dirty="0" err="1"/>
                  <a:t>AK</a:t>
                </a:r>
                <a:r>
                  <a:rPr lang="cs-CZ" sz="2400" dirty="0"/>
                  <a:t> v okamžiku vzniku PF</a:t>
                </a:r>
              </a:p>
              <a:p>
                <a:pPr marL="1438275" indent="-1062038">
                  <a:buFontTx/>
                  <a:buNone/>
                  <a:tabLst>
                    <a:tab pos="10747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cs-CZ" sz="2400" dirty="0"/>
                  <a:t>	</a:t>
                </a:r>
                <a:r>
                  <a:rPr lang="cs-CZ" sz="2400" dirty="0" smtClean="0"/>
                  <a:t>-</a:t>
                </a:r>
                <a:r>
                  <a:rPr lang="cs-CZ" sz="2400" dirty="0"/>
                  <a:t>	</a:t>
                </a:r>
                <a:r>
                  <a:rPr lang="cs-CZ" sz="2400" dirty="0" err="1"/>
                  <a:t>TC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/>
                  <a:t>-</a:t>
                </a:r>
                <a:r>
                  <a:rPr lang="cs-CZ" sz="2400" dirty="0" err="1"/>
                  <a:t>tého</a:t>
                </a:r>
                <a:r>
                  <a:rPr lang="cs-CZ" sz="2400" dirty="0"/>
                  <a:t> </a:t>
                </a:r>
                <a:r>
                  <a:rPr lang="cs-CZ" sz="2400" dirty="0" err="1"/>
                  <a:t>AK</a:t>
                </a:r>
                <a:r>
                  <a:rPr lang="cs-CZ" sz="2400" dirty="0"/>
                  <a:t> v okamžiku realizace </a:t>
                </a:r>
                <a:r>
                  <a:rPr lang="cs-CZ" sz="2400" dirty="0" smtClean="0"/>
                  <a:t>PF </a:t>
                </a:r>
                <a:br>
                  <a:rPr lang="cs-CZ" sz="2400" dirty="0" smtClean="0"/>
                </a:br>
                <a:r>
                  <a:rPr lang="cs-CZ" sz="2400" dirty="0" smtClean="0"/>
                  <a:t>stanovená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2400" dirty="0"/>
                  <a:t>-tým expertem</a:t>
                </a:r>
              </a:p>
              <a:p>
                <a:pPr marL="1438275" indent="-1062038">
                  <a:buFontTx/>
                  <a:buNone/>
                  <a:tabLst>
                    <a:tab pos="10747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cs-CZ" sz="2400" dirty="0"/>
                  <a:t>	</a:t>
                </a:r>
                <a:r>
                  <a:rPr lang="cs-CZ" sz="2400" dirty="0" smtClean="0"/>
                  <a:t>-</a:t>
                </a:r>
                <a:r>
                  <a:rPr lang="cs-CZ" sz="2400" dirty="0"/>
                  <a:t>	</a:t>
                </a:r>
                <a:r>
                  <a:rPr lang="cs-CZ" sz="2400" dirty="0" smtClean="0"/>
                  <a:t>dividendy </a:t>
                </a:r>
                <a:r>
                  <a:rPr lang="cs-CZ" sz="2400" dirty="0"/>
                  <a:t>a další požitky z 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sz="2400" dirty="0"/>
                  <a:t>-</a:t>
                </a:r>
                <a:r>
                  <a:rPr lang="cs-CZ" sz="2400" dirty="0" err="1"/>
                  <a:t>tého</a:t>
                </a:r>
                <a:r>
                  <a:rPr lang="cs-CZ" sz="2400" dirty="0"/>
                  <a:t> </a:t>
                </a:r>
                <a:r>
                  <a:rPr lang="cs-CZ" sz="2400" dirty="0" err="1"/>
                  <a:t>AK</a:t>
                </a:r>
                <a:r>
                  <a:rPr lang="cs-CZ" sz="2400" dirty="0"/>
                  <a:t> </a:t>
                </a:r>
                <a:r>
                  <a:rPr lang="cs-CZ" sz="2400" dirty="0" smtClean="0"/>
                  <a:t/>
                </a:r>
                <a:br>
                  <a:rPr lang="cs-CZ" sz="2400" dirty="0" smtClean="0"/>
                </a:br>
                <a:r>
                  <a:rPr lang="cs-CZ" sz="2400" dirty="0" smtClean="0"/>
                  <a:t>během trvání </a:t>
                </a:r>
                <a:r>
                  <a:rPr lang="cs-CZ" sz="2400" dirty="0"/>
                  <a:t>PF stanovené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2400" dirty="0"/>
                  <a:t>-tým expertem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855788"/>
                <a:ext cx="8229600" cy="4525962"/>
              </a:xfrm>
              <a:blipFill>
                <a:blip r:embed="rId2"/>
                <a:stretch>
                  <a:fillRect t="-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11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91C-83CE-407A-B447-9E078A44BB89}" type="slidenum">
              <a:rPr lang="cs-CZ"/>
              <a:pPr/>
              <a:t>39</a:t>
            </a:fld>
            <a:endParaRPr lang="cs-CZ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70C0"/>
                </a:solidFill>
              </a:rPr>
              <a:t>2. KLASICKÝ MODEL PF</a:t>
            </a: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 Expertní přístup</a:t>
            </a:r>
            <a:r>
              <a:rPr lang="cs-CZ" sz="3600" b="1" dirty="0"/>
              <a:t>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2689225" indent="-177800">
              <a:lnSpc>
                <a:spcPct val="150000"/>
              </a:lnSpc>
              <a:buFontTx/>
              <a:buChar char="-"/>
            </a:pPr>
            <a:r>
              <a:rPr lang="cs-CZ" sz="2400" dirty="0" smtClean="0"/>
              <a:t>relativní výnos </a:t>
            </a:r>
            <a:r>
              <a:rPr lang="cs-CZ" sz="2400" i="1" dirty="0">
                <a:latin typeface="Times New Roman" pitchFamily="18" charset="0"/>
              </a:rPr>
              <a:t>i</a:t>
            </a:r>
            <a:r>
              <a:rPr lang="cs-CZ" sz="2400" dirty="0"/>
              <a:t>-</a:t>
            </a:r>
            <a:r>
              <a:rPr lang="cs-CZ" sz="2400" dirty="0" err="1"/>
              <a:t>tého</a:t>
            </a:r>
            <a:r>
              <a:rPr lang="cs-CZ" sz="2400" dirty="0"/>
              <a:t> </a:t>
            </a:r>
            <a:r>
              <a:rPr lang="cs-CZ" sz="2400" dirty="0" err="1"/>
              <a:t>AK</a:t>
            </a:r>
            <a:r>
              <a:rPr lang="cs-CZ" sz="2400" dirty="0"/>
              <a:t> v okamžiku </a:t>
            </a:r>
            <a:r>
              <a:rPr lang="cs-CZ" sz="2400" dirty="0" smtClean="0"/>
              <a:t>realizace </a:t>
            </a:r>
            <a:r>
              <a:rPr lang="cs-CZ" sz="2400" dirty="0"/>
              <a:t>PF </a:t>
            </a:r>
            <a:r>
              <a:rPr lang="cs-CZ" sz="2400" dirty="0" smtClean="0"/>
              <a:t>stanovená </a:t>
            </a:r>
            <a:r>
              <a:rPr lang="cs-CZ" sz="2400" i="1" dirty="0">
                <a:latin typeface="Times New Roman" pitchFamily="18" charset="0"/>
              </a:rPr>
              <a:t>k</a:t>
            </a:r>
            <a:r>
              <a:rPr lang="cs-CZ" sz="2400" dirty="0"/>
              <a:t>-tým </a:t>
            </a:r>
            <a:r>
              <a:rPr lang="cs-CZ" sz="2400" dirty="0" smtClean="0"/>
              <a:t>expertem</a:t>
            </a:r>
          </a:p>
          <a:p>
            <a:pPr marL="2689225" indent="-177800">
              <a:lnSpc>
                <a:spcPct val="150000"/>
              </a:lnSpc>
              <a:buFontTx/>
              <a:buChar char="-"/>
            </a:pPr>
            <a:endParaRPr lang="cs-CZ" dirty="0"/>
          </a:p>
          <a:p>
            <a:pPr marL="2689225" indent="-177800">
              <a:lnSpc>
                <a:spcPct val="150000"/>
              </a:lnSpc>
              <a:buFontTx/>
              <a:buChar char="-"/>
            </a:pPr>
            <a:r>
              <a:rPr lang="cs-CZ" sz="2400" dirty="0" smtClean="0"/>
              <a:t>experty </a:t>
            </a:r>
            <a:r>
              <a:rPr lang="cs-CZ" sz="2400" dirty="0"/>
              <a:t>očekávaný </a:t>
            </a:r>
            <a:r>
              <a:rPr lang="cs-CZ" dirty="0" smtClean="0"/>
              <a:t>relativní </a:t>
            </a:r>
            <a:r>
              <a:rPr lang="cs-CZ" sz="2400" dirty="0" smtClean="0"/>
              <a:t>výnos </a:t>
            </a:r>
            <a:br>
              <a:rPr lang="cs-CZ" sz="2400" dirty="0" smtClean="0"/>
            </a:b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/>
              <a:t>-</a:t>
            </a:r>
            <a:r>
              <a:rPr lang="cs-CZ" sz="2400" dirty="0" err="1" smtClean="0"/>
              <a:t>tého</a:t>
            </a:r>
            <a:r>
              <a:rPr lang="cs-CZ" sz="2400" dirty="0" smtClean="0"/>
              <a:t> </a:t>
            </a:r>
            <a:r>
              <a:rPr lang="cs-CZ" sz="2400" dirty="0" err="1" smtClean="0"/>
              <a:t>AK</a:t>
            </a:r>
            <a:r>
              <a:rPr lang="cs-CZ" sz="2400" dirty="0" smtClean="0"/>
              <a:t> </a:t>
            </a:r>
            <a:r>
              <a:rPr lang="cs-CZ" dirty="0" smtClean="0"/>
              <a:t>v</a:t>
            </a:r>
            <a:r>
              <a:rPr lang="cs-CZ" sz="2400" dirty="0"/>
              <a:t> okamžiku realizace </a:t>
            </a:r>
            <a:r>
              <a:rPr lang="cs-CZ" sz="2400" dirty="0" smtClean="0"/>
              <a:t>PF</a:t>
            </a:r>
            <a:endParaRPr lang="cs-CZ" sz="2400" dirty="0" smtClean="0">
              <a:sym typeface="Symbol" pitchFamily="18" charset="2"/>
            </a:endParaRPr>
          </a:p>
          <a:p>
            <a:pPr marL="2689225" indent="-177800">
              <a:lnSpc>
                <a:spcPct val="150000"/>
              </a:lnSpc>
              <a:buFontTx/>
              <a:buChar char="-"/>
            </a:pPr>
            <a:endParaRPr lang="cs-CZ" dirty="0">
              <a:sym typeface="Symbol" pitchFamily="18" charset="2"/>
            </a:endParaRPr>
          </a:p>
          <a:p>
            <a:pPr marL="2689225" indent="-177800">
              <a:lnSpc>
                <a:spcPct val="150000"/>
              </a:lnSpc>
              <a:buFontTx/>
              <a:buChar char="-"/>
            </a:pPr>
            <a:r>
              <a:rPr lang="cs-CZ" sz="2400" dirty="0" smtClean="0"/>
              <a:t>odhad </a:t>
            </a:r>
            <a:r>
              <a:rPr lang="cs-CZ" sz="2400" dirty="0"/>
              <a:t>experty očekávaného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relativního výnosu </a:t>
            </a:r>
            <a:r>
              <a:rPr lang="cs-CZ" sz="2400" dirty="0"/>
              <a:t>PF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07504" y="1540005"/>
                <a:ext cx="2831609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40005"/>
                <a:ext cx="2831609" cy="8560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80000" y="3042114"/>
                <a:ext cx="2269532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b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042114"/>
                <a:ext cx="2269532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0000" y="4653136"/>
                <a:ext cx="2281137" cy="113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b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4653136"/>
                <a:ext cx="2281137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30AB-854D-4ACE-80BA-4D205C0C8507}" type="slidenum">
              <a:rPr lang="cs-CZ"/>
              <a:pPr/>
              <a:t>4</a:t>
            </a:fld>
            <a:endParaRPr lang="cs-CZ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Teorie portfolia (PF)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i="1" dirty="0"/>
              <a:t>Investiční PF</a:t>
            </a:r>
            <a:r>
              <a:rPr lang="cs-CZ" sz="2400" dirty="0"/>
              <a:t> – soubor CP (akcií) splňující určité podmínky držený investorem</a:t>
            </a:r>
          </a:p>
          <a:p>
            <a:pPr>
              <a:buFont typeface="Wingdings" pitchFamily="2" charset="2"/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Výnos akcie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= kapitálový výnos + výnos </a:t>
            </a:r>
            <a:r>
              <a:rPr lang="cs-CZ" sz="2400" dirty="0" smtClean="0"/>
              <a:t>z </a:t>
            </a:r>
            <a:r>
              <a:rPr lang="cs-CZ" sz="2400" dirty="0"/>
              <a:t>dividend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	</a:t>
            </a:r>
            <a:r>
              <a:rPr lang="cs-CZ" sz="2400" b="1" dirty="0"/>
              <a:t>kapitálový výnos</a:t>
            </a:r>
            <a:r>
              <a:rPr lang="cs-CZ" sz="2400" dirty="0"/>
              <a:t> = prodejní cena – nákupní cena</a:t>
            </a:r>
          </a:p>
          <a:p>
            <a:pPr>
              <a:buFont typeface="Wingdings" pitchFamily="2" charset="2"/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Riziko akcie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= kolísání ceny akcie v čase (volatilita)</a:t>
            </a:r>
          </a:p>
          <a:p>
            <a:pPr>
              <a:buFont typeface="Wingdings" pitchFamily="2" charset="2"/>
              <a:buNone/>
            </a:pPr>
            <a:r>
              <a:rPr lang="cs-CZ" sz="2400" dirty="0"/>
              <a:t>	měří se </a:t>
            </a:r>
            <a:r>
              <a:rPr lang="cs-CZ" sz="2400" b="1" dirty="0"/>
              <a:t>směrodatnou odchylkou</a:t>
            </a:r>
          </a:p>
          <a:p>
            <a:pPr>
              <a:buFont typeface="Wingdings" pitchFamily="2" charset="2"/>
              <a:buNone/>
            </a:pPr>
            <a:r>
              <a:rPr lang="cs-C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Výnos (riziko) PF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/>
              <a:t>= celkový výnos (celkové riziko)</a:t>
            </a:r>
            <a:r>
              <a:rPr lang="cs-CZ" sz="2400" b="1" dirty="0"/>
              <a:t> </a:t>
            </a:r>
            <a:r>
              <a:rPr lang="cs-CZ" sz="2400" dirty="0"/>
              <a:t>vybrané kombinace CP v PF</a:t>
            </a:r>
          </a:p>
          <a:p>
            <a:pPr>
              <a:buFont typeface="Wingdings" pitchFamily="2" charset="2"/>
              <a:buNone/>
            </a:pPr>
            <a:r>
              <a:rPr lang="cs-CZ" sz="2400" b="1" i="1" dirty="0">
                <a:solidFill>
                  <a:schemeClr val="folHlink"/>
                </a:solidFill>
              </a:rPr>
              <a:t>Teorie PF</a:t>
            </a:r>
            <a:r>
              <a:rPr lang="cs-CZ" sz="2400" dirty="0"/>
              <a:t> – </a:t>
            </a:r>
            <a:r>
              <a:rPr lang="cs-CZ" sz="2400" dirty="0" smtClean="0"/>
              <a:t>souhrn metod </a:t>
            </a:r>
            <a:r>
              <a:rPr lang="cs-CZ" sz="2400" dirty="0"/>
              <a:t>hledání takové kombinace vybraných CP, která maximalizuje výnos a </a:t>
            </a:r>
            <a:r>
              <a:rPr lang="cs-CZ" sz="2400" dirty="0" smtClean="0"/>
              <a:t>zároveň minimalizuje </a:t>
            </a:r>
            <a:r>
              <a:rPr lang="cs-CZ" sz="2400" dirty="0"/>
              <a:t>riziko 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13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CF28-D44E-4FF5-810C-6AE6EF8ACF91}" type="slidenum">
              <a:rPr lang="cs-CZ"/>
              <a:pPr/>
              <a:t>40</a:t>
            </a:fld>
            <a:endParaRPr lang="cs-CZ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Expertní odhad rizika PF: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3586163" indent="0">
              <a:buFontTx/>
              <a:buNone/>
            </a:pPr>
            <a:r>
              <a:rPr lang="cs-CZ" sz="2000" dirty="0" smtClean="0"/>
              <a:t>	 </a:t>
            </a:r>
            <a:r>
              <a:rPr lang="cs-CZ" sz="2400" dirty="0" smtClean="0"/>
              <a:t>- expertní odhad kovariance</a:t>
            </a:r>
            <a:r>
              <a:rPr lang="cs-CZ" sz="2000" dirty="0" smtClean="0"/>
              <a:t> </a:t>
            </a:r>
          </a:p>
          <a:p>
            <a:pPr>
              <a:buFontTx/>
              <a:buNone/>
            </a:pPr>
            <a:endParaRPr lang="cs-CZ" sz="2000" dirty="0" smtClean="0"/>
          </a:p>
          <a:p>
            <a:pPr marL="2955925" indent="-177800">
              <a:buFontTx/>
              <a:buNone/>
            </a:pPr>
            <a:r>
              <a:rPr lang="cs-CZ" sz="2400" dirty="0" smtClean="0"/>
              <a:t>-	expertní odhad rizika výnosu </a:t>
            </a:r>
            <a:br>
              <a:rPr lang="cs-CZ" sz="2400" dirty="0" smtClean="0"/>
            </a:br>
            <a:r>
              <a:rPr lang="cs-CZ" sz="2400" i="1" dirty="0" smtClean="0">
                <a:latin typeface="Times New Roman" pitchFamily="18" charset="0"/>
              </a:rPr>
              <a:t>i</a:t>
            </a:r>
            <a:r>
              <a:rPr lang="cs-CZ" sz="2400" dirty="0" smtClean="0"/>
              <a:t>-</a:t>
            </a:r>
            <a:r>
              <a:rPr lang="cs-CZ" sz="2400" dirty="0" err="1" smtClean="0"/>
              <a:t>tého</a:t>
            </a:r>
            <a:r>
              <a:rPr lang="cs-CZ" sz="2400" dirty="0" smtClean="0"/>
              <a:t> </a:t>
            </a:r>
            <a:r>
              <a:rPr lang="cs-CZ" sz="2400" dirty="0" err="1" smtClean="0"/>
              <a:t>AK</a:t>
            </a:r>
            <a:r>
              <a:rPr lang="cs-CZ" sz="2400" dirty="0" smtClean="0"/>
              <a:t> za dobu trvání PF, tj. 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</a:p>
          <a:p>
            <a:pPr>
              <a:buFontTx/>
              <a:buNone/>
            </a:pPr>
            <a:endParaRPr lang="cs-CZ" sz="2400" dirty="0" smtClean="0"/>
          </a:p>
          <a:p>
            <a:pPr marL="2778125" indent="0">
              <a:buFontTx/>
              <a:buNone/>
            </a:pPr>
            <a:r>
              <a:rPr lang="cs-CZ" sz="2400" dirty="0" smtClean="0"/>
              <a:t>- expertní odhad rizika výnosu PF</a:t>
            </a:r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endParaRPr lang="cs-CZ" sz="2400" dirty="0" smtClean="0"/>
          </a:p>
          <a:p>
            <a:pPr>
              <a:buFontTx/>
              <a:buNone/>
            </a:pPr>
            <a:r>
              <a:rPr lang="cs-CZ" sz="2400" dirty="0" smtClean="0"/>
              <a:t>	</a:t>
            </a:r>
            <a:r>
              <a:rPr lang="cs-CZ" sz="2400" b="1" i="1" dirty="0" smtClean="0"/>
              <a:t>Poznámka</a:t>
            </a:r>
            <a:r>
              <a:rPr lang="cs-CZ" sz="2400" dirty="0" smtClean="0"/>
              <a:t>:</a:t>
            </a:r>
          </a:p>
          <a:p>
            <a:pPr>
              <a:buFontTx/>
              <a:buNone/>
            </a:pPr>
            <a:r>
              <a:rPr lang="cs-CZ" sz="2400" dirty="0" smtClean="0"/>
              <a:t>	V případě malého počtu expertů 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  <a:r>
              <a:rPr lang="cs-CZ" sz="2400" i="1" baseline="-25000" dirty="0" smtClean="0">
                <a:latin typeface="Times New Roman" pitchFamily="18" charset="0"/>
              </a:rPr>
              <a:t>e</a:t>
            </a:r>
            <a:r>
              <a:rPr lang="cs-CZ" sz="2400" dirty="0" smtClean="0"/>
              <a:t> je možné </a:t>
            </a:r>
          </a:p>
          <a:p>
            <a:pPr>
              <a:buFontTx/>
              <a:buNone/>
            </a:pPr>
            <a:r>
              <a:rPr lang="cs-CZ" sz="2400" dirty="0" smtClean="0"/>
              <a:t>	použít pro výpočet rizika historického přístupu</a:t>
            </a:r>
            <a:endParaRPr lang="cs-CZ" sz="2400" dirty="0"/>
          </a:p>
        </p:txBody>
      </p:sp>
      <p:graphicFrame>
        <p:nvGraphicFramePr>
          <p:cNvPr id="30735" name="Object 15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323850" y="1412875"/>
          <a:ext cx="3492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Rovnice" r:id="rId3" imgW="3492360" imgH="799920" progId="Equation.3">
                  <p:embed/>
                </p:oleObj>
              </mc:Choice>
              <mc:Fallback>
                <p:oleObj name="Rovnice" r:id="rId3" imgW="3492360" imgH="799920" progId="Equation.3">
                  <p:embed/>
                  <p:pic>
                    <p:nvPicPr>
                      <p:cNvPr id="307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3492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graphicFrame>
        <p:nvGraphicFramePr>
          <p:cNvPr id="30737" name="Object 17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401638" y="2276475"/>
          <a:ext cx="24749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Rovnice" r:id="rId5" imgW="2705040" imgH="838080" progId="Equation.3">
                  <p:embed/>
                </p:oleObj>
              </mc:Choice>
              <mc:Fallback>
                <p:oleObj name="Rovnice" r:id="rId5" imgW="2705040" imgH="838080" progId="Equation.3">
                  <p:embed/>
                  <p:pic>
                    <p:nvPicPr>
                      <p:cNvPr id="307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276475"/>
                        <a:ext cx="247491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9" name="Object 19"/>
          <p:cNvGraphicFramePr>
            <a:graphicFrameLocks noChangeAspect="1"/>
          </p:cNvGraphicFramePr>
          <p:nvPr>
            <p:extLst/>
          </p:nvPr>
        </p:nvGraphicFramePr>
        <p:xfrm>
          <a:off x="395288" y="3429000"/>
          <a:ext cx="15827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Rovnice" r:id="rId7" imgW="1726920" imgH="469800" progId="Equation.3">
                  <p:embed/>
                </p:oleObj>
              </mc:Choice>
              <mc:Fallback>
                <p:oleObj name="Rovnice" r:id="rId7" imgW="1726920" imgH="469800" progId="Equation.3">
                  <p:embed/>
                  <p:pic>
                    <p:nvPicPr>
                      <p:cNvPr id="307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429000"/>
                        <a:ext cx="158273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1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Expertní odhad rizika PF: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846638" indent="-185738">
                  <a:buFontTx/>
                  <a:buChar char="-"/>
                </a:pPr>
                <a:r>
                  <a:rPr lang="cs-CZ" dirty="0" smtClean="0"/>
                  <a:t>expertní odhad kovariance</a:t>
                </a:r>
              </a:p>
              <a:p>
                <a:pPr marL="4846638" indent="-185738">
                  <a:buFontTx/>
                  <a:buChar char="-"/>
                </a:pPr>
                <a:endParaRPr lang="cs-CZ" dirty="0"/>
              </a:p>
              <a:p>
                <a:pPr marL="4846638" indent="-185738">
                  <a:buFontTx/>
                  <a:buChar char="-"/>
                </a:pPr>
                <a:endParaRPr lang="cs-CZ" dirty="0" smtClean="0"/>
              </a:p>
              <a:p>
                <a:pPr marL="4846638" indent="-185738">
                  <a:buFontTx/>
                  <a:buChar char="-"/>
                </a:pPr>
                <a:endParaRPr lang="cs-CZ" dirty="0"/>
              </a:p>
              <a:p>
                <a:pPr marL="4846638" indent="-185738">
                  <a:buFontTx/>
                  <a:buChar char="-"/>
                </a:pPr>
                <a:endParaRPr lang="cs-CZ" dirty="0" smtClean="0"/>
              </a:p>
              <a:p>
                <a:pPr marL="4846638" indent="-185738">
                  <a:buFontTx/>
                  <a:buChar char="-"/>
                </a:pPr>
                <a:r>
                  <a:rPr lang="cs-CZ" dirty="0" smtClean="0"/>
                  <a:t>expertní </a:t>
                </a:r>
                <a:r>
                  <a:rPr lang="cs-CZ" dirty="0"/>
                  <a:t>odhad </a:t>
                </a:r>
                <a:r>
                  <a:rPr lang="cs-CZ" dirty="0" smtClean="0"/>
                  <a:t>rizika </a:t>
                </a:r>
                <a:br>
                  <a:rPr lang="cs-CZ" dirty="0" smtClean="0"/>
                </a:br>
                <a:r>
                  <a:rPr lang="cs-CZ" dirty="0" smtClean="0"/>
                  <a:t>relativního výnosu PF</a:t>
                </a:r>
              </a:p>
              <a:p>
                <a:pPr marL="4846638" indent="-185738">
                  <a:buFontTx/>
                  <a:buChar char="-"/>
                </a:pPr>
                <a:endParaRPr lang="cs-CZ" dirty="0"/>
              </a:p>
              <a:p>
                <a:pPr marL="4846638" indent="-185738">
                  <a:buFontTx/>
                  <a:buChar char="-"/>
                </a:pPr>
                <a:endParaRPr lang="cs-CZ" dirty="0" smtClean="0"/>
              </a:p>
              <a:p>
                <a:pPr marL="719138" indent="12700">
                  <a:buFontTx/>
                  <a:buNone/>
                </a:pPr>
                <a:r>
                  <a:rPr lang="cs-CZ" b="1" i="1" dirty="0" smtClean="0"/>
                  <a:t>Poznámka</a:t>
                </a:r>
                <a:r>
                  <a:rPr lang="cs-CZ" dirty="0" smtClean="0"/>
                  <a:t>:</a:t>
                </a:r>
                <a:br>
                  <a:rPr lang="cs-CZ" dirty="0" smtClean="0"/>
                </a:br>
                <a:r>
                  <a:rPr lang="cs-CZ" dirty="0" smtClean="0"/>
                  <a:t>V</a:t>
                </a:r>
                <a:r>
                  <a:rPr lang="cs-CZ" dirty="0"/>
                  <a:t> případě malého počtu expertů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cs-CZ" dirty="0"/>
                  <a:t> je možné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použít </a:t>
                </a:r>
                <a:r>
                  <a:rPr lang="cs-CZ" dirty="0"/>
                  <a:t>pro výpočet rizika historického </a:t>
                </a:r>
                <a:r>
                  <a:rPr lang="cs-CZ" dirty="0" smtClean="0"/>
                  <a:t>přístupu.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 r="-1058" b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41</a:t>
            </a:fld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72000" y="1268760"/>
                <a:ext cx="4959242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b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cs-CZ" sz="24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cs-CZ" sz="24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1268760"/>
                <a:ext cx="4959242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72000" y="2924944"/>
                <a:ext cx="3381439" cy="152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  <m:sup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p>
                      </m:sSubSup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cs-CZ" sz="2400" b="0" i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" y="2924944"/>
                <a:ext cx="3381439" cy="1529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7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ÚLOHA OPTIMALIZACE PORTFOLIA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dirty="0" err="1" smtClean="0"/>
              <a:t>Markowitzův</a:t>
            </a:r>
            <a:r>
              <a:rPr lang="cs-CZ" dirty="0" smtClean="0"/>
              <a:t> a </a:t>
            </a:r>
            <a:r>
              <a:rPr lang="cs-CZ" dirty="0" err="1" smtClean="0"/>
              <a:t>Sharpeho</a:t>
            </a:r>
            <a:r>
              <a:rPr lang="cs-CZ" dirty="0" smtClean="0"/>
              <a:t> model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6188075" algn="l"/>
                  </a:tabLst>
                </a:pPr>
                <a:r>
                  <a:rPr lang="cs-CZ" b="1" dirty="0" smtClean="0"/>
                  <a:t>riziko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⟶ 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cs-CZ" dirty="0" smtClean="0"/>
                  <a:t> 	→ </a:t>
                </a:r>
                <a:r>
                  <a:rPr lang="cs-CZ" b="1" dirty="0" err="1" smtClean="0"/>
                  <a:t>Markowitzův</a:t>
                </a:r>
                <a:endParaRPr lang="cs-CZ" b="1" dirty="0" smtClean="0"/>
              </a:p>
              <a:p>
                <a:pPr marL="0" indent="0" algn="r">
                  <a:lnSpc>
                    <a:spcPct val="50000"/>
                  </a:lnSpc>
                  <a:buNone/>
                </a:pPr>
                <a:r>
                  <a:rPr lang="cs-CZ" dirty="0" smtClean="0"/>
                  <a:t>model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dirty="0" smtClean="0"/>
                  <a:t>výnos</a:t>
                </a:r>
              </a:p>
              <a:p>
                <a:pPr marL="355600" indent="0">
                  <a:lnSpc>
                    <a:spcPct val="150000"/>
                  </a:lnSpc>
                  <a:buNone/>
                  <a:tabLst>
                    <a:tab pos="61880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 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	</a:t>
                </a:r>
                <a:r>
                  <a:rPr lang="cs-CZ" dirty="0" smtClean="0"/>
                  <a:t>→</a:t>
                </a:r>
                <a:r>
                  <a:rPr lang="cs-CZ" dirty="0"/>
                  <a:t> </a:t>
                </a:r>
                <a:r>
                  <a:rPr lang="cs-CZ" b="1" dirty="0" err="1" smtClean="0"/>
                  <a:t>Sharpeho</a:t>
                </a:r>
                <a:endParaRPr lang="cs-CZ" b="1" dirty="0" smtClean="0"/>
              </a:p>
              <a:p>
                <a:pPr marL="0" indent="0" algn="r">
                  <a:lnSpc>
                    <a:spcPct val="90000"/>
                  </a:lnSpc>
                  <a:buNone/>
                </a:pPr>
                <a:r>
                  <a:rPr lang="cs-CZ" dirty="0" smtClean="0"/>
                  <a:t>model</a:t>
                </a:r>
                <a:endParaRPr lang="cs-CZ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cs-CZ" b="1" dirty="0" smtClean="0"/>
                  <a:t>za podmínek</a:t>
                </a:r>
                <a:endParaRPr lang="cs-CZ" b="1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=1  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943" r="-1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9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Markowitzův</a:t>
            </a:r>
            <a:r>
              <a:rPr lang="cs-CZ" b="1" dirty="0"/>
              <a:t> model</a:t>
            </a:r>
            <a:br>
              <a:rPr lang="cs-CZ" b="1" dirty="0"/>
            </a:br>
            <a:r>
              <a:rPr lang="cs-CZ" sz="2400" dirty="0" smtClean="0"/>
              <a:t>(zadaná úroveň výnosu a minimalizace rizika)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rad>
                    <m:r>
                      <a:rPr lang="cs-CZ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⟶ 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cs-CZ" dirty="0" err="1" smtClean="0"/>
                  <a:t>z.p</a:t>
                </a:r>
                <a:r>
                  <a:rPr lang="cs-CZ" dirty="0" smtClean="0"/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   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719138" indent="-719138">
                  <a:buNone/>
                </a:pPr>
                <a:r>
                  <a:rPr lang="cs-CZ" dirty="0" smtClean="0"/>
                  <a:t>kde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 smtClean="0"/>
                  <a:t>  je zadaný požadovaný (kladný) relativní výnos PF,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jsou nezáporné (kladné) konstanty (úrovně).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Sharpeho</a:t>
            </a:r>
            <a:r>
              <a:rPr lang="cs-CZ" b="1" dirty="0" smtClean="0"/>
              <a:t> model</a:t>
            </a:r>
            <a:br>
              <a:rPr lang="cs-CZ" b="1" dirty="0" smtClean="0"/>
            </a:br>
            <a:r>
              <a:rPr lang="cs-CZ" sz="2400" dirty="0" smtClean="0"/>
              <a:t>(zadaná úroveň rizika a maximalizace výnosu)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⟶ 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ax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cs-CZ" dirty="0" err="1" smtClean="0"/>
                  <a:t>z.p</a:t>
                </a:r>
                <a:r>
                  <a:rPr lang="cs-CZ" dirty="0" smtClean="0"/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719138" indent="-719138">
                  <a:buNone/>
                </a:pPr>
                <a:r>
                  <a:rPr lang="cs-CZ" dirty="0" smtClean="0"/>
                  <a:t>kde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 smtClean="0"/>
                  <a:t>  je zadaná dovolená (kladná) mez rizika PF,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jsou nezáporné (kladné) konstanty (úrovně).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641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Markowitzův</a:t>
            </a:r>
            <a:r>
              <a:rPr lang="cs-CZ" b="1" dirty="0"/>
              <a:t> a </a:t>
            </a:r>
            <a:r>
              <a:rPr lang="cs-CZ" b="1" dirty="0" err="1"/>
              <a:t>Sharpeho</a:t>
            </a:r>
            <a:r>
              <a:rPr lang="cs-CZ" b="1" dirty="0"/>
              <a:t> model</a:t>
            </a:r>
            <a:br>
              <a:rPr lang="cs-CZ" b="1" dirty="0"/>
            </a:br>
            <a:r>
              <a:rPr lang="cs-CZ" dirty="0"/>
              <a:t>(poznámky)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40000"/>
                  </a:lnSpc>
                </a:pPr>
                <a:r>
                  <a:rPr lang="cs-CZ" dirty="0" smtClean="0"/>
                  <a:t>Pokud některé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cs-CZ" dirty="0"/>
                  <a:t>tzv. </a:t>
                </a:r>
                <a:r>
                  <a:rPr lang="cs-CZ" i="1" dirty="0"/>
                  <a:t>krátký prodej</a:t>
                </a:r>
                <a:r>
                  <a:rPr lang="cs-CZ" dirty="0"/>
                  <a:t>, tj. </a:t>
                </a:r>
                <a:r>
                  <a:rPr lang="cs-CZ" dirty="0" smtClean="0"/>
                  <a:t>aktivum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dne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/>
                  <a:t> prodáme, abychom disponovali </a:t>
                </a:r>
                <a:r>
                  <a:rPr lang="cs-CZ" dirty="0" smtClean="0"/>
                  <a:t>větším </a:t>
                </a:r>
                <a:r>
                  <a:rPr lang="cs-CZ" dirty="0"/>
                  <a:t>kapitálem </a:t>
                </a:r>
                <a:r>
                  <a:rPr lang="cs-CZ" dirty="0" smtClean="0"/>
                  <a:t>pro </a:t>
                </a:r>
                <a:br>
                  <a:rPr lang="cs-CZ" dirty="0" smtClean="0"/>
                </a:br>
                <a:r>
                  <a:rPr lang="cs-CZ" dirty="0" smtClean="0"/>
                  <a:t>a </a:t>
                </a:r>
                <a:r>
                  <a:rPr lang="cs-CZ" dirty="0"/>
                  <a:t>po realizaci portfolia (dne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/>
                  <a:t>) jej koupíme zpět, </a:t>
                </a:r>
                <a:r>
                  <a:rPr lang="cs-CZ" dirty="0" smtClean="0"/>
                  <a:t>potom </a:t>
                </a:r>
                <a:r>
                  <a:rPr lang="cs-CZ" dirty="0"/>
                  <a:t>jde o </a:t>
                </a:r>
                <a:r>
                  <a:rPr lang="cs-CZ" b="1" dirty="0" err="1"/>
                  <a:t>Tobinův</a:t>
                </a:r>
                <a:r>
                  <a:rPr lang="cs-CZ" b="1" dirty="0"/>
                  <a:t> model</a:t>
                </a:r>
                <a:r>
                  <a:rPr lang="cs-CZ" dirty="0"/>
                  <a:t> PF</a:t>
                </a:r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pPr>
                  <a:lnSpc>
                    <a:spcPct val="150000"/>
                  </a:lnSpc>
                </a:pPr>
                <a:r>
                  <a:rPr lang="cs-CZ" dirty="0" smtClean="0"/>
                  <a:t>Pokud mezi aktivy je i </a:t>
                </a:r>
                <a:r>
                  <a:rPr lang="cs-CZ" i="1" dirty="0" smtClean="0"/>
                  <a:t>bezrizikové aktivum</a:t>
                </a:r>
                <a:r>
                  <a:rPr lang="cs-CZ" dirty="0" smtClean="0"/>
                  <a:t>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355600" indent="0">
                  <a:buNone/>
                </a:pPr>
                <a:r>
                  <a:rPr lang="cs-CZ" dirty="0" smtClean="0"/>
                  <a:t>pro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,  kde aktivum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 smtClean="0"/>
                  <a:t> je bezrizikové, </a:t>
                </a:r>
              </a:p>
              <a:p>
                <a:pPr marL="355600" indent="0">
                  <a:lnSpc>
                    <a:spcPct val="150000"/>
                  </a:lnSpc>
                  <a:buNone/>
                </a:pPr>
                <a:r>
                  <a:rPr lang="cs-CZ" dirty="0" smtClean="0"/>
                  <a:t>např. dluhopis nebo termínovaný vklad v bance, potom </a:t>
                </a:r>
              </a:p>
              <a:p>
                <a:pPr marL="355600" indent="0">
                  <a:lnSpc>
                    <a:spcPct val="130000"/>
                  </a:lnSpc>
                  <a:buNone/>
                </a:pPr>
                <a:r>
                  <a:rPr lang="cs-CZ" dirty="0" smtClean="0"/>
                  <a:t>jde o </a:t>
                </a:r>
                <a:r>
                  <a:rPr lang="cs-CZ" b="1" dirty="0" err="1" smtClean="0"/>
                  <a:t>Blackův</a:t>
                </a:r>
                <a:r>
                  <a:rPr lang="cs-CZ" b="1" dirty="0" smtClean="0"/>
                  <a:t> model</a:t>
                </a:r>
                <a:r>
                  <a:rPr lang="cs-CZ" dirty="0" smtClean="0"/>
                  <a:t> PF.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r="-564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93005" y="2242582"/>
            <a:ext cx="92493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400" dirty="0" smtClean="0">
                <a:latin typeface="+mn-lt"/>
              </a:rPr>
              <a:t>nákup,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8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Markowitzův</a:t>
            </a:r>
            <a:r>
              <a:rPr lang="cs-CZ" b="1" dirty="0" smtClean="0"/>
              <a:t> a </a:t>
            </a:r>
            <a:r>
              <a:rPr lang="cs-CZ" b="1" dirty="0" err="1" smtClean="0"/>
              <a:t>Sharpeho</a:t>
            </a:r>
            <a:r>
              <a:rPr lang="cs-CZ" b="1" dirty="0" smtClean="0"/>
              <a:t> model</a:t>
            </a:r>
            <a:br>
              <a:rPr lang="cs-CZ" b="1" dirty="0" smtClean="0"/>
            </a:br>
            <a:r>
              <a:rPr lang="cs-CZ" dirty="0" smtClean="0"/>
              <a:t>(poznámky)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Riziko portfolia jsme měřili pomocí odhadu směrodatné odchylky</a:t>
                </a:r>
              </a:p>
              <a:p>
                <a:pPr marL="0" indent="0" algn="ctr">
                  <a:lnSpc>
                    <a:spcPct val="70000"/>
                  </a:lnSpc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rad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u="sng" dirty="0" smtClean="0"/>
                  <a:t>Jiné možnosti</a:t>
                </a:r>
                <a:r>
                  <a:rPr lang="cs-CZ" dirty="0" smtClean="0"/>
                  <a:t> měření rizika jsou:</a:t>
                </a:r>
              </a:p>
              <a:p>
                <a:pPr>
                  <a:lnSpc>
                    <a:spcPct val="150000"/>
                  </a:lnSpc>
                </a:pPr>
                <a:r>
                  <a:rPr lang="cs-CZ" b="1" dirty="0" smtClean="0"/>
                  <a:t>odhad rozptylu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  </m:t>
                    </m:r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>
                  <a:lnSpc>
                    <a:spcPct val="170000"/>
                  </a:lnSpc>
                </a:pPr>
                <a:r>
                  <a:rPr lang="cs-CZ" b="1" dirty="0" smtClean="0"/>
                  <a:t>odhad variačního koeficientu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PF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ra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943" b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9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15F-B076-4D72-A41B-CC477750F0DB}" type="slidenum">
              <a:rPr lang="cs-CZ"/>
              <a:pPr/>
              <a:t>47</a:t>
            </a:fld>
            <a:endParaRPr lang="cs-CZ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Množina přípustných portfolií</a:t>
            </a:r>
            <a:br>
              <a:rPr lang="cs-CZ" sz="3200" b="1" dirty="0" smtClean="0">
                <a:solidFill>
                  <a:srgbClr val="0070C0"/>
                </a:solidFill>
              </a:rPr>
            </a:br>
            <a:r>
              <a:rPr lang="cs-CZ" sz="2400" b="1" dirty="0" err="1" smtClean="0">
                <a:solidFill>
                  <a:srgbClr val="0070C0"/>
                </a:solidFill>
              </a:rPr>
              <a:t>Eficientní</a:t>
            </a:r>
            <a:r>
              <a:rPr lang="cs-CZ" sz="2400" b="1" dirty="0" smtClean="0">
                <a:solidFill>
                  <a:srgbClr val="0070C0"/>
                </a:solidFill>
              </a:rPr>
              <a:t> množina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739616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76375" y="1557338"/>
            <a:ext cx="1008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 dirty="0" err="1">
                <a:latin typeface="Times New Roman" pitchFamily="18" charset="0"/>
              </a:rPr>
              <a:t>R</a:t>
            </a:r>
            <a:r>
              <a:rPr lang="cs-CZ" sz="2200" i="1" baseline="-25000" dirty="0" err="1">
                <a:latin typeface="Times New Roman" pitchFamily="18" charset="0"/>
              </a:rPr>
              <a:t>PF</a:t>
            </a:r>
            <a:endParaRPr lang="cs-CZ" sz="2200" i="1" baseline="-25000" dirty="0">
              <a:latin typeface="Times New Roman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5650" y="3284538"/>
            <a:ext cx="1008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 dirty="0">
                <a:latin typeface="Times New Roman" pitchFamily="18" charset="0"/>
              </a:rPr>
              <a:t>R</a:t>
            </a:r>
            <a:r>
              <a:rPr lang="cs-CZ" sz="2200" i="1" baseline="-25000" dirty="0">
                <a:latin typeface="Times New Roman" pitchFamily="18" charset="0"/>
              </a:rPr>
              <a:t>PF</a:t>
            </a:r>
            <a:r>
              <a:rPr lang="cs-CZ" sz="2200" dirty="0">
                <a:latin typeface="Times New Roman" pitchFamily="18" charset="0"/>
              </a:rPr>
              <a:t>(</a:t>
            </a:r>
            <a:r>
              <a:rPr lang="cs-CZ" sz="2200" i="1" dirty="0">
                <a:latin typeface="Times New Roman" pitchFamily="18" charset="0"/>
              </a:rPr>
              <a:t>Z</a:t>
            </a:r>
            <a:r>
              <a:rPr lang="cs-CZ" sz="2200" dirty="0">
                <a:latin typeface="Times New Roman" pitchFamily="18" charset="0"/>
              </a:rPr>
              <a:t>)</a:t>
            </a:r>
            <a:r>
              <a:rPr lang="cs-CZ" sz="2200" b="1" baseline="-25000" noProof="1">
                <a:latin typeface="Arial" charset="0"/>
              </a:rPr>
              <a:t> </a:t>
            </a:r>
            <a:endParaRPr lang="cs-CZ" sz="2200" b="1" baseline="-25000" dirty="0">
              <a:latin typeface="Arial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9036"/>
              </p:ext>
            </p:extLst>
          </p:nvPr>
        </p:nvGraphicFramePr>
        <p:xfrm>
          <a:off x="3563938" y="5373688"/>
          <a:ext cx="96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Rovnice" r:id="rId4" imgW="888840" imgH="380880" progId="Equation.3">
                  <p:embed/>
                </p:oleObj>
              </mc:Choice>
              <mc:Fallback>
                <p:oleObj name="Rovnice" r:id="rId4" imgW="888840" imgH="380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373688"/>
                        <a:ext cx="96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37620"/>
              </p:ext>
            </p:extLst>
          </p:nvPr>
        </p:nvGraphicFramePr>
        <p:xfrm>
          <a:off x="8243888" y="5157788"/>
          <a:ext cx="4302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8" name="Rovnice" r:id="rId6" imgW="444240" imgH="380880" progId="Equation.3">
                  <p:embed/>
                </p:oleObj>
              </mc:Choice>
              <mc:Fallback>
                <p:oleObj name="Rovnice" r:id="rId6" imgW="444240" imgH="3808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5157788"/>
                        <a:ext cx="4302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2281238" y="3233738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2339975" y="3141663"/>
            <a:ext cx="12954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2555875" y="3068638"/>
            <a:ext cx="1439863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2700338" y="2997200"/>
            <a:ext cx="158432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2987675" y="2959100"/>
            <a:ext cx="1512888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3238500" y="2959100"/>
            <a:ext cx="151130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3492500" y="3403600"/>
            <a:ext cx="1150938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3779838" y="4365625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96226"/>
              </p:ext>
            </p:extLst>
          </p:nvPr>
        </p:nvGraphicFramePr>
        <p:xfrm>
          <a:off x="2255954" y="5332482"/>
          <a:ext cx="1186424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9" name="Rovnice" r:id="rId8" imgW="571320" imgH="228600" progId="Equation.3">
                  <p:embed/>
                </p:oleObj>
              </mc:Choice>
              <mc:Fallback>
                <p:oleObj name="Rovnice" r:id="rId8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954" y="5332482"/>
                        <a:ext cx="1186424" cy="479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2820988" y="3498056"/>
            <a:ext cx="56356" cy="187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2720216" y="3435283"/>
            <a:ext cx="177006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8" name="Přímá spojnice 27"/>
          <p:cNvCxnSpPr/>
          <p:nvPr/>
        </p:nvCxnSpPr>
        <p:spPr>
          <a:xfrm>
            <a:off x="3838093" y="3073984"/>
            <a:ext cx="40170" cy="2299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ál 29"/>
          <p:cNvSpPr/>
          <p:nvPr/>
        </p:nvSpPr>
        <p:spPr>
          <a:xfrm>
            <a:off x="3769675" y="2971510"/>
            <a:ext cx="177006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14664" y="2763044"/>
            <a:ext cx="10903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 dirty="0" err="1" smtClean="0">
                <a:latin typeface="Times New Roman" pitchFamily="18" charset="0"/>
              </a:rPr>
              <a:t>R</a:t>
            </a:r>
            <a:r>
              <a:rPr lang="cs-CZ" sz="2200" i="1" baseline="-25000" dirty="0" err="1" smtClean="0">
                <a:latin typeface="Times New Roman" pitchFamily="18" charset="0"/>
              </a:rPr>
              <a:t>PF</a:t>
            </a:r>
            <a:r>
              <a:rPr lang="cs-CZ" sz="2200" dirty="0" smtClean="0">
                <a:latin typeface="Times New Roman" pitchFamily="18" charset="0"/>
              </a:rPr>
              <a:t>(</a:t>
            </a:r>
            <a:r>
              <a:rPr lang="cs-CZ" sz="2200" i="1" dirty="0" smtClean="0">
                <a:latin typeface="Times New Roman" pitchFamily="18" charset="0"/>
              </a:rPr>
              <a:t>Z’</a:t>
            </a:r>
            <a:r>
              <a:rPr lang="cs-CZ" sz="2200" dirty="0" smtClean="0">
                <a:latin typeface="Times New Roman" pitchFamily="18" charset="0"/>
              </a:rPr>
              <a:t>)</a:t>
            </a:r>
            <a:r>
              <a:rPr lang="cs-CZ" sz="2200" b="1" baseline="-25000" noProof="1" smtClean="0">
                <a:latin typeface="Arial" charset="0"/>
              </a:rPr>
              <a:t> </a:t>
            </a:r>
            <a:endParaRPr lang="cs-CZ" sz="2200" b="1" baseline="-25000" dirty="0">
              <a:latin typeface="Arial" charset="0"/>
            </a:endParaRPr>
          </a:p>
        </p:txBody>
      </p:sp>
      <p:cxnSp>
        <p:nvCxnSpPr>
          <p:cNvPr id="9" name="Přímá spojnice 8"/>
          <p:cNvCxnSpPr>
            <a:stCxn id="30" idx="6"/>
          </p:cNvCxnSpPr>
          <p:nvPr/>
        </p:nvCxnSpPr>
        <p:spPr>
          <a:xfrm flipH="1" flipV="1">
            <a:off x="1763713" y="3068638"/>
            <a:ext cx="2182968" cy="2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1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615B-9D84-44C6-ACB2-DE1180A98CF9}" type="slidenum">
              <a:rPr lang="cs-CZ"/>
              <a:pPr/>
              <a:t>48</a:t>
            </a:fld>
            <a:endParaRPr lang="cs-CZ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accent2"/>
                </a:solidFill>
              </a:rPr>
              <a:t> Množina efektivních (</a:t>
            </a:r>
            <a:r>
              <a:rPr lang="cs-CZ" sz="2800" b="1" dirty="0" err="1">
                <a:solidFill>
                  <a:schemeClr val="accent2"/>
                </a:solidFill>
              </a:rPr>
              <a:t>eficientních</a:t>
            </a:r>
            <a:r>
              <a:rPr lang="cs-CZ" sz="2800" b="1" dirty="0">
                <a:solidFill>
                  <a:schemeClr val="accent2"/>
                </a:solidFill>
              </a:rPr>
              <a:t>) portfolií </a:t>
            </a:r>
            <a:br>
              <a:rPr lang="cs-CZ" sz="2800" b="1" dirty="0">
                <a:solidFill>
                  <a:schemeClr val="accent2"/>
                </a:solidFill>
              </a:rPr>
            </a:br>
            <a:r>
              <a:rPr lang="cs-CZ" sz="2400" b="1" dirty="0" err="1" smtClean="0">
                <a:solidFill>
                  <a:schemeClr val="accent2"/>
                </a:solidFill>
              </a:rPr>
              <a:t>Eficientní</a:t>
            </a:r>
            <a:r>
              <a:rPr lang="cs-CZ" sz="2400" b="1" dirty="0" smtClean="0">
                <a:solidFill>
                  <a:schemeClr val="accent2"/>
                </a:solidFill>
              </a:rPr>
              <a:t> množina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343775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4643438" y="1989138"/>
            <a:ext cx="504825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2339975" y="4149725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4500563" y="41497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4195763" y="516255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</a:rPr>
              <a:t>0,08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874838" y="398938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>
                <a:solidFill>
                  <a:srgbClr val="FF0000"/>
                </a:solidFill>
              </a:rPr>
              <a:t>0,05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1036638" y="5734050"/>
            <a:ext cx="3744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FF0000"/>
                </a:solidFill>
              </a:rPr>
              <a:t>Minimální riziko PF 8%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sz="1400" b="1" dirty="0" smtClean="0">
                <a:solidFill>
                  <a:srgbClr val="FF0000"/>
                </a:solidFill>
              </a:rPr>
              <a:t>při zadaném výnosu 5% - „</a:t>
            </a:r>
            <a:r>
              <a:rPr lang="cs-CZ" sz="1400" b="1" dirty="0" err="1" smtClean="0">
                <a:solidFill>
                  <a:srgbClr val="FF0000"/>
                </a:solidFill>
              </a:rPr>
              <a:t>Markowitz</a:t>
            </a:r>
            <a:r>
              <a:rPr lang="cs-CZ" sz="1400" b="1" dirty="0" smtClean="0">
                <a:solidFill>
                  <a:srgbClr val="FF0000"/>
                </a:solidFill>
              </a:rPr>
              <a:t>“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1054100" y="2133600"/>
            <a:ext cx="574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smtClean="0">
                <a:solidFill>
                  <a:srgbClr val="FF0000"/>
                </a:solidFill>
              </a:rPr>
              <a:t>Maximální výnos PF 5% při zadaném riziku 8% - „</a:t>
            </a:r>
            <a:r>
              <a:rPr lang="cs-CZ" sz="1400" b="1" dirty="0" err="1" smtClean="0">
                <a:solidFill>
                  <a:srgbClr val="FF0000"/>
                </a:solidFill>
              </a:rPr>
              <a:t>Sharpe</a:t>
            </a:r>
            <a:r>
              <a:rPr lang="cs-CZ" sz="1400" b="1" dirty="0" smtClean="0">
                <a:solidFill>
                  <a:srgbClr val="FF0000"/>
                </a:solidFill>
              </a:rPr>
              <a:t>“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2268538" y="2420938"/>
            <a:ext cx="4318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flipV="1">
            <a:off x="2411413" y="5013325"/>
            <a:ext cx="20891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EMM9</a:t>
            </a:r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F493-E144-4DB5-8FBC-263AD3887667}" type="slidenum">
              <a:rPr lang="cs-CZ"/>
              <a:pPr/>
              <a:t>49</a:t>
            </a:fld>
            <a:endParaRPr lang="cs-CZ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0070C0"/>
                </a:solidFill>
              </a:rPr>
              <a:t>Množina </a:t>
            </a:r>
            <a:r>
              <a:rPr lang="cs-CZ" sz="3200" b="1" dirty="0" err="1" smtClean="0">
                <a:solidFill>
                  <a:srgbClr val="0070C0"/>
                </a:solidFill>
              </a:rPr>
              <a:t>eficientních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0070C0"/>
                </a:solidFill>
              </a:rPr>
              <a:t>portfolií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16" y="1762125"/>
            <a:ext cx="77771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23950" y="3089275"/>
            <a:ext cx="3603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c</a:t>
            </a:r>
            <a:r>
              <a:rPr lang="cs-CZ" sz="2200" b="1"/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68388" y="3743325"/>
            <a:ext cx="792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c</a:t>
            </a:r>
            <a:r>
              <a:rPr lang="cs-CZ" sz="2200" baseline="-25000">
                <a:latin typeface="Arial" charset="0"/>
              </a:rPr>
              <a:t>0</a:t>
            </a:r>
            <a:endParaRPr lang="cs-CZ" sz="2200">
              <a:latin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081088" y="4292600"/>
            <a:ext cx="936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R</a:t>
            </a:r>
            <a:r>
              <a:rPr lang="cs-CZ" sz="2200" i="1" baseline="-25000">
                <a:latin typeface="Times New Roman" pitchFamily="18" charset="0"/>
              </a:rPr>
              <a:t>b</a:t>
            </a:r>
            <a:endParaRPr lang="cs-CZ" sz="2200" i="1">
              <a:latin typeface="Times New Roman" pitchFamily="18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132138" y="5589588"/>
            <a:ext cx="1008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b</a:t>
            </a:r>
            <a:r>
              <a:rPr lang="cs-CZ"/>
              <a:t> 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8101013" y="5510213"/>
          <a:ext cx="4460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5" name="Rovnice" r:id="rId4" imgW="444240" imgH="380880" progId="Equation.3">
                  <p:embed/>
                </p:oleObj>
              </mc:Choice>
              <mc:Fallback>
                <p:oleObj name="Rovnice" r:id="rId4" imgW="44424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5510213"/>
                        <a:ext cx="4460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27088" y="1773238"/>
            <a:ext cx="1512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R</a:t>
            </a:r>
            <a:r>
              <a:rPr lang="cs-CZ" sz="2200" i="1" baseline="-25000">
                <a:latin typeface="Times New Roman" pitchFamily="18" charset="0"/>
              </a:rPr>
              <a:t>PF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192604" y="1843089"/>
            <a:ext cx="400208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 smtClean="0"/>
              <a:t>Indiferenční </a:t>
            </a:r>
            <a:r>
              <a:rPr lang="cs-CZ" sz="2000" b="1" dirty="0"/>
              <a:t>přímka investora </a:t>
            </a:r>
            <a:endParaRPr lang="cs-CZ" sz="2000" i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sz="2400" i="1" dirty="0" smtClean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sz="2400" i="1" dirty="0" smtClean="0">
                <a:latin typeface="Times New Roman" pitchFamily="18" charset="0"/>
              </a:rPr>
              <a:t>R </a:t>
            </a:r>
            <a:r>
              <a:rPr lang="cs-CZ" sz="2400" i="1" dirty="0">
                <a:latin typeface="Times New Roman" pitchFamily="18" charset="0"/>
              </a:rPr>
              <a:t>= k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dirty="0">
                <a:latin typeface="Times New Roman" pitchFamily="18" charset="0"/>
              </a:rPr>
              <a:t> + </a:t>
            </a:r>
            <a:r>
              <a:rPr lang="cs-CZ" sz="2400" i="1" dirty="0" smtClean="0">
                <a:latin typeface="Times New Roman" pitchFamily="18" charset="0"/>
              </a:rPr>
              <a:t>c</a:t>
            </a:r>
            <a:r>
              <a:rPr lang="cs-CZ" sz="2400" baseline="-25000" dirty="0" smtClean="0">
                <a:latin typeface="Times New Roman" pitchFamily="18" charset="0"/>
              </a:rPr>
              <a:t>0</a:t>
            </a:r>
            <a:endParaRPr lang="cs-CZ" sz="2400" i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sz="2400" i="1" dirty="0" smtClean="0">
                <a:latin typeface="Times New Roman" pitchFamily="18" charset="0"/>
              </a:rPr>
              <a:t>k</a:t>
            </a:r>
            <a:r>
              <a:rPr lang="cs-CZ" sz="2000" i="1" dirty="0" smtClean="0">
                <a:latin typeface="Times New Roman" pitchFamily="18" charset="0"/>
              </a:rPr>
              <a:t> </a:t>
            </a:r>
            <a:r>
              <a:rPr lang="cs-CZ" sz="2000" noProof="1">
                <a:latin typeface="Arial" charset="0"/>
              </a:rPr>
              <a:t>- přírůstek </a:t>
            </a:r>
            <a:r>
              <a:rPr lang="cs-CZ" sz="2400" i="1" noProof="1">
                <a:latin typeface="Times New Roman" pitchFamily="18" charset="0"/>
              </a:rPr>
              <a:t>R</a:t>
            </a:r>
            <a:r>
              <a:rPr lang="cs-CZ" sz="2000" noProof="1">
                <a:latin typeface="Arial" charset="0"/>
              </a:rPr>
              <a:t> při jednotk. růstu </a:t>
            </a:r>
            <a:r>
              <a:rPr lang="cs-CZ" sz="2000" i="1" noProof="1">
                <a:latin typeface="Arial" charset="0"/>
                <a:sym typeface="Symbol" pitchFamily="18" charset="2"/>
              </a:rPr>
              <a:t></a:t>
            </a:r>
            <a:r>
              <a:rPr lang="cs-CZ" noProof="1">
                <a:latin typeface="Arial" charset="0"/>
              </a:rPr>
              <a:t> </a:t>
            </a:r>
            <a:endParaRPr lang="cs-CZ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i="1" dirty="0">
                <a:latin typeface="Times New Roman" pitchFamily="18" charset="0"/>
              </a:rPr>
              <a:t>c</a:t>
            </a:r>
            <a:r>
              <a:rPr lang="cs-CZ" sz="2400" baseline="-25000" dirty="0">
                <a:latin typeface="Times New Roman" pitchFamily="18" charset="0"/>
              </a:rPr>
              <a:t>0</a:t>
            </a:r>
            <a:r>
              <a:rPr lang="cs-CZ" dirty="0"/>
              <a:t> - </a:t>
            </a:r>
            <a:r>
              <a:rPr lang="cs-CZ" sz="2000" dirty="0" err="1">
                <a:latin typeface="Arial" charset="0"/>
              </a:rPr>
              <a:t>požad</a:t>
            </a:r>
            <a:r>
              <a:rPr lang="cs-CZ" sz="2000" dirty="0">
                <a:latin typeface="Arial" charset="0"/>
              </a:rPr>
              <a:t>. výnos </a:t>
            </a:r>
            <a:r>
              <a:rPr lang="cs-CZ" sz="2000" dirty="0" err="1">
                <a:latin typeface="Arial" charset="0"/>
              </a:rPr>
              <a:t>bezrizik</a:t>
            </a:r>
            <a:r>
              <a:rPr lang="cs-CZ" sz="2000" dirty="0">
                <a:latin typeface="Arial" charset="0"/>
              </a:rPr>
              <a:t>. aktiva </a:t>
            </a:r>
          </a:p>
          <a:p>
            <a:pPr>
              <a:spcBef>
                <a:spcPct val="50000"/>
              </a:spcBef>
            </a:pP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i="1" baseline="-25000" dirty="0" err="1">
                <a:latin typeface="Times New Roman" pitchFamily="18" charset="0"/>
              </a:rPr>
              <a:t>b</a:t>
            </a:r>
            <a:r>
              <a:rPr lang="cs-CZ" dirty="0"/>
              <a:t> - </a:t>
            </a:r>
            <a:r>
              <a:rPr lang="cs-CZ" sz="2000" dirty="0">
                <a:latin typeface="Arial" charset="0"/>
              </a:rPr>
              <a:t>nabízený výnos </a:t>
            </a:r>
            <a:r>
              <a:rPr lang="cs-CZ" sz="2000" dirty="0" err="1">
                <a:latin typeface="Arial" charset="0"/>
              </a:rPr>
              <a:t>bezrizik</a:t>
            </a:r>
            <a:r>
              <a:rPr lang="cs-CZ" sz="2000" dirty="0">
                <a:latin typeface="Arial" charset="0"/>
              </a:rPr>
              <a:t>.    	aktiva</a:t>
            </a:r>
            <a:r>
              <a:rPr lang="cs-CZ" dirty="0"/>
              <a:t> 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2101672" y="4462756"/>
            <a:ext cx="405569" cy="6100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174069" y="3428414"/>
            <a:ext cx="821184" cy="118406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462336" y="3256411"/>
            <a:ext cx="677864" cy="10179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830017" y="3199814"/>
            <a:ext cx="520081" cy="8459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878571" y="3531498"/>
            <a:ext cx="1116682" cy="1607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624084" y="3683898"/>
            <a:ext cx="1083385" cy="15577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397614" y="3884907"/>
            <a:ext cx="897380" cy="12948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246619" y="4079946"/>
            <a:ext cx="692688" cy="107144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105961" y="3119749"/>
            <a:ext cx="466039" cy="78639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4416144" y="3113485"/>
            <a:ext cx="207793" cy="3149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Historický přístup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Úkolem je sestavit „optimální portfolio“ (PF) aktiv (</a:t>
            </a:r>
            <a:r>
              <a:rPr lang="cs-CZ" dirty="0" err="1" smtClean="0"/>
              <a:t>AK</a:t>
            </a:r>
            <a:r>
              <a:rPr lang="cs-CZ" dirty="0" smtClean="0"/>
              <a:t>), např. akcií.</a:t>
            </a:r>
          </a:p>
          <a:p>
            <a:r>
              <a:rPr lang="cs-CZ" dirty="0" smtClean="0"/>
              <a:t>Portfolio</a:t>
            </a:r>
          </a:p>
          <a:p>
            <a:pPr lvl="1"/>
            <a:r>
              <a:rPr lang="cs-CZ" dirty="0" smtClean="0"/>
              <a:t>nejdříve nakoupíme,</a:t>
            </a:r>
          </a:p>
          <a:p>
            <a:pPr lvl="1"/>
            <a:r>
              <a:rPr lang="cs-CZ" dirty="0" smtClean="0"/>
              <a:t>potom jej držíme určitý počet (obchodních) dnů,</a:t>
            </a:r>
          </a:p>
          <a:p>
            <a:pPr lvl="1"/>
            <a:r>
              <a:rPr lang="cs-CZ" dirty="0" smtClean="0"/>
              <a:t>nakonec jej prodáme.</a:t>
            </a:r>
          </a:p>
          <a:p>
            <a:endParaRPr lang="cs-CZ" dirty="0" smtClean="0"/>
          </a:p>
          <a:p>
            <a:r>
              <a:rPr lang="cs-CZ" dirty="0" smtClean="0"/>
              <a:t>Účelem je sestavit portfolio tak, aby</a:t>
            </a:r>
          </a:p>
          <a:p>
            <a:pPr lvl="1"/>
            <a:r>
              <a:rPr lang="cs-CZ" dirty="0" smtClean="0"/>
              <a:t>kapitálový výnos = (prodejní cena − nákupní cena) byl </a:t>
            </a:r>
            <a:r>
              <a:rPr lang="cs-CZ" u="sng" dirty="0" smtClean="0"/>
              <a:t>max</a:t>
            </a:r>
            <a:r>
              <a:rPr lang="cs-CZ" dirty="0" smtClean="0"/>
              <a:t>imální</a:t>
            </a:r>
          </a:p>
          <a:p>
            <a:pPr lvl="1"/>
            <a:r>
              <a:rPr lang="cs-CZ" dirty="0" smtClean="0"/>
              <a:t>riziko („volatilita“, kolísání ceny), tj. riziko ztráty, bylo </a:t>
            </a:r>
            <a:r>
              <a:rPr lang="cs-CZ" u="sng" dirty="0" smtClean="0"/>
              <a:t>min</a:t>
            </a:r>
            <a:r>
              <a:rPr lang="cs-CZ" dirty="0" smtClean="0"/>
              <a:t>imální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EMM9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A22B-12D6-4DA5-B43C-C6CAE767A9A6}" type="slidenum">
              <a:rPr lang="cs-CZ"/>
              <a:pPr/>
              <a:t>50</a:t>
            </a:fld>
            <a:endParaRPr lang="cs-CZ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0070C0"/>
                </a:solidFill>
              </a:rPr>
              <a:t>Množina </a:t>
            </a:r>
            <a:r>
              <a:rPr lang="cs-CZ" sz="3200" b="1" dirty="0" err="1" smtClean="0">
                <a:solidFill>
                  <a:srgbClr val="0070C0"/>
                </a:solidFill>
              </a:rPr>
              <a:t>eficientních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0070C0"/>
                </a:solidFill>
              </a:rPr>
              <a:t>portfolií </a:t>
            </a:r>
            <a:r>
              <a:rPr lang="cs-CZ" sz="3600" b="1" dirty="0"/>
              <a:t>…</a:t>
            </a:r>
          </a:p>
        </p:txBody>
      </p:sp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16113"/>
            <a:ext cx="7920038" cy="4165600"/>
          </a:xfrm>
          <a:prstGeom prst="rect">
            <a:avLst/>
          </a:prstGeom>
          <a:noFill/>
        </p:spPr>
      </p:pic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285875" y="1844675"/>
            <a:ext cx="15128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R</a:t>
            </a:r>
            <a:r>
              <a:rPr lang="cs-CZ" sz="2200" i="1" baseline="-25000">
                <a:latin typeface="Times New Roman" pitchFamily="18" charset="0"/>
              </a:rPr>
              <a:t>PF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1187450" y="2924175"/>
            <a:ext cx="3603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c</a:t>
            </a:r>
            <a:r>
              <a:rPr lang="cs-CZ" sz="2200" b="1"/>
              <a:t> 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116013" y="3644900"/>
            <a:ext cx="792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c</a:t>
            </a:r>
            <a:r>
              <a:rPr lang="cs-CZ" sz="2200" i="1" baseline="-25000">
                <a:latin typeface="Times New Roman" pitchFamily="18" charset="0"/>
              </a:rPr>
              <a:t>0</a:t>
            </a:r>
            <a:endParaRPr lang="cs-CZ" sz="2200" i="1">
              <a:latin typeface="Times New Roman" pitchFamily="18" charset="0"/>
            </a:endParaRPr>
          </a:p>
        </p:txBody>
      </p:sp>
      <p:graphicFrame>
        <p:nvGraphicFramePr>
          <p:cNvPr id="34838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8459788" y="5772150"/>
          <a:ext cx="4270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Rovnice" r:id="rId4" imgW="444240" imgH="380880" progId="Equation.3">
                  <p:embed/>
                </p:oleObj>
              </mc:Choice>
              <mc:Fallback>
                <p:oleObj name="Rovnice" r:id="rId4" imgW="444240" imgH="3808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5772150"/>
                        <a:ext cx="4270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203575" y="5821363"/>
            <a:ext cx="1008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</a:rPr>
              <a:t>b</a:t>
            </a:r>
            <a:r>
              <a:rPr lang="cs-CZ"/>
              <a:t> 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5453063" y="2719388"/>
            <a:ext cx="3779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1" dirty="0">
                <a:latin typeface="Times New Roman" pitchFamily="18" charset="0"/>
                <a:sym typeface="Symbol" pitchFamily="18" charset="2"/>
              </a:rPr>
              <a:t></a:t>
            </a:r>
            <a:r>
              <a:rPr lang="cs-CZ" sz="2000" dirty="0">
                <a:latin typeface="Times New Roman" pitchFamily="18" charset="0"/>
              </a:rPr>
              <a:t>(</a:t>
            </a:r>
            <a:r>
              <a:rPr lang="cs-CZ" sz="2000" i="1" dirty="0">
                <a:latin typeface="Times New Roman" pitchFamily="18" charset="0"/>
              </a:rPr>
              <a:t>R,</a:t>
            </a:r>
            <a:r>
              <a:rPr lang="cs-CZ" sz="20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000" dirty="0">
                <a:latin typeface="Times New Roman" pitchFamily="18" charset="0"/>
              </a:rPr>
              <a:t>)</a:t>
            </a:r>
            <a:r>
              <a:rPr lang="cs-CZ" sz="2000" i="1" dirty="0">
                <a:latin typeface="Times New Roman" pitchFamily="18" charset="0"/>
              </a:rPr>
              <a:t> = </a:t>
            </a:r>
            <a:r>
              <a:rPr lang="cs-CZ" sz="2000" i="1" dirty="0" err="1">
                <a:latin typeface="Times New Roman" pitchFamily="18" charset="0"/>
              </a:rPr>
              <a:t>c</a:t>
            </a:r>
            <a:r>
              <a:rPr lang="cs-CZ" sz="2000" i="1" baseline="-25000" dirty="0" err="1">
                <a:latin typeface="Times New Roman" pitchFamily="18" charset="0"/>
              </a:rPr>
              <a:t>0</a:t>
            </a:r>
            <a:r>
              <a:rPr lang="cs-CZ" sz="2000" i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Indiferenční varieta investora </a:t>
            </a:r>
          </a:p>
          <a:p>
            <a:pPr>
              <a:spcBef>
                <a:spcPct val="50000"/>
              </a:spcBef>
            </a:pPr>
            <a:r>
              <a:rPr lang="cs-CZ" sz="2000" dirty="0" err="1">
                <a:latin typeface="Times New Roman" pitchFamily="18" charset="0"/>
              </a:rPr>
              <a:t>c</a:t>
            </a:r>
            <a:r>
              <a:rPr lang="cs-CZ" sz="2000" baseline="-25000" dirty="0" err="1">
                <a:latin typeface="Times New Roman" pitchFamily="18" charset="0"/>
              </a:rPr>
              <a:t>0</a:t>
            </a:r>
            <a:r>
              <a:rPr lang="cs-CZ" sz="2000" dirty="0">
                <a:latin typeface="Times New Roman" pitchFamily="18" charset="0"/>
              </a:rPr>
              <a:t> - </a:t>
            </a:r>
            <a:r>
              <a:rPr lang="cs-CZ" sz="2000" dirty="0" err="1">
                <a:latin typeface="Times New Roman" pitchFamily="18" charset="0"/>
              </a:rPr>
              <a:t>požad</a:t>
            </a:r>
            <a:r>
              <a:rPr lang="cs-CZ" sz="2000" dirty="0">
                <a:latin typeface="Times New Roman" pitchFamily="18" charset="0"/>
              </a:rPr>
              <a:t>. výnos </a:t>
            </a:r>
            <a:r>
              <a:rPr lang="cs-CZ" sz="2000" dirty="0" err="1">
                <a:latin typeface="Times New Roman" pitchFamily="18" charset="0"/>
              </a:rPr>
              <a:t>bezrizik</a:t>
            </a:r>
            <a:r>
              <a:rPr lang="cs-CZ" sz="2000" dirty="0">
                <a:latin typeface="Times New Roman" pitchFamily="18" charset="0"/>
              </a:rPr>
              <a:t>. aktiva</a:t>
            </a: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EMM9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B8D3-0350-43D7-984C-8AAA114B2FB8}" type="slidenum">
              <a:rPr lang="cs-CZ"/>
              <a:pPr/>
              <a:t>51</a:t>
            </a:fld>
            <a:endParaRPr lang="cs-CZ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accent2"/>
                </a:solidFill>
              </a:rPr>
              <a:t>Příklad 3.</a:t>
            </a:r>
            <a:endParaRPr lang="cs-CZ" sz="2800" b="1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07365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	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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R,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 =  log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R/e</a:t>
            </a:r>
            <a:r>
              <a:rPr lang="cs-CZ" sz="2400" i="1" baseline="30000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dirty="0">
                <a:latin typeface="Times New Roman" pitchFamily="18" charset="0"/>
              </a:rPr>
              <a:t>)</a:t>
            </a:r>
          </a:p>
          <a:p>
            <a:pPr>
              <a:buFontTx/>
              <a:buNone/>
            </a:pPr>
            <a:endParaRPr lang="cs-CZ" sz="2400" b="1" dirty="0"/>
          </a:p>
          <a:p>
            <a:pPr>
              <a:buFontTx/>
              <a:buNone/>
            </a:pPr>
            <a:r>
              <a:rPr lang="cs-CZ" sz="2400" b="1" dirty="0"/>
              <a:t>	</a:t>
            </a:r>
            <a:r>
              <a:rPr lang="cs-CZ" sz="2400" dirty="0"/>
              <a:t>Indiferenční varieta investora:</a:t>
            </a:r>
            <a:endParaRPr lang="cs-CZ" sz="24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cs-CZ" sz="2400" b="1" dirty="0">
                <a:sym typeface="Symbol" pitchFamily="18" charset="2"/>
              </a:rPr>
              <a:t>		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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R,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 =  c</a:t>
            </a:r>
          </a:p>
          <a:p>
            <a:pPr>
              <a:buFontTx/>
              <a:buNone/>
            </a:pPr>
            <a:r>
              <a:rPr lang="cs-CZ" sz="2400" i="1" dirty="0">
                <a:latin typeface="Times New Roman" pitchFamily="18" charset="0"/>
              </a:rPr>
              <a:t>		log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i="1" dirty="0">
                <a:latin typeface="Times New Roman" pitchFamily="18" charset="0"/>
              </a:rPr>
              <a:t>R/e</a:t>
            </a:r>
            <a:r>
              <a:rPr lang="cs-CZ" sz="2400" i="1" baseline="30000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dirty="0">
                <a:latin typeface="Times New Roman" pitchFamily="18" charset="0"/>
              </a:rPr>
              <a:t>)</a:t>
            </a:r>
            <a:r>
              <a:rPr lang="cs-CZ" sz="2400" i="1" dirty="0">
                <a:latin typeface="Times New Roman" pitchFamily="18" charset="0"/>
              </a:rPr>
              <a:t> =  c</a:t>
            </a:r>
          </a:p>
          <a:p>
            <a:pPr>
              <a:buFontTx/>
              <a:buNone/>
            </a:pPr>
            <a:r>
              <a:rPr lang="cs-CZ" sz="2400" i="1" dirty="0">
                <a:latin typeface="Times New Roman" pitchFamily="18" charset="0"/>
              </a:rPr>
              <a:t> 		R = </a:t>
            </a:r>
            <a:r>
              <a:rPr lang="cs-CZ" sz="2400" i="1" dirty="0" err="1">
                <a:latin typeface="Times New Roman" pitchFamily="18" charset="0"/>
              </a:rPr>
              <a:t>e</a:t>
            </a:r>
            <a:r>
              <a:rPr lang="cs-CZ" sz="2400" i="1" baseline="30000" dirty="0" err="1">
                <a:latin typeface="Times New Roman" pitchFamily="18" charset="0"/>
              </a:rPr>
              <a:t>c</a:t>
            </a:r>
            <a:r>
              <a:rPr lang="cs-CZ" sz="2400" i="1" baseline="30000" dirty="0">
                <a:latin typeface="Times New Roman" pitchFamily="18" charset="0"/>
              </a:rPr>
              <a:t> + </a:t>
            </a:r>
            <a:r>
              <a:rPr lang="cs-CZ" sz="2400" i="1" baseline="30000" dirty="0">
                <a:latin typeface="Times New Roman" pitchFamily="18" charset="0"/>
                <a:sym typeface="Symbol" pitchFamily="18" charset="2"/>
              </a:rPr>
              <a:t>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068638"/>
            <a:ext cx="51133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779838" y="2692400"/>
            <a:ext cx="720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 dirty="0">
                <a:latin typeface="Times New Roman" pitchFamily="18" charset="0"/>
              </a:rPr>
              <a:t>R</a:t>
            </a:r>
            <a:r>
              <a:rPr lang="cs-CZ" sz="2200" b="1" dirty="0">
                <a:latin typeface="Arial" charset="0"/>
              </a:rPr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492500" y="4941888"/>
            <a:ext cx="790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 dirty="0" err="1">
                <a:latin typeface="Times New Roman" pitchFamily="18" charset="0"/>
              </a:rPr>
              <a:t>e</a:t>
            </a:r>
            <a:r>
              <a:rPr lang="cs-CZ" sz="2200" i="1" baseline="30000" dirty="0" err="1">
                <a:latin typeface="Times New Roman" pitchFamily="18" charset="0"/>
              </a:rPr>
              <a:t>c</a:t>
            </a:r>
            <a:r>
              <a:rPr lang="cs-CZ" sz="2200" b="1" dirty="0">
                <a:latin typeface="Arial" charset="0"/>
              </a:rPr>
              <a:t>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383588" y="5678488"/>
            <a:ext cx="576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 dirty="0">
                <a:latin typeface="Arial" charset="0"/>
                <a:sym typeface="Symbol" pitchFamily="18" charset="2"/>
              </a:rPr>
              <a:t></a:t>
            </a:r>
            <a:r>
              <a:rPr lang="cs-CZ" sz="2200" b="1" dirty="0">
                <a:latin typeface="Arial" charset="0"/>
              </a:rPr>
              <a:t>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77018" y="18365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Tahoma" pitchFamily="34" charset="0"/>
              <a:buChar char="●"/>
            </a:pP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Rozhodneme</a:t>
                </a:r>
                <a:r>
                  <a:rPr lang="cs-CZ" dirty="0"/>
                  <a:t> se, jak dlouho budeme portfolio držet.</a:t>
                </a:r>
              </a:p>
              <a:p>
                <a:r>
                  <a:rPr lang="cs-CZ" dirty="0"/>
                  <a:t>Nechť 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/>
                  <a:t>  označuje počet obchodních dnů, po které budeme portfolio držet</a:t>
                </a:r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dirty="0"/>
                  <a:t>Současně vybereme aktiva (akcie), která do portfolia budeme zařazovat.</a:t>
                </a:r>
              </a:p>
              <a:p>
                <a:r>
                  <a:rPr lang="cs-CZ" dirty="0"/>
                  <a:t>Nechť 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/>
                  <a:t>  označuje počet aktiv zařazených do portfolia.</a:t>
                </a:r>
              </a:p>
              <a:p>
                <a:endParaRPr lang="cs-CZ" dirty="0"/>
              </a:p>
              <a:p>
                <a:r>
                  <a:rPr lang="cs-CZ" dirty="0"/>
                  <a:t>Když aktiva v portfoliu označíme čísly 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2,…,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/>
                  <a:t>,  tak úkolem je nalézt poměry, tj. relativní zastoupení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/>
                  <a:t>  aktiv v portfoliu</a:t>
                </a:r>
                <a:r>
                  <a:rPr lang="cs-CZ" dirty="0" smtClean="0"/>
                  <a:t>.  Zde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cs-CZ" dirty="0"/>
                  <a:t>  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 b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5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Sledujeme </a:t>
                </a:r>
                <a:r>
                  <a:rPr lang="cs-CZ" u="sng" dirty="0" smtClean="0"/>
                  <a:t>relativní</a:t>
                </a:r>
                <a:r>
                  <a:rPr lang="cs-CZ" dirty="0" smtClean="0"/>
                  <a:t> kapitálový výnos aktiv č.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2,…,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 během stanoveného období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dnů.</a:t>
                </a:r>
              </a:p>
              <a:p>
                <a:endParaRPr lang="cs-CZ" dirty="0"/>
              </a:p>
              <a:p>
                <a:r>
                  <a:rPr lang="cs-CZ" dirty="0" smtClean="0"/>
                  <a:t>Relativní (kapitálový) výnos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aktiva 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=1, 2…,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)  </a:t>
                </a:r>
                <a:br>
                  <a:rPr lang="cs-CZ" dirty="0" smtClean="0"/>
                </a:br>
                <a:r>
                  <a:rPr lang="cs-CZ" dirty="0" smtClean="0"/>
                  <a:t>za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 je</a:t>
                </a:r>
              </a:p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kde</a:t>
                </a:r>
              </a:p>
              <a:p>
                <a:pPr marL="1254125" indent="-89535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 smtClean="0"/>
                  <a:t>	= tržní cena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aktiva obchodního dne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cs-CZ" dirty="0" smtClean="0"/>
              </a:p>
              <a:p>
                <a:pPr marL="1254125" indent="-89535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dirty="0"/>
                  <a:t>	= tržní cena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tého</a:t>
                </a:r>
                <a:r>
                  <a:rPr lang="cs-CZ" dirty="0"/>
                  <a:t> aktiva obchodního dne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, </a:t>
                </a:r>
                <a:br>
                  <a:rPr lang="cs-CZ" dirty="0" smtClean="0"/>
                </a:br>
                <a:r>
                  <a:rPr lang="cs-CZ" dirty="0" smtClean="0"/>
                  <a:t>   tj. za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 po dni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8" t="-94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5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Relativní (kapitálový) výnos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aktiva 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=1, 2…,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)  </a:t>
                </a:r>
                <a:br>
                  <a:rPr lang="cs-CZ" dirty="0" smtClean="0"/>
                </a:br>
                <a:r>
                  <a:rPr lang="cs-CZ" dirty="0" smtClean="0"/>
                  <a:t>za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355600" indent="0">
                  <a:buNone/>
                </a:pPr>
                <a:r>
                  <a:rPr lang="cs-CZ" dirty="0" smtClean="0"/>
                  <a:t>chápeme jako </a:t>
                </a:r>
                <a:r>
                  <a:rPr lang="cs-CZ" u="sng" dirty="0" smtClean="0"/>
                  <a:t>náhodnou veličinu</a:t>
                </a:r>
                <a:r>
                  <a:rPr lang="cs-CZ" dirty="0" smtClean="0"/>
                  <a:t>.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Její očekávanou (střední) hodnotu označíme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nebo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 tj.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   </m:t>
                      </m:r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KLASICKÝ STOCHASTICKÝ MODEL</a:t>
            </a:r>
            <a:br>
              <a:rPr lang="cs-CZ" dirty="0" smtClean="0"/>
            </a:br>
            <a:r>
              <a:rPr lang="cs-CZ" dirty="0" smtClean="0"/>
              <a:t>(historická metoda)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Když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cs-CZ" dirty="0" smtClean="0"/>
                  <a:t>  je relativní zastoupení aktiv č.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1, 2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 </a:t>
                </a:r>
                <a:br>
                  <a:rPr lang="cs-CZ" dirty="0" smtClean="0"/>
                </a:br>
                <a:r>
                  <a:rPr lang="cs-CZ" dirty="0" smtClean="0"/>
                  <a:t>v portfoliu, potom relativní kapitálový výnos celého portfolia za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obchodních dnů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= 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 = 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355600" indent="0">
                  <a:buNone/>
                </a:pPr>
                <a:r>
                  <a:rPr lang="cs-CZ" dirty="0" smtClean="0"/>
                  <a:t>(náhodná veličina), a její střední (očekávaná) hodnota je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943" r="-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6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4701</TotalTime>
  <Words>6016</Words>
  <Application>Microsoft Office PowerPoint</Application>
  <PresentationFormat>Předvádění na obrazovce (4:3)</PresentationFormat>
  <Paragraphs>639</Paragraphs>
  <Slides>51</Slides>
  <Notes>1</Notes>
  <HiddenSlides>5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61" baseType="lpstr">
      <vt:lpstr>Arial</vt:lpstr>
      <vt:lpstr>Cambria Math</vt:lpstr>
      <vt:lpstr>Symbol</vt:lpstr>
      <vt:lpstr>Tahoma</vt:lpstr>
      <vt:lpstr>Times New Roman</vt:lpstr>
      <vt:lpstr>Wingdings</vt:lpstr>
      <vt:lpstr>Směsice</vt:lpstr>
      <vt:lpstr>Výchozí návrh</vt:lpstr>
      <vt:lpstr>Rovnice</vt:lpstr>
      <vt:lpstr>List</vt:lpstr>
      <vt:lpstr>Ekonomicko-matematické metody č. 9</vt:lpstr>
      <vt:lpstr>Akciové analýzy</vt:lpstr>
      <vt:lpstr>Akciové analýzy</vt:lpstr>
      <vt:lpstr>Teorie portfolia (PF)</vt:lpstr>
      <vt:lpstr> KLASICKÝ STOCHASTICKÝ MODEL Historický přístup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KLASICKÝ STOCHASTICKÝ MODEL (historická metoda)</vt:lpstr>
      <vt:lpstr>Příklad 1.</vt:lpstr>
      <vt:lpstr>Příklad 1. Grafy cen akcií</vt:lpstr>
      <vt:lpstr>Příklad 1. Kovariance</vt:lpstr>
      <vt:lpstr>Příklad 1. Kovariance, korelační koeficient,    variance (rozptyl)…</vt:lpstr>
      <vt:lpstr>Příklad 1. Kovariance, korelační koeficient,    variance (rozptyl)</vt:lpstr>
      <vt:lpstr>Příklad 1. Očekávaný (střední) výnos PF</vt:lpstr>
      <vt:lpstr>Příklad 1. Riziko PF </vt:lpstr>
      <vt:lpstr>1. KLASICKÝ STOCHASTICKÝ MODEL -  Historický přístup (historická metoda)</vt:lpstr>
      <vt:lpstr>1. KLASICKÝ STOCHASTICKÝ MODEL - Historický přístup …</vt:lpstr>
      <vt:lpstr>1. KLASICKÝ STOCHASTICKÝ MODEL - Historický přístup …</vt:lpstr>
      <vt:lpstr>1. KLASICKÝ STOCHASTICKÝ MODEL - Historický přístup …</vt:lpstr>
      <vt:lpstr>Příklad 2.</vt:lpstr>
      <vt:lpstr>Příklad 2.</vt:lpstr>
      <vt:lpstr>Příklad 2.</vt:lpstr>
      <vt:lpstr>Příklad 2.</vt:lpstr>
      <vt:lpstr>Příklad 2. Matice výběrových kovariancí</vt:lpstr>
      <vt:lpstr>2. KLASICKÝ STOCHASTICKÝ MODEL - Expertní přístup</vt:lpstr>
      <vt:lpstr>2. KLASICKÝ MODEL PF  Expertní přístup …</vt:lpstr>
      <vt:lpstr>Expertní odhad rizika PF:</vt:lpstr>
      <vt:lpstr>Expertní odhad rizika PF:</vt:lpstr>
      <vt:lpstr>ÚLOHA OPTIMALIZACE PORTFOLIA Markowitzův a Sharpeho model</vt:lpstr>
      <vt:lpstr>Markowitzův model (zadaná úroveň výnosu a minimalizace rizika)</vt:lpstr>
      <vt:lpstr>Sharpeho model (zadaná úroveň rizika a maximalizace výnosu)</vt:lpstr>
      <vt:lpstr>Markowitzův a Sharpeho model (poznámky)</vt:lpstr>
      <vt:lpstr>Markowitzův a Sharpeho model (poznámky)</vt:lpstr>
      <vt:lpstr>Množina přípustných portfolií Eficientní množina</vt:lpstr>
      <vt:lpstr> Množina efektivních (eficientních) portfolií  Eficientní množina</vt:lpstr>
      <vt:lpstr>Množina eficientních portfolií</vt:lpstr>
      <vt:lpstr>Množina eficientních portfolií …</vt:lpstr>
      <vt:lpstr>Příklad 3.</vt:lpstr>
    </vt:vector>
  </TitlesOfParts>
  <Company>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Ekonomicko-matematické metody č.11</dc:title>
  <dc:creator>bar0245</dc:creator>
  <cp:lastModifiedBy>bar0245</cp:lastModifiedBy>
  <cp:revision>137</cp:revision>
  <dcterms:created xsi:type="dcterms:W3CDTF">2005-03-11T16:03:42Z</dcterms:created>
  <dcterms:modified xsi:type="dcterms:W3CDTF">2023-05-17T09:05:19Z</dcterms:modified>
</cp:coreProperties>
</file>