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handoutMasterIdLst>
    <p:handoutMasterId r:id="rId30"/>
  </p:handoutMasterIdLst>
  <p:sldIdLst>
    <p:sldId id="290" r:id="rId3"/>
    <p:sldId id="272" r:id="rId4"/>
    <p:sldId id="273" r:id="rId5"/>
    <p:sldId id="280" r:id="rId6"/>
    <p:sldId id="281" r:id="rId7"/>
    <p:sldId id="282" r:id="rId8"/>
    <p:sldId id="287" r:id="rId9"/>
    <p:sldId id="283" r:id="rId10"/>
    <p:sldId id="288" r:id="rId11"/>
    <p:sldId id="289" r:id="rId12"/>
    <p:sldId id="284" r:id="rId13"/>
    <p:sldId id="285" r:id="rId14"/>
    <p:sldId id="286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0" autoAdjust="0"/>
    <p:restoredTop sz="94660"/>
  </p:normalViewPr>
  <p:slideViewPr>
    <p:cSldViewPr>
      <p:cViewPr varScale="1">
        <p:scale>
          <a:sx n="109" d="100"/>
          <a:sy n="109" d="100"/>
        </p:scale>
        <p:origin x="17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9509043927649"/>
          <c:y val="0.11282051282051282"/>
          <c:w val="0.66925064599483208"/>
          <c:h val="0.70256410256410251"/>
        </c:manualLayout>
      </c:layout>
      <c:lineChart>
        <c:grouping val="standard"/>
        <c:varyColors val="0"/>
        <c:ser>
          <c:idx val="0"/>
          <c:order val="0"/>
          <c:spPr>
            <a:ln w="25390">
              <a:solidFill>
                <a:srgbClr val="000080"/>
              </a:solidFill>
              <a:prstDash val="solid"/>
            </a:ln>
          </c:spPr>
          <c:marker>
            <c:symbol val="none"/>
          </c:marker>
          <c:cat>
            <c:strRef>
              <c:f>Hárok1!$D$15:$D$50</c:f>
              <c:strCache>
                <c:ptCount val="36"/>
                <c:pt idx="5">
                  <c:v>a</c:v>
                </c:pt>
                <c:pt idx="16">
                  <c:v>m</c:v>
                </c:pt>
                <c:pt idx="35">
                  <c:v>b</c:v>
                </c:pt>
              </c:strCache>
            </c:strRef>
          </c:cat>
          <c:val>
            <c:numRef>
              <c:f>Hárok1!$C$15:$C$50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6.374074074333342E-3</c:v>
                </c:pt>
                <c:pt idx="7">
                  <c:v>1.7981481482212878E-2</c:v>
                </c:pt>
                <c:pt idx="8">
                  <c:v>2.7944444445580946E-2</c:v>
                </c:pt>
                <c:pt idx="9">
                  <c:v>3.6351851853330404E-2</c:v>
                </c:pt>
                <c:pt idx="10">
                  <c:v>4.3292592594353529E-2</c:v>
                </c:pt>
                <c:pt idx="11">
                  <c:v>4.8855555557542729E-2</c:v>
                </c:pt>
                <c:pt idx="12">
                  <c:v>5.3129629631790715E-2</c:v>
                </c:pt>
                <c:pt idx="13">
                  <c:v>5.6203703705989372E-2</c:v>
                </c:pt>
                <c:pt idx="14">
                  <c:v>5.816666666903253E-2</c:v>
                </c:pt>
                <c:pt idx="15">
                  <c:v>5.9107407409811741E-2</c:v>
                </c:pt>
                <c:pt idx="16">
                  <c:v>5.911481481721903E-2</c:v>
                </c:pt>
                <c:pt idx="17">
                  <c:v>5.827777778014831E-2</c:v>
                </c:pt>
                <c:pt idx="18">
                  <c:v>5.6685185146817307E-2</c:v>
                </c:pt>
                <c:pt idx="19">
                  <c:v>5.442592592813944E-2</c:v>
                </c:pt>
                <c:pt idx="20">
                  <c:v>5.1588888890987117E-2</c:v>
                </c:pt>
                <c:pt idx="21">
                  <c:v>4.8262962964926159E-2</c:v>
                </c:pt>
                <c:pt idx="22">
                  <c:v>4.4537037038848593E-2</c:v>
                </c:pt>
                <c:pt idx="23">
                  <c:v>4.0500000001647107E-2</c:v>
                </c:pt>
                <c:pt idx="24">
                  <c:v>3.6240740742214728E-2</c:v>
                </c:pt>
                <c:pt idx="25">
                  <c:v>3.1848148149443589E-2</c:v>
                </c:pt>
                <c:pt idx="26">
                  <c:v>2.7411111112225939E-2</c:v>
                </c:pt>
                <c:pt idx="27">
                  <c:v>2.3018518519454911E-2</c:v>
                </c:pt>
                <c:pt idx="28">
                  <c:v>1.8759259260022199E-2</c:v>
                </c:pt>
                <c:pt idx="29">
                  <c:v>1.4722222222821157E-2</c:v>
                </c:pt>
                <c:pt idx="30">
                  <c:v>1.099629629674348E-2</c:v>
                </c:pt>
                <c:pt idx="31">
                  <c:v>7.6703703706823001E-3</c:v>
                </c:pt>
                <c:pt idx="32">
                  <c:v>4.8333333335299766E-3</c:v>
                </c:pt>
                <c:pt idx="33">
                  <c:v>2.574074074178756E-3</c:v>
                </c:pt>
                <c:pt idx="34">
                  <c:v>9.814814815214401E-4</c:v>
                </c:pt>
                <c:pt idx="35">
                  <c:v>1.4444444445027571E-4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B4-46AC-946A-927389FC1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860728"/>
        <c:axId val="231862296"/>
      </c:lineChart>
      <c:catAx>
        <c:axId val="231860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99" b="0" i="0" u="none" strike="noStrike" baseline="0">
                <a:solidFill>
                  <a:srgbClr val="000000"/>
                </a:solidFill>
                <a:latin typeface="Times New Roman CE"/>
                <a:ea typeface="Times New Roman CE"/>
                <a:cs typeface="Times New Roman CE"/>
              </a:defRPr>
            </a:pPr>
            <a:endParaRPr lang="cs-CZ"/>
          </a:p>
        </c:txPr>
        <c:crossAx val="231862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1862296"/>
        <c:scaling>
          <c:orientation val="minMax"/>
          <c:max val="7.0000000000000007E-2"/>
          <c:min val="0"/>
        </c:scaling>
        <c:delete val="0"/>
        <c:axPos val="l"/>
        <c:majorGridlines>
          <c:spPr>
            <a:ln w="6347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63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99" b="0" i="0" u="none" strike="noStrike" baseline="0">
                <a:solidFill>
                  <a:srgbClr val="000000"/>
                </a:solidFill>
                <a:latin typeface="Times New Roman CE"/>
                <a:ea typeface="Times New Roman CE"/>
                <a:cs typeface="Times New Roman CE"/>
              </a:defRPr>
            </a:pPr>
            <a:endParaRPr lang="cs-CZ"/>
          </a:p>
        </c:txPr>
        <c:crossAx val="231860728"/>
        <c:crosses val="autoZero"/>
        <c:crossBetween val="between"/>
        <c:majorUnit val="0.01"/>
        <c:minorUnit val="2E-3"/>
      </c:valAx>
      <c:spPr>
        <a:noFill/>
        <a:ln w="2539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899" b="0" i="0" u="none" strike="noStrike" baseline="0">
          <a:solidFill>
            <a:srgbClr val="000000"/>
          </a:solidFill>
          <a:latin typeface="Times New Roman CE"/>
          <a:ea typeface="Times New Roman CE"/>
          <a:cs typeface="Times New Roman CE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A83B64-CFEA-45CE-9AEA-AFF30B9A91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4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69608-114F-4A8D-9D21-4F69FC17A63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3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D657-2AD7-4CA4-A7DD-C0FF0891928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04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90EEA-46E5-4BEE-97D4-EB27CABA80B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26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28C210-B57B-4E04-B37C-11DC4AB67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7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D0F2DC-AD55-4751-ABF4-CA1AF86EA5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96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728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728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728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728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728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728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9728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729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729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72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972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9729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9729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9729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E0BAC88-7FBF-45FE-BD0A-D3680F15F83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1CA03-FD18-4B2D-B86A-47C482F786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261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05208-332C-4E43-BD2D-A5BDD0151F4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302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192B7-B9CD-4AC1-A0E8-4892937C37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551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EE711-58F2-406D-BCCE-8B55143BD58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858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45FC0-BA3B-4524-94C7-BA8CA499D6B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57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02A3A-B875-4523-9C41-3BB7F8F366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755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A5A32-5504-4691-B9DA-759EA3E704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57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D53FA-5FA8-49C0-80F2-277E5D98A9A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239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6CE4F-5F7D-4D85-8EA4-05AA4F555A3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211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7C455-7CC1-43A6-9A2B-EEB27B0015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778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79CCC-2B76-4752-B20D-2E7725B7176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84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5393-333C-4EDF-97E1-4A765608B9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50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157D2-4903-4A55-BBE2-1CD6CFDBAD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17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759C7-2619-4058-AD30-F4862DE812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92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BD69F-C181-4D9B-A966-5EAF699549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37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BB960-7935-4936-8817-F703540324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4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2558A-628B-4E7B-824D-84465CAF6AA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36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10F84-D1E0-49DA-9624-64D71A4F4C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6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8D8D3A-4BA1-43C2-8977-0155818C30E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cs-CZ">
              <a:latin typeface="Tahoma" panose="020B0604030504040204" pitchFamily="34" charset="0"/>
            </a:endParaRPr>
          </a:p>
        </p:txBody>
      </p:sp>
      <p:sp>
        <p:nvSpPr>
          <p:cNvPr id="962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62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62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962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962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6D80FA8-85A3-4927-B4EA-C5297265D52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Ekonomicko-matematické </a:t>
            </a:r>
            <a:r>
              <a:rPr lang="cs-CZ" sz="3600" b="1"/>
              <a:t>metody č. 11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Prof. RNDr. Jaroslav </a:t>
            </a:r>
            <a:r>
              <a:rPr lang="cs-CZ" dirty="0" err="1"/>
              <a:t>Ramík</a:t>
            </a:r>
            <a:r>
              <a:rPr lang="cs-CZ" dirty="0"/>
              <a:t>, CSc</a:t>
            </a:r>
            <a:r>
              <a:rPr lang="cs-CZ" dirty="0" smtClean="0"/>
              <a:t>.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cs-CZ" altLang="cs-CZ" dirty="0"/>
              <a:t>přednáší</a:t>
            </a:r>
          </a:p>
          <a:p>
            <a:pPr eaLnBrk="1" hangingPunct="1"/>
            <a:r>
              <a:rPr lang="cs-CZ" altLang="cs-CZ" dirty="0"/>
              <a:t>doc. RNDr. David Bartl, Ph.D</a:t>
            </a:r>
            <a:r>
              <a:rPr lang="cs-CZ" alt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CPM- příklad</a:t>
            </a: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971550" y="2205038"/>
            <a:ext cx="6840538" cy="2449512"/>
            <a:chOff x="2157" y="11811"/>
            <a:chExt cx="5400" cy="1980"/>
          </a:xfrm>
        </p:grpSpPr>
        <p:sp>
          <p:nvSpPr>
            <p:cNvPr id="61445" name="Line 5"/>
            <p:cNvSpPr>
              <a:spLocks noChangeShapeType="1"/>
            </p:cNvSpPr>
            <p:nvPr/>
          </p:nvSpPr>
          <p:spPr bwMode="auto">
            <a:xfrm>
              <a:off x="2627" y="13032"/>
              <a:ext cx="517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1446" name="Group 6"/>
            <p:cNvGrpSpPr>
              <a:grpSpLocks/>
            </p:cNvGrpSpPr>
            <p:nvPr/>
          </p:nvGrpSpPr>
          <p:grpSpPr bwMode="auto">
            <a:xfrm>
              <a:off x="2157" y="11811"/>
              <a:ext cx="5400" cy="1980"/>
              <a:chOff x="2157" y="11811"/>
              <a:chExt cx="5400" cy="1980"/>
            </a:xfrm>
          </p:grpSpPr>
          <p:sp>
            <p:nvSpPr>
              <p:cNvPr id="61447" name="Text Box 7"/>
              <p:cNvSpPr txBox="1">
                <a:spLocks noChangeArrowheads="1"/>
              </p:cNvSpPr>
              <p:nvPr/>
            </p:nvSpPr>
            <p:spPr bwMode="auto">
              <a:xfrm>
                <a:off x="5917" y="12523"/>
                <a:ext cx="352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J</a:t>
                </a:r>
              </a:p>
            </p:txBody>
          </p:sp>
          <p:sp>
            <p:nvSpPr>
              <p:cNvPr id="61448" name="Line 8"/>
              <p:cNvSpPr>
                <a:spLocks noChangeShapeType="1"/>
              </p:cNvSpPr>
              <p:nvPr/>
            </p:nvSpPr>
            <p:spPr bwMode="auto">
              <a:xfrm>
                <a:off x="6148" y="12146"/>
                <a:ext cx="994" cy="3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stealth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1449" name="Group 9"/>
              <p:cNvGrpSpPr>
                <a:grpSpLocks/>
              </p:cNvGrpSpPr>
              <p:nvPr/>
            </p:nvGrpSpPr>
            <p:grpSpPr bwMode="auto">
              <a:xfrm>
                <a:off x="2157" y="11811"/>
                <a:ext cx="5400" cy="1980"/>
                <a:chOff x="2157" y="11811"/>
                <a:chExt cx="5400" cy="1980"/>
              </a:xfrm>
            </p:grpSpPr>
            <p:sp>
              <p:nvSpPr>
                <p:cNvPr id="61450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627" y="12233"/>
                  <a:ext cx="608" cy="5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61451" name="Group 11"/>
                <p:cNvGrpSpPr>
                  <a:grpSpLocks/>
                </p:cNvGrpSpPr>
                <p:nvPr/>
              </p:nvGrpSpPr>
              <p:grpSpPr bwMode="auto">
                <a:xfrm>
                  <a:off x="2627" y="11811"/>
                  <a:ext cx="4482" cy="1912"/>
                  <a:chOff x="2627" y="11811"/>
                  <a:chExt cx="4482" cy="1912"/>
                </a:xfrm>
              </p:grpSpPr>
              <p:sp>
                <p:nvSpPr>
                  <p:cNvPr id="6145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627" y="12905"/>
                    <a:ext cx="1645" cy="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3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83" y="12120"/>
                    <a:ext cx="1998" cy="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4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66" y="13034"/>
                    <a:ext cx="732" cy="50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633" y="12240"/>
                    <a:ext cx="711" cy="45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6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66" y="13624"/>
                    <a:ext cx="2252" cy="4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2905"/>
                    <a:ext cx="1123" cy="459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8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40" y="12247"/>
                    <a:ext cx="954" cy="53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5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914" y="12399"/>
                    <a:ext cx="112" cy="88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60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266" y="12746"/>
                    <a:ext cx="843" cy="665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6146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627" y="11811"/>
                    <a:ext cx="4390" cy="1912"/>
                    <a:chOff x="2630" y="10980"/>
                    <a:chExt cx="4390" cy="1912"/>
                  </a:xfrm>
                </p:grpSpPr>
                <p:sp>
                  <p:nvSpPr>
                    <p:cNvPr id="61462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108" y="11760"/>
                      <a:ext cx="492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B</a:t>
                      </a:r>
                    </a:p>
                  </p:txBody>
                </p:sp>
                <p:sp>
                  <p:nvSpPr>
                    <p:cNvPr id="61463" name="Text Box 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30" y="11442"/>
                      <a:ext cx="430" cy="37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A</a:t>
                      </a:r>
                    </a:p>
                  </p:txBody>
                </p:sp>
                <p:sp>
                  <p:nvSpPr>
                    <p:cNvPr id="61464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01" y="10980"/>
                      <a:ext cx="559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D</a:t>
                      </a:r>
                    </a:p>
                  </p:txBody>
                </p:sp>
                <p:sp>
                  <p:nvSpPr>
                    <p:cNvPr id="61465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44" y="11319"/>
                      <a:ext cx="556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E</a:t>
                      </a:r>
                    </a:p>
                  </p:txBody>
                </p:sp>
                <p:sp>
                  <p:nvSpPr>
                    <p:cNvPr id="61466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30" y="12327"/>
                      <a:ext cx="610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C</a:t>
                      </a:r>
                    </a:p>
                  </p:txBody>
                </p:sp>
                <p:sp>
                  <p:nvSpPr>
                    <p:cNvPr id="61467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05" y="12512"/>
                      <a:ext cx="455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G</a:t>
                      </a:r>
                    </a:p>
                  </p:txBody>
                </p:sp>
                <p:sp>
                  <p:nvSpPr>
                    <p:cNvPr id="61468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00" y="12240"/>
                      <a:ext cx="485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F</a:t>
                      </a:r>
                    </a:p>
                  </p:txBody>
                </p:sp>
                <p:sp>
                  <p:nvSpPr>
                    <p:cNvPr id="61469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95" y="11948"/>
                      <a:ext cx="485" cy="37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I</a:t>
                      </a:r>
                    </a:p>
                  </p:txBody>
                </p:sp>
                <p:sp>
                  <p:nvSpPr>
                    <p:cNvPr id="61470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60" y="11442"/>
                      <a:ext cx="540" cy="37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H</a:t>
                      </a:r>
                    </a:p>
                  </p:txBody>
                </p:sp>
                <p:sp>
                  <p:nvSpPr>
                    <p:cNvPr id="61471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03" y="11189"/>
                      <a:ext cx="517" cy="37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K</a:t>
                      </a:r>
                    </a:p>
                  </p:txBody>
                </p:sp>
                <p:sp>
                  <p:nvSpPr>
                    <p:cNvPr id="61472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00" y="11957"/>
                      <a:ext cx="540" cy="3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 sz="1800"/>
                        <a:t>L</a:t>
                      </a:r>
                    </a:p>
                  </p:txBody>
                </p:sp>
              </p:grpSp>
            </p:grpSp>
            <p:grpSp>
              <p:nvGrpSpPr>
                <p:cNvPr id="61473" name="Group 33"/>
                <p:cNvGrpSpPr>
                  <a:grpSpLocks/>
                </p:cNvGrpSpPr>
                <p:nvPr/>
              </p:nvGrpSpPr>
              <p:grpSpPr bwMode="auto">
                <a:xfrm>
                  <a:off x="2157" y="11874"/>
                  <a:ext cx="5400" cy="1917"/>
                  <a:chOff x="2160" y="11043"/>
                  <a:chExt cx="5400" cy="1917"/>
                </a:xfrm>
              </p:grpSpPr>
              <p:sp>
                <p:nvSpPr>
                  <p:cNvPr id="614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1821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205" y="11043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5799" y="12454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5682" y="11062"/>
                    <a:ext cx="469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273" y="11821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3099" y="12454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7090" y="11568"/>
                    <a:ext cx="470" cy="50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61481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27" y="11894"/>
                    <a:ext cx="352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1</a:t>
                    </a:r>
                  </a:p>
                </p:txBody>
              </p:sp>
              <p:sp>
                <p:nvSpPr>
                  <p:cNvPr id="61482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7" y="11107"/>
                    <a:ext cx="352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2</a:t>
                    </a:r>
                  </a:p>
                </p:txBody>
              </p:sp>
              <p:sp>
                <p:nvSpPr>
                  <p:cNvPr id="61483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66" y="12533"/>
                    <a:ext cx="434" cy="4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3</a:t>
                    </a:r>
                  </a:p>
                </p:txBody>
              </p:sp>
              <p:sp>
                <p:nvSpPr>
                  <p:cNvPr id="61484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7" y="11873"/>
                    <a:ext cx="513" cy="54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4</a:t>
                    </a:r>
                  </a:p>
                </p:txBody>
              </p:sp>
              <p:sp>
                <p:nvSpPr>
                  <p:cNvPr id="61485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55" y="11114"/>
                    <a:ext cx="545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5</a:t>
                    </a:r>
                  </a:p>
                </p:txBody>
              </p:sp>
              <p:sp>
                <p:nvSpPr>
                  <p:cNvPr id="61486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73" y="12512"/>
                    <a:ext cx="427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6</a:t>
                    </a:r>
                  </a:p>
                </p:txBody>
              </p:sp>
              <p:sp>
                <p:nvSpPr>
                  <p:cNvPr id="61487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45" y="11620"/>
                    <a:ext cx="415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7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52525"/>
          </a:xfrm>
        </p:spPr>
        <p:txBody>
          <a:bodyPr/>
          <a:lstStyle/>
          <a:p>
            <a:r>
              <a:rPr lang="cs-CZ" b="1"/>
              <a:t>CPM - příklad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2124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395288" y="1484313"/>
          <a:ext cx="8353425" cy="487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2" name="Document" r:id="rId3" imgW="4748297" imgH="2600828" progId="Word.Document.8">
                  <p:embed/>
                </p:oleObj>
              </mc:Choice>
              <mc:Fallback>
                <p:oleObj name="Document" r:id="rId3" imgW="4748297" imgH="260082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484313"/>
                        <a:ext cx="8353425" cy="487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306" name="Group 10"/>
          <p:cNvGrpSpPr>
            <a:grpSpLocks/>
          </p:cNvGrpSpPr>
          <p:nvPr/>
        </p:nvGrpSpPr>
        <p:grpSpPr bwMode="auto">
          <a:xfrm>
            <a:off x="3059113" y="1844675"/>
            <a:ext cx="576262" cy="1003300"/>
            <a:chOff x="1927" y="1162"/>
            <a:chExt cx="363" cy="632"/>
          </a:xfrm>
        </p:grpSpPr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1927" y="1162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0</a:t>
              </a:r>
            </a:p>
          </p:txBody>
        </p:sp>
        <p:sp>
          <p:nvSpPr>
            <p:cNvPr id="55304" name="Text Box 8"/>
            <p:cNvSpPr txBox="1">
              <a:spLocks noChangeArrowheads="1"/>
            </p:cNvSpPr>
            <p:nvPr/>
          </p:nvSpPr>
          <p:spPr bwMode="auto">
            <a:xfrm>
              <a:off x="1927" y="1344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0</a:t>
              </a:r>
            </a:p>
          </p:txBody>
        </p:sp>
        <p:sp>
          <p:nvSpPr>
            <p:cNvPr id="55305" name="Text Box 9"/>
            <p:cNvSpPr txBox="1">
              <a:spLocks noChangeArrowheads="1"/>
            </p:cNvSpPr>
            <p:nvPr/>
          </p:nvSpPr>
          <p:spPr bwMode="auto">
            <a:xfrm>
              <a:off x="1927" y="1525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0</a:t>
              </a:r>
            </a:p>
          </p:txBody>
        </p:sp>
      </p:grpSp>
      <p:grpSp>
        <p:nvGrpSpPr>
          <p:cNvPr id="55310" name="Group 14"/>
          <p:cNvGrpSpPr>
            <a:grpSpLocks/>
          </p:cNvGrpSpPr>
          <p:nvPr/>
        </p:nvGrpSpPr>
        <p:grpSpPr bwMode="auto">
          <a:xfrm>
            <a:off x="4356100" y="1844675"/>
            <a:ext cx="647700" cy="1074738"/>
            <a:chOff x="2744" y="1162"/>
            <a:chExt cx="408" cy="677"/>
          </a:xfrm>
        </p:grpSpPr>
        <p:sp>
          <p:nvSpPr>
            <p:cNvPr id="55307" name="Text Box 11"/>
            <p:cNvSpPr txBox="1">
              <a:spLocks noChangeArrowheads="1"/>
            </p:cNvSpPr>
            <p:nvPr/>
          </p:nvSpPr>
          <p:spPr bwMode="auto">
            <a:xfrm>
              <a:off x="2789" y="1162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5</a:t>
              </a:r>
            </a:p>
          </p:txBody>
        </p:sp>
        <p:sp>
          <p:nvSpPr>
            <p:cNvPr id="55308" name="Text Box 12"/>
            <p:cNvSpPr txBox="1">
              <a:spLocks noChangeArrowheads="1"/>
            </p:cNvSpPr>
            <p:nvPr/>
          </p:nvSpPr>
          <p:spPr bwMode="auto">
            <a:xfrm>
              <a:off x="2789" y="1389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6</a:t>
              </a:r>
            </a:p>
          </p:txBody>
        </p:sp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2744" y="1570"/>
              <a:ext cx="40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</p:grp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3132138" y="2852738"/>
            <a:ext cx="431800" cy="715962"/>
            <a:chOff x="1973" y="1797"/>
            <a:chExt cx="272" cy="451"/>
          </a:xfrm>
        </p:grpSpPr>
        <p:sp>
          <p:nvSpPr>
            <p:cNvPr id="55311" name="Text Box 15"/>
            <p:cNvSpPr txBox="1">
              <a:spLocks noChangeArrowheads="1"/>
            </p:cNvSpPr>
            <p:nvPr/>
          </p:nvSpPr>
          <p:spPr bwMode="auto">
            <a:xfrm>
              <a:off x="1973" y="1797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5</a:t>
              </a:r>
            </a:p>
          </p:txBody>
        </p:sp>
        <p:sp>
          <p:nvSpPr>
            <p:cNvPr id="55312" name="Text Box 16"/>
            <p:cNvSpPr txBox="1">
              <a:spLocks noChangeArrowheads="1"/>
            </p:cNvSpPr>
            <p:nvPr/>
          </p:nvSpPr>
          <p:spPr bwMode="auto">
            <a:xfrm>
              <a:off x="1973" y="1979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5</a:t>
              </a:r>
            </a:p>
          </p:txBody>
        </p:sp>
      </p:grpSp>
      <p:grpSp>
        <p:nvGrpSpPr>
          <p:cNvPr id="55316" name="Group 20"/>
          <p:cNvGrpSpPr>
            <a:grpSpLocks/>
          </p:cNvGrpSpPr>
          <p:nvPr/>
        </p:nvGrpSpPr>
        <p:grpSpPr bwMode="auto">
          <a:xfrm>
            <a:off x="4427538" y="2852738"/>
            <a:ext cx="649287" cy="715962"/>
            <a:chOff x="2789" y="1797"/>
            <a:chExt cx="409" cy="451"/>
          </a:xfrm>
        </p:grpSpPr>
        <p:sp>
          <p:nvSpPr>
            <p:cNvPr id="55314" name="Text Box 18"/>
            <p:cNvSpPr txBox="1">
              <a:spLocks noChangeArrowheads="1"/>
            </p:cNvSpPr>
            <p:nvPr/>
          </p:nvSpPr>
          <p:spPr bwMode="auto">
            <a:xfrm>
              <a:off x="2835" y="1797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6</a:t>
              </a:r>
            </a:p>
          </p:txBody>
        </p:sp>
        <p:sp>
          <p:nvSpPr>
            <p:cNvPr id="55315" name="Text Box 19"/>
            <p:cNvSpPr txBox="1">
              <a:spLocks noChangeArrowheads="1"/>
            </p:cNvSpPr>
            <p:nvPr/>
          </p:nvSpPr>
          <p:spPr bwMode="auto">
            <a:xfrm>
              <a:off x="2789" y="1979"/>
              <a:ext cx="40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11</a:t>
              </a:r>
            </a:p>
          </p:txBody>
        </p:sp>
      </p:grpSp>
      <p:grpSp>
        <p:nvGrpSpPr>
          <p:cNvPr id="55320" name="Group 24"/>
          <p:cNvGrpSpPr>
            <a:grpSpLocks/>
          </p:cNvGrpSpPr>
          <p:nvPr/>
        </p:nvGrpSpPr>
        <p:grpSpPr bwMode="auto">
          <a:xfrm>
            <a:off x="3132138" y="3573463"/>
            <a:ext cx="431800" cy="714375"/>
            <a:chOff x="1973" y="2251"/>
            <a:chExt cx="272" cy="450"/>
          </a:xfrm>
        </p:grpSpPr>
        <p:sp>
          <p:nvSpPr>
            <p:cNvPr id="55317" name="Text Box 21"/>
            <p:cNvSpPr txBox="1">
              <a:spLocks noChangeArrowheads="1"/>
            </p:cNvSpPr>
            <p:nvPr/>
          </p:nvSpPr>
          <p:spPr bwMode="auto">
            <a:xfrm>
              <a:off x="1973" y="2251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6</a:t>
              </a:r>
            </a:p>
          </p:txBody>
        </p:sp>
        <p:sp>
          <p:nvSpPr>
            <p:cNvPr id="55319" name="Text Box 23"/>
            <p:cNvSpPr txBox="1">
              <a:spLocks noChangeArrowheads="1"/>
            </p:cNvSpPr>
            <p:nvPr/>
          </p:nvSpPr>
          <p:spPr bwMode="auto">
            <a:xfrm>
              <a:off x="1973" y="2432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6</a:t>
              </a:r>
            </a:p>
          </p:txBody>
        </p:sp>
      </p:grp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4356100" y="3500438"/>
            <a:ext cx="649288" cy="787400"/>
            <a:chOff x="2744" y="2205"/>
            <a:chExt cx="409" cy="496"/>
          </a:xfrm>
        </p:grpSpPr>
        <p:sp>
          <p:nvSpPr>
            <p:cNvPr id="55321" name="Text Box 25"/>
            <p:cNvSpPr txBox="1">
              <a:spLocks noChangeArrowheads="1"/>
            </p:cNvSpPr>
            <p:nvPr/>
          </p:nvSpPr>
          <p:spPr bwMode="auto">
            <a:xfrm>
              <a:off x="2789" y="2205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8</a:t>
              </a:r>
            </a:p>
          </p:txBody>
        </p:sp>
        <p:sp>
          <p:nvSpPr>
            <p:cNvPr id="55322" name="Text Box 26"/>
            <p:cNvSpPr txBox="1">
              <a:spLocks noChangeArrowheads="1"/>
            </p:cNvSpPr>
            <p:nvPr/>
          </p:nvSpPr>
          <p:spPr bwMode="auto">
            <a:xfrm>
              <a:off x="2744" y="2432"/>
              <a:ext cx="40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11</a:t>
              </a:r>
            </a:p>
          </p:txBody>
        </p:sp>
      </p:grpSp>
      <p:grpSp>
        <p:nvGrpSpPr>
          <p:cNvPr id="55326" name="Group 30"/>
          <p:cNvGrpSpPr>
            <a:grpSpLocks/>
          </p:cNvGrpSpPr>
          <p:nvPr/>
        </p:nvGrpSpPr>
        <p:grpSpPr bwMode="auto">
          <a:xfrm>
            <a:off x="3132138" y="4221163"/>
            <a:ext cx="503237" cy="714375"/>
            <a:chOff x="1973" y="2659"/>
            <a:chExt cx="317" cy="450"/>
          </a:xfrm>
        </p:grpSpPr>
        <p:sp>
          <p:nvSpPr>
            <p:cNvPr id="55324" name="Text Box 28"/>
            <p:cNvSpPr txBox="1">
              <a:spLocks noChangeArrowheads="1"/>
            </p:cNvSpPr>
            <p:nvPr/>
          </p:nvSpPr>
          <p:spPr bwMode="auto">
            <a:xfrm>
              <a:off x="1973" y="2659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  <p:sp>
          <p:nvSpPr>
            <p:cNvPr id="55325" name="Text Box 29"/>
            <p:cNvSpPr txBox="1">
              <a:spLocks noChangeArrowheads="1"/>
            </p:cNvSpPr>
            <p:nvPr/>
          </p:nvSpPr>
          <p:spPr bwMode="auto">
            <a:xfrm>
              <a:off x="1973" y="2840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</p:grpSp>
      <p:grpSp>
        <p:nvGrpSpPr>
          <p:cNvPr id="55329" name="Group 33"/>
          <p:cNvGrpSpPr>
            <a:grpSpLocks/>
          </p:cNvGrpSpPr>
          <p:nvPr/>
        </p:nvGrpSpPr>
        <p:grpSpPr bwMode="auto">
          <a:xfrm>
            <a:off x="4427538" y="4221163"/>
            <a:ext cx="576262" cy="714375"/>
            <a:chOff x="2789" y="2659"/>
            <a:chExt cx="363" cy="450"/>
          </a:xfrm>
        </p:grpSpPr>
        <p:sp>
          <p:nvSpPr>
            <p:cNvPr id="55327" name="Text Box 31"/>
            <p:cNvSpPr txBox="1">
              <a:spLocks noChangeArrowheads="1"/>
            </p:cNvSpPr>
            <p:nvPr/>
          </p:nvSpPr>
          <p:spPr bwMode="auto">
            <a:xfrm>
              <a:off x="2789" y="2659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  <p:sp>
          <p:nvSpPr>
            <p:cNvPr id="55328" name="Text Box 32"/>
            <p:cNvSpPr txBox="1">
              <a:spLocks noChangeArrowheads="1"/>
            </p:cNvSpPr>
            <p:nvPr/>
          </p:nvSpPr>
          <p:spPr bwMode="auto">
            <a:xfrm>
              <a:off x="2789" y="2840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17</a:t>
              </a:r>
            </a:p>
          </p:txBody>
        </p:sp>
      </p:grpSp>
      <p:grpSp>
        <p:nvGrpSpPr>
          <p:cNvPr id="55332" name="Group 36"/>
          <p:cNvGrpSpPr>
            <a:grpSpLocks/>
          </p:cNvGrpSpPr>
          <p:nvPr/>
        </p:nvGrpSpPr>
        <p:grpSpPr bwMode="auto">
          <a:xfrm>
            <a:off x="3132138" y="4941888"/>
            <a:ext cx="649287" cy="714375"/>
            <a:chOff x="1973" y="3113"/>
            <a:chExt cx="409" cy="450"/>
          </a:xfrm>
        </p:grpSpPr>
        <p:sp>
          <p:nvSpPr>
            <p:cNvPr id="55330" name="Text Box 34"/>
            <p:cNvSpPr txBox="1">
              <a:spLocks noChangeArrowheads="1"/>
            </p:cNvSpPr>
            <p:nvPr/>
          </p:nvSpPr>
          <p:spPr bwMode="auto">
            <a:xfrm>
              <a:off x="1973" y="3113"/>
              <a:ext cx="40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  <p:sp>
          <p:nvSpPr>
            <p:cNvPr id="55331" name="Text Box 35"/>
            <p:cNvSpPr txBox="1">
              <a:spLocks noChangeArrowheads="1"/>
            </p:cNvSpPr>
            <p:nvPr/>
          </p:nvSpPr>
          <p:spPr bwMode="auto">
            <a:xfrm>
              <a:off x="1973" y="3294"/>
              <a:ext cx="40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</p:grpSp>
      <p:grpSp>
        <p:nvGrpSpPr>
          <p:cNvPr id="55335" name="Group 39"/>
          <p:cNvGrpSpPr>
            <a:grpSpLocks/>
          </p:cNvGrpSpPr>
          <p:nvPr/>
        </p:nvGrpSpPr>
        <p:grpSpPr bwMode="auto">
          <a:xfrm>
            <a:off x="4356100" y="4941888"/>
            <a:ext cx="576263" cy="714375"/>
            <a:chOff x="2744" y="3113"/>
            <a:chExt cx="363" cy="450"/>
          </a:xfrm>
        </p:grpSpPr>
        <p:sp>
          <p:nvSpPr>
            <p:cNvPr id="55333" name="Text Box 37"/>
            <p:cNvSpPr txBox="1">
              <a:spLocks noChangeArrowheads="1"/>
            </p:cNvSpPr>
            <p:nvPr/>
          </p:nvSpPr>
          <p:spPr bwMode="auto">
            <a:xfrm>
              <a:off x="2744" y="3113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27</a:t>
              </a:r>
            </a:p>
          </p:txBody>
        </p:sp>
        <p:sp>
          <p:nvSpPr>
            <p:cNvPr id="55334" name="Text Box 38"/>
            <p:cNvSpPr txBox="1">
              <a:spLocks noChangeArrowheads="1"/>
            </p:cNvSpPr>
            <p:nvPr/>
          </p:nvSpPr>
          <p:spPr bwMode="auto">
            <a:xfrm>
              <a:off x="2744" y="3294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25</a:t>
              </a:r>
            </a:p>
          </p:txBody>
        </p:sp>
      </p:grp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3132138" y="5589588"/>
            <a:ext cx="50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27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4356100" y="5589588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39</a:t>
            </a:r>
          </a:p>
        </p:txBody>
      </p:sp>
      <p:grpSp>
        <p:nvGrpSpPr>
          <p:cNvPr id="55341" name="Group 45"/>
          <p:cNvGrpSpPr>
            <a:grpSpLocks/>
          </p:cNvGrpSpPr>
          <p:nvPr/>
        </p:nvGrpSpPr>
        <p:grpSpPr bwMode="auto">
          <a:xfrm>
            <a:off x="6659563" y="5229225"/>
            <a:ext cx="647700" cy="817563"/>
            <a:chOff x="4195" y="3294"/>
            <a:chExt cx="408" cy="515"/>
          </a:xfrm>
        </p:grpSpPr>
        <p:sp>
          <p:nvSpPr>
            <p:cNvPr id="55339" name="Text Box 43"/>
            <p:cNvSpPr txBox="1">
              <a:spLocks noChangeArrowheads="1"/>
            </p:cNvSpPr>
            <p:nvPr/>
          </p:nvSpPr>
          <p:spPr bwMode="auto">
            <a:xfrm>
              <a:off x="4195" y="3521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39</a:t>
              </a:r>
            </a:p>
          </p:txBody>
        </p:sp>
        <p:sp>
          <p:nvSpPr>
            <p:cNvPr id="55340" name="Text Box 44"/>
            <p:cNvSpPr txBox="1">
              <a:spLocks noChangeArrowheads="1"/>
            </p:cNvSpPr>
            <p:nvPr/>
          </p:nvSpPr>
          <p:spPr bwMode="auto">
            <a:xfrm>
              <a:off x="4195" y="3294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39</a:t>
              </a:r>
            </a:p>
          </p:txBody>
        </p:sp>
      </p:grpSp>
      <p:grpSp>
        <p:nvGrpSpPr>
          <p:cNvPr id="55344" name="Group 48"/>
          <p:cNvGrpSpPr>
            <a:grpSpLocks/>
          </p:cNvGrpSpPr>
          <p:nvPr/>
        </p:nvGrpSpPr>
        <p:grpSpPr bwMode="auto">
          <a:xfrm>
            <a:off x="5508625" y="5229225"/>
            <a:ext cx="576263" cy="817563"/>
            <a:chOff x="3470" y="3294"/>
            <a:chExt cx="363" cy="515"/>
          </a:xfrm>
        </p:grpSpPr>
        <p:sp>
          <p:nvSpPr>
            <p:cNvPr id="55342" name="Text Box 46"/>
            <p:cNvSpPr txBox="1">
              <a:spLocks noChangeArrowheads="1"/>
            </p:cNvSpPr>
            <p:nvPr/>
          </p:nvSpPr>
          <p:spPr bwMode="auto">
            <a:xfrm>
              <a:off x="3470" y="3521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27</a:t>
              </a:r>
            </a:p>
          </p:txBody>
        </p:sp>
        <p:sp>
          <p:nvSpPr>
            <p:cNvPr id="55343" name="Text Box 47"/>
            <p:cNvSpPr txBox="1">
              <a:spLocks noChangeArrowheads="1"/>
            </p:cNvSpPr>
            <p:nvPr/>
          </p:nvSpPr>
          <p:spPr bwMode="auto">
            <a:xfrm>
              <a:off x="3470" y="3294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/>
                <a:t>32</a:t>
              </a:r>
            </a:p>
          </p:txBody>
        </p:sp>
      </p:grpSp>
      <p:grpSp>
        <p:nvGrpSpPr>
          <p:cNvPr id="55348" name="Group 52"/>
          <p:cNvGrpSpPr>
            <a:grpSpLocks/>
          </p:cNvGrpSpPr>
          <p:nvPr/>
        </p:nvGrpSpPr>
        <p:grpSpPr bwMode="auto">
          <a:xfrm>
            <a:off x="6659563" y="3860800"/>
            <a:ext cx="576262" cy="1508125"/>
            <a:chOff x="4195" y="2432"/>
            <a:chExt cx="363" cy="950"/>
          </a:xfrm>
        </p:grpSpPr>
        <p:sp>
          <p:nvSpPr>
            <p:cNvPr id="55345" name="Text Box 49"/>
            <p:cNvSpPr txBox="1">
              <a:spLocks noChangeArrowheads="1"/>
            </p:cNvSpPr>
            <p:nvPr/>
          </p:nvSpPr>
          <p:spPr bwMode="auto">
            <a:xfrm>
              <a:off x="4195" y="3113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27</a:t>
              </a:r>
            </a:p>
          </p:txBody>
        </p:sp>
        <p:sp>
          <p:nvSpPr>
            <p:cNvPr id="55346" name="Text Box 50"/>
            <p:cNvSpPr txBox="1">
              <a:spLocks noChangeArrowheads="1"/>
            </p:cNvSpPr>
            <p:nvPr/>
          </p:nvSpPr>
          <p:spPr bwMode="auto">
            <a:xfrm>
              <a:off x="4195" y="2886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27</a:t>
              </a:r>
            </a:p>
          </p:txBody>
        </p:sp>
        <p:sp>
          <p:nvSpPr>
            <p:cNvPr id="55347" name="Text Box 51"/>
            <p:cNvSpPr txBox="1">
              <a:spLocks noChangeArrowheads="1"/>
            </p:cNvSpPr>
            <p:nvPr/>
          </p:nvSpPr>
          <p:spPr bwMode="auto">
            <a:xfrm>
              <a:off x="4195" y="2432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27</a:t>
              </a:r>
            </a:p>
          </p:txBody>
        </p:sp>
      </p:grpSp>
      <p:grpSp>
        <p:nvGrpSpPr>
          <p:cNvPr id="55352" name="Group 56"/>
          <p:cNvGrpSpPr>
            <a:grpSpLocks/>
          </p:cNvGrpSpPr>
          <p:nvPr/>
        </p:nvGrpSpPr>
        <p:grpSpPr bwMode="auto">
          <a:xfrm>
            <a:off x="5508625" y="3860800"/>
            <a:ext cx="504825" cy="1508125"/>
            <a:chOff x="3470" y="2432"/>
            <a:chExt cx="318" cy="950"/>
          </a:xfrm>
        </p:grpSpPr>
        <p:sp>
          <p:nvSpPr>
            <p:cNvPr id="55349" name="Text Box 53"/>
            <p:cNvSpPr txBox="1">
              <a:spLocks noChangeArrowheads="1"/>
            </p:cNvSpPr>
            <p:nvPr/>
          </p:nvSpPr>
          <p:spPr bwMode="auto">
            <a:xfrm>
              <a:off x="3470" y="3113"/>
              <a:ext cx="3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  <p:sp>
          <p:nvSpPr>
            <p:cNvPr id="55350" name="Text Box 54"/>
            <p:cNvSpPr txBox="1">
              <a:spLocks noChangeArrowheads="1"/>
            </p:cNvSpPr>
            <p:nvPr/>
          </p:nvSpPr>
          <p:spPr bwMode="auto">
            <a:xfrm>
              <a:off x="3470" y="2886"/>
              <a:ext cx="3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20</a:t>
              </a:r>
            </a:p>
          </p:txBody>
        </p:sp>
        <p:sp>
          <p:nvSpPr>
            <p:cNvPr id="55351" name="Text Box 55"/>
            <p:cNvSpPr txBox="1">
              <a:spLocks noChangeArrowheads="1"/>
            </p:cNvSpPr>
            <p:nvPr/>
          </p:nvSpPr>
          <p:spPr bwMode="auto">
            <a:xfrm>
              <a:off x="3470" y="2432"/>
              <a:ext cx="3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22</a:t>
              </a:r>
            </a:p>
          </p:txBody>
        </p:sp>
      </p:grpSp>
      <p:grpSp>
        <p:nvGrpSpPr>
          <p:cNvPr id="55355" name="Group 59"/>
          <p:cNvGrpSpPr>
            <a:grpSpLocks/>
          </p:cNvGrpSpPr>
          <p:nvPr/>
        </p:nvGrpSpPr>
        <p:grpSpPr bwMode="auto">
          <a:xfrm>
            <a:off x="6659563" y="3213100"/>
            <a:ext cx="503237" cy="1506538"/>
            <a:chOff x="4195" y="2024"/>
            <a:chExt cx="317" cy="949"/>
          </a:xfrm>
        </p:grpSpPr>
        <p:sp>
          <p:nvSpPr>
            <p:cNvPr id="55353" name="Text Box 57"/>
            <p:cNvSpPr txBox="1">
              <a:spLocks noChangeArrowheads="1"/>
            </p:cNvSpPr>
            <p:nvPr/>
          </p:nvSpPr>
          <p:spPr bwMode="auto">
            <a:xfrm>
              <a:off x="4195" y="2704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  <p:sp>
          <p:nvSpPr>
            <p:cNvPr id="55354" name="Text Box 58"/>
            <p:cNvSpPr txBox="1">
              <a:spLocks noChangeArrowheads="1"/>
            </p:cNvSpPr>
            <p:nvPr/>
          </p:nvSpPr>
          <p:spPr bwMode="auto">
            <a:xfrm>
              <a:off x="4195" y="2024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18</a:t>
              </a:r>
            </a:p>
          </p:txBody>
        </p:sp>
      </p:grpSp>
      <p:grpSp>
        <p:nvGrpSpPr>
          <p:cNvPr id="55358" name="Group 62"/>
          <p:cNvGrpSpPr>
            <a:grpSpLocks/>
          </p:cNvGrpSpPr>
          <p:nvPr/>
        </p:nvGrpSpPr>
        <p:grpSpPr bwMode="auto">
          <a:xfrm>
            <a:off x="5508625" y="3141663"/>
            <a:ext cx="504825" cy="1506537"/>
            <a:chOff x="3470" y="1979"/>
            <a:chExt cx="318" cy="949"/>
          </a:xfrm>
        </p:grpSpPr>
        <p:sp>
          <p:nvSpPr>
            <p:cNvPr id="55356" name="Text Box 60"/>
            <p:cNvSpPr txBox="1">
              <a:spLocks noChangeArrowheads="1"/>
            </p:cNvSpPr>
            <p:nvPr/>
          </p:nvSpPr>
          <p:spPr bwMode="auto">
            <a:xfrm>
              <a:off x="3470" y="2659"/>
              <a:ext cx="3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  <p:sp>
          <p:nvSpPr>
            <p:cNvPr id="55357" name="Text Box 61"/>
            <p:cNvSpPr txBox="1">
              <a:spLocks noChangeArrowheads="1"/>
            </p:cNvSpPr>
            <p:nvPr/>
          </p:nvSpPr>
          <p:spPr bwMode="auto">
            <a:xfrm>
              <a:off x="3470" y="1979"/>
              <a:ext cx="31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12</a:t>
              </a:r>
            </a:p>
          </p:txBody>
        </p:sp>
      </p:grpSp>
      <p:grpSp>
        <p:nvGrpSpPr>
          <p:cNvPr id="55362" name="Group 66"/>
          <p:cNvGrpSpPr>
            <a:grpSpLocks/>
          </p:cNvGrpSpPr>
          <p:nvPr/>
        </p:nvGrpSpPr>
        <p:grpSpPr bwMode="auto">
          <a:xfrm>
            <a:off x="6659563" y="2492375"/>
            <a:ext cx="503237" cy="1508125"/>
            <a:chOff x="4195" y="1570"/>
            <a:chExt cx="317" cy="950"/>
          </a:xfrm>
        </p:grpSpPr>
        <p:sp>
          <p:nvSpPr>
            <p:cNvPr id="55359" name="Text Box 63"/>
            <p:cNvSpPr txBox="1">
              <a:spLocks noChangeArrowheads="1"/>
            </p:cNvSpPr>
            <p:nvPr/>
          </p:nvSpPr>
          <p:spPr bwMode="auto">
            <a:xfrm>
              <a:off x="4195" y="2251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  <p:sp>
          <p:nvSpPr>
            <p:cNvPr id="55360" name="Text Box 64"/>
            <p:cNvSpPr txBox="1">
              <a:spLocks noChangeArrowheads="1"/>
            </p:cNvSpPr>
            <p:nvPr/>
          </p:nvSpPr>
          <p:spPr bwMode="auto">
            <a:xfrm>
              <a:off x="4195" y="1797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  <p:sp>
          <p:nvSpPr>
            <p:cNvPr id="55361" name="Text Box 65"/>
            <p:cNvSpPr txBox="1">
              <a:spLocks noChangeArrowheads="1"/>
            </p:cNvSpPr>
            <p:nvPr/>
          </p:nvSpPr>
          <p:spPr bwMode="auto">
            <a:xfrm>
              <a:off x="4195" y="1570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</p:grpSp>
      <p:grpSp>
        <p:nvGrpSpPr>
          <p:cNvPr id="55366" name="Group 70"/>
          <p:cNvGrpSpPr>
            <a:grpSpLocks/>
          </p:cNvGrpSpPr>
          <p:nvPr/>
        </p:nvGrpSpPr>
        <p:grpSpPr bwMode="auto">
          <a:xfrm>
            <a:off x="5508625" y="2492375"/>
            <a:ext cx="576263" cy="1508125"/>
            <a:chOff x="3470" y="1570"/>
            <a:chExt cx="363" cy="950"/>
          </a:xfrm>
        </p:grpSpPr>
        <p:sp>
          <p:nvSpPr>
            <p:cNvPr id="55363" name="Text Box 67"/>
            <p:cNvSpPr txBox="1">
              <a:spLocks noChangeArrowheads="1"/>
            </p:cNvSpPr>
            <p:nvPr/>
          </p:nvSpPr>
          <p:spPr bwMode="auto">
            <a:xfrm>
              <a:off x="3470" y="2251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8</a:t>
              </a:r>
            </a:p>
          </p:txBody>
        </p:sp>
        <p:sp>
          <p:nvSpPr>
            <p:cNvPr id="55364" name="Text Box 68"/>
            <p:cNvSpPr txBox="1">
              <a:spLocks noChangeArrowheads="1"/>
            </p:cNvSpPr>
            <p:nvPr/>
          </p:nvSpPr>
          <p:spPr bwMode="auto">
            <a:xfrm>
              <a:off x="3470" y="1797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9</a:t>
              </a:r>
            </a:p>
          </p:txBody>
        </p:sp>
        <p:sp>
          <p:nvSpPr>
            <p:cNvPr id="55365" name="Text Box 69"/>
            <p:cNvSpPr txBox="1">
              <a:spLocks noChangeArrowheads="1"/>
            </p:cNvSpPr>
            <p:nvPr/>
          </p:nvSpPr>
          <p:spPr bwMode="auto">
            <a:xfrm>
              <a:off x="3470" y="1570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0</a:t>
              </a:r>
            </a:p>
          </p:txBody>
        </p:sp>
      </p:grpSp>
      <p:sp>
        <p:nvSpPr>
          <p:cNvPr id="55367" name="Text Box 71"/>
          <p:cNvSpPr txBox="1">
            <a:spLocks noChangeArrowheads="1"/>
          </p:cNvSpPr>
          <p:nvPr/>
        </p:nvSpPr>
        <p:spPr bwMode="auto">
          <a:xfrm>
            <a:off x="6659563" y="2205038"/>
            <a:ext cx="5762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8</a:t>
            </a:r>
          </a:p>
        </p:txBody>
      </p:sp>
      <p:sp>
        <p:nvSpPr>
          <p:cNvPr id="55368" name="Text Box 72"/>
          <p:cNvSpPr txBox="1">
            <a:spLocks noChangeArrowheads="1"/>
          </p:cNvSpPr>
          <p:nvPr/>
        </p:nvSpPr>
        <p:spPr bwMode="auto">
          <a:xfrm>
            <a:off x="5508625" y="2205038"/>
            <a:ext cx="5048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2</a:t>
            </a:r>
          </a:p>
        </p:txBody>
      </p:sp>
      <p:sp>
        <p:nvSpPr>
          <p:cNvPr id="55369" name="Text Box 73"/>
          <p:cNvSpPr txBox="1">
            <a:spLocks noChangeArrowheads="1"/>
          </p:cNvSpPr>
          <p:nvPr/>
        </p:nvSpPr>
        <p:spPr bwMode="auto">
          <a:xfrm>
            <a:off x="6659563" y="1916113"/>
            <a:ext cx="5762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9</a:t>
            </a:r>
          </a:p>
        </p:txBody>
      </p:sp>
      <p:sp>
        <p:nvSpPr>
          <p:cNvPr id="55370" name="Text Box 74"/>
          <p:cNvSpPr txBox="1">
            <a:spLocks noChangeArrowheads="1"/>
          </p:cNvSpPr>
          <p:nvPr/>
        </p:nvSpPr>
        <p:spPr bwMode="auto">
          <a:xfrm>
            <a:off x="5508625" y="1844675"/>
            <a:ext cx="5762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4</a:t>
            </a:r>
          </a:p>
        </p:txBody>
      </p:sp>
      <p:sp>
        <p:nvSpPr>
          <p:cNvPr id="55371" name="Text Box 75"/>
          <p:cNvSpPr txBox="1">
            <a:spLocks noChangeArrowheads="1"/>
          </p:cNvSpPr>
          <p:nvPr/>
        </p:nvSpPr>
        <p:spPr bwMode="auto">
          <a:xfrm>
            <a:off x="7956550" y="1844675"/>
            <a:ext cx="431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4</a:t>
            </a:r>
          </a:p>
        </p:txBody>
      </p:sp>
      <p:sp>
        <p:nvSpPr>
          <p:cNvPr id="55372" name="Text Box 76"/>
          <p:cNvSpPr txBox="1">
            <a:spLocks noChangeArrowheads="1"/>
          </p:cNvSpPr>
          <p:nvPr/>
        </p:nvSpPr>
        <p:spPr bwMode="auto">
          <a:xfrm>
            <a:off x="7956550" y="2205038"/>
            <a:ext cx="4318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2</a:t>
            </a:r>
          </a:p>
        </p:txBody>
      </p:sp>
      <p:sp>
        <p:nvSpPr>
          <p:cNvPr id="55373" name="Text Box 77"/>
          <p:cNvSpPr txBox="1">
            <a:spLocks noChangeArrowheads="1"/>
          </p:cNvSpPr>
          <p:nvPr/>
        </p:nvSpPr>
        <p:spPr bwMode="auto">
          <a:xfrm>
            <a:off x="7956550" y="2492375"/>
            <a:ext cx="4318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solidFill>
                  <a:srgbClr val="FF3300"/>
                </a:solidFill>
              </a:rPr>
              <a:t>0</a:t>
            </a:r>
          </a:p>
        </p:txBody>
      </p:sp>
      <p:grpSp>
        <p:nvGrpSpPr>
          <p:cNvPr id="55384" name="Group 88"/>
          <p:cNvGrpSpPr>
            <a:grpSpLocks/>
          </p:cNvGrpSpPr>
          <p:nvPr/>
        </p:nvGrpSpPr>
        <p:grpSpPr bwMode="auto">
          <a:xfrm>
            <a:off x="7956550" y="2852738"/>
            <a:ext cx="647700" cy="3163887"/>
            <a:chOff x="5012" y="1797"/>
            <a:chExt cx="408" cy="1993"/>
          </a:xfrm>
        </p:grpSpPr>
        <p:sp>
          <p:nvSpPr>
            <p:cNvPr id="55374" name="Text Box 78"/>
            <p:cNvSpPr txBox="1">
              <a:spLocks noChangeArrowheads="1"/>
            </p:cNvSpPr>
            <p:nvPr/>
          </p:nvSpPr>
          <p:spPr bwMode="auto">
            <a:xfrm>
              <a:off x="5012" y="1797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4</a:t>
              </a:r>
            </a:p>
          </p:txBody>
        </p:sp>
        <p:sp>
          <p:nvSpPr>
            <p:cNvPr id="55375" name="Text Box 79"/>
            <p:cNvSpPr txBox="1">
              <a:spLocks noChangeArrowheads="1"/>
            </p:cNvSpPr>
            <p:nvPr/>
          </p:nvSpPr>
          <p:spPr bwMode="auto">
            <a:xfrm>
              <a:off x="5012" y="1979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7</a:t>
              </a:r>
            </a:p>
          </p:txBody>
        </p:sp>
        <p:sp>
          <p:nvSpPr>
            <p:cNvPr id="55376" name="Text Box 80"/>
            <p:cNvSpPr txBox="1">
              <a:spLocks noChangeArrowheads="1"/>
            </p:cNvSpPr>
            <p:nvPr/>
          </p:nvSpPr>
          <p:spPr bwMode="auto">
            <a:xfrm>
              <a:off x="5012" y="2205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2</a:t>
              </a:r>
            </a:p>
          </p:txBody>
        </p:sp>
        <p:sp>
          <p:nvSpPr>
            <p:cNvPr id="55377" name="Text Box 81"/>
            <p:cNvSpPr txBox="1">
              <a:spLocks noChangeArrowheads="1"/>
            </p:cNvSpPr>
            <p:nvPr/>
          </p:nvSpPr>
          <p:spPr bwMode="auto">
            <a:xfrm>
              <a:off x="5012" y="2432"/>
              <a:ext cx="36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16</a:t>
              </a:r>
            </a:p>
          </p:txBody>
        </p:sp>
        <p:sp>
          <p:nvSpPr>
            <p:cNvPr id="55378" name="Text Box 82"/>
            <p:cNvSpPr txBox="1">
              <a:spLocks noChangeArrowheads="1"/>
            </p:cNvSpPr>
            <p:nvPr/>
          </p:nvSpPr>
          <p:spPr bwMode="auto">
            <a:xfrm>
              <a:off x="5012" y="2659"/>
              <a:ext cx="27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 b="1">
                  <a:solidFill>
                    <a:srgbClr val="FF3300"/>
                  </a:solidFill>
                </a:rPr>
                <a:t>0</a:t>
              </a:r>
            </a:p>
          </p:txBody>
        </p:sp>
        <p:sp>
          <p:nvSpPr>
            <p:cNvPr id="55379" name="Text Box 83"/>
            <p:cNvSpPr txBox="1">
              <a:spLocks noChangeArrowheads="1"/>
            </p:cNvSpPr>
            <p:nvPr/>
          </p:nvSpPr>
          <p:spPr bwMode="auto">
            <a:xfrm>
              <a:off x="5012" y="2886"/>
              <a:ext cx="40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10</a:t>
              </a:r>
            </a:p>
          </p:txBody>
        </p:sp>
        <p:sp>
          <p:nvSpPr>
            <p:cNvPr id="55381" name="Text Box 85"/>
            <p:cNvSpPr txBox="1">
              <a:spLocks noChangeArrowheads="1"/>
            </p:cNvSpPr>
            <p:nvPr/>
          </p:nvSpPr>
          <p:spPr bwMode="auto">
            <a:xfrm>
              <a:off x="5012" y="3113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 b="1">
                  <a:solidFill>
                    <a:srgbClr val="FF3300"/>
                  </a:solidFill>
                </a:rPr>
                <a:t>0</a:t>
              </a:r>
            </a:p>
          </p:txBody>
        </p:sp>
        <p:sp>
          <p:nvSpPr>
            <p:cNvPr id="55382" name="Text Box 86"/>
            <p:cNvSpPr txBox="1">
              <a:spLocks noChangeArrowheads="1"/>
            </p:cNvSpPr>
            <p:nvPr/>
          </p:nvSpPr>
          <p:spPr bwMode="auto">
            <a:xfrm>
              <a:off x="5012" y="3294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/>
                <a:t>14</a:t>
              </a:r>
            </a:p>
          </p:txBody>
        </p:sp>
        <p:sp>
          <p:nvSpPr>
            <p:cNvPr id="55383" name="Text Box 87"/>
            <p:cNvSpPr txBox="1">
              <a:spLocks noChangeArrowheads="1"/>
            </p:cNvSpPr>
            <p:nvPr/>
          </p:nvSpPr>
          <p:spPr bwMode="auto">
            <a:xfrm>
              <a:off x="5012" y="3521"/>
              <a:ext cx="31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200" b="1">
                  <a:solidFill>
                    <a:srgbClr val="FF3300"/>
                  </a:solidFill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5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5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5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5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6" grpId="0"/>
      <p:bldP spid="55337" grpId="0"/>
      <p:bldP spid="55367" grpId="0"/>
      <p:bldP spid="55368" grpId="0"/>
      <p:bldP spid="55369" grpId="0"/>
      <p:bldP spid="55370" grpId="0"/>
      <p:bldP spid="55371" grpId="0"/>
      <p:bldP spid="55372" grpId="0"/>
      <p:bldP spid="553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CPM - příklad</a:t>
            </a:r>
          </a:p>
        </p:txBody>
      </p:sp>
      <p:grpSp>
        <p:nvGrpSpPr>
          <p:cNvPr id="56324" name="Group 4"/>
          <p:cNvGrpSpPr>
            <a:grpSpLocks/>
          </p:cNvGrpSpPr>
          <p:nvPr/>
        </p:nvGrpSpPr>
        <p:grpSpPr bwMode="auto">
          <a:xfrm>
            <a:off x="611188" y="2205038"/>
            <a:ext cx="7345362" cy="3311525"/>
            <a:chOff x="2160" y="2340"/>
            <a:chExt cx="6840" cy="3060"/>
          </a:xfrm>
        </p:grpSpPr>
        <p:grpSp>
          <p:nvGrpSpPr>
            <p:cNvPr id="56325" name="Group 5"/>
            <p:cNvGrpSpPr>
              <a:grpSpLocks/>
            </p:cNvGrpSpPr>
            <p:nvPr/>
          </p:nvGrpSpPr>
          <p:grpSpPr bwMode="auto">
            <a:xfrm>
              <a:off x="2160" y="2340"/>
              <a:ext cx="6840" cy="3060"/>
              <a:chOff x="2160" y="2340"/>
              <a:chExt cx="6840" cy="3060"/>
            </a:xfrm>
          </p:grpSpPr>
          <p:grpSp>
            <p:nvGrpSpPr>
              <p:cNvPr id="56326" name="Group 6"/>
              <p:cNvGrpSpPr>
                <a:grpSpLocks/>
              </p:cNvGrpSpPr>
              <p:nvPr/>
            </p:nvGrpSpPr>
            <p:grpSpPr bwMode="auto">
              <a:xfrm>
                <a:off x="2520" y="2700"/>
                <a:ext cx="5940" cy="2700"/>
                <a:chOff x="2520" y="2700"/>
                <a:chExt cx="5940" cy="2700"/>
              </a:xfrm>
            </p:grpSpPr>
            <p:sp>
              <p:nvSpPr>
                <p:cNvPr id="5632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520" y="2700"/>
                  <a:ext cx="90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28" name="Line 8"/>
                <p:cNvSpPr>
                  <a:spLocks noChangeShapeType="1"/>
                </p:cNvSpPr>
                <p:nvPr/>
              </p:nvSpPr>
              <p:spPr bwMode="auto">
                <a:xfrm>
                  <a:off x="2520" y="3960"/>
                  <a:ext cx="900" cy="10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29" name="Line 9"/>
                <p:cNvSpPr>
                  <a:spLocks noChangeShapeType="1"/>
                </p:cNvSpPr>
                <p:nvPr/>
              </p:nvSpPr>
              <p:spPr bwMode="auto">
                <a:xfrm>
                  <a:off x="2880" y="3600"/>
                  <a:ext cx="1620" cy="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0" name="Line 10"/>
                <p:cNvSpPr>
                  <a:spLocks noChangeShapeType="1"/>
                </p:cNvSpPr>
                <p:nvPr/>
              </p:nvSpPr>
              <p:spPr bwMode="auto">
                <a:xfrm>
                  <a:off x="4140" y="2700"/>
                  <a:ext cx="16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1" name="Line 11"/>
                <p:cNvSpPr>
                  <a:spLocks noChangeShapeType="1"/>
                </p:cNvSpPr>
                <p:nvPr/>
              </p:nvSpPr>
              <p:spPr bwMode="auto">
                <a:xfrm>
                  <a:off x="4140" y="2700"/>
                  <a:ext cx="720" cy="5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2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5220" y="3060"/>
                  <a:ext cx="900" cy="54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7740" y="3600"/>
                  <a:ext cx="720" cy="72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4" name="Line 14"/>
                <p:cNvSpPr>
                  <a:spLocks noChangeShapeType="1"/>
                </p:cNvSpPr>
                <p:nvPr/>
              </p:nvSpPr>
              <p:spPr bwMode="auto">
                <a:xfrm>
                  <a:off x="6480" y="2700"/>
                  <a:ext cx="180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5" name="Line 15"/>
                <p:cNvSpPr>
                  <a:spLocks noChangeShapeType="1"/>
                </p:cNvSpPr>
                <p:nvPr/>
              </p:nvSpPr>
              <p:spPr bwMode="auto">
                <a:xfrm>
                  <a:off x="6120" y="3060"/>
                  <a:ext cx="1260" cy="900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780" y="4680"/>
                  <a:ext cx="360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3780" y="3960"/>
                  <a:ext cx="108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338" name="Line 18"/>
                <p:cNvSpPr>
                  <a:spLocks noChangeShapeType="1"/>
                </p:cNvSpPr>
                <p:nvPr/>
              </p:nvSpPr>
              <p:spPr bwMode="auto">
                <a:xfrm>
                  <a:off x="5220" y="3600"/>
                  <a:ext cx="1800" cy="7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56339" name="Group 19"/>
              <p:cNvGrpSpPr>
                <a:grpSpLocks/>
              </p:cNvGrpSpPr>
              <p:nvPr/>
            </p:nvGrpSpPr>
            <p:grpSpPr bwMode="auto">
              <a:xfrm>
                <a:off x="2160" y="2340"/>
                <a:ext cx="6840" cy="3060"/>
                <a:chOff x="1980" y="3240"/>
                <a:chExt cx="6840" cy="3060"/>
              </a:xfrm>
            </p:grpSpPr>
            <p:grpSp>
              <p:nvGrpSpPr>
                <p:cNvPr id="56340" name="Group 20"/>
                <p:cNvGrpSpPr>
                  <a:grpSpLocks/>
                </p:cNvGrpSpPr>
                <p:nvPr/>
              </p:nvGrpSpPr>
              <p:grpSpPr bwMode="auto">
                <a:xfrm>
                  <a:off x="3240" y="5580"/>
                  <a:ext cx="720" cy="720"/>
                  <a:chOff x="3420" y="3960"/>
                  <a:chExt cx="720" cy="720"/>
                </a:xfrm>
              </p:grpSpPr>
              <p:grpSp>
                <p:nvGrpSpPr>
                  <p:cNvPr id="5634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3420" y="396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42" name="Oval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4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4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45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0" y="3960"/>
                    <a:ext cx="7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3</a:t>
                    </a:r>
                  </a:p>
                  <a:p>
                    <a:r>
                      <a:rPr lang="cs-CZ" sz="1800"/>
                      <a:t>6    8</a:t>
                    </a:r>
                  </a:p>
                </p:txBody>
              </p:sp>
            </p:grpSp>
            <p:grpSp>
              <p:nvGrpSpPr>
                <p:cNvPr id="56346" name="Group 26"/>
                <p:cNvGrpSpPr>
                  <a:grpSpLocks/>
                </p:cNvGrpSpPr>
                <p:nvPr/>
              </p:nvGrpSpPr>
              <p:grpSpPr bwMode="auto">
                <a:xfrm>
                  <a:off x="1980" y="4140"/>
                  <a:ext cx="720" cy="720"/>
                  <a:chOff x="2160" y="2520"/>
                  <a:chExt cx="720" cy="720"/>
                </a:xfrm>
              </p:grpSpPr>
              <p:grpSp>
                <p:nvGrpSpPr>
                  <p:cNvPr id="5634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160" y="252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48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49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50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51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60" y="2520"/>
                    <a:ext cx="7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1</a:t>
                    </a:r>
                  </a:p>
                  <a:p>
                    <a:r>
                      <a:rPr lang="cs-CZ" sz="1800"/>
                      <a:t> 0   0</a:t>
                    </a:r>
                  </a:p>
                </p:txBody>
              </p:sp>
            </p:grpSp>
            <p:grpSp>
              <p:nvGrpSpPr>
                <p:cNvPr id="56352" name="Group 32"/>
                <p:cNvGrpSpPr>
                  <a:grpSpLocks/>
                </p:cNvGrpSpPr>
                <p:nvPr/>
              </p:nvGrpSpPr>
              <p:grpSpPr bwMode="auto">
                <a:xfrm>
                  <a:off x="3240" y="3240"/>
                  <a:ext cx="720" cy="720"/>
                  <a:chOff x="3420" y="1620"/>
                  <a:chExt cx="720" cy="720"/>
                </a:xfrm>
              </p:grpSpPr>
              <p:grpSp>
                <p:nvGrpSpPr>
                  <p:cNvPr id="5635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3420" y="162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54" name="Oval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5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56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57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0" y="1620"/>
                    <a:ext cx="7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2</a:t>
                    </a:r>
                  </a:p>
                  <a:p>
                    <a:r>
                      <a:rPr lang="cs-CZ" sz="1800"/>
                      <a:t> 5   9</a:t>
                    </a:r>
                  </a:p>
                </p:txBody>
              </p:sp>
            </p:grpSp>
            <p:grpSp>
              <p:nvGrpSpPr>
                <p:cNvPr id="56358" name="Group 38"/>
                <p:cNvGrpSpPr>
                  <a:grpSpLocks/>
                </p:cNvGrpSpPr>
                <p:nvPr/>
              </p:nvGrpSpPr>
              <p:grpSpPr bwMode="auto">
                <a:xfrm>
                  <a:off x="4320" y="4140"/>
                  <a:ext cx="720" cy="720"/>
                  <a:chOff x="4500" y="2520"/>
                  <a:chExt cx="720" cy="720"/>
                </a:xfrm>
              </p:grpSpPr>
              <p:grpSp>
                <p:nvGrpSpPr>
                  <p:cNvPr id="5635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500" y="252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60" name="Oval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63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00" y="2520"/>
                    <a:ext cx="7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4</a:t>
                    </a:r>
                  </a:p>
                  <a:p>
                    <a:r>
                      <a:rPr lang="cs-CZ" sz="1800"/>
                      <a:t>10  10</a:t>
                    </a:r>
                  </a:p>
                </p:txBody>
              </p:sp>
            </p:grpSp>
            <p:grpSp>
              <p:nvGrpSpPr>
                <p:cNvPr id="56364" name="Group 44"/>
                <p:cNvGrpSpPr>
                  <a:grpSpLocks/>
                </p:cNvGrpSpPr>
                <p:nvPr/>
              </p:nvGrpSpPr>
              <p:grpSpPr bwMode="auto">
                <a:xfrm>
                  <a:off x="5580" y="3240"/>
                  <a:ext cx="720" cy="720"/>
                  <a:chOff x="5760" y="1620"/>
                  <a:chExt cx="720" cy="720"/>
                </a:xfrm>
              </p:grpSpPr>
              <p:grpSp>
                <p:nvGrpSpPr>
                  <p:cNvPr id="5636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5760" y="162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66" name="Oval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67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68" name="Line 4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69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60" y="1620"/>
                    <a:ext cx="72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5</a:t>
                    </a:r>
                  </a:p>
                  <a:p>
                    <a:r>
                      <a:rPr lang="cs-CZ" sz="1800"/>
                      <a:t>18  18</a:t>
                    </a:r>
                  </a:p>
                </p:txBody>
              </p:sp>
            </p:grpSp>
            <p:grpSp>
              <p:nvGrpSpPr>
                <p:cNvPr id="56370" name="Group 50"/>
                <p:cNvGrpSpPr>
                  <a:grpSpLocks/>
                </p:cNvGrpSpPr>
                <p:nvPr/>
              </p:nvGrpSpPr>
              <p:grpSpPr bwMode="auto">
                <a:xfrm>
                  <a:off x="6840" y="4860"/>
                  <a:ext cx="900" cy="720"/>
                  <a:chOff x="6840" y="4860"/>
                  <a:chExt cx="900" cy="720"/>
                </a:xfrm>
              </p:grpSpPr>
              <p:grpSp>
                <p:nvGrpSpPr>
                  <p:cNvPr id="5637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6840" y="486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72" name="Oval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73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74" name="Line 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75" name="Text Box 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40" y="4860"/>
                    <a:ext cx="90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6</a:t>
                    </a:r>
                  </a:p>
                  <a:p>
                    <a:r>
                      <a:rPr lang="cs-CZ" sz="1800"/>
                      <a:t>27  27</a:t>
                    </a:r>
                  </a:p>
                </p:txBody>
              </p:sp>
            </p:grpSp>
            <p:grpSp>
              <p:nvGrpSpPr>
                <p:cNvPr id="56376" name="Group 56"/>
                <p:cNvGrpSpPr>
                  <a:grpSpLocks/>
                </p:cNvGrpSpPr>
                <p:nvPr/>
              </p:nvGrpSpPr>
              <p:grpSpPr bwMode="auto">
                <a:xfrm>
                  <a:off x="7920" y="3780"/>
                  <a:ext cx="900" cy="720"/>
                  <a:chOff x="7920" y="3780"/>
                  <a:chExt cx="900" cy="720"/>
                </a:xfrm>
              </p:grpSpPr>
              <p:grpSp>
                <p:nvGrpSpPr>
                  <p:cNvPr id="56377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7920" y="3780"/>
                    <a:ext cx="720" cy="720"/>
                    <a:chOff x="2880" y="2520"/>
                    <a:chExt cx="720" cy="720"/>
                  </a:xfrm>
                </p:grpSpPr>
                <p:sp>
                  <p:nvSpPr>
                    <p:cNvPr id="56378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2520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79" name="Line 5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80" y="2880"/>
                      <a:ext cx="72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56380" name="Line 6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28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56381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920" y="3780"/>
                    <a:ext cx="900" cy="7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 sz="1800"/>
                      <a:t>   </a:t>
                    </a:r>
                    <a:r>
                      <a:rPr lang="cs-CZ" sz="1800">
                        <a:solidFill>
                          <a:srgbClr val="FF3300"/>
                        </a:solidFill>
                      </a:rPr>
                      <a:t>7</a:t>
                    </a:r>
                  </a:p>
                  <a:p>
                    <a:r>
                      <a:rPr lang="cs-CZ" sz="1800"/>
                      <a:t>39  39</a:t>
                    </a:r>
                  </a:p>
                </p:txBody>
              </p:sp>
            </p:grpSp>
          </p:grpSp>
        </p:grpSp>
        <p:grpSp>
          <p:nvGrpSpPr>
            <p:cNvPr id="56382" name="Group 62"/>
            <p:cNvGrpSpPr>
              <a:grpSpLocks/>
            </p:cNvGrpSpPr>
            <p:nvPr/>
          </p:nvGrpSpPr>
          <p:grpSpPr bwMode="auto">
            <a:xfrm>
              <a:off x="2700" y="2340"/>
              <a:ext cx="5580" cy="2700"/>
              <a:chOff x="2700" y="1620"/>
              <a:chExt cx="5580" cy="2700"/>
            </a:xfrm>
          </p:grpSpPr>
          <p:sp>
            <p:nvSpPr>
              <p:cNvPr id="56383" name="Text Box 63"/>
              <p:cNvSpPr txBox="1">
                <a:spLocks noChangeArrowheads="1"/>
              </p:cNvSpPr>
              <p:nvPr/>
            </p:nvSpPr>
            <p:spPr bwMode="auto">
              <a:xfrm>
                <a:off x="2700" y="19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5</a:t>
                </a:r>
              </a:p>
            </p:txBody>
          </p:sp>
          <p:sp>
            <p:nvSpPr>
              <p:cNvPr id="56384" name="Text Box 64"/>
              <p:cNvSpPr txBox="1">
                <a:spLocks noChangeArrowheads="1"/>
              </p:cNvSpPr>
              <p:nvPr/>
            </p:nvSpPr>
            <p:spPr bwMode="auto">
              <a:xfrm>
                <a:off x="2700" y="34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6</a:t>
                </a:r>
              </a:p>
            </p:txBody>
          </p:sp>
          <p:sp>
            <p:nvSpPr>
              <p:cNvPr id="56385" name="Text Box 65"/>
              <p:cNvSpPr txBox="1">
                <a:spLocks noChangeArrowheads="1"/>
              </p:cNvSpPr>
              <p:nvPr/>
            </p:nvSpPr>
            <p:spPr bwMode="auto">
              <a:xfrm>
                <a:off x="3240" y="25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10</a:t>
                </a:r>
              </a:p>
            </p:txBody>
          </p:sp>
          <p:sp>
            <p:nvSpPr>
              <p:cNvPr id="56386" name="Text Box 66"/>
              <p:cNvSpPr txBox="1">
                <a:spLocks noChangeArrowheads="1"/>
              </p:cNvSpPr>
              <p:nvPr/>
            </p:nvSpPr>
            <p:spPr bwMode="auto">
              <a:xfrm>
                <a:off x="4320" y="19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1</a:t>
                </a:r>
              </a:p>
            </p:txBody>
          </p:sp>
          <p:sp>
            <p:nvSpPr>
              <p:cNvPr id="56387" name="Text Box 67"/>
              <p:cNvSpPr txBox="1">
                <a:spLocks noChangeArrowheads="1"/>
              </p:cNvSpPr>
              <p:nvPr/>
            </p:nvSpPr>
            <p:spPr bwMode="auto">
              <a:xfrm>
                <a:off x="4680" y="16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6</a:t>
                </a:r>
              </a:p>
            </p:txBody>
          </p:sp>
          <p:sp>
            <p:nvSpPr>
              <p:cNvPr id="56388" name="Text Box 68"/>
              <p:cNvSpPr txBox="1">
                <a:spLocks noChangeArrowheads="1"/>
              </p:cNvSpPr>
              <p:nvPr/>
            </p:nvSpPr>
            <p:spPr bwMode="auto">
              <a:xfrm>
                <a:off x="5220" y="234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8</a:t>
                </a:r>
              </a:p>
            </p:txBody>
          </p:sp>
          <p:sp>
            <p:nvSpPr>
              <p:cNvPr id="56389" name="Text Box 69"/>
              <p:cNvSpPr txBox="1">
                <a:spLocks noChangeArrowheads="1"/>
              </p:cNvSpPr>
              <p:nvPr/>
            </p:nvSpPr>
            <p:spPr bwMode="auto">
              <a:xfrm>
                <a:off x="5400" y="396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5</a:t>
                </a:r>
              </a:p>
            </p:txBody>
          </p:sp>
          <p:sp>
            <p:nvSpPr>
              <p:cNvPr id="56390" name="Text Box 70"/>
              <p:cNvSpPr txBox="1">
                <a:spLocks noChangeArrowheads="1"/>
              </p:cNvSpPr>
              <p:nvPr/>
            </p:nvSpPr>
            <p:spPr bwMode="auto">
              <a:xfrm>
                <a:off x="7740" y="306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12</a:t>
                </a:r>
              </a:p>
            </p:txBody>
          </p:sp>
          <p:sp>
            <p:nvSpPr>
              <p:cNvPr id="56391" name="Text Box 71"/>
              <p:cNvSpPr txBox="1">
                <a:spLocks noChangeArrowheads="1"/>
              </p:cNvSpPr>
              <p:nvPr/>
            </p:nvSpPr>
            <p:spPr bwMode="auto">
              <a:xfrm>
                <a:off x="5940" y="28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7</a:t>
                </a:r>
              </a:p>
            </p:txBody>
          </p:sp>
          <p:sp>
            <p:nvSpPr>
              <p:cNvPr id="56392" name="Text Box 72"/>
              <p:cNvSpPr txBox="1">
                <a:spLocks noChangeArrowheads="1"/>
              </p:cNvSpPr>
              <p:nvPr/>
            </p:nvSpPr>
            <p:spPr bwMode="auto">
              <a:xfrm>
                <a:off x="3960" y="324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 2</a:t>
                </a:r>
              </a:p>
            </p:txBody>
          </p:sp>
          <p:sp>
            <p:nvSpPr>
              <p:cNvPr id="56393" name="Text Box 73"/>
              <p:cNvSpPr txBox="1">
                <a:spLocks noChangeArrowheads="1"/>
              </p:cNvSpPr>
              <p:nvPr/>
            </p:nvSpPr>
            <p:spPr bwMode="auto">
              <a:xfrm>
                <a:off x="7020" y="180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7</a:t>
                </a:r>
              </a:p>
            </p:txBody>
          </p:sp>
          <p:sp>
            <p:nvSpPr>
              <p:cNvPr id="56394" name="Text Box 74"/>
              <p:cNvSpPr txBox="1">
                <a:spLocks noChangeArrowheads="1"/>
              </p:cNvSpPr>
              <p:nvPr/>
            </p:nvSpPr>
            <p:spPr bwMode="auto">
              <a:xfrm>
                <a:off x="6660" y="25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9</a:t>
                </a:r>
              </a:p>
            </p:txBody>
          </p:sp>
        </p:grpSp>
        <p:grpSp>
          <p:nvGrpSpPr>
            <p:cNvPr id="56395" name="Group 75"/>
            <p:cNvGrpSpPr>
              <a:grpSpLocks/>
            </p:cNvGrpSpPr>
            <p:nvPr/>
          </p:nvGrpSpPr>
          <p:grpSpPr bwMode="auto">
            <a:xfrm>
              <a:off x="2520" y="2700"/>
              <a:ext cx="5940" cy="2700"/>
              <a:chOff x="2520" y="2700"/>
              <a:chExt cx="5940" cy="2700"/>
            </a:xfrm>
          </p:grpSpPr>
          <p:sp>
            <p:nvSpPr>
              <p:cNvPr id="56396" name="Text Box 76"/>
              <p:cNvSpPr txBox="1">
                <a:spLocks noChangeArrowheads="1"/>
              </p:cNvSpPr>
              <p:nvPr/>
            </p:nvSpPr>
            <p:spPr bwMode="auto">
              <a:xfrm>
                <a:off x="2700" y="28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4</a:t>
                </a:r>
              </a:p>
            </p:txBody>
          </p:sp>
          <p:sp>
            <p:nvSpPr>
              <p:cNvPr id="56397" name="Text Box 77"/>
              <p:cNvSpPr txBox="1">
                <a:spLocks noChangeArrowheads="1"/>
              </p:cNvSpPr>
              <p:nvPr/>
            </p:nvSpPr>
            <p:spPr bwMode="auto">
              <a:xfrm>
                <a:off x="3240" y="360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0</a:t>
                </a:r>
              </a:p>
            </p:txBody>
          </p:sp>
          <p:sp>
            <p:nvSpPr>
              <p:cNvPr id="56398" name="Text Box 78"/>
              <p:cNvSpPr txBox="1">
                <a:spLocks noChangeArrowheads="1"/>
              </p:cNvSpPr>
              <p:nvPr/>
            </p:nvSpPr>
            <p:spPr bwMode="auto">
              <a:xfrm>
                <a:off x="5400" y="324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 0</a:t>
                </a:r>
              </a:p>
            </p:txBody>
          </p:sp>
          <p:sp>
            <p:nvSpPr>
              <p:cNvPr id="56399" name="Text Box 79"/>
              <p:cNvSpPr txBox="1">
                <a:spLocks noChangeArrowheads="1"/>
              </p:cNvSpPr>
              <p:nvPr/>
            </p:nvSpPr>
            <p:spPr bwMode="auto">
              <a:xfrm>
                <a:off x="6480" y="34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0</a:t>
                </a:r>
              </a:p>
            </p:txBody>
          </p:sp>
          <p:sp>
            <p:nvSpPr>
              <p:cNvPr id="56400" name="Text Box 80"/>
              <p:cNvSpPr txBox="1">
                <a:spLocks noChangeArrowheads="1"/>
              </p:cNvSpPr>
              <p:nvPr/>
            </p:nvSpPr>
            <p:spPr bwMode="auto">
              <a:xfrm>
                <a:off x="7920" y="396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0</a:t>
                </a:r>
              </a:p>
            </p:txBody>
          </p:sp>
          <p:sp>
            <p:nvSpPr>
              <p:cNvPr id="56401" name="Text Box 81"/>
              <p:cNvSpPr txBox="1">
                <a:spLocks noChangeArrowheads="1"/>
              </p:cNvSpPr>
              <p:nvPr/>
            </p:nvSpPr>
            <p:spPr bwMode="auto">
              <a:xfrm>
                <a:off x="4140" y="28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  4</a:t>
                </a:r>
              </a:p>
            </p:txBody>
          </p:sp>
          <p:sp>
            <p:nvSpPr>
              <p:cNvPr id="56402" name="Text Box 82"/>
              <p:cNvSpPr txBox="1">
                <a:spLocks noChangeArrowheads="1"/>
              </p:cNvSpPr>
              <p:nvPr/>
            </p:nvSpPr>
            <p:spPr bwMode="auto">
              <a:xfrm>
                <a:off x="4680" y="270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7</a:t>
                </a:r>
              </a:p>
            </p:txBody>
          </p:sp>
          <p:sp>
            <p:nvSpPr>
              <p:cNvPr id="56403" name="Text Box 83"/>
              <p:cNvSpPr txBox="1">
                <a:spLocks noChangeArrowheads="1"/>
              </p:cNvSpPr>
              <p:nvPr/>
            </p:nvSpPr>
            <p:spPr bwMode="auto">
              <a:xfrm>
                <a:off x="5580" y="378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10</a:t>
                </a:r>
              </a:p>
            </p:txBody>
          </p:sp>
          <p:sp>
            <p:nvSpPr>
              <p:cNvPr id="56404" name="Text Box 84"/>
              <p:cNvSpPr txBox="1">
                <a:spLocks noChangeArrowheads="1"/>
              </p:cNvSpPr>
              <p:nvPr/>
            </p:nvSpPr>
            <p:spPr bwMode="auto">
              <a:xfrm>
                <a:off x="7020" y="270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14</a:t>
                </a:r>
              </a:p>
            </p:txBody>
          </p:sp>
          <p:sp>
            <p:nvSpPr>
              <p:cNvPr id="56405" name="Text Box 85"/>
              <p:cNvSpPr txBox="1">
                <a:spLocks noChangeArrowheads="1"/>
              </p:cNvSpPr>
              <p:nvPr/>
            </p:nvSpPr>
            <p:spPr bwMode="auto">
              <a:xfrm>
                <a:off x="2520" y="43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2</a:t>
                </a:r>
              </a:p>
            </p:txBody>
          </p:sp>
          <p:sp>
            <p:nvSpPr>
              <p:cNvPr id="56406" name="Text Box 86"/>
              <p:cNvSpPr txBox="1">
                <a:spLocks noChangeArrowheads="1"/>
              </p:cNvSpPr>
              <p:nvPr/>
            </p:nvSpPr>
            <p:spPr bwMode="auto">
              <a:xfrm>
                <a:off x="4140" y="432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2</a:t>
                </a:r>
              </a:p>
            </p:txBody>
          </p:sp>
          <p:sp>
            <p:nvSpPr>
              <p:cNvPr id="56407" name="Text Box 87"/>
              <p:cNvSpPr txBox="1">
                <a:spLocks noChangeArrowheads="1"/>
              </p:cNvSpPr>
              <p:nvPr/>
            </p:nvSpPr>
            <p:spPr bwMode="auto">
              <a:xfrm>
                <a:off x="5400" y="5040"/>
                <a:ext cx="540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 sz="1800"/>
                  <a:t>16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57" name="Rectangle 20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CPM - příklad</a:t>
            </a:r>
          </a:p>
        </p:txBody>
      </p:sp>
      <p:graphicFrame>
        <p:nvGraphicFramePr>
          <p:cNvPr id="63461" name="Group 2021"/>
          <p:cNvGraphicFramePr>
            <a:graphicFrameLocks noGrp="1"/>
          </p:cNvGraphicFramePr>
          <p:nvPr>
            <p:ph idx="1"/>
          </p:nvPr>
        </p:nvGraphicFramePr>
        <p:xfrm>
          <a:off x="323850" y="1981200"/>
          <a:ext cx="9293225" cy="3756027"/>
        </p:xfrm>
        <a:graphic>
          <a:graphicData uri="http://schemas.openxmlformats.org/drawingml/2006/table">
            <a:tbl>
              <a:tblPr/>
              <a:tblGrid>
                <a:gridCol w="96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</a:tblGrid>
              <a:tr h="219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Činnost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16-20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21-25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26-30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31-35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36-40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0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935038" y="622300"/>
            <a:ext cx="7275512" cy="1081088"/>
          </a:xfrm>
        </p:spPr>
        <p:txBody>
          <a:bodyPr/>
          <a:lstStyle/>
          <a:p>
            <a:r>
              <a:rPr lang="cs-CZ"/>
              <a:t>PERT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časová analýza projektu - stochastický přístup </a:t>
            </a:r>
          </a:p>
          <a:p>
            <a:pPr>
              <a:lnSpc>
                <a:spcPct val="90000"/>
              </a:lnSpc>
            </a:pPr>
            <a:r>
              <a:rPr lang="cs-CZ"/>
              <a:t>doba trvání (každé) činnosti je náhodná veličina s tzv. </a:t>
            </a:r>
            <a:r>
              <a:rPr lang="cs-CZ" b="1" i="1"/>
              <a:t>β</a:t>
            </a:r>
            <a:r>
              <a:rPr lang="cs-CZ" b="1"/>
              <a:t>-rozdělením pravděpodobnosti</a:t>
            </a:r>
            <a:r>
              <a:rPr lang="cs-CZ"/>
              <a:t> na intervalu           .</a:t>
            </a:r>
          </a:p>
          <a:p>
            <a:pPr>
              <a:lnSpc>
                <a:spcPct val="90000"/>
              </a:lnSpc>
            </a:pPr>
            <a:r>
              <a:rPr lang="cs-CZ"/>
              <a:t>Symbolem       označíme střední hodnotu a symbolem </a:t>
            </a:r>
            <a:r>
              <a:rPr lang="cs-CZ" i="1"/>
              <a:t>m</a:t>
            </a:r>
            <a:r>
              <a:rPr lang="cs-CZ"/>
              <a:t> označíme modus (tj. nejpravděpodobnější hodnotu) 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6443663" y="3284538"/>
          <a:ext cx="9366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0" name="Rovnice" r:id="rId3" imgW="355292" imgH="253780" progId="Equation.3">
                  <p:embed/>
                </p:oleObj>
              </mc:Choice>
              <mc:Fallback>
                <p:oleObj name="Rovnice" r:id="rId3" imgW="355292" imgH="2537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284538"/>
                        <a:ext cx="93662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3009900" y="3900488"/>
          <a:ext cx="40163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1" name="Rovnice" r:id="rId5" imgW="139639" imgH="190417" progId="Equation.3">
                  <p:embed/>
                </p:oleObj>
              </mc:Choice>
              <mc:Fallback>
                <p:oleObj name="Rovnice" r:id="rId5" imgW="139639" imgH="19041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3900488"/>
                        <a:ext cx="40163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 hustota </a:t>
            </a:r>
            <a:r>
              <a:rPr lang="cs-CZ" b="1" i="1"/>
              <a:t>β</a:t>
            </a:r>
            <a:r>
              <a:rPr lang="cs-CZ" b="1"/>
              <a:t>-rozdělení 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2452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950913" y="1895475"/>
          <a:ext cx="7458075" cy="4075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2289175" y="2879725"/>
            <a:ext cx="4570413" cy="2933700"/>
            <a:chOff x="1442" y="1814"/>
            <a:chExt cx="2879" cy="1848"/>
          </a:xfrm>
        </p:grpSpPr>
        <p:sp>
          <p:nvSpPr>
            <p:cNvPr id="100359" name="Text Box 7"/>
            <p:cNvSpPr txBox="1">
              <a:spLocks noChangeArrowheads="1"/>
            </p:cNvSpPr>
            <p:nvPr/>
          </p:nvSpPr>
          <p:spPr bwMode="auto">
            <a:xfrm>
              <a:off x="1442" y="3248"/>
              <a:ext cx="455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2000" i="1"/>
                <a:t> a</a:t>
              </a:r>
              <a:endParaRPr lang="cs-CZ" sz="2000"/>
            </a:p>
          </p:txBody>
        </p:sp>
        <p:sp>
          <p:nvSpPr>
            <p:cNvPr id="100360" name="Text Box 8"/>
            <p:cNvSpPr txBox="1">
              <a:spLocks noChangeArrowheads="1"/>
            </p:cNvSpPr>
            <p:nvPr/>
          </p:nvSpPr>
          <p:spPr bwMode="auto">
            <a:xfrm>
              <a:off x="3866" y="3248"/>
              <a:ext cx="455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2000" i="1"/>
                <a:t>  b</a:t>
              </a:r>
              <a:endParaRPr lang="cs-CZ" sz="2000"/>
            </a:p>
          </p:txBody>
        </p:sp>
        <p:sp>
          <p:nvSpPr>
            <p:cNvPr id="100361" name="Text Box 9"/>
            <p:cNvSpPr txBox="1">
              <a:spLocks noChangeArrowheads="1"/>
            </p:cNvSpPr>
            <p:nvPr/>
          </p:nvSpPr>
          <p:spPr bwMode="auto">
            <a:xfrm>
              <a:off x="2381" y="3249"/>
              <a:ext cx="454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sz="2000" i="1"/>
                <a:t> m</a:t>
              </a:r>
              <a:endParaRPr lang="cs-CZ" sz="2000"/>
            </a:p>
          </p:txBody>
        </p:sp>
        <p:sp>
          <p:nvSpPr>
            <p:cNvPr id="100362" name="Text Box 10"/>
            <p:cNvSpPr txBox="1">
              <a:spLocks noChangeArrowheads="1"/>
            </p:cNvSpPr>
            <p:nvPr/>
          </p:nvSpPr>
          <p:spPr bwMode="auto">
            <a:xfrm>
              <a:off x="2503" y="3248"/>
              <a:ext cx="576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363" name="Line 11"/>
            <p:cNvSpPr>
              <a:spLocks noChangeShapeType="1"/>
            </p:cNvSpPr>
            <p:nvPr/>
          </p:nvSpPr>
          <p:spPr bwMode="auto">
            <a:xfrm>
              <a:off x="2541" y="1814"/>
              <a:ext cx="0" cy="15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aphicFrame>
          <p:nvGraphicFramePr>
            <p:cNvPr id="100364" name="Object 12"/>
            <p:cNvGraphicFramePr>
              <a:graphicFrameLocks noChangeAspect="1"/>
            </p:cNvGraphicFramePr>
            <p:nvPr/>
          </p:nvGraphicFramePr>
          <p:xfrm>
            <a:off x="2699" y="3294"/>
            <a:ext cx="272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373" name="Rovnice" r:id="rId4" imgW="139639" imgH="190417" progId="Equation.3">
                    <p:embed/>
                  </p:oleObj>
                </mc:Choice>
                <mc:Fallback>
                  <p:oleObj name="Rovnice" r:id="rId4" imgW="139639" imgH="190417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99" y="3294"/>
                          <a:ext cx="272" cy="2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PERT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535487"/>
          </a:xfrm>
        </p:spPr>
        <p:txBody>
          <a:bodyPr/>
          <a:lstStyle/>
          <a:p>
            <a:r>
              <a:rPr lang="cs-CZ" sz="2800"/>
              <a:t>Levý krajní bod intervalu </a:t>
            </a:r>
            <a:r>
              <a:rPr lang="cs-CZ" sz="2800" i="1"/>
              <a:t>a</a:t>
            </a:r>
            <a:r>
              <a:rPr lang="cs-CZ" sz="2800" b="1"/>
              <a:t> </a:t>
            </a:r>
            <a:r>
              <a:rPr lang="cs-CZ" sz="2800"/>
              <a:t>nazveme </a:t>
            </a:r>
            <a:r>
              <a:rPr lang="cs-CZ" sz="2800" b="1"/>
              <a:t>optimistický odhad</a:t>
            </a:r>
            <a:r>
              <a:rPr lang="cs-CZ" sz="2800"/>
              <a:t> trvání činnosti (nejkratší doba trvání činnosti), pravý krajní bod intervalu </a:t>
            </a:r>
            <a:r>
              <a:rPr lang="cs-CZ" sz="2800" i="1"/>
              <a:t>b</a:t>
            </a:r>
            <a:r>
              <a:rPr lang="cs-CZ" sz="2800"/>
              <a:t> označíme jako </a:t>
            </a:r>
            <a:r>
              <a:rPr lang="cs-CZ" sz="2800" b="1"/>
              <a:t>pesimistický odhad</a:t>
            </a:r>
            <a:r>
              <a:rPr lang="cs-CZ" sz="2800"/>
              <a:t> trvání činnosti (nejdelší doba trvání činnosti), modus </a:t>
            </a:r>
            <a:r>
              <a:rPr lang="cs-CZ" sz="2800" i="1"/>
              <a:t>m</a:t>
            </a:r>
            <a:r>
              <a:rPr lang="cs-CZ" sz="2800"/>
              <a:t> budeme nazývat </a:t>
            </a:r>
            <a:r>
              <a:rPr lang="cs-CZ" sz="2800" b="1"/>
              <a:t>modální odhad</a:t>
            </a:r>
            <a:r>
              <a:rPr lang="cs-CZ" sz="2800"/>
              <a:t> trvání činnosti (nejpravděpodobnější doba trvání činnosti).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r>
              <a:rPr lang="cs-CZ"/>
              <a:t>PERT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7702550" cy="5399087"/>
          </a:xfrm>
        </p:spPr>
        <p:txBody>
          <a:bodyPr/>
          <a:lstStyle/>
          <a:p>
            <a:r>
              <a:rPr lang="cs-CZ" sz="2400"/>
              <a:t>Pro každou činnost můžeme vypočítat její </a:t>
            </a:r>
            <a:r>
              <a:rPr lang="cs-CZ" sz="2400" b="1"/>
              <a:t>střední hodnotu</a:t>
            </a:r>
            <a:r>
              <a:rPr lang="cs-CZ" sz="2400"/>
              <a:t> doby trvání a </a:t>
            </a:r>
            <a:r>
              <a:rPr lang="cs-CZ" sz="2400" b="1"/>
              <a:t>směrodatnou odchylku.</a:t>
            </a:r>
          </a:p>
          <a:p>
            <a:pPr algn="just">
              <a:buFont typeface="Symbol" panose="05050102010706020507" pitchFamily="18" charset="2"/>
              <a:buChar char=""/>
            </a:pPr>
            <a:r>
              <a:rPr lang="cs-CZ" sz="2400" b="1"/>
              <a:t>střední hodnotu  </a:t>
            </a:r>
            <a:r>
              <a:rPr lang="cs-CZ" sz="2400"/>
              <a:t>doby trvání činnosti</a:t>
            </a:r>
            <a:r>
              <a:rPr lang="cs-CZ" sz="2400" b="1"/>
              <a:t> </a:t>
            </a:r>
            <a:r>
              <a:rPr lang="cs-CZ" sz="2400"/>
              <a:t>(</a:t>
            </a:r>
            <a:r>
              <a:rPr lang="cs-CZ" sz="2400" i="1"/>
              <a:t>i,j):</a:t>
            </a:r>
          </a:p>
          <a:p>
            <a:pPr algn="just">
              <a:buFont typeface="Symbol" panose="05050102010706020507" pitchFamily="18" charset="2"/>
              <a:buChar char=""/>
            </a:pPr>
            <a:endParaRPr lang="cs-CZ" sz="2400" b="1" i="1"/>
          </a:p>
          <a:p>
            <a:pPr algn="just">
              <a:buFont typeface="Symbol" panose="05050102010706020507" pitchFamily="18" charset="2"/>
              <a:buChar char=""/>
            </a:pPr>
            <a:endParaRPr lang="cs-CZ" sz="2400" b="1" i="1"/>
          </a:p>
          <a:p>
            <a:pPr algn="just">
              <a:buFont typeface="Symbol" panose="05050102010706020507" pitchFamily="18" charset="2"/>
              <a:buChar char=""/>
            </a:pPr>
            <a:r>
              <a:rPr lang="cs-CZ" sz="2400" b="1"/>
              <a:t>směrodatná odchylka </a:t>
            </a:r>
            <a:r>
              <a:rPr lang="cs-CZ" sz="2400" i="1"/>
              <a:t>s</a:t>
            </a:r>
            <a:r>
              <a:rPr lang="cs-CZ" sz="2400" i="1" baseline="-25000"/>
              <a:t>ij</a:t>
            </a:r>
            <a:r>
              <a:rPr lang="cs-CZ" sz="2400"/>
              <a:t> </a:t>
            </a:r>
            <a:r>
              <a:rPr lang="cs-CZ" sz="2400" b="1"/>
              <a:t> </a:t>
            </a:r>
            <a:r>
              <a:rPr lang="cs-CZ" sz="2400"/>
              <a:t>doby trvání činnosti</a:t>
            </a:r>
            <a:r>
              <a:rPr lang="cs-CZ" sz="2400" b="1"/>
              <a:t> </a:t>
            </a:r>
            <a:r>
              <a:rPr lang="cs-CZ" sz="2400" i="1"/>
              <a:t>(i,j</a:t>
            </a:r>
            <a:r>
              <a:rPr lang="cs-CZ" sz="2400"/>
              <a:t>): </a:t>
            </a:r>
            <a:endParaRPr lang="cs-CZ" sz="2400" b="1" i="1"/>
          </a:p>
          <a:p>
            <a:pPr lvl="1" algn="just">
              <a:buFont typeface="Symbol" panose="05050102010706020507" pitchFamily="18" charset="2"/>
              <a:buChar char=""/>
            </a:pPr>
            <a:endParaRPr lang="cs-CZ" sz="2400"/>
          </a:p>
          <a:p>
            <a:pPr lvl="1" algn="just">
              <a:buFont typeface="Symbol" panose="05050102010706020507" pitchFamily="18" charset="2"/>
              <a:buChar char=""/>
            </a:pPr>
            <a:endParaRPr lang="cs-CZ" sz="2400"/>
          </a:p>
          <a:p>
            <a:pPr>
              <a:buFont typeface="Symbol" panose="05050102010706020507" pitchFamily="18" charset="2"/>
              <a:buChar char=""/>
            </a:pPr>
            <a:r>
              <a:rPr lang="cs-CZ" sz="2400"/>
              <a:t>Při výpočtu kritické cesty metodou PERT  namísto pevně zadaných hodnot délek trvání jednotlivých činností </a:t>
            </a:r>
            <a:r>
              <a:rPr lang="cs-CZ" sz="2400" i="1"/>
              <a:t>y</a:t>
            </a:r>
            <a:r>
              <a:rPr lang="cs-CZ" sz="2400" i="1" baseline="-25000"/>
              <a:t>ij</a:t>
            </a:r>
            <a:r>
              <a:rPr lang="cs-CZ" sz="2400"/>
              <a:t> použijeme střední hodnoty dob trvání činností  a </a:t>
            </a:r>
          </a:p>
          <a:p>
            <a:pPr>
              <a:buFont typeface="Symbol" panose="05050102010706020507" pitchFamily="18" charset="2"/>
              <a:buChar char=""/>
            </a:pPr>
            <a:r>
              <a:rPr lang="cs-CZ" sz="2400" b="1"/>
              <a:t>dále postupujeme stejně jako u metody CPM</a:t>
            </a:r>
            <a:r>
              <a:rPr lang="cs-CZ" sz="2400"/>
              <a:t>!!! 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05" name="Object 5"/>
          <p:cNvGraphicFramePr>
            <a:graphicFrameLocks noChangeAspect="1"/>
          </p:cNvGraphicFramePr>
          <p:nvPr/>
        </p:nvGraphicFramePr>
        <p:xfrm>
          <a:off x="1619250" y="2336800"/>
          <a:ext cx="26654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2" name="Rovnice" r:id="rId3" imgW="1257300" imgH="419100" progId="Equation.3">
                  <p:embed/>
                </p:oleObj>
              </mc:Choice>
              <mc:Fallback>
                <p:oleObj name="Rovnice" r:id="rId3" imgW="12573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336800"/>
                        <a:ext cx="2665413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2407" name="Object 7"/>
          <p:cNvGraphicFramePr>
            <a:graphicFrameLocks noChangeAspect="1"/>
          </p:cNvGraphicFramePr>
          <p:nvPr/>
        </p:nvGraphicFramePr>
        <p:xfrm>
          <a:off x="1763713" y="3716338"/>
          <a:ext cx="15843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3" name="Rovnice" r:id="rId5" imgW="825500" imgH="419100" progId="Equation.3">
                  <p:embed/>
                </p:oleObj>
              </mc:Choice>
              <mc:Fallback>
                <p:oleObj name="Rovnice" r:id="rId5" imgW="8255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716338"/>
                        <a:ext cx="1584325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/>
              <a:t>PERT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413"/>
            <a:ext cx="7772400" cy="4827587"/>
          </a:xfrm>
        </p:spPr>
        <p:txBody>
          <a:bodyPr/>
          <a:lstStyle/>
          <a:p>
            <a:r>
              <a:rPr lang="cs-CZ" sz="2400"/>
              <a:t>Výsledkem výpočtů jsou jednotlivé hrany tvořící kritickou cestu. Namísto délky projektu vypočítáme pouze </a:t>
            </a:r>
            <a:r>
              <a:rPr lang="cs-CZ" sz="2400" b="1"/>
              <a:t>střední hodnotu</a:t>
            </a:r>
            <a:r>
              <a:rPr lang="cs-CZ" sz="2400"/>
              <a:t> doby trvání celého projektu a </a:t>
            </a:r>
            <a:r>
              <a:rPr lang="cs-CZ" sz="2400" b="1"/>
              <a:t>směrodatnou odchylku</a:t>
            </a:r>
            <a:r>
              <a:rPr lang="cs-CZ" sz="2400"/>
              <a:t> doby trvání celého projektu.</a:t>
            </a:r>
          </a:p>
          <a:p>
            <a:r>
              <a:rPr lang="cs-CZ" sz="2600" b="1"/>
              <a:t>Střední hodnota trvání projektu</a:t>
            </a:r>
            <a:r>
              <a:rPr lang="cs-CZ" sz="2600"/>
              <a:t> </a:t>
            </a:r>
          </a:p>
          <a:p>
            <a:pPr lvl="1"/>
            <a:endParaRPr lang="cs-CZ" sz="2200"/>
          </a:p>
          <a:p>
            <a:endParaRPr lang="cs-CZ" sz="2600" b="1"/>
          </a:p>
          <a:p>
            <a:r>
              <a:rPr lang="cs-CZ" sz="2600" b="1"/>
              <a:t>Směrodatná odchylka doby trvání projektu</a:t>
            </a:r>
            <a:r>
              <a:rPr lang="cs-CZ" sz="2600"/>
              <a:t> 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1908175" y="3429000"/>
          <a:ext cx="151130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6" name="Rovnice" r:id="rId3" imgW="736600" imgH="342900" progId="Equation.3">
                  <p:embed/>
                </p:oleObj>
              </mc:Choice>
              <mc:Fallback>
                <p:oleObj name="Rovnice" r:id="rId3" imgW="736600" imgH="342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429000"/>
                        <a:ext cx="1511300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3431" name="Object 7"/>
          <p:cNvGraphicFramePr>
            <a:graphicFrameLocks noChangeAspect="1"/>
          </p:cNvGraphicFramePr>
          <p:nvPr/>
        </p:nvGraphicFramePr>
        <p:xfrm>
          <a:off x="1835150" y="4740275"/>
          <a:ext cx="18732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7" name="Rovnice" r:id="rId5" imgW="990170" imgH="393529" progId="Equation.3">
                  <p:embed/>
                </p:oleObj>
              </mc:Choice>
              <mc:Fallback>
                <p:oleObj name="Rovnice" r:id="rId5" imgW="990170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740275"/>
                        <a:ext cx="1873250" cy="738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cs-CZ"/>
              <a:t>PERT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68413"/>
            <a:ext cx="7847013" cy="4827587"/>
          </a:xfrm>
        </p:spPr>
        <p:txBody>
          <a:bodyPr/>
          <a:lstStyle/>
          <a:p>
            <a:r>
              <a:rPr lang="cs-CZ" sz="2800" dirty="0"/>
              <a:t>S jakou pravděpodobností bude projekt dokončen v plánovaném termínu </a:t>
            </a:r>
            <a:r>
              <a:rPr lang="cs-CZ" sz="2800" i="1" dirty="0" err="1"/>
              <a:t>T</a:t>
            </a:r>
            <a:r>
              <a:rPr lang="cs-CZ" sz="2800" i="1" baseline="-25000" dirty="0" err="1"/>
              <a:t>p</a:t>
            </a:r>
            <a:r>
              <a:rPr lang="cs-CZ" sz="2800" dirty="0"/>
              <a:t> ?</a:t>
            </a:r>
          </a:p>
          <a:p>
            <a:pPr lvl="1"/>
            <a:r>
              <a:rPr lang="cs-CZ" sz="2600" dirty="0"/>
              <a:t>trvání projektu </a:t>
            </a:r>
            <a:r>
              <a:rPr lang="cs-CZ" sz="2600" i="1" dirty="0"/>
              <a:t>T</a:t>
            </a:r>
            <a:r>
              <a:rPr lang="cs-CZ" sz="2600" dirty="0"/>
              <a:t> lze přibližně odhadnout pomocí </a:t>
            </a:r>
            <a:r>
              <a:rPr lang="cs-CZ" sz="2600" b="1" dirty="0"/>
              <a:t>normálního rozdělení</a:t>
            </a:r>
            <a:r>
              <a:rPr lang="cs-CZ" sz="2600" dirty="0"/>
              <a:t> pravděpodobnosti se střední hodnotou        směrodatnou odchylkou </a:t>
            </a:r>
            <a:r>
              <a:rPr lang="cs-CZ" sz="2600" i="1" dirty="0"/>
              <a:t>s</a:t>
            </a:r>
            <a:r>
              <a:rPr lang="cs-CZ" sz="2600" dirty="0"/>
              <a:t>(</a:t>
            </a:r>
            <a:r>
              <a:rPr lang="cs-CZ" sz="2600" i="1" dirty="0"/>
              <a:t>T</a:t>
            </a:r>
            <a:r>
              <a:rPr lang="cs-CZ" sz="2600" dirty="0"/>
              <a:t>)  </a:t>
            </a:r>
          </a:p>
          <a:p>
            <a:pPr lvl="1"/>
            <a:r>
              <a:rPr lang="cs-CZ" sz="2600" dirty="0"/>
              <a:t>   </a:t>
            </a:r>
          </a:p>
          <a:p>
            <a:pPr lvl="1">
              <a:buFontTx/>
              <a:buNone/>
            </a:pPr>
            <a:r>
              <a:rPr lang="cs-CZ" sz="2600" dirty="0"/>
              <a:t>                                                                                                                                 									kde </a:t>
            </a:r>
            <a:r>
              <a:rPr lang="cs-CZ" sz="2600" i="1" dirty="0"/>
              <a:t>F </a:t>
            </a:r>
            <a:r>
              <a:rPr lang="cs-CZ" sz="2600" dirty="0"/>
              <a:t>je distribuční funkce </a:t>
            </a:r>
            <a:r>
              <a:rPr lang="cs-CZ" sz="2600" i="1" dirty="0"/>
              <a:t>N</a:t>
            </a:r>
            <a:r>
              <a:rPr lang="cs-CZ" sz="2600" dirty="0"/>
              <a:t>(0,1</a:t>
            </a:r>
            <a:r>
              <a:rPr lang="cs-CZ" sz="2600" dirty="0" smtClean="0"/>
              <a:t>)</a:t>
            </a:r>
            <a:endParaRPr lang="en-US" sz="2600" dirty="0" smtClean="0"/>
          </a:p>
          <a:p>
            <a:pPr lvl="1">
              <a:buFontTx/>
              <a:buNone/>
            </a:pPr>
            <a:r>
              <a:rPr lang="en-US" sz="2600" dirty="0"/>
              <a:t>	</a:t>
            </a:r>
            <a:r>
              <a:rPr lang="en-US" sz="2600" dirty="0" smtClean="0"/>
              <a:t>	( v </a:t>
            </a:r>
            <a:r>
              <a:rPr lang="en-US" sz="2600" dirty="0" err="1" smtClean="0"/>
              <a:t>Excelu</a:t>
            </a:r>
            <a:r>
              <a:rPr lang="en-US" sz="2600" dirty="0" smtClean="0"/>
              <a:t> </a:t>
            </a:r>
            <a:r>
              <a:rPr lang="en-US" sz="2600" dirty="0" err="1" smtClean="0"/>
              <a:t>funkce</a:t>
            </a:r>
            <a:r>
              <a:rPr lang="en-US" sz="2600" dirty="0" smtClean="0"/>
              <a:t> NORM.S.DIST)</a:t>
            </a:r>
            <a:endParaRPr lang="cs-CZ" sz="2600" dirty="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2916238" y="2997200"/>
          <a:ext cx="3651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Rovnice" r:id="rId3" imgW="152334" imgH="190417" progId="Equation.3">
                  <p:embed/>
                </p:oleObj>
              </mc:Choice>
              <mc:Fallback>
                <p:oleObj name="Rovnice" r:id="rId3" imgW="152334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997200"/>
                        <a:ext cx="365125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627313" y="3573463"/>
          <a:ext cx="30956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0" name="Rovnice" r:id="rId5" imgW="1485900" imgH="508000" progId="Equation.3">
                  <p:embed/>
                </p:oleObj>
              </mc:Choice>
              <mc:Fallback>
                <p:oleObj name="Rovnice" r:id="rId5" imgW="14859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573463"/>
                        <a:ext cx="3095625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/>
              <a:t>Časová analýza projektů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Projekt:</a:t>
            </a:r>
            <a:r>
              <a:rPr lang="cs-CZ" sz="2800"/>
              <a:t> soubor </a:t>
            </a:r>
            <a:r>
              <a:rPr lang="cs-CZ" sz="2800" b="1"/>
              <a:t>činností</a:t>
            </a:r>
            <a:r>
              <a:rPr lang="cs-CZ" sz="2800"/>
              <a:t> prostorově a časově omezených, technologicky a organizačně souvisejících</a:t>
            </a:r>
          </a:p>
          <a:p>
            <a:pPr>
              <a:lnSpc>
                <a:spcPct val="80000"/>
              </a:lnSpc>
            </a:pPr>
            <a:r>
              <a:rPr lang="cs-CZ" sz="2800" b="1"/>
              <a:t>Realizace projektu</a:t>
            </a:r>
            <a:r>
              <a:rPr lang="cs-CZ" sz="2800"/>
              <a:t>: realizace všech činností tvořících projekt. </a:t>
            </a:r>
          </a:p>
          <a:p>
            <a:pPr>
              <a:lnSpc>
                <a:spcPct val="80000"/>
              </a:lnSpc>
            </a:pPr>
            <a:r>
              <a:rPr lang="cs-CZ" sz="2800">
                <a:cs typeface="Times New Roman" panose="02020603050405020304" pitchFamily="18" charset="0"/>
              </a:rPr>
              <a:t>Pro každou činnost musíme stanovit údaje, které ji charakterizují, např</a:t>
            </a:r>
            <a:r>
              <a:rPr lang="cs-CZ" sz="2800"/>
              <a:t>.</a:t>
            </a:r>
            <a:r>
              <a:rPr lang="cs-CZ" sz="2800">
                <a:cs typeface="Times New Roman" panose="02020603050405020304" pitchFamily="18" charset="0"/>
              </a:rPr>
              <a:t> dobu trvání, požadavky na zajištění a její návaznost v rámci celého projektu</a:t>
            </a:r>
            <a:r>
              <a:rPr lang="cs-CZ" sz="2800"/>
              <a:t> </a:t>
            </a:r>
            <a:r>
              <a:rPr lang="cs-CZ" sz="2800">
                <a:sym typeface="Symbol" panose="05050102010706020507" pitchFamily="18" charset="2"/>
              </a:rPr>
              <a:t></a:t>
            </a:r>
            <a:r>
              <a:rPr lang="cs-CZ" sz="2800"/>
              <a:t> </a:t>
            </a:r>
            <a:r>
              <a:rPr lang="cs-CZ" sz="2800">
                <a:cs typeface="Times New Roman" panose="02020603050405020304" pitchFamily="18" charset="0"/>
              </a:rPr>
              <a:t>pořadí činností v projektu není náhodné.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cs-CZ" sz="4000"/>
              <a:t>PERT - Příklad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/>
              <a:t>   Je dán projekt, který má následující síťový graf. Optimistické, pesimistické a modální odhady trvání činností jsou uvedeny v následující tabulce. Činnost E je fiktivní. Najděte kritickou cestu, vypočítejte střední hodnotu doby trvání projektu a směrodatnou odchylku doby trvání projektu. Určete pravděpodobnost toho, že celý projekt bude realizován v čase, který nepřekročí plánovaný termín ukončení projektu </a:t>
            </a:r>
            <a:r>
              <a:rPr lang="cs-CZ" sz="2800" i="1"/>
              <a:t>T</a:t>
            </a:r>
            <a:r>
              <a:rPr lang="cs-CZ" sz="2800" i="1" baseline="-25000"/>
              <a:t>p</a:t>
            </a:r>
            <a:r>
              <a:rPr lang="cs-CZ" sz="2800" i="1"/>
              <a:t> </a:t>
            </a:r>
            <a:r>
              <a:rPr lang="cs-CZ" sz="2800"/>
              <a:t>= 42 dní. S jakou pravděpodobností bude projekt ukončen za 35 dní?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Příklad.</a:t>
            </a:r>
          </a:p>
        </p:txBody>
      </p:sp>
      <p:grpSp>
        <p:nvGrpSpPr>
          <p:cNvPr id="106499" name="Group 3"/>
          <p:cNvGrpSpPr>
            <a:grpSpLocks/>
          </p:cNvGrpSpPr>
          <p:nvPr/>
        </p:nvGrpSpPr>
        <p:grpSpPr bwMode="auto">
          <a:xfrm>
            <a:off x="539750" y="1844675"/>
            <a:ext cx="7777163" cy="2862263"/>
            <a:chOff x="2137" y="1777"/>
            <a:chExt cx="5400" cy="1980"/>
          </a:xfrm>
        </p:grpSpPr>
        <p:grpSp>
          <p:nvGrpSpPr>
            <p:cNvPr id="106500" name="Group 4"/>
            <p:cNvGrpSpPr>
              <a:grpSpLocks/>
            </p:cNvGrpSpPr>
            <p:nvPr/>
          </p:nvGrpSpPr>
          <p:grpSpPr bwMode="auto">
            <a:xfrm>
              <a:off x="2137" y="1777"/>
              <a:ext cx="5400" cy="1980"/>
              <a:chOff x="2160" y="10980"/>
              <a:chExt cx="5400" cy="1980"/>
            </a:xfrm>
          </p:grpSpPr>
          <p:grpSp>
            <p:nvGrpSpPr>
              <p:cNvPr id="106501" name="Group 5"/>
              <p:cNvGrpSpPr>
                <a:grpSpLocks/>
              </p:cNvGrpSpPr>
              <p:nvPr/>
            </p:nvGrpSpPr>
            <p:grpSpPr bwMode="auto">
              <a:xfrm>
                <a:off x="2630" y="10980"/>
                <a:ext cx="4515" cy="1912"/>
                <a:chOff x="2630" y="10980"/>
                <a:chExt cx="4515" cy="1912"/>
              </a:xfrm>
            </p:grpSpPr>
            <p:sp>
              <p:nvSpPr>
                <p:cNvPr id="10650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630" y="11402"/>
                  <a:ext cx="608" cy="54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3" name="Line 7"/>
                <p:cNvSpPr>
                  <a:spLocks noChangeShapeType="1"/>
                </p:cNvSpPr>
                <p:nvPr/>
              </p:nvSpPr>
              <p:spPr bwMode="auto">
                <a:xfrm>
                  <a:off x="2630" y="12201"/>
                  <a:ext cx="517" cy="3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4" name="Line 8"/>
                <p:cNvSpPr>
                  <a:spLocks noChangeShapeType="1"/>
                </p:cNvSpPr>
                <p:nvPr/>
              </p:nvSpPr>
              <p:spPr bwMode="auto">
                <a:xfrm>
                  <a:off x="2630" y="12074"/>
                  <a:ext cx="1645" cy="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5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3686" y="11289"/>
                  <a:ext cx="1998" cy="2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3569" y="12203"/>
                  <a:ext cx="732" cy="50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7" name="Line 11"/>
                <p:cNvSpPr>
                  <a:spLocks noChangeShapeType="1"/>
                </p:cNvSpPr>
                <p:nvPr/>
              </p:nvSpPr>
              <p:spPr bwMode="auto">
                <a:xfrm>
                  <a:off x="3636" y="11409"/>
                  <a:ext cx="711" cy="4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sysDot"/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3569" y="12793"/>
                  <a:ext cx="2252" cy="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09" name="Line 13"/>
                <p:cNvSpPr>
                  <a:spLocks noChangeShapeType="1"/>
                </p:cNvSpPr>
                <p:nvPr/>
              </p:nvSpPr>
              <p:spPr bwMode="auto">
                <a:xfrm>
                  <a:off x="4743" y="12074"/>
                  <a:ext cx="1123" cy="4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10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4743" y="11416"/>
                  <a:ext cx="954" cy="5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11" name="Line 15"/>
                <p:cNvSpPr>
                  <a:spLocks noChangeShapeType="1"/>
                </p:cNvSpPr>
                <p:nvPr/>
              </p:nvSpPr>
              <p:spPr bwMode="auto">
                <a:xfrm>
                  <a:off x="5917" y="11568"/>
                  <a:ext cx="112" cy="8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12" name="Line 16"/>
                <p:cNvSpPr>
                  <a:spLocks noChangeShapeType="1"/>
                </p:cNvSpPr>
                <p:nvPr/>
              </p:nvSpPr>
              <p:spPr bwMode="auto">
                <a:xfrm>
                  <a:off x="6151" y="11315"/>
                  <a:ext cx="994" cy="3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1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6269" y="11915"/>
                  <a:ext cx="843" cy="6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grpSp>
              <p:nvGrpSpPr>
                <p:cNvPr id="106514" name="Group 18"/>
                <p:cNvGrpSpPr>
                  <a:grpSpLocks/>
                </p:cNvGrpSpPr>
                <p:nvPr/>
              </p:nvGrpSpPr>
              <p:grpSpPr bwMode="auto">
                <a:xfrm>
                  <a:off x="2630" y="10980"/>
                  <a:ext cx="4390" cy="1912"/>
                  <a:chOff x="2630" y="10980"/>
                  <a:chExt cx="4390" cy="1912"/>
                </a:xfrm>
              </p:grpSpPr>
              <p:sp>
                <p:nvSpPr>
                  <p:cNvPr id="106515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08" y="11760"/>
                    <a:ext cx="492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106516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30" y="11442"/>
                    <a:ext cx="430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06517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01" y="10980"/>
                    <a:ext cx="559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0651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44" y="11319"/>
                    <a:ext cx="556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E</a:t>
                    </a:r>
                  </a:p>
                </p:txBody>
              </p:sp>
              <p:sp>
                <p:nvSpPr>
                  <p:cNvPr id="10651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30" y="12327"/>
                    <a:ext cx="610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06520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05" y="12512"/>
                    <a:ext cx="455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G</a:t>
                    </a:r>
                  </a:p>
                </p:txBody>
              </p:sp>
              <p:sp>
                <p:nvSpPr>
                  <p:cNvPr id="10652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00" y="12240"/>
                    <a:ext cx="485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F</a:t>
                    </a:r>
                  </a:p>
                </p:txBody>
              </p:sp>
              <p:sp>
                <p:nvSpPr>
                  <p:cNvPr id="10652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95" y="11948"/>
                    <a:ext cx="485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I</a:t>
                    </a:r>
                  </a:p>
                </p:txBody>
              </p:sp>
              <p:sp>
                <p:nvSpPr>
                  <p:cNvPr id="10652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1442"/>
                    <a:ext cx="540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H</a:t>
                    </a:r>
                  </a:p>
                </p:txBody>
              </p:sp>
              <p:sp>
                <p:nvSpPr>
                  <p:cNvPr id="106524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503" y="11189"/>
                    <a:ext cx="517" cy="3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K</a:t>
                    </a:r>
                  </a:p>
                </p:txBody>
              </p:sp>
              <p:sp>
                <p:nvSpPr>
                  <p:cNvPr id="106525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00" y="11957"/>
                    <a:ext cx="540" cy="3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54000" tIns="10800"/>
                  <a:lstStyle/>
                  <a:p>
                    <a:r>
                      <a:rPr lang="cs-CZ" sz="1800">
                        <a:latin typeface="Arial" panose="020B0604020202020204" pitchFamily="34" charset="0"/>
                      </a:rPr>
                      <a:t>L</a:t>
                    </a:r>
                  </a:p>
                </p:txBody>
              </p:sp>
            </p:grpSp>
          </p:grpSp>
          <p:grpSp>
            <p:nvGrpSpPr>
              <p:cNvPr id="106526" name="Group 30"/>
              <p:cNvGrpSpPr>
                <a:grpSpLocks/>
              </p:cNvGrpSpPr>
              <p:nvPr/>
            </p:nvGrpSpPr>
            <p:grpSpPr bwMode="auto">
              <a:xfrm>
                <a:off x="2160" y="11043"/>
                <a:ext cx="5400" cy="1917"/>
                <a:chOff x="2160" y="11043"/>
                <a:chExt cx="5400" cy="1917"/>
              </a:xfrm>
            </p:grpSpPr>
            <p:sp>
              <p:nvSpPr>
                <p:cNvPr id="106527" name="Oval 31"/>
                <p:cNvSpPr>
                  <a:spLocks noChangeArrowheads="1"/>
                </p:cNvSpPr>
                <p:nvPr/>
              </p:nvSpPr>
              <p:spPr bwMode="auto">
                <a:xfrm>
                  <a:off x="2160" y="11821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28" name="Oval 32"/>
                <p:cNvSpPr>
                  <a:spLocks noChangeArrowheads="1"/>
                </p:cNvSpPr>
                <p:nvPr/>
              </p:nvSpPr>
              <p:spPr bwMode="auto">
                <a:xfrm>
                  <a:off x="3205" y="11043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29" name="Oval 33"/>
                <p:cNvSpPr>
                  <a:spLocks noChangeArrowheads="1"/>
                </p:cNvSpPr>
                <p:nvPr/>
              </p:nvSpPr>
              <p:spPr bwMode="auto">
                <a:xfrm>
                  <a:off x="5799" y="12454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30" name="Oval 34"/>
                <p:cNvSpPr>
                  <a:spLocks noChangeArrowheads="1"/>
                </p:cNvSpPr>
                <p:nvPr/>
              </p:nvSpPr>
              <p:spPr bwMode="auto">
                <a:xfrm>
                  <a:off x="5682" y="11062"/>
                  <a:ext cx="469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31" name="Oval 35"/>
                <p:cNvSpPr>
                  <a:spLocks noChangeArrowheads="1"/>
                </p:cNvSpPr>
                <p:nvPr/>
              </p:nvSpPr>
              <p:spPr bwMode="auto">
                <a:xfrm>
                  <a:off x="4273" y="11821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32" name="Oval 36"/>
                <p:cNvSpPr>
                  <a:spLocks noChangeArrowheads="1"/>
                </p:cNvSpPr>
                <p:nvPr/>
              </p:nvSpPr>
              <p:spPr bwMode="auto">
                <a:xfrm>
                  <a:off x="3099" y="12454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33" name="Oval 37"/>
                <p:cNvSpPr>
                  <a:spLocks noChangeArrowheads="1"/>
                </p:cNvSpPr>
                <p:nvPr/>
              </p:nvSpPr>
              <p:spPr bwMode="auto">
                <a:xfrm>
                  <a:off x="7090" y="11568"/>
                  <a:ext cx="470" cy="50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54000" tIns="10800"/>
                <a:lstStyle/>
                <a:p>
                  <a:endParaRPr lang="cs-CZ"/>
                </a:p>
              </p:txBody>
            </p:sp>
            <p:sp>
              <p:nvSpPr>
                <p:cNvPr id="1065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227" y="11894"/>
                  <a:ext cx="352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10653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77" y="11107"/>
                  <a:ext cx="352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10653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166" y="12533"/>
                  <a:ext cx="434" cy="4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1065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347" y="11873"/>
                  <a:ext cx="513" cy="54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10653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5755" y="11114"/>
                  <a:ext cx="545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5</a:t>
                  </a:r>
                </a:p>
              </p:txBody>
            </p:sp>
            <p:sp>
              <p:nvSpPr>
                <p:cNvPr id="106539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5873" y="12512"/>
                  <a:ext cx="427" cy="38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6</a:t>
                  </a:r>
                </a:p>
              </p:txBody>
            </p:sp>
            <p:sp>
              <p:nvSpPr>
                <p:cNvPr id="10654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7145" y="11620"/>
                  <a:ext cx="415" cy="3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54000" tIns="10800"/>
                <a:lstStyle/>
                <a:p>
                  <a:r>
                    <a:rPr lang="cs-CZ" sz="1800">
                      <a:latin typeface="Arial" panose="020B0604020202020204" pitchFamily="34" charset="0"/>
                    </a:rPr>
                    <a:t>7</a:t>
                  </a:r>
                </a:p>
              </p:txBody>
            </p:sp>
          </p:grpSp>
        </p:grpSp>
        <p:sp>
          <p:nvSpPr>
            <p:cNvPr id="106541" name="Text Box 45"/>
            <p:cNvSpPr txBox="1">
              <a:spLocks noChangeArrowheads="1"/>
            </p:cNvSpPr>
            <p:nvPr/>
          </p:nvSpPr>
          <p:spPr bwMode="auto">
            <a:xfrm>
              <a:off x="5917" y="2497"/>
              <a:ext cx="36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4000" tIns="10800"/>
            <a:lstStyle/>
            <a:p>
              <a:r>
                <a:rPr lang="cs-CZ" sz="1800">
                  <a:latin typeface="Arial" panose="020B0604020202020204" pitchFamily="34" charset="0"/>
                </a:rPr>
                <a:t>J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Příklad..</a:t>
            </a:r>
          </a:p>
        </p:txBody>
      </p:sp>
      <p:pic>
        <p:nvPicPr>
          <p:cNvPr id="1075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0" r="4858" b="5319"/>
          <a:stretch>
            <a:fillRect/>
          </a:stretch>
        </p:blipFill>
        <p:spPr>
          <a:xfrm>
            <a:off x="755650" y="1652588"/>
            <a:ext cx="7848600" cy="454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6156325" y="21336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6156325" y="23495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6156325" y="26368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10</a:t>
            </a:r>
          </a:p>
        </p:txBody>
      </p:sp>
      <p:grpSp>
        <p:nvGrpSpPr>
          <p:cNvPr id="107527" name="Group 7"/>
          <p:cNvGrpSpPr>
            <a:grpSpLocks/>
          </p:cNvGrpSpPr>
          <p:nvPr/>
        </p:nvGrpSpPr>
        <p:grpSpPr bwMode="auto">
          <a:xfrm>
            <a:off x="6227763" y="3068638"/>
            <a:ext cx="647700" cy="2887662"/>
            <a:chOff x="3923" y="1933"/>
            <a:chExt cx="408" cy="1819"/>
          </a:xfrm>
        </p:grpSpPr>
        <p:sp>
          <p:nvSpPr>
            <p:cNvPr id="107528" name="Text Box 8"/>
            <p:cNvSpPr txBox="1">
              <a:spLocks noChangeArrowheads="1"/>
            </p:cNvSpPr>
            <p:nvPr/>
          </p:nvSpPr>
          <p:spPr bwMode="auto">
            <a:xfrm>
              <a:off x="3923" y="1933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7529" name="Text Box 9"/>
            <p:cNvSpPr txBox="1">
              <a:spLocks noChangeArrowheads="1"/>
            </p:cNvSpPr>
            <p:nvPr/>
          </p:nvSpPr>
          <p:spPr bwMode="auto">
            <a:xfrm>
              <a:off x="3923" y="2115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7530" name="Text Box 10"/>
            <p:cNvSpPr txBox="1">
              <a:spLocks noChangeArrowheads="1"/>
            </p:cNvSpPr>
            <p:nvPr/>
          </p:nvSpPr>
          <p:spPr bwMode="auto">
            <a:xfrm>
              <a:off x="3923" y="2296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3923" y="2478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7532" name="Text Box 12"/>
            <p:cNvSpPr txBox="1">
              <a:spLocks noChangeArrowheads="1"/>
            </p:cNvSpPr>
            <p:nvPr/>
          </p:nvSpPr>
          <p:spPr bwMode="auto">
            <a:xfrm>
              <a:off x="3923" y="2704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7533" name="Text Box 13"/>
            <p:cNvSpPr txBox="1">
              <a:spLocks noChangeArrowheads="1"/>
            </p:cNvSpPr>
            <p:nvPr/>
          </p:nvSpPr>
          <p:spPr bwMode="auto">
            <a:xfrm>
              <a:off x="3923" y="2931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7534" name="Text Box 14"/>
            <p:cNvSpPr txBox="1">
              <a:spLocks noChangeArrowheads="1"/>
            </p:cNvSpPr>
            <p:nvPr/>
          </p:nvSpPr>
          <p:spPr bwMode="auto">
            <a:xfrm>
              <a:off x="3923" y="3113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07535" name="Text Box 15"/>
            <p:cNvSpPr txBox="1">
              <a:spLocks noChangeArrowheads="1"/>
            </p:cNvSpPr>
            <p:nvPr/>
          </p:nvSpPr>
          <p:spPr bwMode="auto">
            <a:xfrm>
              <a:off x="3923" y="3294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7536" name="Text Box 16"/>
            <p:cNvSpPr txBox="1">
              <a:spLocks noChangeArrowheads="1"/>
            </p:cNvSpPr>
            <p:nvPr/>
          </p:nvSpPr>
          <p:spPr bwMode="auto">
            <a:xfrm>
              <a:off x="3923" y="3521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12</a:t>
              </a:r>
            </a:p>
          </p:txBody>
        </p:sp>
      </p:grp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7380288" y="206057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16/36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7380288" y="2349500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64/36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7380288" y="263683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800">
                <a:latin typeface="Arial" panose="020B0604020202020204" pitchFamily="34" charset="0"/>
              </a:rPr>
              <a:t>64/36</a:t>
            </a:r>
          </a:p>
        </p:txBody>
      </p:sp>
      <p:grpSp>
        <p:nvGrpSpPr>
          <p:cNvPr id="107540" name="Group 20"/>
          <p:cNvGrpSpPr>
            <a:grpSpLocks/>
          </p:cNvGrpSpPr>
          <p:nvPr/>
        </p:nvGrpSpPr>
        <p:grpSpPr bwMode="auto">
          <a:xfrm>
            <a:off x="7308850" y="3068638"/>
            <a:ext cx="936625" cy="2887662"/>
            <a:chOff x="4604" y="1933"/>
            <a:chExt cx="590" cy="1819"/>
          </a:xfrm>
        </p:grpSpPr>
        <p:sp>
          <p:nvSpPr>
            <p:cNvPr id="107541" name="Text Box 21"/>
            <p:cNvSpPr txBox="1">
              <a:spLocks noChangeArrowheads="1"/>
            </p:cNvSpPr>
            <p:nvPr/>
          </p:nvSpPr>
          <p:spPr bwMode="auto">
            <a:xfrm>
              <a:off x="4604" y="1933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07542" name="Text Box 22"/>
            <p:cNvSpPr txBox="1">
              <a:spLocks noChangeArrowheads="1"/>
            </p:cNvSpPr>
            <p:nvPr/>
          </p:nvSpPr>
          <p:spPr bwMode="auto">
            <a:xfrm>
              <a:off x="4604" y="2115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4/36</a:t>
              </a:r>
            </a:p>
          </p:txBody>
        </p:sp>
        <p:sp>
          <p:nvSpPr>
            <p:cNvPr id="107543" name="Text Box 23"/>
            <p:cNvSpPr txBox="1">
              <a:spLocks noChangeArrowheads="1"/>
            </p:cNvSpPr>
            <p:nvPr/>
          </p:nvSpPr>
          <p:spPr bwMode="auto">
            <a:xfrm>
              <a:off x="4604" y="2341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4/36</a:t>
              </a:r>
            </a:p>
          </p:txBody>
        </p:sp>
        <p:sp>
          <p:nvSpPr>
            <p:cNvPr id="107544" name="Text Box 24"/>
            <p:cNvSpPr txBox="1">
              <a:spLocks noChangeArrowheads="1"/>
            </p:cNvSpPr>
            <p:nvPr/>
          </p:nvSpPr>
          <p:spPr bwMode="auto">
            <a:xfrm>
              <a:off x="4604" y="2523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64/36</a:t>
              </a:r>
            </a:p>
          </p:txBody>
        </p:sp>
        <p:sp>
          <p:nvSpPr>
            <p:cNvPr id="107545" name="Text Box 25"/>
            <p:cNvSpPr txBox="1">
              <a:spLocks noChangeArrowheads="1"/>
            </p:cNvSpPr>
            <p:nvPr/>
          </p:nvSpPr>
          <p:spPr bwMode="auto">
            <a:xfrm>
              <a:off x="4604" y="2704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16/36</a:t>
              </a:r>
            </a:p>
          </p:txBody>
        </p:sp>
        <p:sp>
          <p:nvSpPr>
            <p:cNvPr id="107546" name="Text Box 26"/>
            <p:cNvSpPr txBox="1">
              <a:spLocks noChangeArrowheads="1"/>
            </p:cNvSpPr>
            <p:nvPr/>
          </p:nvSpPr>
          <p:spPr bwMode="auto">
            <a:xfrm>
              <a:off x="4604" y="2886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4/36</a:t>
              </a:r>
            </a:p>
          </p:txBody>
        </p:sp>
        <p:sp>
          <p:nvSpPr>
            <p:cNvPr id="107547" name="Text Box 27"/>
            <p:cNvSpPr txBox="1">
              <a:spLocks noChangeArrowheads="1"/>
            </p:cNvSpPr>
            <p:nvPr/>
          </p:nvSpPr>
          <p:spPr bwMode="auto">
            <a:xfrm>
              <a:off x="4604" y="3113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64/36</a:t>
              </a:r>
            </a:p>
          </p:txBody>
        </p:sp>
        <p:sp>
          <p:nvSpPr>
            <p:cNvPr id="107548" name="Text Box 28"/>
            <p:cNvSpPr txBox="1">
              <a:spLocks noChangeArrowheads="1"/>
            </p:cNvSpPr>
            <p:nvPr/>
          </p:nvSpPr>
          <p:spPr bwMode="auto">
            <a:xfrm>
              <a:off x="4604" y="3294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4/36</a:t>
              </a:r>
            </a:p>
          </p:txBody>
        </p:sp>
        <p:sp>
          <p:nvSpPr>
            <p:cNvPr id="107549" name="Text Box 29"/>
            <p:cNvSpPr txBox="1">
              <a:spLocks noChangeArrowheads="1"/>
            </p:cNvSpPr>
            <p:nvPr/>
          </p:nvSpPr>
          <p:spPr bwMode="auto">
            <a:xfrm>
              <a:off x="4604" y="3521"/>
              <a:ext cx="59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>
                  <a:latin typeface="Arial" panose="020B0604020202020204" pitchFamily="34" charset="0"/>
                </a:rPr>
                <a:t>4/36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Příklad…</a:t>
            </a:r>
          </a:p>
        </p:txBody>
      </p:sp>
      <p:pic>
        <p:nvPicPr>
          <p:cNvPr id="1085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49"/>
          <a:stretch>
            <a:fillRect/>
          </a:stretch>
        </p:blipFill>
        <p:spPr>
          <a:xfrm>
            <a:off x="968375" y="2041525"/>
            <a:ext cx="7275513" cy="4030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Příklad….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kritickou cestu tvoří hrany </a:t>
            </a:r>
          </a:p>
          <a:p>
            <a:pPr>
              <a:buFontTx/>
              <a:buNone/>
            </a:pPr>
            <a:r>
              <a:rPr lang="cs-CZ"/>
              <a:t>	(1,4), (4,5), (5,6) a (6,7)</a:t>
            </a:r>
          </a:p>
          <a:p>
            <a:r>
              <a:rPr lang="cs-CZ"/>
              <a:t>do výpočtu střední hodnoty doby trvání projektu, rozptylu a směrodatné odchylky doby trvání projektu zahrnujeme </a:t>
            </a:r>
            <a:r>
              <a:rPr lang="cs-CZ" b="1"/>
              <a:t>jen hodnoty příslušné těmto hranám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Příklad…..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Střední hodnota trvání projektu:</a:t>
            </a:r>
          </a:p>
          <a:p>
            <a:endParaRPr lang="cs-CZ"/>
          </a:p>
          <a:p>
            <a:r>
              <a:rPr lang="cs-CZ"/>
              <a:t>Rozptyl doby trvání celého projektu:</a:t>
            </a:r>
          </a:p>
          <a:p>
            <a:endParaRPr lang="cs-CZ"/>
          </a:p>
          <a:p>
            <a:endParaRPr lang="cs-CZ"/>
          </a:p>
          <a:p>
            <a:r>
              <a:rPr lang="cs-CZ"/>
              <a:t>Směrodatná odchylka doby trvání projektu:</a:t>
            </a: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1476375" y="2565400"/>
          <a:ext cx="4105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3" name="Rovnice" r:id="rId3" imgW="2032000" imgH="342900" progId="Equation.3">
                  <p:embed/>
                </p:oleObj>
              </mc:Choice>
              <mc:Fallback>
                <p:oleObj name="Rovnice" r:id="rId3" imgW="2032000" imgH="342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565400"/>
                        <a:ext cx="4105275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1187450" y="3789363"/>
          <a:ext cx="54006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4" name="Rovnice" r:id="rId5" imgW="2463800" imgH="419100" progId="Equation.3">
                  <p:embed/>
                </p:oleObj>
              </mc:Choice>
              <mc:Fallback>
                <p:oleObj name="Rovnice" r:id="rId5" imgW="24638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789363"/>
                        <a:ext cx="5400675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2268538" y="5589588"/>
          <a:ext cx="396081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25" name="Rovnice" r:id="rId7" imgW="1905000" imgH="469900" progId="Equation.3">
                  <p:embed/>
                </p:oleObj>
              </mc:Choice>
              <mc:Fallback>
                <p:oleObj name="Rovnice" r:id="rId7" imgW="1905000" imgH="469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589588"/>
                        <a:ext cx="3960812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Příklad……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 jakou pravděpodobností bude projekt ukončen za dobu kratší než 42 dnů a s jakou pravděpodobností za dobu kratší než 35 dnů?</a:t>
            </a:r>
          </a:p>
          <a:p>
            <a:endParaRPr lang="cs-CZ" dirty="0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16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497505"/>
              </p:ext>
            </p:extLst>
          </p:nvPr>
        </p:nvGraphicFramePr>
        <p:xfrm>
          <a:off x="2274888" y="3484563"/>
          <a:ext cx="5789612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8" name="Rovnice" r:id="rId3" imgW="2781000" imgH="634680" progId="Equation.3">
                  <p:embed/>
                </p:oleObj>
              </mc:Choice>
              <mc:Fallback>
                <p:oleObj name="Rovnice" r:id="rId3" imgW="278100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484563"/>
                        <a:ext cx="5789612" cy="131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16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194947"/>
              </p:ext>
            </p:extLst>
          </p:nvPr>
        </p:nvGraphicFramePr>
        <p:xfrm>
          <a:off x="2197879" y="4786909"/>
          <a:ext cx="5862637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9" name="Rovnice" r:id="rId5" imgW="2933640" imgH="634680" progId="Equation.3">
                  <p:embed/>
                </p:oleObj>
              </mc:Choice>
              <mc:Fallback>
                <p:oleObj name="Rovnice" r:id="rId5" imgW="2933640" imgH="6346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879" y="4786909"/>
                        <a:ext cx="5862637" cy="1263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PERT – Příklad…….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r>
              <a:rPr lang="cs-CZ" sz="2800" dirty="0"/>
              <a:t>V tabulce hodnot distribuční funkce </a:t>
            </a:r>
            <a:r>
              <a:rPr lang="cs-CZ" sz="2800" i="1" dirty="0"/>
              <a:t>N</a:t>
            </a:r>
            <a:r>
              <a:rPr lang="cs-CZ" sz="2800" dirty="0"/>
              <a:t>(0,1) nalezneme </a:t>
            </a:r>
            <a:r>
              <a:rPr lang="cs-CZ" sz="2800" dirty="0" smtClean="0"/>
              <a:t>hodnoty (v Excelu </a:t>
            </a:r>
            <a:r>
              <a:rPr lang="cs-CZ" sz="2800" dirty="0" err="1" smtClean="0"/>
              <a:t>fce</a:t>
            </a:r>
            <a:r>
              <a:rPr lang="cs-CZ" sz="2800" dirty="0" smtClean="0"/>
              <a:t>: NORM.S.DIST): </a:t>
            </a:r>
            <a:endParaRPr lang="cs-CZ" sz="2800" dirty="0"/>
          </a:p>
          <a:p>
            <a:pPr>
              <a:buFontTx/>
              <a:buNone/>
            </a:pPr>
            <a:r>
              <a:rPr lang="cs-CZ" sz="2800" i="1" dirty="0"/>
              <a:t>	F</a:t>
            </a:r>
            <a:r>
              <a:rPr lang="cs-CZ" sz="2800" dirty="0"/>
              <a:t>(1,48) = 0,43056 , </a:t>
            </a:r>
            <a:r>
              <a:rPr lang="cs-CZ" sz="2800" i="1" dirty="0"/>
              <a:t>F</a:t>
            </a:r>
            <a:r>
              <a:rPr lang="cs-CZ" sz="2800" dirty="0"/>
              <a:t>(1,97) = 0,47558. </a:t>
            </a:r>
          </a:p>
          <a:p>
            <a:r>
              <a:rPr lang="cs-CZ" sz="2800" dirty="0"/>
              <a:t>Hledané hodnoty pravděpodobnosti tedy jsou:</a:t>
            </a:r>
          </a:p>
          <a:p>
            <a:endParaRPr lang="cs-CZ" sz="2800" dirty="0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827088" y="3933825"/>
          <a:ext cx="74231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4" name="Rovnice" r:id="rId3" imgW="3213100" imgH="215900" progId="Equation.3">
                  <p:embed/>
                </p:oleObj>
              </mc:Choice>
              <mc:Fallback>
                <p:oleObj name="Rovnice" r:id="rId3" imgW="3213100" imgH="215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933825"/>
                        <a:ext cx="74231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2647" name="Object 7"/>
          <p:cNvGraphicFramePr>
            <a:graphicFrameLocks noChangeAspect="1"/>
          </p:cNvGraphicFramePr>
          <p:nvPr/>
        </p:nvGraphicFramePr>
        <p:xfrm>
          <a:off x="827088" y="4652963"/>
          <a:ext cx="74168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5" name="Rovnice" r:id="rId5" imgW="3200400" imgH="215900" progId="Equation.3">
                  <p:embed/>
                </p:oleObj>
              </mc:Choice>
              <mc:Fallback>
                <p:oleObj name="Rovnice" r:id="rId5" imgW="3200400" imgH="2159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652963"/>
                        <a:ext cx="74168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2627313" y="5300663"/>
            <a:ext cx="3311525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i="1"/>
              <a:t>P</a:t>
            </a:r>
            <a:r>
              <a:rPr lang="cs-CZ" sz="2800"/>
              <a:t>(</a:t>
            </a:r>
            <a:r>
              <a:rPr lang="en-US" sz="2800" i="1"/>
              <a:t> T </a:t>
            </a:r>
            <a:r>
              <a:rPr lang="cs-CZ"/>
              <a:t>≤</a:t>
            </a:r>
            <a:r>
              <a:rPr lang="en-US" sz="2800">
                <a:cs typeface="Arial" panose="020B0604020202020204" pitchFamily="34" charset="0"/>
              </a:rPr>
              <a:t> </a:t>
            </a:r>
            <a:r>
              <a:rPr lang="cs-CZ" sz="2800">
                <a:cs typeface="Arial" panose="020B0604020202020204" pitchFamily="34" charset="0"/>
              </a:rPr>
              <a:t>42) = 93 </a:t>
            </a:r>
            <a:r>
              <a:rPr lang="en-US" sz="2800">
                <a:cs typeface="Arial" panose="020B0604020202020204" pitchFamily="34" charset="0"/>
              </a:rPr>
              <a:t>%</a:t>
            </a:r>
          </a:p>
          <a:p>
            <a:pPr>
              <a:spcBef>
                <a:spcPct val="50000"/>
              </a:spcBef>
            </a:pPr>
            <a:r>
              <a:rPr lang="cs-CZ" sz="2800" i="1"/>
              <a:t>P</a:t>
            </a:r>
            <a:r>
              <a:rPr lang="cs-CZ" sz="2800"/>
              <a:t>(</a:t>
            </a:r>
            <a:r>
              <a:rPr lang="en-US" sz="2800" i="1"/>
              <a:t> T </a:t>
            </a:r>
            <a:r>
              <a:rPr lang="cs-CZ" sz="2800"/>
              <a:t>≤</a:t>
            </a:r>
            <a:r>
              <a:rPr lang="en-US" sz="2800"/>
              <a:t> 35</a:t>
            </a:r>
            <a:r>
              <a:rPr lang="cs-CZ" sz="2800"/>
              <a:t>) = </a:t>
            </a:r>
            <a:r>
              <a:rPr lang="en-US" sz="2800"/>
              <a:t> 2</a:t>
            </a:r>
            <a:r>
              <a:rPr lang="cs-CZ" sz="2800"/>
              <a:t> </a:t>
            </a:r>
            <a:r>
              <a:rPr lang="en-US" sz="2800"/>
              <a:t>%</a:t>
            </a:r>
            <a:endParaRPr lang="cs-CZ" sz="2800"/>
          </a:p>
        </p:txBody>
      </p: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2339975" y="5300663"/>
            <a:ext cx="3240088" cy="1296987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924800" cy="1981200"/>
          </a:xfrm>
        </p:spPr>
        <p:txBody>
          <a:bodyPr/>
          <a:lstStyle/>
          <a:p>
            <a:r>
              <a:rPr lang="cs-CZ" sz="3800" b="1">
                <a:cs typeface="Times New Roman" panose="02020603050405020304" pitchFamily="18" charset="0"/>
              </a:rPr>
              <a:t>Konstrukce síťového grafu projektu</a:t>
            </a:r>
            <a:r>
              <a:rPr lang="cs-CZ" sz="3800" b="1" u="sng">
                <a:cs typeface="Times New Roman" panose="02020603050405020304" pitchFamily="18" charset="0"/>
              </a:rPr>
              <a:t/>
            </a:r>
            <a:br>
              <a:rPr lang="cs-CZ" sz="3800" b="1" u="sng">
                <a:cs typeface="Times New Roman" panose="02020603050405020304" pitchFamily="18" charset="0"/>
              </a:rPr>
            </a:br>
            <a:endParaRPr lang="cs-CZ" sz="3800" b="1" u="sng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sz="2800"/>
              <a:t>matematickým modelem projektu je </a:t>
            </a:r>
            <a:r>
              <a:rPr lang="cs-CZ" sz="2800" b="1"/>
              <a:t>síť</a:t>
            </a:r>
            <a:r>
              <a:rPr lang="cs-CZ" sz="2800"/>
              <a:t> - hranově či uzlově ohodnocený orientovaný graf, kde jednotlivé hrany představují činnosti</a:t>
            </a:r>
          </a:p>
          <a:p>
            <a:pPr algn="just">
              <a:lnSpc>
                <a:spcPct val="80000"/>
              </a:lnSpc>
            </a:pPr>
            <a:r>
              <a:rPr lang="cs-CZ" sz="2800"/>
              <a:t>každá činnost je vyjádřena orientovanou hranou mezi dvěma uzly, které představují začátek a konec dané činnosti </a:t>
            </a:r>
          </a:p>
          <a:p>
            <a:pPr algn="just">
              <a:lnSpc>
                <a:spcPct val="80000"/>
              </a:lnSpc>
            </a:pPr>
            <a:r>
              <a:rPr lang="cs-CZ" sz="2800"/>
              <a:t>ve shodě s obvyklou terminologií z praxe síťové analýzy používáme místo síť název </a:t>
            </a:r>
            <a:r>
              <a:rPr lang="cs-CZ" sz="2800" b="1"/>
              <a:t>síťový graf</a:t>
            </a:r>
            <a:endParaRPr lang="cs-CZ" sz="2800"/>
          </a:p>
          <a:p>
            <a:pPr algn="just">
              <a:lnSpc>
                <a:spcPct val="80000"/>
              </a:lnSpc>
            </a:pPr>
            <a:r>
              <a:rPr lang="cs-CZ" sz="2800"/>
              <a:t>ohodnocení hran: </a:t>
            </a:r>
          </a:p>
          <a:p>
            <a:pPr lvl="1" algn="just">
              <a:lnSpc>
                <a:spcPct val="80000"/>
              </a:lnSpc>
            </a:pPr>
            <a:r>
              <a:rPr lang="cs-CZ" sz="2600"/>
              <a:t>časové ohodnocení činností</a:t>
            </a:r>
          </a:p>
          <a:p>
            <a:pPr lvl="1" algn="just">
              <a:lnSpc>
                <a:spcPct val="80000"/>
              </a:lnSpc>
            </a:pPr>
            <a:r>
              <a:rPr lang="cs-CZ" sz="2600"/>
              <a:t>zdrojové ohodnocení činností</a:t>
            </a:r>
          </a:p>
          <a:p>
            <a:pPr lvl="1" algn="just">
              <a:lnSpc>
                <a:spcPct val="80000"/>
              </a:lnSpc>
            </a:pPr>
            <a:r>
              <a:rPr lang="cs-CZ" sz="2600"/>
              <a:t>nákladové (finanční) ohodnocení činností</a:t>
            </a:r>
          </a:p>
          <a:p>
            <a:pPr>
              <a:lnSpc>
                <a:spcPct val="80000"/>
              </a:lnSpc>
            </a:pP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Časová analýza projektu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r>
              <a:rPr lang="cs-CZ"/>
              <a:t>dva přístupy:</a:t>
            </a:r>
          </a:p>
          <a:p>
            <a:pPr lvl="1"/>
            <a:r>
              <a:rPr lang="cs-CZ" b="1">
                <a:latin typeface="Arial" panose="020B0604020202020204" pitchFamily="34" charset="0"/>
              </a:rPr>
              <a:t>deterministický</a:t>
            </a:r>
            <a:r>
              <a:rPr lang="cs-CZ"/>
              <a:t>: metoda kritické cesty - </a:t>
            </a:r>
            <a:r>
              <a:rPr lang="cs-CZ" b="1">
                <a:solidFill>
                  <a:schemeClr val="accent2"/>
                </a:solidFill>
                <a:latin typeface="Arial" panose="020B0604020202020204" pitchFamily="34" charset="0"/>
              </a:rPr>
              <a:t>CPM</a:t>
            </a:r>
            <a:r>
              <a:rPr lang="cs-CZ"/>
              <a:t> </a:t>
            </a:r>
            <a:br>
              <a:rPr lang="cs-CZ"/>
            </a:br>
            <a:r>
              <a:rPr lang="cs-CZ"/>
              <a:t>(</a:t>
            </a:r>
            <a:r>
              <a:rPr lang="cs-CZ" b="1">
                <a:solidFill>
                  <a:schemeClr val="accent2"/>
                </a:solidFill>
                <a:latin typeface="Arial" panose="020B0604020202020204" pitchFamily="34" charset="0"/>
              </a:rPr>
              <a:t>C</a:t>
            </a:r>
            <a:r>
              <a:rPr lang="cs-CZ"/>
              <a:t>ritical </a:t>
            </a:r>
            <a:r>
              <a:rPr lang="cs-CZ" b="1">
                <a:solidFill>
                  <a:schemeClr val="accent2"/>
                </a:solidFill>
                <a:latin typeface="Arial" panose="020B0604020202020204" pitchFamily="34" charset="0"/>
              </a:rPr>
              <a:t>P</a:t>
            </a:r>
            <a:r>
              <a:rPr lang="cs-CZ"/>
              <a:t>ath </a:t>
            </a:r>
            <a:r>
              <a:rPr lang="cs-CZ" b="1">
                <a:solidFill>
                  <a:schemeClr val="accent2"/>
                </a:solidFill>
                <a:latin typeface="Arial" panose="020B0604020202020204" pitchFamily="34" charset="0"/>
              </a:rPr>
              <a:t>M</a:t>
            </a:r>
            <a:r>
              <a:rPr lang="cs-CZ"/>
              <a:t>ethod)</a:t>
            </a:r>
          </a:p>
          <a:p>
            <a:pPr lvl="1"/>
            <a:r>
              <a:rPr lang="cs-CZ" b="1">
                <a:latin typeface="Arial" panose="020B0604020202020204" pitchFamily="34" charset="0"/>
              </a:rPr>
              <a:t>stochastický</a:t>
            </a:r>
            <a:r>
              <a:rPr lang="cs-CZ"/>
              <a:t>: metoda </a:t>
            </a:r>
            <a:r>
              <a:rPr lang="cs-CZ" b="1">
                <a:solidFill>
                  <a:srgbClr val="008000"/>
                </a:solidFill>
                <a:latin typeface="Arial" panose="020B0604020202020204" pitchFamily="34" charset="0"/>
              </a:rPr>
              <a:t>PERT</a:t>
            </a:r>
            <a:r>
              <a:rPr lang="cs-CZ"/>
              <a:t> </a:t>
            </a:r>
            <a:br>
              <a:rPr lang="cs-CZ"/>
            </a:br>
            <a:r>
              <a:rPr lang="cs-CZ"/>
              <a:t>(</a:t>
            </a:r>
            <a:r>
              <a:rPr lang="cs-CZ" b="1">
                <a:solidFill>
                  <a:srgbClr val="008000"/>
                </a:solidFill>
                <a:latin typeface="Arial" panose="020B0604020202020204" pitchFamily="34" charset="0"/>
              </a:rPr>
              <a:t>P</a:t>
            </a:r>
            <a:r>
              <a:rPr lang="cs-CZ"/>
              <a:t>rogram </a:t>
            </a:r>
            <a:r>
              <a:rPr lang="cs-CZ" b="1">
                <a:solidFill>
                  <a:srgbClr val="008000"/>
                </a:solidFill>
                <a:latin typeface="Arial" panose="020B0604020202020204" pitchFamily="34" charset="0"/>
              </a:rPr>
              <a:t>E</a:t>
            </a:r>
            <a:r>
              <a:rPr lang="cs-CZ"/>
              <a:t>valuation and </a:t>
            </a:r>
            <a:r>
              <a:rPr lang="cs-CZ" b="1">
                <a:solidFill>
                  <a:srgbClr val="008000"/>
                </a:solidFill>
                <a:latin typeface="Arial" panose="020B0604020202020204" pitchFamily="34" charset="0"/>
              </a:rPr>
              <a:t>R</a:t>
            </a:r>
            <a:r>
              <a:rPr lang="cs-CZ"/>
              <a:t>eview </a:t>
            </a:r>
            <a:r>
              <a:rPr lang="cs-CZ" b="1">
                <a:solidFill>
                  <a:srgbClr val="008000"/>
                </a:solidFill>
                <a:latin typeface="Arial" panose="020B0604020202020204" pitchFamily="34" charset="0"/>
              </a:rPr>
              <a:t>T</a:t>
            </a:r>
            <a:r>
              <a:rPr lang="cs-CZ"/>
              <a:t>echnique)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CPM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813" cy="4114800"/>
          </a:xfrm>
        </p:spPr>
        <p:txBody>
          <a:bodyPr/>
          <a:lstStyle/>
          <a:p>
            <a:pPr algn="just"/>
            <a:r>
              <a:rPr lang="cs-CZ">
                <a:cs typeface="Times New Roman" panose="02020603050405020304" pitchFamily="18" charset="0"/>
              </a:rPr>
              <a:t>4 fáz</a:t>
            </a:r>
            <a:r>
              <a:rPr lang="cs-CZ"/>
              <a:t>e</a:t>
            </a:r>
            <a:r>
              <a:rPr lang="cs-CZ">
                <a:cs typeface="Times New Roman" panose="02020603050405020304" pitchFamily="18" charset="0"/>
              </a:rPr>
              <a:t> výpočt</a:t>
            </a:r>
            <a:r>
              <a:rPr lang="cs-CZ"/>
              <a:t>u</a:t>
            </a:r>
            <a:r>
              <a:rPr lang="cs-CZ">
                <a:cs typeface="Times New Roman" panose="02020603050405020304" pitchFamily="18" charset="0"/>
              </a:rPr>
              <a:t>: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cs-CZ" b="1">
                <a:cs typeface="Times New Roman" panose="02020603050405020304" pitchFamily="18" charset="0"/>
              </a:rPr>
              <a:t>I. fáze</a:t>
            </a:r>
            <a:r>
              <a:rPr lang="cs-CZ" b="1"/>
              <a:t>:</a:t>
            </a:r>
            <a:r>
              <a:rPr lang="cs-CZ"/>
              <a:t> </a:t>
            </a:r>
            <a:r>
              <a:rPr lang="cs-CZ" sz="2800">
                <a:cs typeface="Times New Roman" panose="02020603050405020304" pitchFamily="18" charset="0"/>
              </a:rPr>
              <a:t>Výpočet </a:t>
            </a:r>
            <a:r>
              <a:rPr lang="cs-CZ" sz="2800" b="1">
                <a:latin typeface="Arial" panose="020B0604020202020204" pitchFamily="34" charset="0"/>
                <a:cs typeface="Times New Roman" panose="02020603050405020304" pitchFamily="18" charset="0"/>
              </a:rPr>
              <a:t>nejdříve možných začátků a konců</a:t>
            </a:r>
            <a:r>
              <a:rPr lang="cs-CZ" sz="2800">
                <a:cs typeface="Times New Roman" panose="02020603050405020304" pitchFamily="18" charset="0"/>
              </a:rPr>
              <a:t> činností.</a:t>
            </a:r>
            <a:endParaRPr lang="en-US" sz="2800">
              <a:cs typeface="Times New Roman" panose="02020603050405020304" pitchFamily="18" charset="0"/>
            </a:endParaRPr>
          </a:p>
          <a:p>
            <a:r>
              <a:rPr lang="cs-CZ" b="1">
                <a:cs typeface="Times New Roman" panose="02020603050405020304" pitchFamily="18" charset="0"/>
              </a:rPr>
              <a:t>II. fáze</a:t>
            </a:r>
            <a:r>
              <a:rPr lang="cs-CZ" b="1"/>
              <a:t>: </a:t>
            </a:r>
            <a:r>
              <a:rPr lang="cs-CZ" sz="2800">
                <a:cs typeface="Times New Roman" panose="02020603050405020304" pitchFamily="18" charset="0"/>
              </a:rPr>
              <a:t>Výpočet </a:t>
            </a:r>
            <a:r>
              <a:rPr lang="cs-CZ" sz="2800" b="1">
                <a:latin typeface="Arial" panose="020B0604020202020204" pitchFamily="34" charset="0"/>
                <a:cs typeface="Times New Roman" panose="02020603050405020304" pitchFamily="18" charset="0"/>
              </a:rPr>
              <a:t>nejpozději přípustných začátků a konců</a:t>
            </a:r>
            <a:r>
              <a:rPr lang="cs-CZ" sz="2800">
                <a:cs typeface="Times New Roman" panose="02020603050405020304" pitchFamily="18" charset="0"/>
              </a:rPr>
              <a:t> prováděných činností.</a:t>
            </a:r>
            <a:endParaRPr lang="en-US" sz="2800">
              <a:cs typeface="Times New Roman" panose="02020603050405020304" pitchFamily="18" charset="0"/>
            </a:endParaRPr>
          </a:p>
          <a:p>
            <a:r>
              <a:rPr lang="cs-CZ" b="1">
                <a:cs typeface="Times New Roman" panose="02020603050405020304" pitchFamily="18" charset="0"/>
              </a:rPr>
              <a:t>III. fáze</a:t>
            </a:r>
            <a:r>
              <a:rPr lang="cs-CZ" b="1"/>
              <a:t>: </a:t>
            </a:r>
            <a:r>
              <a:rPr lang="cs-CZ" sz="2800">
                <a:cs typeface="Times New Roman" panose="02020603050405020304" pitchFamily="18" charset="0"/>
              </a:rPr>
              <a:t>Výpočet </a:t>
            </a:r>
            <a:r>
              <a:rPr lang="cs-CZ" sz="2800" b="1">
                <a:latin typeface="Arial" panose="020B0604020202020204" pitchFamily="34" charset="0"/>
                <a:cs typeface="Times New Roman" panose="02020603050405020304" pitchFamily="18" charset="0"/>
              </a:rPr>
              <a:t>celkových časových rezerv</a:t>
            </a:r>
            <a:r>
              <a:rPr lang="cs-CZ" sz="2800"/>
              <a:t>.</a:t>
            </a:r>
            <a:endParaRPr lang="en-US" sz="2800"/>
          </a:p>
          <a:p>
            <a:pPr algn="just"/>
            <a:r>
              <a:rPr lang="cs-CZ" b="1">
                <a:cs typeface="Times New Roman" panose="02020603050405020304" pitchFamily="18" charset="0"/>
              </a:rPr>
              <a:t>IV. fáze</a:t>
            </a:r>
            <a:r>
              <a:rPr lang="cs-CZ" b="1"/>
              <a:t>: </a:t>
            </a:r>
            <a:r>
              <a:rPr lang="cs-CZ" sz="2800">
                <a:cs typeface="Times New Roman" panose="02020603050405020304" pitchFamily="18" charset="0"/>
              </a:rPr>
              <a:t>Interpretace získaných výsledků.</a:t>
            </a:r>
            <a:endParaRPr lang="en-US" sz="2800">
              <a:cs typeface="Times New Roman" panose="02020603050405020304" pitchFamily="18" charset="0"/>
            </a:endParaRPr>
          </a:p>
          <a:p>
            <a:pPr algn="just"/>
            <a:endParaRPr lang="en-US" sz="2800">
              <a:cs typeface="Times New Roman" panose="02020603050405020304" pitchFamily="18" charset="0"/>
            </a:endParaRP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cs-CZ" b="1"/>
              <a:t>CPM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 sz="2400"/>
              <a:t>označení:</a:t>
            </a:r>
          </a:p>
          <a:p>
            <a:pPr algn="just">
              <a:lnSpc>
                <a:spcPct val="90000"/>
              </a:lnSpc>
            </a:pPr>
            <a:r>
              <a:rPr lang="cs-CZ" sz="2400" b="1"/>
              <a:t>(</a:t>
            </a:r>
            <a:r>
              <a:rPr lang="cs-CZ" sz="2400" b="1" i="1"/>
              <a:t>i</a:t>
            </a:r>
            <a:r>
              <a:rPr lang="cs-CZ" sz="2400" b="1"/>
              <a:t>,</a:t>
            </a:r>
            <a:r>
              <a:rPr lang="cs-CZ" sz="2400" b="1" i="1"/>
              <a:t>j</a:t>
            </a:r>
            <a:r>
              <a:rPr lang="cs-CZ" sz="2400" b="1"/>
              <a:t>)</a:t>
            </a:r>
            <a:r>
              <a:rPr lang="cs-CZ" sz="2400"/>
              <a:t>		činnost s počátkem v uzlu </a:t>
            </a:r>
            <a:r>
              <a:rPr lang="cs-CZ" sz="2400" i="1"/>
              <a:t>i</a:t>
            </a:r>
            <a:r>
              <a:rPr lang="cs-CZ" sz="2400"/>
              <a:t> a koncem 			v uzlu </a:t>
            </a:r>
            <a:r>
              <a:rPr lang="cs-CZ" sz="2400" i="1"/>
              <a:t>j,</a:t>
            </a:r>
            <a:endParaRPr lang="cs-CZ" sz="2400"/>
          </a:p>
          <a:p>
            <a:pPr algn="just">
              <a:lnSpc>
                <a:spcPct val="90000"/>
              </a:lnSpc>
            </a:pPr>
            <a:r>
              <a:rPr lang="cs-CZ" sz="2400" b="1" i="1"/>
              <a:t>y</a:t>
            </a:r>
            <a:r>
              <a:rPr lang="cs-CZ" sz="2400" b="1" i="1" baseline="-30000"/>
              <a:t>ij</a:t>
            </a:r>
            <a:r>
              <a:rPr lang="cs-CZ" sz="2400" b="1"/>
              <a:t> </a:t>
            </a:r>
            <a:r>
              <a:rPr lang="cs-CZ" sz="2400"/>
              <a:t>		doba trvání činnosti (</a:t>
            </a:r>
            <a:r>
              <a:rPr lang="cs-CZ" sz="2400" i="1"/>
              <a:t>i,j</a:t>
            </a:r>
            <a:r>
              <a:rPr lang="cs-CZ" sz="2400"/>
              <a:t>),</a:t>
            </a:r>
          </a:p>
          <a:p>
            <a:pPr algn="just">
              <a:lnSpc>
                <a:spcPct val="90000"/>
              </a:lnSpc>
            </a:pPr>
            <a:r>
              <a:rPr lang="cs-CZ" sz="2400" b="1" i="1"/>
              <a:t>t</a:t>
            </a:r>
            <a:r>
              <a:rPr lang="cs-CZ" sz="2400" b="1" i="1" baseline="-30000"/>
              <a:t>i</a:t>
            </a:r>
            <a:r>
              <a:rPr lang="cs-CZ" sz="2400" b="1" baseline="30000"/>
              <a:t>(0)</a:t>
            </a:r>
            <a:r>
              <a:rPr lang="cs-CZ" sz="2400"/>
              <a:t> 		termín nejdříve možného zahájení 				činností vycházejících z uzlu </a:t>
            </a:r>
            <a:r>
              <a:rPr lang="cs-CZ" sz="2400" i="1"/>
              <a:t>i</a:t>
            </a:r>
            <a:r>
              <a:rPr lang="cs-CZ" sz="2400"/>
              <a:t>,</a:t>
            </a:r>
          </a:p>
          <a:p>
            <a:pPr algn="just">
              <a:lnSpc>
                <a:spcPct val="90000"/>
              </a:lnSpc>
            </a:pPr>
            <a:r>
              <a:rPr lang="cs-CZ" sz="2400" b="1" i="1"/>
              <a:t>t</a:t>
            </a:r>
            <a:r>
              <a:rPr lang="cs-CZ" sz="2400" b="1" i="1" baseline="-30000"/>
              <a:t>i</a:t>
            </a:r>
            <a:r>
              <a:rPr lang="cs-CZ" sz="2400" b="1" baseline="30000"/>
              <a:t>(0)</a:t>
            </a:r>
            <a:r>
              <a:rPr lang="cs-CZ" sz="2400" b="1"/>
              <a:t> + </a:t>
            </a:r>
            <a:r>
              <a:rPr lang="cs-CZ" sz="2400" b="1" i="1"/>
              <a:t>y</a:t>
            </a:r>
            <a:r>
              <a:rPr lang="cs-CZ" sz="2400" b="1" i="1" baseline="-30000"/>
              <a:t>ij</a:t>
            </a:r>
            <a:r>
              <a:rPr lang="cs-CZ" sz="2400"/>
              <a:t> 	termín nejdříve možného ukončení činnosti 			(</a:t>
            </a:r>
            <a:r>
              <a:rPr lang="cs-CZ" sz="2400" i="1"/>
              <a:t>i,j</a:t>
            </a:r>
            <a:r>
              <a:rPr lang="cs-CZ" sz="2400"/>
              <a:t>),</a:t>
            </a:r>
          </a:p>
          <a:p>
            <a:pPr algn="just">
              <a:lnSpc>
                <a:spcPct val="90000"/>
              </a:lnSpc>
            </a:pPr>
            <a:r>
              <a:rPr lang="cs-CZ" sz="2400" b="1" i="1"/>
              <a:t>t</a:t>
            </a:r>
            <a:r>
              <a:rPr lang="cs-CZ" sz="2400" b="1" i="1" baseline="-30000"/>
              <a:t>j</a:t>
            </a:r>
            <a:r>
              <a:rPr lang="cs-CZ" sz="2400" b="1" baseline="30000"/>
              <a:t>(1)</a:t>
            </a:r>
            <a:r>
              <a:rPr lang="cs-CZ" sz="2400"/>
              <a:t> 		termín nejpozději přípustného 				ukončení činností končících v uzlu </a:t>
            </a:r>
            <a:r>
              <a:rPr lang="cs-CZ" sz="2400" i="1"/>
              <a:t>j</a:t>
            </a:r>
            <a:r>
              <a:rPr lang="cs-CZ" sz="2400"/>
              <a:t>,</a:t>
            </a:r>
          </a:p>
          <a:p>
            <a:pPr algn="just">
              <a:lnSpc>
                <a:spcPct val="90000"/>
              </a:lnSpc>
            </a:pPr>
            <a:r>
              <a:rPr lang="cs-CZ" sz="2400" b="1" i="1"/>
              <a:t>t</a:t>
            </a:r>
            <a:r>
              <a:rPr lang="cs-CZ" sz="2400" b="1" i="1" baseline="-30000"/>
              <a:t>j</a:t>
            </a:r>
            <a:r>
              <a:rPr lang="cs-CZ" sz="2400" b="1" baseline="30000"/>
              <a:t>(1)</a:t>
            </a:r>
            <a:r>
              <a:rPr lang="cs-CZ" sz="2400" b="1"/>
              <a:t> - </a:t>
            </a:r>
            <a:r>
              <a:rPr lang="cs-CZ" sz="2400" b="1" i="1"/>
              <a:t>y</a:t>
            </a:r>
            <a:r>
              <a:rPr lang="cs-CZ" sz="2400" b="1" i="1" baseline="-30000"/>
              <a:t>ij</a:t>
            </a:r>
            <a:r>
              <a:rPr lang="cs-CZ" sz="2400"/>
              <a:t> 	termín nejpozději přípustného 				zahájení činnosti (</a:t>
            </a:r>
            <a:r>
              <a:rPr lang="cs-CZ" sz="2400" i="1"/>
              <a:t>i,j</a:t>
            </a:r>
            <a:r>
              <a:rPr lang="cs-CZ" sz="2400"/>
              <a:t>),</a:t>
            </a:r>
          </a:p>
          <a:p>
            <a:pPr algn="just">
              <a:lnSpc>
                <a:spcPct val="90000"/>
              </a:lnSpc>
            </a:pPr>
            <a:r>
              <a:rPr lang="cs-CZ" sz="2400" b="1" i="1"/>
              <a:t>T</a:t>
            </a:r>
            <a:r>
              <a:rPr lang="cs-CZ" sz="2400" b="1" i="1" baseline="-30000"/>
              <a:t>p</a:t>
            </a:r>
            <a:r>
              <a:rPr lang="cs-CZ" sz="2400" b="1"/>
              <a:t> 	</a:t>
            </a:r>
            <a:r>
              <a:rPr lang="cs-CZ" sz="2400"/>
              <a:t>	plánovaná délka trvání celého 				projektu. </a:t>
            </a: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cs-CZ" b="1"/>
              <a:t>CPM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334000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b="1"/>
              <a:t>	</a:t>
            </a:r>
            <a:r>
              <a:rPr lang="cs-CZ" b="1">
                <a:cs typeface="Times New Roman" panose="02020603050405020304" pitchFamily="18" charset="0"/>
              </a:rPr>
              <a:t>I. fáze</a:t>
            </a:r>
            <a:r>
              <a:rPr lang="cs-CZ">
                <a:cs typeface="Times New Roman" panose="02020603050405020304" pitchFamily="18" charset="0"/>
              </a:rPr>
              <a:t> – Postup “od začátku do konce”</a:t>
            </a:r>
            <a:r>
              <a:rPr lang="cs-CZ"/>
              <a:t>-</a:t>
            </a:r>
            <a:r>
              <a:rPr lang="cs-CZ">
                <a:cs typeface="Times New Roman" panose="02020603050405020304" pitchFamily="18" charset="0"/>
              </a:rPr>
              <a:t> </a:t>
            </a:r>
            <a:r>
              <a:rPr lang="cs-CZ"/>
              <a:t>v</a:t>
            </a:r>
            <a:r>
              <a:rPr lang="cs-CZ">
                <a:cs typeface="Times New Roman" panose="02020603050405020304" pitchFamily="18" charset="0"/>
              </a:rPr>
              <a:t>ýpočet nejdříve možných termínů začátků a konců činností</a:t>
            </a:r>
            <a:r>
              <a:rPr lang="cs-CZ"/>
              <a:t>:</a:t>
            </a:r>
          </a:p>
          <a:p>
            <a:pPr lvl="1" algn="just">
              <a:buFontTx/>
              <a:buNone/>
            </a:pPr>
            <a:r>
              <a:rPr lang="cs-CZ" i="1">
                <a:cs typeface="Times New Roman" panose="02020603050405020304" pitchFamily="18" charset="0"/>
              </a:rPr>
              <a:t>t</a:t>
            </a:r>
            <a:r>
              <a:rPr lang="cs-CZ" baseline="-30000">
                <a:cs typeface="Times New Roman" panose="02020603050405020304" pitchFamily="18" charset="0"/>
              </a:rPr>
              <a:t>1</a:t>
            </a:r>
            <a:r>
              <a:rPr lang="cs-CZ" baseline="30000">
                <a:cs typeface="Times New Roman" panose="02020603050405020304" pitchFamily="18" charset="0"/>
              </a:rPr>
              <a:t>(0)</a:t>
            </a:r>
            <a:r>
              <a:rPr lang="cs-CZ">
                <a:cs typeface="Times New Roman" panose="02020603050405020304" pitchFamily="18" charset="0"/>
              </a:rPr>
              <a:t> = 0</a:t>
            </a:r>
            <a:r>
              <a:rPr lang="cs-CZ"/>
              <a:t>		</a:t>
            </a:r>
            <a:r>
              <a:rPr lang="cs-CZ">
                <a:cs typeface="Times New Roman" panose="02020603050405020304" pitchFamily="18" charset="0"/>
              </a:rPr>
              <a:t> </a:t>
            </a:r>
            <a:r>
              <a:rPr lang="cs-CZ"/>
              <a:t>			</a:t>
            </a:r>
            <a:r>
              <a:rPr lang="cs-CZ" i="1">
                <a:cs typeface="Times New Roman" panose="02020603050405020304" pitchFamily="18" charset="0"/>
              </a:rPr>
              <a:t>i </a:t>
            </a:r>
            <a:r>
              <a:rPr lang="cs-CZ">
                <a:cs typeface="Times New Roman" panose="02020603050405020304" pitchFamily="18" charset="0"/>
              </a:rPr>
              <a:t>= 1,2,…,</a:t>
            </a:r>
            <a:r>
              <a:rPr lang="cs-CZ" i="1">
                <a:cs typeface="Times New Roman" panose="02020603050405020304" pitchFamily="18" charset="0"/>
              </a:rPr>
              <a:t>n</a:t>
            </a:r>
            <a:r>
              <a:rPr lang="cs-CZ">
                <a:cs typeface="Times New Roman" panose="02020603050405020304" pitchFamily="18" charset="0"/>
              </a:rPr>
              <a:t>.</a:t>
            </a:r>
            <a:endParaRPr lang="cs-CZ"/>
          </a:p>
          <a:p>
            <a:pPr lvl="1" algn="just">
              <a:buFontTx/>
              <a:buNone/>
            </a:pPr>
            <a:r>
              <a:rPr lang="cs-CZ" sz="3200" b="1">
                <a:cs typeface="Times New Roman" panose="02020603050405020304" pitchFamily="18" charset="0"/>
              </a:rPr>
              <a:t>II. fáze</a:t>
            </a:r>
            <a:r>
              <a:rPr lang="cs-CZ"/>
              <a:t> </a:t>
            </a:r>
            <a:r>
              <a:rPr lang="cs-CZ">
                <a:cs typeface="Times New Roman" panose="02020603050405020304" pitchFamily="18" charset="0"/>
              </a:rPr>
              <a:t>–</a:t>
            </a:r>
            <a:r>
              <a:rPr lang="cs-CZ"/>
              <a:t> </a:t>
            </a:r>
            <a:r>
              <a:rPr lang="cs-CZ" sz="3200">
                <a:cs typeface="Times New Roman" panose="02020603050405020304" pitchFamily="18" charset="0"/>
              </a:rPr>
              <a:t>Postup “od konce k začátku”- výpočet nejpozději přípustných začátků a konců</a:t>
            </a:r>
            <a:r>
              <a:rPr lang="cs-CZ" sz="3200"/>
              <a:t> </a:t>
            </a:r>
            <a:r>
              <a:rPr lang="cs-CZ" sz="3200">
                <a:cs typeface="Times New Roman" panose="02020603050405020304" pitchFamily="18" charset="0"/>
              </a:rPr>
              <a:t>prováděných činností</a:t>
            </a:r>
            <a:r>
              <a:rPr lang="cs-CZ" sz="3200"/>
              <a:t>:</a:t>
            </a:r>
          </a:p>
          <a:p>
            <a:pPr lvl="1" algn="just">
              <a:buFontTx/>
              <a:buNone/>
            </a:pPr>
            <a:r>
              <a:rPr lang="cs-CZ" sz="3200"/>
              <a:t>	</a:t>
            </a:r>
            <a:r>
              <a:rPr lang="cs-CZ" sz="3200" i="1">
                <a:cs typeface="Times New Roman" panose="02020603050405020304" pitchFamily="18" charset="0"/>
              </a:rPr>
              <a:t> t</a:t>
            </a:r>
            <a:r>
              <a:rPr lang="cs-CZ" sz="3200" i="1" baseline="-25000">
                <a:cs typeface="Times New Roman" panose="02020603050405020304" pitchFamily="18" charset="0"/>
              </a:rPr>
              <a:t>n</a:t>
            </a:r>
            <a:r>
              <a:rPr lang="cs-CZ" sz="3200" baseline="30000">
                <a:cs typeface="Times New Roman" panose="02020603050405020304" pitchFamily="18" charset="0"/>
              </a:rPr>
              <a:t>(1)</a:t>
            </a:r>
            <a:r>
              <a:rPr lang="cs-CZ" sz="3200">
                <a:cs typeface="Times New Roman" panose="02020603050405020304" pitchFamily="18" charset="0"/>
              </a:rPr>
              <a:t> = </a:t>
            </a:r>
            <a:r>
              <a:rPr lang="cs-CZ" sz="3200" i="1">
                <a:cs typeface="Times New Roman" panose="02020603050405020304" pitchFamily="18" charset="0"/>
              </a:rPr>
              <a:t>T</a:t>
            </a:r>
            <a:r>
              <a:rPr lang="cs-CZ" sz="3200" i="1" baseline="-25000">
                <a:cs typeface="Times New Roman" panose="02020603050405020304" pitchFamily="18" charset="0"/>
              </a:rPr>
              <a:t>p</a:t>
            </a:r>
            <a:r>
              <a:rPr lang="cs-CZ" sz="3200" i="1" baseline="-25000"/>
              <a:t>				</a:t>
            </a:r>
            <a:r>
              <a:rPr lang="cs-CZ" i="1">
                <a:cs typeface="Times New Roman" panose="02020603050405020304" pitchFamily="18" charset="0"/>
              </a:rPr>
              <a:t>j = n</a:t>
            </a:r>
            <a:r>
              <a:rPr lang="cs-CZ">
                <a:cs typeface="Times New Roman" panose="02020603050405020304" pitchFamily="18" charset="0"/>
              </a:rPr>
              <a:t>,…,2,1</a:t>
            </a:r>
            <a:r>
              <a:rPr lang="cs-CZ" i="1">
                <a:cs typeface="Times New Roman" panose="02020603050405020304" pitchFamily="18" charset="0"/>
              </a:rPr>
              <a:t>.</a:t>
            </a:r>
            <a:endParaRPr lang="en-US" i="1">
              <a:cs typeface="Times New Roman" panose="02020603050405020304" pitchFamily="18" charset="0"/>
            </a:endParaRPr>
          </a:p>
          <a:p>
            <a:pPr lvl="1" algn="just">
              <a:buFontTx/>
              <a:buNone/>
            </a:pPr>
            <a:r>
              <a:rPr lang="cs-CZ" sz="3200">
                <a:cs typeface="Times New Roman" panose="02020603050405020304" pitchFamily="18" charset="0"/>
              </a:rPr>
              <a:t> </a:t>
            </a:r>
            <a:endParaRPr lang="cs-CZ">
              <a:cs typeface="Times New Roman" panose="02020603050405020304" pitchFamily="18" charset="0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4033838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3124200" y="2438400"/>
          <a:ext cx="28194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0" name="Rovnice" r:id="rId3" imgW="1269449" imgH="253890" progId="Equation.3">
                  <p:embed/>
                </p:oleObj>
              </mc:Choice>
              <mc:Fallback>
                <p:oleObj name="Rovnice" r:id="rId3" imgW="1269449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438400"/>
                        <a:ext cx="2819400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405765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3276600" y="4581525"/>
          <a:ext cx="2743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1" name="Rovnice" r:id="rId5" imgW="1205977" imgH="253890" progId="Equation.3">
                  <p:embed/>
                </p:oleObj>
              </mc:Choice>
              <mc:Fallback>
                <p:oleObj name="Rovnice" r:id="rId5" imgW="1205977" imgH="25389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81525"/>
                        <a:ext cx="27432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cs-CZ" b="1"/>
              <a:t>CPM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558088" cy="5149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>
                <a:cs typeface="Times New Roman" panose="02020603050405020304" pitchFamily="18" charset="0"/>
              </a:rPr>
              <a:t>III. fáze</a:t>
            </a:r>
            <a:r>
              <a:rPr lang="cs-CZ" sz="2800">
                <a:cs typeface="Times New Roman" panose="02020603050405020304" pitchFamily="18" charset="0"/>
              </a:rPr>
              <a:t> – Celkové </a:t>
            </a:r>
            <a:r>
              <a:rPr lang="cs-CZ" sz="2800" b="1">
                <a:cs typeface="Times New Roman" panose="02020603050405020304" pitchFamily="18" charset="0"/>
              </a:rPr>
              <a:t>časové rezervy</a:t>
            </a:r>
            <a:r>
              <a:rPr lang="cs-CZ" sz="2800">
                <a:cs typeface="Times New Roman" panose="02020603050405020304" pitchFamily="18" charset="0"/>
              </a:rPr>
              <a:t> (CR) činností jsou časy, které je možno čerpat, aniž se prodlouží trvání celého projektu. </a:t>
            </a:r>
            <a:endParaRPr lang="cs-CZ" sz="2800"/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400">
                <a:cs typeface="Times New Roman" panose="02020603050405020304" pitchFamily="18" charset="0"/>
              </a:rPr>
              <a:t>CR</a:t>
            </a:r>
            <a:r>
              <a:rPr lang="cs-CZ" sz="2400" i="1" baseline="-30000">
                <a:cs typeface="Times New Roman" panose="02020603050405020304" pitchFamily="18" charset="0"/>
              </a:rPr>
              <a:t>ij</a:t>
            </a:r>
            <a:r>
              <a:rPr lang="cs-CZ" sz="2400">
                <a:cs typeface="Times New Roman" panose="02020603050405020304" pitchFamily="18" charset="0"/>
              </a:rPr>
              <a:t> = </a:t>
            </a: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baseline="-30000">
                <a:cs typeface="Times New Roman" panose="02020603050405020304" pitchFamily="18" charset="0"/>
              </a:rPr>
              <a:t>j</a:t>
            </a:r>
            <a:r>
              <a:rPr lang="cs-CZ" sz="2400" baseline="30000">
                <a:cs typeface="Times New Roman" panose="02020603050405020304" pitchFamily="18" charset="0"/>
              </a:rPr>
              <a:t>(1)</a:t>
            </a:r>
            <a:r>
              <a:rPr lang="cs-CZ" sz="2400">
                <a:cs typeface="Times New Roman" panose="02020603050405020304" pitchFamily="18" charset="0"/>
              </a:rPr>
              <a:t> – </a:t>
            </a: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i="1" baseline="-30000">
                <a:cs typeface="Times New Roman" panose="02020603050405020304" pitchFamily="18" charset="0"/>
              </a:rPr>
              <a:t>i</a:t>
            </a:r>
            <a:r>
              <a:rPr lang="cs-CZ" sz="2400" baseline="30000">
                <a:cs typeface="Times New Roman" panose="02020603050405020304" pitchFamily="18" charset="0"/>
              </a:rPr>
              <a:t>(0)</a:t>
            </a:r>
            <a:r>
              <a:rPr lang="cs-CZ" sz="2400">
                <a:cs typeface="Times New Roman" panose="02020603050405020304" pitchFamily="18" charset="0"/>
              </a:rPr>
              <a:t> – </a:t>
            </a:r>
            <a:r>
              <a:rPr lang="cs-CZ" sz="2400" i="1">
                <a:cs typeface="Times New Roman" panose="02020603050405020304" pitchFamily="18" charset="0"/>
              </a:rPr>
              <a:t>y</a:t>
            </a:r>
            <a:r>
              <a:rPr lang="cs-CZ" sz="2400" i="1" baseline="-30000">
                <a:cs typeface="Times New Roman" panose="02020603050405020304" pitchFamily="18" charset="0"/>
              </a:rPr>
              <a:t>ij</a:t>
            </a:r>
            <a:r>
              <a:rPr lang="cs-CZ" sz="2400" i="1">
                <a:cs typeface="Times New Roman" panose="02020603050405020304" pitchFamily="18" charset="0"/>
              </a:rPr>
              <a:t>.</a:t>
            </a:r>
            <a:r>
              <a:rPr lang="cs-CZ" sz="2400"/>
              <a:t> 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Činnosti s nulovou celkovou rezervou se nazývají </a:t>
            </a:r>
            <a:r>
              <a:rPr lang="cs-CZ" sz="2400" b="1">
                <a:solidFill>
                  <a:schemeClr val="accent2"/>
                </a:solidFill>
                <a:latin typeface="Arial" panose="020B0604020202020204" pitchFamily="34" charset="0"/>
              </a:rPr>
              <a:t>kritické činnosti</a:t>
            </a:r>
            <a:r>
              <a:rPr lang="cs-CZ" sz="2400"/>
              <a:t> a tvoří </a:t>
            </a:r>
            <a:r>
              <a:rPr lang="cs-CZ" sz="2400" b="1">
                <a:solidFill>
                  <a:schemeClr val="accent2"/>
                </a:solidFill>
                <a:latin typeface="Arial" panose="020B0604020202020204" pitchFamily="34" charset="0"/>
              </a:rPr>
              <a:t>kritickou cestu</a:t>
            </a:r>
            <a:r>
              <a:rPr lang="cs-CZ" sz="2400"/>
              <a:t> mezi vstupem a výstupem sítě. Kritické činnosti rozhodují o délce trvání celého projektu.</a:t>
            </a:r>
          </a:p>
          <a:p>
            <a:pPr lvl="1">
              <a:lnSpc>
                <a:spcPct val="90000"/>
              </a:lnSpc>
            </a:pP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i="1" baseline="-30000">
                <a:cs typeface="Times New Roman" panose="02020603050405020304" pitchFamily="18" charset="0"/>
              </a:rPr>
              <a:t>p</a:t>
            </a:r>
            <a:r>
              <a:rPr lang="cs-CZ" sz="2400">
                <a:cs typeface="Times New Roman" panose="02020603050405020304" pitchFamily="18" charset="0"/>
              </a:rPr>
              <a:t> &gt; </a:t>
            </a: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i="1" baseline="-30000">
                <a:cs typeface="Times New Roman" panose="02020603050405020304" pitchFamily="18" charset="0"/>
              </a:rPr>
              <a:t>n</a:t>
            </a:r>
            <a:r>
              <a:rPr lang="cs-CZ" sz="2400" baseline="30000">
                <a:cs typeface="Times New Roman" panose="02020603050405020304" pitchFamily="18" charset="0"/>
              </a:rPr>
              <a:t>(0)</a:t>
            </a:r>
            <a:r>
              <a:rPr lang="cs-CZ" sz="2400" baseline="30000"/>
              <a:t>	 </a:t>
            </a:r>
            <a:r>
              <a:rPr lang="cs-CZ" sz="2400">
                <a:sym typeface="Symbol" panose="05050102010706020507" pitchFamily="18" charset="2"/>
              </a:rPr>
              <a:t></a:t>
            </a:r>
            <a:r>
              <a:rPr lang="cs-CZ" sz="2400" baseline="30000">
                <a:sym typeface="Symbol" panose="05050102010706020507" pitchFamily="18" charset="2"/>
              </a:rPr>
              <a:t> </a:t>
            </a:r>
            <a:r>
              <a:rPr lang="cs-CZ" sz="2400">
                <a:cs typeface="Times New Roman" panose="02020603050405020304" pitchFamily="18" charset="0"/>
              </a:rPr>
              <a:t>projekt je možno realizovat v plánovaném čase a projekt má časovou rezervu.</a:t>
            </a:r>
            <a:endParaRPr lang="cs-CZ" sz="2400"/>
          </a:p>
          <a:p>
            <a:pPr lvl="1">
              <a:lnSpc>
                <a:spcPct val="90000"/>
              </a:lnSpc>
            </a:pP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i="1" baseline="-30000">
                <a:cs typeface="Times New Roman" panose="02020603050405020304" pitchFamily="18" charset="0"/>
              </a:rPr>
              <a:t>p</a:t>
            </a:r>
            <a:r>
              <a:rPr lang="cs-CZ" sz="2400">
                <a:cs typeface="Times New Roman" panose="02020603050405020304" pitchFamily="18" charset="0"/>
              </a:rPr>
              <a:t> &lt; </a:t>
            </a:r>
            <a:r>
              <a:rPr lang="cs-CZ" sz="2400" i="1">
                <a:cs typeface="Times New Roman" panose="02020603050405020304" pitchFamily="18" charset="0"/>
              </a:rPr>
              <a:t>t</a:t>
            </a:r>
            <a:r>
              <a:rPr lang="cs-CZ" sz="2400" i="1" baseline="-30000">
                <a:cs typeface="Times New Roman" panose="02020603050405020304" pitchFamily="18" charset="0"/>
              </a:rPr>
              <a:t>n</a:t>
            </a:r>
            <a:r>
              <a:rPr lang="cs-CZ" sz="2400" baseline="30000">
                <a:cs typeface="Times New Roman" panose="02020603050405020304" pitchFamily="18" charset="0"/>
              </a:rPr>
              <a:t>(0)</a:t>
            </a:r>
            <a:r>
              <a:rPr lang="cs-CZ" sz="2400"/>
              <a:t>	 </a:t>
            </a:r>
            <a:r>
              <a:rPr lang="cs-CZ" sz="2400">
                <a:sym typeface="Symbol" panose="05050102010706020507" pitchFamily="18" charset="2"/>
              </a:rPr>
              <a:t></a:t>
            </a:r>
            <a:r>
              <a:rPr lang="cs-CZ" sz="2400"/>
              <a:t> </a:t>
            </a:r>
            <a:r>
              <a:rPr lang="cs-CZ" sz="2400">
                <a:cs typeface="Times New Roman" panose="02020603050405020304" pitchFamily="18" charset="0"/>
              </a:rPr>
              <a:t>projekt  není možno realizovat v plánovaném čase bez zkrácení doby trvání některých činností. 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43" name="Rectangle 251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cs-CZ"/>
              <a:t>CPM - příklad</a:t>
            </a:r>
          </a:p>
        </p:txBody>
      </p:sp>
      <p:graphicFrame>
        <p:nvGraphicFramePr>
          <p:cNvPr id="59646" name="Group 254"/>
          <p:cNvGraphicFramePr>
            <a:graphicFrameLocks noGrp="1"/>
          </p:cNvGraphicFramePr>
          <p:nvPr>
            <p:ph idx="1"/>
          </p:nvPr>
        </p:nvGraphicFramePr>
        <p:xfrm>
          <a:off x="684213" y="1268413"/>
          <a:ext cx="7270750" cy="4839970"/>
        </p:xfrm>
        <a:graphic>
          <a:graphicData uri="http://schemas.openxmlformats.org/drawingml/2006/table">
            <a:tbl>
              <a:tblPr/>
              <a:tblGrid>
                <a:gridCol w="1939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Činnost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Předcházející činnost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Doba trvání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E, B, F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E, B, F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D, 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D, 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G, I, J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1309</TotalTime>
  <Words>690</Words>
  <Application>Microsoft Office PowerPoint</Application>
  <PresentationFormat>Předvádění na obrazovce (4:3)</PresentationFormat>
  <Paragraphs>809</Paragraphs>
  <Slides>27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6" baseType="lpstr">
      <vt:lpstr>Arial</vt:lpstr>
      <vt:lpstr>Symbol</vt:lpstr>
      <vt:lpstr>Tahoma</vt:lpstr>
      <vt:lpstr>Times New Roman</vt:lpstr>
      <vt:lpstr>Wingdings</vt:lpstr>
      <vt:lpstr>Default Design</vt:lpstr>
      <vt:lpstr>Směsice</vt:lpstr>
      <vt:lpstr>Rovnice</vt:lpstr>
      <vt:lpstr>Document</vt:lpstr>
      <vt:lpstr>Ekonomicko-matematické metody č. 11</vt:lpstr>
      <vt:lpstr>Časová analýza projektů</vt:lpstr>
      <vt:lpstr>Konstrukce síťového grafu projektu </vt:lpstr>
      <vt:lpstr>Časová analýza projektu</vt:lpstr>
      <vt:lpstr>CPM</vt:lpstr>
      <vt:lpstr>CPM</vt:lpstr>
      <vt:lpstr>CPM</vt:lpstr>
      <vt:lpstr>CPM</vt:lpstr>
      <vt:lpstr>CPM - příklad</vt:lpstr>
      <vt:lpstr>CPM- příklad</vt:lpstr>
      <vt:lpstr>CPM - příklad</vt:lpstr>
      <vt:lpstr>CPM - příklad</vt:lpstr>
      <vt:lpstr>CPM - příklad</vt:lpstr>
      <vt:lpstr>PERT</vt:lpstr>
      <vt:lpstr> hustota β-rozdělení </vt:lpstr>
      <vt:lpstr>PERT</vt:lpstr>
      <vt:lpstr>PERT</vt:lpstr>
      <vt:lpstr>PERT</vt:lpstr>
      <vt:lpstr>PERT</vt:lpstr>
      <vt:lpstr>PERT - Příklad</vt:lpstr>
      <vt:lpstr>PERT – Příklad.</vt:lpstr>
      <vt:lpstr>PERT – Příklad..</vt:lpstr>
      <vt:lpstr>PERT – Příklad…</vt:lpstr>
      <vt:lpstr>PERT – Příklad….</vt:lpstr>
      <vt:lpstr>PERT – Příklad…..</vt:lpstr>
      <vt:lpstr>PERT – Příklad……</vt:lpstr>
      <vt:lpstr>PERT – Příklad…….</vt:lpstr>
    </vt:vector>
  </TitlesOfParts>
  <Company>cemerkova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Celočíselné lineární programování</dc:title>
  <dc:creator>sarka</dc:creator>
  <cp:lastModifiedBy>bar0245</cp:lastModifiedBy>
  <cp:revision>208</cp:revision>
  <dcterms:created xsi:type="dcterms:W3CDTF">2003-04-07T13:41:46Z</dcterms:created>
  <dcterms:modified xsi:type="dcterms:W3CDTF">2018-12-04T10:39:18Z</dcterms:modified>
</cp:coreProperties>
</file>