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4" r:id="rId3"/>
    <p:sldId id="302" r:id="rId4"/>
    <p:sldId id="303" r:id="rId5"/>
    <p:sldId id="311" r:id="rId6"/>
    <p:sldId id="305" r:id="rId7"/>
    <p:sldId id="306" r:id="rId8"/>
    <p:sldId id="307" r:id="rId9"/>
    <p:sldId id="308" r:id="rId10"/>
    <p:sldId id="309" r:id="rId11"/>
    <p:sldId id="310" r:id="rId12"/>
    <p:sldId id="313" r:id="rId13"/>
    <p:sldId id="323" r:id="rId14"/>
    <p:sldId id="325" r:id="rId15"/>
    <p:sldId id="326" r:id="rId16"/>
    <p:sldId id="324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295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81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27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605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846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497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502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11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72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32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971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46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1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2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8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24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Přenáška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Základní pojmy objektového modelování, třídy, </a:t>
            </a:r>
            <a:r>
              <a:rPr lang="cs-CZ" dirty="0" smtClean="0">
                <a:solidFill>
                  <a:schemeClr val="bg1"/>
                </a:solidFill>
              </a:rPr>
              <a:t>objekty,  USE </a:t>
            </a:r>
            <a:r>
              <a:rPr lang="cs-CZ" dirty="0" smtClean="0">
                <a:solidFill>
                  <a:schemeClr val="bg1"/>
                </a:solidFill>
              </a:rPr>
              <a:t>CASE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/>
              <a:t>Vztahy </a:t>
            </a:r>
            <a:r>
              <a:rPr lang="cs-CZ" sz="2000" dirty="0"/>
              <a:t>mezi </a:t>
            </a:r>
            <a:r>
              <a:rPr lang="cs-CZ" sz="2000" dirty="0" smtClean="0"/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endParaRPr lang="cs-CZ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jedna třída je částí druhé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Kompozice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agregace, kdy podřízený objekt nemůže existovat samostatně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znázorňuje vztahy mezi jednou či více třídami (1 ku 1, 1 k mnoha, …)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Generalizace (dědění)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vztah mezi obecnou třídou (super </a:t>
            </a:r>
            <a:r>
              <a:rPr lang="cs-CZ" sz="1800" dirty="0" err="1">
                <a:solidFill>
                  <a:srgbClr val="000000"/>
                </a:solidFill>
              </a:rPr>
              <a:t>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parent</a:t>
            </a:r>
            <a:r>
              <a:rPr lang="cs-CZ" sz="1800" dirty="0">
                <a:solidFill>
                  <a:srgbClr val="000000"/>
                </a:solidFill>
              </a:rPr>
              <a:t>) a  jejími potomky (</a:t>
            </a:r>
            <a:r>
              <a:rPr lang="cs-CZ" sz="1800" dirty="0" err="1">
                <a:solidFill>
                  <a:srgbClr val="000000"/>
                </a:solidFill>
              </a:rPr>
              <a:t>subclass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child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dědí se všechny vlastnosti tj. atributy, relace, operace a omezení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6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Vztahy </a:t>
            </a:r>
            <a:r>
              <a:rPr lang="cs-CZ" sz="2000" dirty="0">
                <a:solidFill>
                  <a:srgbClr val="000000"/>
                </a:solidFill>
              </a:rPr>
              <a:t>mezi </a:t>
            </a:r>
            <a:r>
              <a:rPr lang="cs-CZ" sz="2000" dirty="0" smtClean="0">
                <a:solidFill>
                  <a:srgbClr val="000000"/>
                </a:solidFill>
              </a:rPr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Abstraktní třída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zvláštní </a:t>
            </a:r>
            <a:r>
              <a:rPr lang="cs-CZ" sz="2000" dirty="0">
                <a:solidFill>
                  <a:srgbClr val="000000"/>
                </a:solidFill>
              </a:rPr>
              <a:t>třída bez konkrétní instance, </a:t>
            </a:r>
            <a:r>
              <a:rPr lang="cs-CZ" sz="2000" dirty="0" smtClean="0">
                <a:solidFill>
                  <a:srgbClr val="000000"/>
                </a:solidFill>
              </a:rPr>
              <a:t>zobecnění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Polymorfismus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některé </a:t>
            </a:r>
            <a:r>
              <a:rPr lang="cs-CZ" sz="2000" dirty="0">
                <a:solidFill>
                  <a:srgbClr val="000000"/>
                </a:solidFill>
              </a:rPr>
              <a:t>objekty mají totožná rozhraní realizovaná pomocí operací, ale metody, které se skrývají za těmito operacemi, jsou </a:t>
            </a:r>
            <a:r>
              <a:rPr lang="cs-CZ" sz="2000" dirty="0" smtClean="0">
                <a:solidFill>
                  <a:srgbClr val="000000"/>
                </a:solidFill>
              </a:rPr>
              <a:t>rozdílné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Asociační třídy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typ </a:t>
            </a:r>
            <a:r>
              <a:rPr lang="cs-CZ" sz="2000" dirty="0">
                <a:solidFill>
                  <a:srgbClr val="000000"/>
                </a:solidFill>
              </a:rPr>
              <a:t>vazby mnoha ku </a:t>
            </a:r>
            <a:r>
              <a:rPr lang="cs-CZ" sz="2000" dirty="0" smtClean="0">
                <a:solidFill>
                  <a:srgbClr val="000000"/>
                </a:solidFill>
              </a:rPr>
              <a:t>mnoha</a:t>
            </a:r>
          </a:p>
          <a:p>
            <a:pPr marL="357188" indent="0">
              <a:lnSpc>
                <a:spcPct val="80000"/>
              </a:lnSpc>
              <a:buNone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Diagram tříd zobrazuje strukturu a vztahy mezi objektovými třídami navrhovaného 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11560" y="683851"/>
            <a:ext cx="477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056784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Modelová situace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Sw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fma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získala zakázku na analýzu, návrh a vývoj IS, který by funkčně pokrýval potřeby sběrny oprav elektrospotřebičů. Sběrna oprav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„zákazník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” a p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edm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ě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tem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podnik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prost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edkov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oprav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ve značkových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i neznačkových servisech podle druhu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el.spotřebičů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naše potřeby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modelujeme jeden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Modul IS pro zprostředkování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oprav.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zákazníka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</a:t>
            </a:r>
            <a:r>
              <a:rPr lang="cs-CZ" sz="2000" dirty="0">
                <a:solidFill>
                  <a:srgbClr val="000000"/>
                </a:solidFill>
              </a:rPr>
              <a:t>= popis (specifikace) jisté funkce nebo vlastnosti, která by měla být ve vyvíjeném systému implementována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 </a:t>
            </a:r>
            <a:r>
              <a:rPr lang="cs-CZ" sz="2000" dirty="0">
                <a:solidFill>
                  <a:srgbClr val="000000"/>
                </a:solidFill>
              </a:rPr>
              <a:t>= vyjádření přání uživatele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Dva </a:t>
            </a:r>
            <a:r>
              <a:rPr lang="cs-CZ" sz="2000" dirty="0">
                <a:solidFill>
                  <a:srgbClr val="000000"/>
                </a:solidFill>
              </a:rPr>
              <a:t>základní typy požadavků: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Funkční (specifikují požadavky na funkčnost systému)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Nefunkční (specifikují jisté vlastnosti systému, případně podmínky omezující funkčnost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by měly říkat </a:t>
            </a:r>
            <a:r>
              <a:rPr lang="cs-CZ" sz="2000" b="1" dirty="0">
                <a:solidFill>
                  <a:srgbClr val="000000"/>
                </a:solidFill>
              </a:rPr>
              <a:t>co</a:t>
            </a:r>
            <a:r>
              <a:rPr lang="cs-CZ" sz="2000" dirty="0">
                <a:solidFill>
                  <a:srgbClr val="000000"/>
                </a:solidFill>
              </a:rPr>
              <a:t> bude systém nabízet a </a:t>
            </a:r>
            <a:r>
              <a:rPr lang="cs-CZ" sz="2000" b="1" dirty="0">
                <a:solidFill>
                  <a:srgbClr val="000000"/>
                </a:solidFill>
              </a:rPr>
              <a:t>ne jak</a:t>
            </a:r>
            <a:r>
              <a:rPr lang="cs-CZ" sz="2000" dirty="0">
                <a:solidFill>
                  <a:srgbClr val="000000"/>
                </a:solidFill>
              </a:rPr>
              <a:t> to zařídí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9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Požadavky jsou na samém počátku projektu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Sami </a:t>
            </a:r>
            <a:r>
              <a:rPr lang="cs-CZ" sz="2000" dirty="0">
                <a:solidFill>
                  <a:srgbClr val="000000"/>
                </a:solidFill>
              </a:rPr>
              <a:t>jako tvůrci systému máme určitou představu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Proces </a:t>
            </a:r>
            <a:r>
              <a:rPr lang="cs-CZ" sz="2000" dirty="0">
                <a:solidFill>
                  <a:srgbClr val="000000"/>
                </a:solidFill>
              </a:rPr>
              <a:t>získávání požadavků od budoucích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Různá </a:t>
            </a:r>
            <a:r>
              <a:rPr lang="cs-CZ" sz="2000" dirty="0">
                <a:solidFill>
                  <a:srgbClr val="000000"/>
                </a:solidFill>
              </a:rPr>
              <a:t>úroveň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Konfrontace </a:t>
            </a:r>
            <a:r>
              <a:rPr lang="cs-CZ" sz="2000" dirty="0">
                <a:solidFill>
                  <a:srgbClr val="000000"/>
                </a:solidFill>
              </a:rPr>
              <a:t>s představou tvůrců systému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</a:rPr>
              <a:t>Legislativa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zákazníků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Existující </a:t>
            </a:r>
            <a:r>
              <a:rPr lang="cs-CZ" sz="2000" dirty="0">
                <a:solidFill>
                  <a:srgbClr val="000000"/>
                </a:solidFill>
              </a:rPr>
              <a:t>systémy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Pracovní </a:t>
            </a:r>
            <a:r>
              <a:rPr lang="cs-CZ" sz="2000" dirty="0">
                <a:solidFill>
                  <a:srgbClr val="000000"/>
                </a:solidFill>
              </a:rPr>
              <a:t>procesy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Vlastní </a:t>
            </a:r>
            <a:r>
              <a:rPr lang="cs-CZ" sz="2000" dirty="0">
                <a:solidFill>
                  <a:srgbClr val="000000"/>
                </a:solidFill>
              </a:rPr>
              <a:t>know-how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zákazníka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Hardware  </a:t>
            </a:r>
            <a:r>
              <a:rPr lang="cs-CZ" sz="2000" dirty="0">
                <a:solidFill>
                  <a:srgbClr val="000000"/>
                </a:solidFill>
              </a:rPr>
              <a:t>software vybavení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Nefunkční požadavky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Dodržení určitých standardů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Využití </a:t>
            </a:r>
            <a:r>
              <a:rPr lang="cs-CZ" sz="2000" dirty="0">
                <a:solidFill>
                  <a:srgbClr val="000000"/>
                </a:solidFill>
              </a:rPr>
              <a:t>určených komponent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Rychlost </a:t>
            </a:r>
            <a:r>
              <a:rPr lang="cs-CZ" sz="2000" dirty="0">
                <a:solidFill>
                  <a:srgbClr val="000000"/>
                </a:solidFill>
              </a:rPr>
              <a:t>odezev systému na určité operace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Nároky </a:t>
            </a:r>
            <a:r>
              <a:rPr lang="cs-CZ" sz="2000" dirty="0">
                <a:solidFill>
                  <a:srgbClr val="000000"/>
                </a:solidFill>
              </a:rPr>
              <a:t>na výkonnost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Bezpečnost </a:t>
            </a:r>
            <a:r>
              <a:rPr lang="cs-CZ" sz="2000" dirty="0">
                <a:solidFill>
                  <a:srgbClr val="000000"/>
                </a:solidFill>
              </a:rPr>
              <a:t>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Použitá architektura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Atd.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Neúspěch správy požadavků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619250" y="1773238"/>
            <a:ext cx="5689600" cy="2808287"/>
            <a:chOff x="1619250" y="1773238"/>
            <a:chExt cx="5689600" cy="280828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619250" y="1773238"/>
              <a:ext cx="2232025" cy="11509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správy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požadavků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50" y="3429000"/>
              <a:ext cx="2232025" cy="1152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Nedostatečné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Zapojení uživatelů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076825" y="2708275"/>
              <a:ext cx="2232025" cy="10810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CELÉHO PROJEKTU</a:t>
              </a: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51275" y="2349500"/>
              <a:ext cx="1225550" cy="792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3851275" y="3500438"/>
              <a:ext cx="122555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5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– Postup prací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nefunkčních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případů užití a jejich navázání k funkčním požadavkům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Promítnutí nefunkčních požadavků do technické architektury systému</a:t>
            </a:r>
          </a:p>
          <a:p>
            <a:pPr>
              <a:defRPr/>
            </a:pPr>
            <a:r>
              <a:rPr lang="cs-CZ" sz="2000" dirty="0">
                <a:solidFill>
                  <a:srgbClr val="FF0000"/>
                </a:solidFill>
              </a:rPr>
              <a:t>! Provázání funkčních požadavků s případy užití má kontrolní funkci !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= 1. technika pokrytá jazykem UML.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 jsou logickým pokračováním analytických prací vycházejících z </a:t>
            </a:r>
            <a:r>
              <a:rPr lang="cs-CZ" sz="2000" dirty="0" smtClean="0">
                <a:solidFill>
                  <a:srgbClr val="000000"/>
                </a:solidFill>
              </a:rPr>
              <a:t>uživatelských </a:t>
            </a:r>
            <a:r>
              <a:rPr lang="cs-CZ" sz="2000" dirty="0">
                <a:solidFill>
                  <a:srgbClr val="000000"/>
                </a:solidFill>
              </a:rPr>
              <a:t>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PŘÍPADOVÁ STUDIE = PŘÍKLAD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4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Případy užití - úvod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užití, typové úlohy, užitné případy = USE CASE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Případy </a:t>
            </a:r>
            <a:r>
              <a:rPr lang="cs-CZ" sz="2000" dirty="0">
                <a:solidFill>
                  <a:srgbClr val="000000"/>
                </a:solidFill>
              </a:rPr>
              <a:t>užití zachycují přesně funkčnost, která bude IS pokryta a vymezují tak jednoznačně rozsah prací. 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součástí UML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Každý </a:t>
            </a:r>
            <a:r>
              <a:rPr lang="cs-CZ" sz="2000" dirty="0">
                <a:solidFill>
                  <a:srgbClr val="000000"/>
                </a:solidFill>
              </a:rPr>
              <a:t>případ užití popisuje jeden ze způsobu užití systému, popisuje tedy jednu jeho požadovanou funkčnost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r>
              <a:rPr lang="cs-CZ" sz="2000" dirty="0">
                <a:solidFill>
                  <a:srgbClr val="000000"/>
                </a:solidFill>
              </a:rPr>
              <a:t>, základní </a:t>
            </a: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je sada </a:t>
            </a:r>
            <a:r>
              <a:rPr lang="cs-CZ" sz="2000" dirty="0" smtClean="0">
                <a:solidFill>
                  <a:srgbClr val="000000"/>
                </a:solidFill>
              </a:rPr>
              <a:t>scénářů</a:t>
            </a:r>
            <a:r>
              <a:rPr lang="cs-CZ" sz="2000" dirty="0">
                <a:solidFill>
                  <a:srgbClr val="000000"/>
                </a:solidFill>
              </a:rPr>
              <a:t>, které spojuje dohromady cíl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1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/>
              <a:t>Aktéři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702BE3D-0D5D-4FD1-AA34-0E7862A8BAA6}" type="slidenum">
              <a:rPr lang="cs-CZ" altLang="cs-CZ"/>
              <a:pPr eaLnBrk="1" hangingPunct="1"/>
              <a:t>20</a:t>
            </a:fld>
            <a:endParaRPr lang="cs-CZ" altLang="cs-CZ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734665"/>
            <a:ext cx="6265863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endParaRPr lang="cs-CZ" sz="15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Aktér= uživatelská role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4497617" y="2193132"/>
            <a:ext cx="1540042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Vytvořit </a:t>
            </a:r>
          </a:p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zakázkový list</a:t>
            </a: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4525565" y="3274219"/>
            <a:ext cx="1512094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Ze servisu</a:t>
            </a:r>
          </a:p>
        </p:txBody>
      </p:sp>
      <p:grpSp>
        <p:nvGrpSpPr>
          <p:cNvPr id="21513" name="Group 13"/>
          <p:cNvGrpSpPr>
            <a:grpSpLocks/>
          </p:cNvGrpSpPr>
          <p:nvPr/>
        </p:nvGrpSpPr>
        <p:grpSpPr bwMode="auto">
          <a:xfrm>
            <a:off x="2195513" y="2625329"/>
            <a:ext cx="485775" cy="863203"/>
            <a:chOff x="884" y="2478"/>
            <a:chExt cx="408" cy="725"/>
          </a:xfrm>
        </p:grpSpPr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1518" name="Line 6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19" name="Line 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0" name="Line 8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1" name="Line 9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</p:grpSp>
        <p:sp>
          <p:nvSpPr>
            <p:cNvPr id="21517" name="Oval 10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/>
            </a:p>
          </p:txBody>
        </p:sp>
      </p:grpSp>
      <p:sp>
        <p:nvSpPr>
          <p:cNvPr id="21514" name="Line 14"/>
          <p:cNvSpPr>
            <a:spLocks noChangeShapeType="1"/>
          </p:cNvSpPr>
          <p:nvPr/>
        </p:nvSpPr>
        <p:spPr bwMode="auto">
          <a:xfrm flipV="1">
            <a:off x="2689622" y="2518172"/>
            <a:ext cx="1727597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1515" name="Line 15"/>
          <p:cNvSpPr>
            <a:spLocks noChangeShapeType="1"/>
          </p:cNvSpPr>
          <p:nvPr/>
        </p:nvSpPr>
        <p:spPr bwMode="auto">
          <a:xfrm>
            <a:off x="2743200" y="3381375"/>
            <a:ext cx="1674019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>
                <a:solidFill>
                  <a:srgbClr val="000000"/>
                </a:solidFill>
              </a:rPr>
              <a:t>Aktéři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3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F5BFB6-D7EE-41A4-8D4E-B2717E0F56CF}" type="slidenum">
              <a:rPr lang="cs-CZ" altLang="cs-CZ"/>
              <a:pPr eaLnBrk="1" hangingPunct="1"/>
              <a:t>21</a:t>
            </a:fld>
            <a:endParaRPr lang="cs-CZ" altLang="cs-CZ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5926" y="734665"/>
            <a:ext cx="6264275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Aktérem nemusí být nutně člověk, může to být např. externí systém 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 ve více rolích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2535" name="Oval 4"/>
          <p:cNvSpPr>
            <a:spLocks noChangeArrowheads="1"/>
          </p:cNvSpPr>
          <p:nvPr/>
        </p:nvSpPr>
        <p:spPr bwMode="auto">
          <a:xfrm>
            <a:off x="3113485" y="1924051"/>
            <a:ext cx="1134665" cy="5941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Odeslat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Do sběrny</a:t>
            </a:r>
          </a:p>
        </p:txBody>
      </p:sp>
      <p:grpSp>
        <p:nvGrpSpPr>
          <p:cNvPr id="22536" name="Group 6"/>
          <p:cNvGrpSpPr>
            <a:grpSpLocks/>
          </p:cNvGrpSpPr>
          <p:nvPr/>
        </p:nvGrpSpPr>
        <p:grpSpPr bwMode="auto">
          <a:xfrm>
            <a:off x="1709738" y="2571750"/>
            <a:ext cx="485775" cy="863204"/>
            <a:chOff x="884" y="2478"/>
            <a:chExt cx="408" cy="725"/>
          </a:xfrm>
        </p:grpSpPr>
        <p:grpSp>
          <p:nvGrpSpPr>
            <p:cNvPr id="22556" name="Group 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8" name="Line 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9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0" name="Line 1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1" name="Line 1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7" name="Oval 1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38" name="Line 14"/>
          <p:cNvSpPr>
            <a:spLocks noChangeShapeType="1"/>
          </p:cNvSpPr>
          <p:nvPr/>
        </p:nvSpPr>
        <p:spPr bwMode="auto">
          <a:xfrm flipV="1">
            <a:off x="2303860" y="2356248"/>
            <a:ext cx="864394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>
            <a:off x="2250282" y="3219450"/>
            <a:ext cx="917972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grpSp>
        <p:nvGrpSpPr>
          <p:cNvPr id="22540" name="Group 16"/>
          <p:cNvGrpSpPr>
            <a:grpSpLocks/>
          </p:cNvGrpSpPr>
          <p:nvPr/>
        </p:nvGrpSpPr>
        <p:grpSpPr bwMode="auto">
          <a:xfrm>
            <a:off x="6893719" y="2625329"/>
            <a:ext cx="485775" cy="863203"/>
            <a:chOff x="884" y="2478"/>
            <a:chExt cx="408" cy="725"/>
          </a:xfrm>
        </p:grpSpPr>
        <p:grpSp>
          <p:nvGrpSpPr>
            <p:cNvPr id="22550" name="Group 1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2" name="Line 1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3" name="Line 1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4" name="Line 2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5" name="Line 2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1" name="Oval 2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41" name="Line 23"/>
          <p:cNvSpPr>
            <a:spLocks noChangeShapeType="1"/>
          </p:cNvSpPr>
          <p:nvPr/>
        </p:nvSpPr>
        <p:spPr bwMode="auto">
          <a:xfrm>
            <a:off x="2303860" y="2950369"/>
            <a:ext cx="8108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2" name="Oval 24"/>
          <p:cNvSpPr>
            <a:spLocks noChangeArrowheads="1"/>
          </p:cNvSpPr>
          <p:nvPr/>
        </p:nvSpPr>
        <p:spPr bwMode="auto">
          <a:xfrm>
            <a:off x="3113485" y="2680097"/>
            <a:ext cx="113466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Ze servisu</a:t>
            </a:r>
          </a:p>
        </p:txBody>
      </p:sp>
      <p:sp>
        <p:nvSpPr>
          <p:cNvPr id="22543" name="Oval 25"/>
          <p:cNvSpPr>
            <a:spLocks noChangeArrowheads="1"/>
          </p:cNvSpPr>
          <p:nvPr/>
        </p:nvSpPr>
        <p:spPr bwMode="auto">
          <a:xfrm>
            <a:off x="3113485" y="3543300"/>
            <a:ext cx="113466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Uzavřít </a:t>
            </a:r>
          </a:p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zakázku</a:t>
            </a:r>
          </a:p>
        </p:txBody>
      </p:sp>
      <p:sp>
        <p:nvSpPr>
          <p:cNvPr id="22544" name="Oval 26"/>
          <p:cNvSpPr>
            <a:spLocks noChangeArrowheads="1"/>
          </p:cNvSpPr>
          <p:nvPr/>
        </p:nvSpPr>
        <p:spPr bwMode="auto">
          <a:xfrm>
            <a:off x="5004198" y="3489722"/>
            <a:ext cx="118705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nového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výrobce</a:t>
            </a:r>
          </a:p>
        </p:txBody>
      </p:sp>
      <p:sp>
        <p:nvSpPr>
          <p:cNvPr id="22545" name="Oval 27"/>
          <p:cNvSpPr>
            <a:spLocks noChangeArrowheads="1"/>
          </p:cNvSpPr>
          <p:nvPr/>
        </p:nvSpPr>
        <p:spPr bwMode="auto">
          <a:xfrm>
            <a:off x="5004197" y="2680097"/>
            <a:ext cx="1187054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nový 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servis</a:t>
            </a:r>
          </a:p>
        </p:txBody>
      </p:sp>
      <p:sp>
        <p:nvSpPr>
          <p:cNvPr id="22546" name="Oval 28"/>
          <p:cNvSpPr>
            <a:spLocks noChangeArrowheads="1"/>
          </p:cNvSpPr>
          <p:nvPr/>
        </p:nvSpPr>
        <p:spPr bwMode="auto">
          <a:xfrm>
            <a:off x="5004197" y="1869281"/>
            <a:ext cx="113347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Zobrazit přehled</a:t>
            </a:r>
          </a:p>
          <a:p>
            <a:pPr algn="ctr" eaLnBrk="1" hangingPunct="1"/>
            <a:r>
              <a:rPr lang="cs-CZ" altLang="cs-CZ" sz="1050" dirty="0" err="1">
                <a:solidFill>
                  <a:srgbClr val="000000"/>
                </a:solidFill>
              </a:rPr>
              <a:t>rozprac</a:t>
            </a:r>
            <a:r>
              <a:rPr lang="cs-CZ" altLang="cs-CZ" sz="1050" dirty="0">
                <a:solidFill>
                  <a:srgbClr val="000000"/>
                </a:solidFill>
              </a:rPr>
              <a:t>. zakázek</a:t>
            </a:r>
          </a:p>
        </p:txBody>
      </p:sp>
      <p:sp>
        <p:nvSpPr>
          <p:cNvPr id="22547" name="Line 29"/>
          <p:cNvSpPr>
            <a:spLocks noChangeShapeType="1"/>
          </p:cNvSpPr>
          <p:nvPr/>
        </p:nvSpPr>
        <p:spPr bwMode="auto">
          <a:xfrm flipH="1">
            <a:off x="6137673" y="2950369"/>
            <a:ext cx="6488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 flipV="1">
            <a:off x="6192441" y="3112294"/>
            <a:ext cx="647700" cy="5941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6137673" y="2193132"/>
            <a:ext cx="702469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7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4237749"/>
            <a:ext cx="6192688" cy="415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Případ užití je sada </a:t>
            </a:r>
            <a:r>
              <a:rPr lang="cs-CZ" sz="2000" dirty="0" smtClean="0"/>
              <a:t>scénářů</a:t>
            </a:r>
            <a:r>
              <a:rPr lang="cs-CZ" sz="2000" dirty="0"/>
              <a:t>, které spojuje dohromady cíl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Scénář - Případy užití: </a:t>
            </a:r>
            <a:r>
              <a:rPr lang="cs-CZ" sz="2000" dirty="0"/>
              <a:t>Příjem zakázky do </a:t>
            </a:r>
            <a:r>
              <a:rPr lang="cs-CZ" sz="2000" dirty="0" smtClean="0"/>
              <a:t>opravy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78" y="1137408"/>
            <a:ext cx="5904656" cy="307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Případy užití: </a:t>
            </a:r>
            <a:r>
              <a:rPr lang="cs-CZ" sz="2000" dirty="0" smtClean="0"/>
              <a:t>Bankomat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12157" r="29305" b="6734"/>
          <a:stretch>
            <a:fillRect/>
          </a:stretch>
        </p:blipFill>
        <p:spPr>
          <a:xfrm>
            <a:off x="3019977" y="748480"/>
            <a:ext cx="480866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0" algn="just">
              <a:buNone/>
            </a:pPr>
            <a:endParaRPr lang="pl-PL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rgbClr val="000000"/>
                </a:solidFill>
              </a:rPr>
              <a:t>Vztah </a:t>
            </a:r>
            <a:r>
              <a:rPr lang="pl-PL" sz="1800" dirty="0">
                <a:solidFill>
                  <a:srgbClr val="000000"/>
                </a:solidFill>
              </a:rPr>
              <a:t>mezi třídou a </a:t>
            </a:r>
            <a:r>
              <a:rPr lang="pl-PL" sz="1800" dirty="0" smtClean="0">
                <a:solidFill>
                  <a:srgbClr val="000000"/>
                </a:solidFill>
              </a:rPr>
              <a:t>objekty – grafické znázornění:</a:t>
            </a: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281706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965918" y="2810003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Vytvořen z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286688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33781" y="1867822"/>
            <a:ext cx="6119813" cy="2447925"/>
            <a:chOff x="833781" y="1867822"/>
            <a:chExt cx="6119813" cy="244792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833781" y="3452147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426169" y="1867822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2</a:t>
              </a: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6089994" y="3452147"/>
              <a:ext cx="863600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3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 flipV="1">
              <a:off x="1768819" y="3883947"/>
              <a:ext cx="15128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4650131" y="3883947"/>
              <a:ext cx="1439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 flipV="1">
              <a:off x="3894481" y="273301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984719" y="3525172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821473" y="3543143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254828" y="3596610"/>
              <a:ext cx="1368425" cy="6492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Objektová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Třída (</a:t>
              </a:r>
              <a:r>
                <a:rPr lang="cs-CZ" altLang="cs-CZ" dirty="0" err="1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Class</a:t>
              </a:r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Struktury </a:t>
            </a:r>
            <a:r>
              <a:rPr lang="cs-CZ" sz="2000" dirty="0">
                <a:solidFill>
                  <a:srgbClr val="000000"/>
                </a:solidFill>
              </a:rPr>
              <a:t>tříd jsou založeny na dvou principech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Zodpovědnost třídy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Zapouzdření </a:t>
            </a:r>
            <a:r>
              <a:rPr lang="cs-CZ" sz="1800" dirty="0" smtClean="0">
                <a:solidFill>
                  <a:srgbClr val="000000"/>
                </a:solidFill>
              </a:rPr>
              <a:t>třídy</a:t>
            </a: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Atribut tříd je nositel informací o objektu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Název atributu (např. jméno)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Formát atributu (např. </a:t>
            </a:r>
            <a:r>
              <a:rPr lang="cs-CZ" sz="1800" dirty="0" err="1">
                <a:solidFill>
                  <a:srgbClr val="000000"/>
                </a:solidFill>
              </a:rPr>
              <a:t>string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Viditelnost (Public, </a:t>
            </a:r>
            <a:r>
              <a:rPr lang="cs-CZ" sz="1800" dirty="0" err="1">
                <a:solidFill>
                  <a:srgbClr val="000000"/>
                </a:solidFill>
              </a:rPr>
              <a:t>Private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dirty="0" err="1">
                <a:solidFill>
                  <a:srgbClr val="000000"/>
                </a:solidFill>
              </a:rPr>
              <a:t>Protected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Operace </a:t>
            </a:r>
            <a:r>
              <a:rPr lang="cs-CZ" sz="2000" dirty="0">
                <a:solidFill>
                  <a:srgbClr val="000000"/>
                </a:solidFill>
              </a:rPr>
              <a:t>tříd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chování objektu je definováno operacemi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aktualizační operace vykonávají operace s daty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operace typu interface poskytují rozhraní k jiným objektům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charakteristika operací je dána názvem, seznamem parametrů a návratovými hodnotami, tzv. signaturou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Signatura musí být jednoznačná a unikátní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 analytického pohledu vystihuje co daná operace vykonává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	(např. najdi jméno)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Základní </a:t>
            </a:r>
            <a:r>
              <a:rPr lang="pl-PL" sz="2400" dirty="0">
                <a:solidFill>
                  <a:srgbClr val="000000"/>
                </a:solidFill>
              </a:rPr>
              <a:t>pojmy – objekty a </a:t>
            </a:r>
            <a:r>
              <a:rPr lang="pl-PL" sz="24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Atributy objektu vyjadřují statické datové vlastnosti 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atributy jsou zapouzdřeny uvnitř objektu, jsou skryty jiným objektům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Přístup k atributům je možný jen zasláním zprávy, která vyvolá operaci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Jinak vyjádřeno: s atributy mohou manipulovat jenom metody daného </a:t>
            </a:r>
            <a:r>
              <a:rPr lang="cs-CZ" sz="1800" dirty="0" smtClean="0">
                <a:solidFill>
                  <a:srgbClr val="000000"/>
                </a:solidFill>
              </a:rPr>
              <a:t>objektu</a:t>
            </a:r>
            <a:endParaRPr lang="cs-CZ" sz="1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cs-CZ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jsou organizovány ve </a:t>
            </a:r>
            <a:r>
              <a:rPr lang="cs-CZ" sz="2000" b="1" dirty="0">
                <a:solidFill>
                  <a:srgbClr val="000000"/>
                </a:solidFill>
              </a:rPr>
              <a:t>třídách</a:t>
            </a:r>
            <a:r>
              <a:rPr lang="cs-CZ" sz="2000" dirty="0">
                <a:solidFill>
                  <a:srgbClr val="000000"/>
                </a:solidFill>
              </a:rPr>
              <a:t> sdružující jejich </a:t>
            </a:r>
            <a:r>
              <a:rPr lang="cs-CZ" sz="2000" dirty="0" smtClean="0">
                <a:solidFill>
                  <a:srgbClr val="000000"/>
                </a:solidFill>
              </a:rPr>
              <a:t>vlastnosti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objekty a </a:t>
            </a:r>
            <a:r>
              <a:rPr lang="pl-PL" sz="20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Třída</a:t>
            </a:r>
            <a:r>
              <a:rPr lang="cs-CZ" sz="2000" dirty="0">
                <a:solidFill>
                  <a:srgbClr val="000000"/>
                </a:solidFill>
              </a:rPr>
              <a:t> představuje šablonu (stupeň řízení) pro skupinu instancí (příslušnost), které nazýváme objekty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Šablona popisuje vnitřní strukturu objektu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stejné třídy mají stejné operace, atributy a metody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Třídy jsou využívány pro vytváření objektů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 tříd dává základ pro funkci jednotlivých objektů 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Modelování tříd je klíčovým prvkem objektově orientovaného vývoje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1268</Words>
  <Application>Microsoft Office PowerPoint</Application>
  <PresentationFormat>Předvádění na obrazovce (16:9)</PresentationFormat>
  <Paragraphs>276</Paragraphs>
  <Slides>24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Enriqueta</vt:lpstr>
      <vt:lpstr>Tahoma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Aktéři </vt:lpstr>
      <vt:lpstr>Aktéři </vt:lpstr>
      <vt:lpstr>Úvod do objektového modelování a jazyka UML</vt:lpstr>
      <vt:lpstr>Úvod do objektového modelování a jazyka UML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226</cp:revision>
  <dcterms:created xsi:type="dcterms:W3CDTF">2016-07-06T15:42:34Z</dcterms:created>
  <dcterms:modified xsi:type="dcterms:W3CDTF">2018-10-15T18:12:11Z</dcterms:modified>
</cp:coreProperties>
</file>