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04" r:id="rId3"/>
    <p:sldId id="302" r:id="rId4"/>
    <p:sldId id="303" r:id="rId5"/>
    <p:sldId id="311" r:id="rId6"/>
    <p:sldId id="305" r:id="rId7"/>
    <p:sldId id="306" r:id="rId8"/>
    <p:sldId id="307" r:id="rId9"/>
    <p:sldId id="308" r:id="rId10"/>
    <p:sldId id="309" r:id="rId11"/>
    <p:sldId id="310" r:id="rId12"/>
    <p:sldId id="313" r:id="rId13"/>
    <p:sldId id="323" r:id="rId14"/>
    <p:sldId id="325" r:id="rId15"/>
    <p:sldId id="326" r:id="rId16"/>
    <p:sldId id="324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295" r:id="rId2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39" d="100"/>
          <a:sy n="139" d="100"/>
        </p:scale>
        <p:origin x="726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360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15.10.2018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780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7181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7727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605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78465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4973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75025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7118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4726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5327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971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25353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12466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868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719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922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081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524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179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748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345B0F-7D35-4C58-98B9-93963BADEA3C}" type="datetime1">
              <a:rPr lang="cs-CZ" smtClean="0"/>
              <a:pPr>
                <a:defRPr/>
              </a:pPr>
              <a:t>15.10.2018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Úvod do objektového modelování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B607-F9B2-48E7-B19D-A86108C6E63C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417371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226318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6283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Objektové metody modelování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Přenáška </a:t>
            </a: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Zdeněk Franěk,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87624" y="2427734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Základní pojmy objektového modelování, třídy, </a:t>
            </a:r>
            <a:r>
              <a:rPr lang="cs-CZ" dirty="0" smtClean="0">
                <a:solidFill>
                  <a:schemeClr val="bg1"/>
                </a:solidFill>
              </a:rPr>
              <a:t>objekty,  USE </a:t>
            </a:r>
            <a:r>
              <a:rPr lang="cs-CZ" dirty="0" smtClean="0">
                <a:solidFill>
                  <a:schemeClr val="bg1"/>
                </a:solidFill>
              </a:rPr>
              <a:t>CASE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/>
              <a:t>Vztahy </a:t>
            </a:r>
            <a:r>
              <a:rPr lang="cs-CZ" sz="2000" dirty="0"/>
              <a:t>mezi </a:t>
            </a:r>
            <a:r>
              <a:rPr lang="cs-CZ" sz="2000" dirty="0" smtClean="0"/>
              <a:t>třídami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Agregace</a:t>
            </a:r>
            <a:endParaRPr lang="cs-CZ" sz="2000" b="1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jedna třída je částí druhé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Kompozice 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agregace, kdy podřízený objekt nemůže existovat samostatně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Asociace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znázorňuje vztahy mezi jednou či více třídami (1 ku 1, 1 k mnoha, …)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Generalizace (dědění)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vztah mezi obecnou třídou (super </a:t>
            </a:r>
            <a:r>
              <a:rPr lang="cs-CZ" sz="1800" dirty="0" err="1">
                <a:solidFill>
                  <a:srgbClr val="000000"/>
                </a:solidFill>
              </a:rPr>
              <a:t>class</a:t>
            </a:r>
            <a:r>
              <a:rPr lang="cs-CZ" sz="1800" dirty="0">
                <a:solidFill>
                  <a:srgbClr val="000000"/>
                </a:solidFill>
              </a:rPr>
              <a:t> resp. </a:t>
            </a:r>
            <a:r>
              <a:rPr lang="cs-CZ" sz="1800" dirty="0" err="1">
                <a:solidFill>
                  <a:srgbClr val="000000"/>
                </a:solidFill>
              </a:rPr>
              <a:t>parent</a:t>
            </a:r>
            <a:r>
              <a:rPr lang="cs-CZ" sz="1800" dirty="0">
                <a:solidFill>
                  <a:srgbClr val="000000"/>
                </a:solidFill>
              </a:rPr>
              <a:t>) a  jejími potomky (</a:t>
            </a:r>
            <a:r>
              <a:rPr lang="cs-CZ" sz="1800" dirty="0" err="1">
                <a:solidFill>
                  <a:srgbClr val="000000"/>
                </a:solidFill>
              </a:rPr>
              <a:t>subclass</a:t>
            </a:r>
            <a:r>
              <a:rPr lang="cs-CZ" sz="1800" dirty="0">
                <a:solidFill>
                  <a:srgbClr val="000000"/>
                </a:solidFill>
              </a:rPr>
              <a:t> resp. </a:t>
            </a:r>
            <a:r>
              <a:rPr lang="cs-CZ" sz="1800" dirty="0" err="1">
                <a:solidFill>
                  <a:srgbClr val="000000"/>
                </a:solidFill>
              </a:rPr>
              <a:t>child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  <a:p>
            <a:pPr lvl="1">
              <a:lnSpc>
                <a:spcPct val="8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dědí se všechny vlastnosti tj. atributy, relace, operace a omezení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66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Vztahy </a:t>
            </a:r>
            <a:r>
              <a:rPr lang="cs-CZ" sz="2000" dirty="0">
                <a:solidFill>
                  <a:srgbClr val="000000"/>
                </a:solidFill>
              </a:rPr>
              <a:t>mezi </a:t>
            </a:r>
            <a:r>
              <a:rPr lang="cs-CZ" sz="2000" dirty="0" smtClean="0">
                <a:solidFill>
                  <a:srgbClr val="000000"/>
                </a:solidFill>
              </a:rPr>
              <a:t>třídami</a:t>
            </a: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Abstraktní třída </a:t>
            </a:r>
            <a:endParaRPr lang="cs-CZ" sz="2000" b="1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zvláštní </a:t>
            </a:r>
            <a:r>
              <a:rPr lang="cs-CZ" sz="2000" dirty="0">
                <a:solidFill>
                  <a:srgbClr val="000000"/>
                </a:solidFill>
              </a:rPr>
              <a:t>třída bez konkrétní instance, </a:t>
            </a:r>
            <a:r>
              <a:rPr lang="cs-CZ" sz="2000" dirty="0" smtClean="0">
                <a:solidFill>
                  <a:srgbClr val="000000"/>
                </a:solidFill>
              </a:rPr>
              <a:t>zobecnění</a:t>
            </a: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Polymorfismus </a:t>
            </a:r>
            <a:endParaRPr lang="cs-CZ" sz="2000" b="1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některé </a:t>
            </a:r>
            <a:r>
              <a:rPr lang="cs-CZ" sz="2000" dirty="0">
                <a:solidFill>
                  <a:srgbClr val="000000"/>
                </a:solidFill>
              </a:rPr>
              <a:t>objekty mají totožná rozhraní realizovaná pomocí operací, ale metody, které se skrývají za těmito operacemi, jsou </a:t>
            </a:r>
            <a:r>
              <a:rPr lang="cs-CZ" sz="2000" dirty="0" smtClean="0">
                <a:solidFill>
                  <a:srgbClr val="000000"/>
                </a:solidFill>
              </a:rPr>
              <a:t>rozdílné</a:t>
            </a: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000" b="1" dirty="0">
                <a:solidFill>
                  <a:srgbClr val="000000"/>
                </a:solidFill>
              </a:rPr>
              <a:t>Asociační třídy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endParaRPr lang="cs-CZ" sz="2000" dirty="0" smtClean="0">
              <a:solidFill>
                <a:srgbClr val="000000"/>
              </a:solidFill>
            </a:endParaRPr>
          </a:p>
          <a:p>
            <a:pPr marL="538163" indent="-180975">
              <a:lnSpc>
                <a:spcPct val="80000"/>
              </a:lnSpc>
              <a:buFont typeface="Times New Roman" panose="02020603050405020304" pitchFamily="18" charset="0"/>
              <a:buChar char="⁃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typ </a:t>
            </a:r>
            <a:r>
              <a:rPr lang="cs-CZ" sz="2000" dirty="0">
                <a:solidFill>
                  <a:srgbClr val="000000"/>
                </a:solidFill>
              </a:rPr>
              <a:t>vazby mnoha ku </a:t>
            </a:r>
            <a:r>
              <a:rPr lang="cs-CZ" sz="2000" dirty="0" smtClean="0">
                <a:solidFill>
                  <a:srgbClr val="000000"/>
                </a:solidFill>
              </a:rPr>
              <a:t>mnoha</a:t>
            </a:r>
          </a:p>
          <a:p>
            <a:pPr marL="357188" indent="0">
              <a:lnSpc>
                <a:spcPct val="80000"/>
              </a:lnSpc>
              <a:buNone/>
              <a:defRPr/>
            </a:pPr>
            <a:endParaRPr lang="cs-CZ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cs-CZ" sz="2400" dirty="0">
                <a:solidFill>
                  <a:srgbClr val="FF0000"/>
                </a:solidFill>
              </a:rPr>
              <a:t>Diagram tříd zobrazuje strukturu a vztahy mezi objektovými třídami navrhovaného IS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06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2581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611560" y="683851"/>
            <a:ext cx="4778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schemeClr val="tx1">
                    <a:lumMod val="50000"/>
                  </a:schemeClr>
                </a:solidFill>
              </a:rPr>
              <a:t>Vysvětlení pojmů na případové </a:t>
            </a: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studii</a:t>
            </a:r>
          </a:p>
        </p:txBody>
      </p:sp>
      <p:sp>
        <p:nvSpPr>
          <p:cNvPr id="3" name="Obdélník 2"/>
          <p:cNvSpPr/>
          <p:nvPr/>
        </p:nvSpPr>
        <p:spPr>
          <a:xfrm>
            <a:off x="683568" y="1059582"/>
            <a:ext cx="7056784" cy="361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Modelová situace</a:t>
            </a:r>
            <a:r>
              <a:rPr lang="cs-CZ" sz="28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lvl="1">
              <a:lnSpc>
                <a:spcPct val="90000"/>
              </a:lnSpc>
              <a:defRPr/>
            </a:pP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Sw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</a:rPr>
              <a:t>fma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 získala zakázku na analýzu, návrh a vývoj IS, který by funkčně pokrýval potřeby sběrny oprav elektrospotřebičů. Sběrna oprav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je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„zákazník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” a p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ř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edm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ě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tem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podnik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á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n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í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je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z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prost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ř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edkov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á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n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í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oprav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 ve značkových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i neznačkových servisech podle druhu </a:t>
            </a:r>
            <a:r>
              <a:rPr lang="cs-CZ" dirty="0" err="1">
                <a:solidFill>
                  <a:schemeClr val="tx1">
                    <a:lumMod val="50000"/>
                  </a:schemeClr>
                </a:solidFill>
              </a:rPr>
              <a:t>el.spotřebičů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cs-CZ" sz="2000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Pro 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naše potřeby </a:t>
            </a: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modelujeme jeden 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Modul IS pro zprostředkování </a:t>
            </a:r>
            <a:r>
              <a:rPr lang="cs-CZ" sz="2000" dirty="0" smtClean="0">
                <a:solidFill>
                  <a:schemeClr val="tx1">
                    <a:lumMod val="50000"/>
                  </a:schemeClr>
                </a:solidFill>
              </a:rPr>
              <a:t>oprav.</a:t>
            </a:r>
            <a:endParaRPr lang="cs-CZ" sz="20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cs-CZ" sz="20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cs-CZ" b="1" dirty="0" smtClean="0">
                <a:solidFill>
                  <a:schemeClr val="tx1">
                    <a:lumMod val="50000"/>
                  </a:schemeClr>
                </a:solidFill>
              </a:rPr>
              <a:t>Požadavky 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zákazníka (</a:t>
            </a:r>
            <a:r>
              <a:rPr lang="cs-CZ" b="1" dirty="0" err="1">
                <a:solidFill>
                  <a:schemeClr val="tx1">
                    <a:lumMod val="50000"/>
                  </a:schemeClr>
                </a:solidFill>
              </a:rPr>
              <a:t>requirements</a:t>
            </a:r>
            <a:r>
              <a:rPr lang="cs-CZ" b="1" dirty="0">
                <a:solidFill>
                  <a:schemeClr val="tx1">
                    <a:lumMod val="50000"/>
                  </a:schemeClr>
                </a:solidFill>
              </a:rPr>
              <a:t>) na modul IS oprava elektrospotřebičů:</a:t>
            </a:r>
            <a:endParaRPr lang="cs-CZ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01.</a:t>
            </a:r>
            <a:r>
              <a:rPr lang="cs-CZ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Příjem zakázky na opravu elektrospotřebiče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600" dirty="0">
                <a:solidFill>
                  <a:schemeClr val="tx1">
                    <a:lumMod val="50000"/>
                  </a:schemeClr>
                </a:solidFill>
              </a:rPr>
              <a:t>02. Výdej zakázky </a:t>
            </a:r>
            <a:r>
              <a:rPr lang="cs-CZ" sz="1600" dirty="0" smtClean="0">
                <a:solidFill>
                  <a:schemeClr val="tx1">
                    <a:lumMod val="50000"/>
                  </a:schemeClr>
                </a:solidFill>
              </a:rPr>
              <a:t>majiteli</a:t>
            </a:r>
            <a:endParaRPr lang="cs-CZ" sz="16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Požadavky zákazníka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Požadavek</a:t>
            </a:r>
            <a:r>
              <a:rPr lang="cs-CZ" sz="2000" dirty="0">
                <a:solidFill>
                  <a:srgbClr val="000000"/>
                </a:solidFill>
              </a:rPr>
              <a:t>= popis (specifikace) jisté funkce nebo vlastnosti, která by měla být ve vyvíjeném systému implementována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Požadavek </a:t>
            </a:r>
            <a:r>
              <a:rPr lang="cs-CZ" sz="2000" dirty="0">
                <a:solidFill>
                  <a:srgbClr val="000000"/>
                </a:solidFill>
              </a:rPr>
              <a:t>= vyjádření přání uživatele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Dva </a:t>
            </a:r>
            <a:r>
              <a:rPr lang="cs-CZ" sz="2000" dirty="0">
                <a:solidFill>
                  <a:srgbClr val="000000"/>
                </a:solidFill>
              </a:rPr>
              <a:t>základní typy požadavků:</a:t>
            </a:r>
          </a:p>
          <a:p>
            <a:pPr marL="720725">
              <a:buFont typeface="Times New Roman" panose="02020603050405020304" pitchFamily="18" charset="0"/>
              <a:buChar char="⁃"/>
              <a:defRPr/>
            </a:pPr>
            <a:r>
              <a:rPr lang="cs-CZ" sz="2000" dirty="0">
                <a:solidFill>
                  <a:srgbClr val="000000"/>
                </a:solidFill>
              </a:rPr>
              <a:t>Funkční (specifikují požadavky na funkčnost systému)</a:t>
            </a:r>
          </a:p>
          <a:p>
            <a:pPr marL="720725">
              <a:buFont typeface="Times New Roman" panose="02020603050405020304" pitchFamily="18" charset="0"/>
              <a:buChar char="⁃"/>
              <a:defRPr/>
            </a:pPr>
            <a:r>
              <a:rPr lang="cs-CZ" sz="2000" dirty="0">
                <a:solidFill>
                  <a:srgbClr val="000000"/>
                </a:solidFill>
              </a:rPr>
              <a:t>Nefunkční (specifikují jisté vlastnosti systému, případně podmínky omezující funkčnost systému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Požadavky </a:t>
            </a:r>
            <a:r>
              <a:rPr lang="cs-CZ" sz="2000" dirty="0">
                <a:solidFill>
                  <a:srgbClr val="000000"/>
                </a:solidFill>
              </a:rPr>
              <a:t>by měly říkat </a:t>
            </a:r>
            <a:r>
              <a:rPr lang="cs-CZ" sz="2000" b="1" dirty="0">
                <a:solidFill>
                  <a:srgbClr val="000000"/>
                </a:solidFill>
              </a:rPr>
              <a:t>co</a:t>
            </a:r>
            <a:r>
              <a:rPr lang="cs-CZ" sz="2000" dirty="0">
                <a:solidFill>
                  <a:srgbClr val="000000"/>
                </a:solidFill>
              </a:rPr>
              <a:t> bude systém nabízet a </a:t>
            </a:r>
            <a:r>
              <a:rPr lang="cs-CZ" sz="2000" b="1" dirty="0">
                <a:solidFill>
                  <a:srgbClr val="000000"/>
                </a:solidFill>
              </a:rPr>
              <a:t>ne jak</a:t>
            </a:r>
            <a:r>
              <a:rPr lang="cs-CZ" sz="2000" dirty="0">
                <a:solidFill>
                  <a:srgbClr val="000000"/>
                </a:solidFill>
              </a:rPr>
              <a:t> to zařídí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396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Zdroje požadavků I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Požadavky jsou na samém počátku projektu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Sami </a:t>
            </a:r>
            <a:r>
              <a:rPr lang="cs-CZ" sz="2000" dirty="0">
                <a:solidFill>
                  <a:srgbClr val="000000"/>
                </a:solidFill>
              </a:rPr>
              <a:t>jako tvůrci systému máme určitou představu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Proces </a:t>
            </a:r>
            <a:r>
              <a:rPr lang="cs-CZ" sz="2000" dirty="0">
                <a:solidFill>
                  <a:srgbClr val="000000"/>
                </a:solidFill>
              </a:rPr>
              <a:t>získávání požadavků od budoucích uživatelů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Různá </a:t>
            </a:r>
            <a:r>
              <a:rPr lang="cs-CZ" sz="2000" dirty="0">
                <a:solidFill>
                  <a:srgbClr val="000000"/>
                </a:solidFill>
              </a:rPr>
              <a:t>úroveň uživatelů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Konfrontace </a:t>
            </a:r>
            <a:r>
              <a:rPr lang="cs-CZ" sz="2000" dirty="0">
                <a:solidFill>
                  <a:srgbClr val="000000"/>
                </a:solidFill>
              </a:rPr>
              <a:t>s představou tvůrců systému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181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Zdroje požadavků II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</a:rPr>
              <a:t>Legislativa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Požadavky </a:t>
            </a:r>
            <a:r>
              <a:rPr lang="cs-CZ" sz="2000" dirty="0">
                <a:solidFill>
                  <a:srgbClr val="000000"/>
                </a:solidFill>
              </a:rPr>
              <a:t>zákazníků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Existující </a:t>
            </a:r>
            <a:r>
              <a:rPr lang="cs-CZ" sz="2000" dirty="0">
                <a:solidFill>
                  <a:srgbClr val="000000"/>
                </a:solidFill>
              </a:rPr>
              <a:t>systémy uživatelů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Pracovní </a:t>
            </a:r>
            <a:r>
              <a:rPr lang="cs-CZ" sz="2000" dirty="0">
                <a:solidFill>
                  <a:srgbClr val="000000"/>
                </a:solidFill>
              </a:rPr>
              <a:t>procesy uživatelů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Vlastní </a:t>
            </a:r>
            <a:r>
              <a:rPr lang="cs-CZ" sz="2000" dirty="0">
                <a:solidFill>
                  <a:srgbClr val="000000"/>
                </a:solidFill>
              </a:rPr>
              <a:t>know-how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Prostředí </a:t>
            </a:r>
            <a:r>
              <a:rPr lang="cs-CZ" sz="2000" dirty="0">
                <a:solidFill>
                  <a:srgbClr val="000000"/>
                </a:solidFill>
              </a:rPr>
              <a:t>zákazníka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Hardware  </a:t>
            </a:r>
            <a:r>
              <a:rPr lang="cs-CZ" sz="2000" dirty="0">
                <a:solidFill>
                  <a:srgbClr val="000000"/>
                </a:solidFill>
              </a:rPr>
              <a:t>software vybavení</a:t>
            </a:r>
          </a:p>
          <a:p>
            <a:pPr>
              <a:defRPr/>
            </a:pP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01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Nefunkční požadavky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Dodržení určitých standardů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Využití </a:t>
            </a:r>
            <a:r>
              <a:rPr lang="cs-CZ" sz="2000" dirty="0">
                <a:solidFill>
                  <a:srgbClr val="000000"/>
                </a:solidFill>
              </a:rPr>
              <a:t>určených komponent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Rychlost </a:t>
            </a:r>
            <a:r>
              <a:rPr lang="cs-CZ" sz="2000" dirty="0">
                <a:solidFill>
                  <a:srgbClr val="000000"/>
                </a:solidFill>
              </a:rPr>
              <a:t>odezev systému na určité operace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Nároky </a:t>
            </a:r>
            <a:r>
              <a:rPr lang="cs-CZ" sz="2000" dirty="0">
                <a:solidFill>
                  <a:srgbClr val="000000"/>
                </a:solidFill>
              </a:rPr>
              <a:t>na výkonnost systému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Bezpečnost </a:t>
            </a:r>
            <a:r>
              <a:rPr lang="cs-CZ" sz="2000" dirty="0">
                <a:solidFill>
                  <a:srgbClr val="000000"/>
                </a:solidFill>
              </a:rPr>
              <a:t>systému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Použitá architektura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Atd.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352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Neúspěch správy požadavků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grpSp>
        <p:nvGrpSpPr>
          <p:cNvPr id="7" name="Skupina 6"/>
          <p:cNvGrpSpPr/>
          <p:nvPr/>
        </p:nvGrpSpPr>
        <p:grpSpPr>
          <a:xfrm>
            <a:off x="1619250" y="1773238"/>
            <a:ext cx="5689600" cy="2808287"/>
            <a:chOff x="1619250" y="1773238"/>
            <a:chExt cx="5689600" cy="2808287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619250" y="1773238"/>
              <a:ext cx="2232025" cy="115093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Neúspěch správy </a:t>
              </a:r>
            </a:p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požadavků</a:t>
              </a: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50" y="3429000"/>
              <a:ext cx="2232025" cy="115252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Nedostatečné</a:t>
              </a:r>
            </a:p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Zapojení uživatelů</a:t>
              </a: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076825" y="2708275"/>
              <a:ext cx="2232025" cy="10810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NEÚSPĚCH </a:t>
              </a:r>
            </a:p>
            <a:p>
              <a:pPr algn="ctr" eaLnBrk="1" hangingPunct="1"/>
              <a:r>
                <a:rPr lang="cs-CZ" altLang="cs-CZ" dirty="0">
                  <a:solidFill>
                    <a:srgbClr val="000000"/>
                  </a:solidFill>
                </a:rPr>
                <a:t>CELÉHO PROJEKTU</a:t>
              </a:r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>
              <a:off x="3851275" y="2349500"/>
              <a:ext cx="1225550" cy="792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>
                <a:solidFill>
                  <a:srgbClr val="000000"/>
                </a:solidFill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3851275" y="3500438"/>
              <a:ext cx="1225550" cy="5762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56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Požadavky – Postup prací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Identifikace funkčních požadavků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Identifikace nefunkčních požadavků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Identifikace případů užití a jejich navázání k funkčním požadavkům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Promítnutí nefunkčních požadavků do technické architektury systému</a:t>
            </a:r>
          </a:p>
          <a:p>
            <a:pPr>
              <a:defRPr/>
            </a:pPr>
            <a:r>
              <a:rPr lang="cs-CZ" sz="2000" dirty="0">
                <a:solidFill>
                  <a:srgbClr val="FF0000"/>
                </a:solidFill>
              </a:rPr>
              <a:t>! Provázání funkčních požadavků s případy užití má kontrolní funkci !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 užití = 1. technika pokrytá jazykem UML.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Případy užití jsou logickým pokračováním analytických prací vycházejících z </a:t>
            </a:r>
            <a:r>
              <a:rPr lang="cs-CZ" sz="2000" dirty="0" smtClean="0">
                <a:solidFill>
                  <a:srgbClr val="000000"/>
                </a:solidFill>
              </a:rPr>
              <a:t>uživatelských </a:t>
            </a:r>
            <a:r>
              <a:rPr lang="cs-CZ" sz="2000" dirty="0">
                <a:solidFill>
                  <a:srgbClr val="000000"/>
                </a:solidFill>
              </a:rPr>
              <a:t>požadavků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PŘÍPADOVÁ STUDIE = PŘÍKLAD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540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smtClean="0">
                <a:solidFill>
                  <a:srgbClr val="000000"/>
                </a:solidFill>
              </a:rPr>
              <a:t>Případy užití - úvod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Případy užití, typové úlohy, užitné případy = USE CASE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Případy </a:t>
            </a:r>
            <a:r>
              <a:rPr lang="cs-CZ" sz="2000" dirty="0">
                <a:solidFill>
                  <a:srgbClr val="000000"/>
                </a:solidFill>
              </a:rPr>
              <a:t>užití zachycují přesně funkčnost, která bude IS pokryta a vymezují tak jednoznačně rozsah prací. 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Je </a:t>
            </a:r>
            <a:r>
              <a:rPr lang="cs-CZ" sz="2000" dirty="0">
                <a:solidFill>
                  <a:srgbClr val="000000"/>
                </a:solidFill>
              </a:rPr>
              <a:t>součástí UML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Každý </a:t>
            </a:r>
            <a:r>
              <a:rPr lang="cs-CZ" sz="2000" dirty="0">
                <a:solidFill>
                  <a:srgbClr val="000000"/>
                </a:solidFill>
              </a:rPr>
              <a:t>případ užití popisuje jeden ze způsobu užití systému, popisuje tedy jednu jeho požadovanou funkčnost</a:t>
            </a:r>
          </a:p>
          <a:p>
            <a:pPr>
              <a:defRPr/>
            </a:pPr>
            <a:r>
              <a:rPr lang="cs-CZ" sz="2000" dirty="0" smtClean="0">
                <a:solidFill>
                  <a:srgbClr val="000000"/>
                </a:solidFill>
              </a:rPr>
              <a:t>Scénář</a:t>
            </a:r>
            <a:r>
              <a:rPr lang="cs-CZ" sz="2000" dirty="0">
                <a:solidFill>
                  <a:srgbClr val="000000"/>
                </a:solidFill>
              </a:rPr>
              <a:t>, základní </a:t>
            </a:r>
            <a:r>
              <a:rPr lang="cs-CZ" sz="2000" dirty="0" smtClean="0">
                <a:solidFill>
                  <a:srgbClr val="000000"/>
                </a:solidFill>
              </a:rPr>
              <a:t>scénář</a:t>
            </a:r>
            <a:endParaRPr lang="cs-CZ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Případ užití je sada </a:t>
            </a:r>
            <a:r>
              <a:rPr lang="cs-CZ" sz="2000" dirty="0" smtClean="0">
                <a:solidFill>
                  <a:srgbClr val="000000"/>
                </a:solidFill>
              </a:rPr>
              <a:t>scénářů</a:t>
            </a:r>
            <a:r>
              <a:rPr lang="cs-CZ" sz="2000" dirty="0">
                <a:solidFill>
                  <a:srgbClr val="000000"/>
                </a:solidFill>
              </a:rPr>
              <a:t>, které spojuje dohromady cíl</a:t>
            </a:r>
          </a:p>
          <a:p>
            <a:pPr>
              <a:defRPr/>
            </a:pP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214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8752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Základní </a:t>
            </a:r>
            <a:r>
              <a:rPr lang="pl-PL" sz="2000" dirty="0">
                <a:solidFill>
                  <a:srgbClr val="000000"/>
                </a:solidFill>
              </a:rPr>
              <a:t>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Co </a:t>
            </a:r>
            <a:r>
              <a:rPr lang="cs-CZ" sz="1800" dirty="0">
                <a:solidFill>
                  <a:srgbClr val="000000"/>
                </a:solidFill>
              </a:rPr>
              <a:t>je to objekt?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Definice: Objekt je seskupení dat a funkcionality, které jsou spolu spojeny za účelem plnění soudržné množiny zodpovědností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 má: </a:t>
            </a:r>
          </a:p>
          <a:p>
            <a:pPr lvl="1" indent="334963" algn="just"/>
            <a:r>
              <a:rPr lang="cs-CZ" sz="1800" dirty="0" smtClean="0">
                <a:solidFill>
                  <a:srgbClr val="000000"/>
                </a:solidFill>
              </a:rPr>
              <a:t>identitu, vlastnosti (atributy), chování (je realizováno metodami) a jedinečnou zodpovědnost  (dovednost)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4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 dirty="0" smtClean="0"/>
              <a:t>Aktéři</a:t>
            </a: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1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702BE3D-0D5D-4FD1-AA34-0E7862A8BAA6}" type="slidenum">
              <a:rPr lang="cs-CZ" altLang="cs-CZ"/>
              <a:pPr eaLnBrk="1" hangingPunct="1"/>
              <a:t>20</a:t>
            </a:fld>
            <a:endParaRPr lang="cs-CZ" altLang="cs-CZ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11560" y="734665"/>
            <a:ext cx="6265863" cy="3997325"/>
          </a:xfrm>
        </p:spPr>
        <p:txBody>
          <a:bodyPr/>
          <a:lstStyle/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Aktér = role, ve které vystupuje uživatel v rámci jeho komunikace se systémem</a:t>
            </a:r>
          </a:p>
          <a:p>
            <a:pPr eaLnBrk="1" hangingPunct="1">
              <a:defRPr/>
            </a:pPr>
            <a:endParaRPr lang="cs-CZ" sz="15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Př. Aktér= uživatelská role vůči systému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21511" name="Oval 4"/>
          <p:cNvSpPr>
            <a:spLocks noChangeArrowheads="1"/>
          </p:cNvSpPr>
          <p:nvPr/>
        </p:nvSpPr>
        <p:spPr bwMode="auto">
          <a:xfrm>
            <a:off x="4497617" y="2193132"/>
            <a:ext cx="1540042" cy="7560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 dirty="0">
                <a:solidFill>
                  <a:srgbClr val="000000"/>
                </a:solidFill>
              </a:rPr>
              <a:t>Vytvořit </a:t>
            </a:r>
          </a:p>
          <a:p>
            <a:pPr algn="ctr" eaLnBrk="1" hangingPunct="1"/>
            <a:r>
              <a:rPr lang="cs-CZ" altLang="cs-CZ" sz="1350" dirty="0">
                <a:solidFill>
                  <a:srgbClr val="000000"/>
                </a:solidFill>
              </a:rPr>
              <a:t>zakázkový list</a:t>
            </a:r>
          </a:p>
        </p:txBody>
      </p:sp>
      <p:sp>
        <p:nvSpPr>
          <p:cNvPr id="21512" name="Oval 5"/>
          <p:cNvSpPr>
            <a:spLocks noChangeArrowheads="1"/>
          </p:cNvSpPr>
          <p:nvPr/>
        </p:nvSpPr>
        <p:spPr bwMode="auto">
          <a:xfrm>
            <a:off x="4525565" y="3274219"/>
            <a:ext cx="1512094" cy="75604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350">
                <a:solidFill>
                  <a:srgbClr val="000000"/>
                </a:solidFill>
              </a:rPr>
              <a:t>Přijmout zakázku</a:t>
            </a:r>
          </a:p>
          <a:p>
            <a:pPr algn="ctr" eaLnBrk="1" hangingPunct="1"/>
            <a:r>
              <a:rPr lang="cs-CZ" altLang="cs-CZ" sz="1350">
                <a:solidFill>
                  <a:srgbClr val="000000"/>
                </a:solidFill>
              </a:rPr>
              <a:t>Ze servisu</a:t>
            </a:r>
          </a:p>
        </p:txBody>
      </p:sp>
      <p:grpSp>
        <p:nvGrpSpPr>
          <p:cNvPr id="21513" name="Group 13"/>
          <p:cNvGrpSpPr>
            <a:grpSpLocks/>
          </p:cNvGrpSpPr>
          <p:nvPr/>
        </p:nvGrpSpPr>
        <p:grpSpPr bwMode="auto">
          <a:xfrm>
            <a:off x="2195513" y="2625329"/>
            <a:ext cx="485775" cy="863203"/>
            <a:chOff x="884" y="2478"/>
            <a:chExt cx="408" cy="725"/>
          </a:xfrm>
        </p:grpSpPr>
        <p:grpSp>
          <p:nvGrpSpPr>
            <p:cNvPr id="21516" name="Group 12"/>
            <p:cNvGrpSpPr>
              <a:grpSpLocks/>
            </p:cNvGrpSpPr>
            <p:nvPr/>
          </p:nvGrpSpPr>
          <p:grpSpPr bwMode="auto">
            <a:xfrm>
              <a:off x="884" y="2659"/>
              <a:ext cx="408" cy="544"/>
              <a:chOff x="884" y="2659"/>
              <a:chExt cx="408" cy="544"/>
            </a:xfrm>
          </p:grpSpPr>
          <p:sp>
            <p:nvSpPr>
              <p:cNvPr id="21518" name="Line 6"/>
              <p:cNvSpPr>
                <a:spLocks noChangeShapeType="1"/>
              </p:cNvSpPr>
              <p:nvPr/>
            </p:nvSpPr>
            <p:spPr bwMode="auto">
              <a:xfrm flipV="1">
                <a:off x="884" y="2931"/>
                <a:ext cx="227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sp>
            <p:nvSpPr>
              <p:cNvPr id="21519" name="Line 7"/>
              <p:cNvSpPr>
                <a:spLocks noChangeShapeType="1"/>
              </p:cNvSpPr>
              <p:nvPr/>
            </p:nvSpPr>
            <p:spPr bwMode="auto">
              <a:xfrm>
                <a:off x="1111" y="2931"/>
                <a:ext cx="18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sp>
            <p:nvSpPr>
              <p:cNvPr id="21520" name="Line 8"/>
              <p:cNvSpPr>
                <a:spLocks noChangeShapeType="1"/>
              </p:cNvSpPr>
              <p:nvPr/>
            </p:nvSpPr>
            <p:spPr bwMode="auto">
              <a:xfrm flipV="1">
                <a:off x="1111" y="2659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sp>
            <p:nvSpPr>
              <p:cNvPr id="21521" name="Line 9"/>
              <p:cNvSpPr>
                <a:spLocks noChangeShapeType="1"/>
              </p:cNvSpPr>
              <p:nvPr/>
            </p:nvSpPr>
            <p:spPr bwMode="auto">
              <a:xfrm>
                <a:off x="930" y="2750"/>
                <a:ext cx="3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</p:grpSp>
        <p:sp>
          <p:nvSpPr>
            <p:cNvPr id="21517" name="Oval 10"/>
            <p:cNvSpPr>
              <a:spLocks noChangeArrowheads="1"/>
            </p:cNvSpPr>
            <p:nvPr/>
          </p:nvSpPr>
          <p:spPr bwMode="auto">
            <a:xfrm>
              <a:off x="1020" y="2478"/>
              <a:ext cx="181" cy="1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cs-CZ" altLang="cs-CZ" sz="1350"/>
            </a:p>
          </p:txBody>
        </p:sp>
      </p:grpSp>
      <p:sp>
        <p:nvSpPr>
          <p:cNvPr id="21514" name="Line 14"/>
          <p:cNvSpPr>
            <a:spLocks noChangeShapeType="1"/>
          </p:cNvSpPr>
          <p:nvPr/>
        </p:nvSpPr>
        <p:spPr bwMode="auto">
          <a:xfrm flipV="1">
            <a:off x="2689622" y="2518172"/>
            <a:ext cx="1727597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1515" name="Line 15"/>
          <p:cNvSpPr>
            <a:spLocks noChangeShapeType="1"/>
          </p:cNvSpPr>
          <p:nvPr/>
        </p:nvSpPr>
        <p:spPr bwMode="auto">
          <a:xfrm>
            <a:off x="2743200" y="3381375"/>
            <a:ext cx="1674019" cy="216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9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100" dirty="0" smtClean="0">
                <a:solidFill>
                  <a:srgbClr val="000000"/>
                </a:solidFill>
              </a:rPr>
              <a:t>Aktéři</a:t>
            </a:r>
            <a:r>
              <a:rPr lang="cs-CZ" sz="2400" dirty="0" smtClean="0">
                <a:solidFill>
                  <a:srgbClr val="000000"/>
                </a:solidFill>
              </a:rPr>
              <a:t> 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33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EF5BFB6-D7EE-41A4-8D4E-B2717E0F56CF}" type="slidenum">
              <a:rPr lang="cs-CZ" altLang="cs-CZ"/>
              <a:pPr eaLnBrk="1" hangingPunct="1"/>
              <a:t>21</a:t>
            </a:fld>
            <a:endParaRPr lang="cs-CZ" altLang="cs-CZ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05926" y="734665"/>
            <a:ext cx="6264275" cy="3997325"/>
          </a:xfrm>
        </p:spPr>
        <p:txBody>
          <a:bodyPr/>
          <a:lstStyle/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Aktér = role, ve které vystupuje uživatel v rámci jeho komunikace se systémem</a:t>
            </a:r>
          </a:p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Aktérem nemusí být nutně člověk, může to být např. externí systém </a:t>
            </a:r>
          </a:p>
          <a:p>
            <a:pPr eaLnBrk="1" hangingPunct="1">
              <a:defRPr/>
            </a:pPr>
            <a:r>
              <a:rPr lang="cs-CZ" sz="1500" dirty="0">
                <a:solidFill>
                  <a:srgbClr val="000000"/>
                </a:solidFill>
              </a:rPr>
              <a:t>Př. Aktér ve více rolích vůči systému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22535" name="Oval 4"/>
          <p:cNvSpPr>
            <a:spLocks noChangeArrowheads="1"/>
          </p:cNvSpPr>
          <p:nvPr/>
        </p:nvSpPr>
        <p:spPr bwMode="auto">
          <a:xfrm>
            <a:off x="3113485" y="1924051"/>
            <a:ext cx="1134665" cy="59412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Odeslat zakázku</a:t>
            </a:r>
          </a:p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Do sběrny</a:t>
            </a:r>
          </a:p>
        </p:txBody>
      </p:sp>
      <p:grpSp>
        <p:nvGrpSpPr>
          <p:cNvPr id="22536" name="Group 6"/>
          <p:cNvGrpSpPr>
            <a:grpSpLocks/>
          </p:cNvGrpSpPr>
          <p:nvPr/>
        </p:nvGrpSpPr>
        <p:grpSpPr bwMode="auto">
          <a:xfrm>
            <a:off x="1709738" y="2571750"/>
            <a:ext cx="485775" cy="863204"/>
            <a:chOff x="884" y="2478"/>
            <a:chExt cx="408" cy="725"/>
          </a:xfrm>
        </p:grpSpPr>
        <p:grpSp>
          <p:nvGrpSpPr>
            <p:cNvPr id="22556" name="Group 7"/>
            <p:cNvGrpSpPr>
              <a:grpSpLocks/>
            </p:cNvGrpSpPr>
            <p:nvPr/>
          </p:nvGrpSpPr>
          <p:grpSpPr bwMode="auto">
            <a:xfrm>
              <a:off x="884" y="2659"/>
              <a:ext cx="408" cy="544"/>
              <a:chOff x="884" y="2659"/>
              <a:chExt cx="408" cy="544"/>
            </a:xfrm>
          </p:grpSpPr>
          <p:sp>
            <p:nvSpPr>
              <p:cNvPr id="22558" name="Line 8"/>
              <p:cNvSpPr>
                <a:spLocks noChangeShapeType="1"/>
              </p:cNvSpPr>
              <p:nvPr/>
            </p:nvSpPr>
            <p:spPr bwMode="auto">
              <a:xfrm flipV="1">
                <a:off x="884" y="2931"/>
                <a:ext cx="227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9" name="Line 9"/>
              <p:cNvSpPr>
                <a:spLocks noChangeShapeType="1"/>
              </p:cNvSpPr>
              <p:nvPr/>
            </p:nvSpPr>
            <p:spPr bwMode="auto">
              <a:xfrm>
                <a:off x="1111" y="2931"/>
                <a:ext cx="18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60" name="Line 10"/>
              <p:cNvSpPr>
                <a:spLocks noChangeShapeType="1"/>
              </p:cNvSpPr>
              <p:nvPr/>
            </p:nvSpPr>
            <p:spPr bwMode="auto">
              <a:xfrm flipV="1">
                <a:off x="1111" y="2659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61" name="Line 11"/>
              <p:cNvSpPr>
                <a:spLocks noChangeShapeType="1"/>
              </p:cNvSpPr>
              <p:nvPr/>
            </p:nvSpPr>
            <p:spPr bwMode="auto">
              <a:xfrm>
                <a:off x="930" y="2750"/>
                <a:ext cx="3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2557" name="Oval 12"/>
            <p:cNvSpPr>
              <a:spLocks noChangeArrowheads="1"/>
            </p:cNvSpPr>
            <p:nvPr/>
          </p:nvSpPr>
          <p:spPr bwMode="auto">
            <a:xfrm>
              <a:off x="1020" y="2478"/>
              <a:ext cx="181" cy="1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cs-CZ" altLang="cs-CZ" sz="1350">
                <a:solidFill>
                  <a:srgbClr val="000000"/>
                </a:solidFill>
              </a:endParaRPr>
            </a:p>
          </p:txBody>
        </p:sp>
      </p:grpSp>
      <p:sp>
        <p:nvSpPr>
          <p:cNvPr id="22538" name="Line 14"/>
          <p:cNvSpPr>
            <a:spLocks noChangeShapeType="1"/>
          </p:cNvSpPr>
          <p:nvPr/>
        </p:nvSpPr>
        <p:spPr bwMode="auto">
          <a:xfrm flipV="1">
            <a:off x="2303860" y="2356248"/>
            <a:ext cx="864394" cy="3774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2539" name="Line 15"/>
          <p:cNvSpPr>
            <a:spLocks noChangeShapeType="1"/>
          </p:cNvSpPr>
          <p:nvPr/>
        </p:nvSpPr>
        <p:spPr bwMode="auto">
          <a:xfrm>
            <a:off x="2250282" y="3219450"/>
            <a:ext cx="917972" cy="485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grpSp>
        <p:nvGrpSpPr>
          <p:cNvPr id="22540" name="Group 16"/>
          <p:cNvGrpSpPr>
            <a:grpSpLocks/>
          </p:cNvGrpSpPr>
          <p:nvPr/>
        </p:nvGrpSpPr>
        <p:grpSpPr bwMode="auto">
          <a:xfrm>
            <a:off x="6893719" y="2625329"/>
            <a:ext cx="485775" cy="863203"/>
            <a:chOff x="884" y="2478"/>
            <a:chExt cx="408" cy="725"/>
          </a:xfrm>
        </p:grpSpPr>
        <p:grpSp>
          <p:nvGrpSpPr>
            <p:cNvPr id="22550" name="Group 17"/>
            <p:cNvGrpSpPr>
              <a:grpSpLocks/>
            </p:cNvGrpSpPr>
            <p:nvPr/>
          </p:nvGrpSpPr>
          <p:grpSpPr bwMode="auto">
            <a:xfrm>
              <a:off x="884" y="2659"/>
              <a:ext cx="408" cy="544"/>
              <a:chOff x="884" y="2659"/>
              <a:chExt cx="408" cy="544"/>
            </a:xfrm>
          </p:grpSpPr>
          <p:sp>
            <p:nvSpPr>
              <p:cNvPr id="22552" name="Line 18"/>
              <p:cNvSpPr>
                <a:spLocks noChangeShapeType="1"/>
              </p:cNvSpPr>
              <p:nvPr/>
            </p:nvSpPr>
            <p:spPr bwMode="auto">
              <a:xfrm flipV="1">
                <a:off x="884" y="2931"/>
                <a:ext cx="227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3" name="Line 19"/>
              <p:cNvSpPr>
                <a:spLocks noChangeShapeType="1"/>
              </p:cNvSpPr>
              <p:nvPr/>
            </p:nvSpPr>
            <p:spPr bwMode="auto">
              <a:xfrm>
                <a:off x="1111" y="2931"/>
                <a:ext cx="18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4" name="Line 20"/>
              <p:cNvSpPr>
                <a:spLocks noChangeShapeType="1"/>
              </p:cNvSpPr>
              <p:nvPr/>
            </p:nvSpPr>
            <p:spPr bwMode="auto">
              <a:xfrm flipV="1">
                <a:off x="1111" y="2659"/>
                <a:ext cx="0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55" name="Line 21"/>
              <p:cNvSpPr>
                <a:spLocks noChangeShapeType="1"/>
              </p:cNvSpPr>
              <p:nvPr/>
            </p:nvSpPr>
            <p:spPr bwMode="auto">
              <a:xfrm>
                <a:off x="930" y="2750"/>
                <a:ext cx="3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2551" name="Oval 22"/>
            <p:cNvSpPr>
              <a:spLocks noChangeArrowheads="1"/>
            </p:cNvSpPr>
            <p:nvPr/>
          </p:nvSpPr>
          <p:spPr bwMode="auto">
            <a:xfrm>
              <a:off x="1020" y="2478"/>
              <a:ext cx="181" cy="181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cs-CZ" altLang="cs-CZ" sz="1350">
                <a:solidFill>
                  <a:srgbClr val="000000"/>
                </a:solidFill>
              </a:endParaRPr>
            </a:p>
          </p:txBody>
        </p:sp>
      </p:grpSp>
      <p:sp>
        <p:nvSpPr>
          <p:cNvPr id="22541" name="Line 23"/>
          <p:cNvSpPr>
            <a:spLocks noChangeShapeType="1"/>
          </p:cNvSpPr>
          <p:nvPr/>
        </p:nvSpPr>
        <p:spPr bwMode="auto">
          <a:xfrm>
            <a:off x="2303860" y="2950369"/>
            <a:ext cx="8108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2542" name="Oval 24"/>
          <p:cNvSpPr>
            <a:spLocks noChangeArrowheads="1"/>
          </p:cNvSpPr>
          <p:nvPr/>
        </p:nvSpPr>
        <p:spPr bwMode="auto">
          <a:xfrm>
            <a:off x="3113485" y="2680097"/>
            <a:ext cx="1134665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Přijmout zakázku</a:t>
            </a:r>
          </a:p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Ze servisu</a:t>
            </a:r>
          </a:p>
        </p:txBody>
      </p:sp>
      <p:sp>
        <p:nvSpPr>
          <p:cNvPr id="22543" name="Oval 25"/>
          <p:cNvSpPr>
            <a:spLocks noChangeArrowheads="1"/>
          </p:cNvSpPr>
          <p:nvPr/>
        </p:nvSpPr>
        <p:spPr bwMode="auto">
          <a:xfrm>
            <a:off x="3113485" y="3543300"/>
            <a:ext cx="1134665" cy="64889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>
                <a:solidFill>
                  <a:srgbClr val="000000"/>
                </a:solidFill>
              </a:rPr>
              <a:t>Uzavřít </a:t>
            </a:r>
          </a:p>
          <a:p>
            <a:pPr algn="ctr" eaLnBrk="1" hangingPunct="1"/>
            <a:r>
              <a:rPr lang="cs-CZ" altLang="cs-CZ" sz="1050">
                <a:solidFill>
                  <a:srgbClr val="000000"/>
                </a:solidFill>
              </a:rPr>
              <a:t>zakázku</a:t>
            </a:r>
          </a:p>
        </p:txBody>
      </p:sp>
      <p:sp>
        <p:nvSpPr>
          <p:cNvPr id="22544" name="Oval 26"/>
          <p:cNvSpPr>
            <a:spLocks noChangeArrowheads="1"/>
          </p:cNvSpPr>
          <p:nvPr/>
        </p:nvSpPr>
        <p:spPr bwMode="auto">
          <a:xfrm>
            <a:off x="5004198" y="3489722"/>
            <a:ext cx="1187053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Přidat nového</a:t>
            </a:r>
          </a:p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výrobce</a:t>
            </a:r>
          </a:p>
        </p:txBody>
      </p:sp>
      <p:sp>
        <p:nvSpPr>
          <p:cNvPr id="22545" name="Oval 27"/>
          <p:cNvSpPr>
            <a:spLocks noChangeArrowheads="1"/>
          </p:cNvSpPr>
          <p:nvPr/>
        </p:nvSpPr>
        <p:spPr bwMode="auto">
          <a:xfrm>
            <a:off x="5004197" y="2680097"/>
            <a:ext cx="1187054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Přidat nový </a:t>
            </a:r>
          </a:p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servis</a:t>
            </a:r>
          </a:p>
        </p:txBody>
      </p:sp>
      <p:sp>
        <p:nvSpPr>
          <p:cNvPr id="22546" name="Oval 28"/>
          <p:cNvSpPr>
            <a:spLocks noChangeArrowheads="1"/>
          </p:cNvSpPr>
          <p:nvPr/>
        </p:nvSpPr>
        <p:spPr bwMode="auto">
          <a:xfrm>
            <a:off x="5004197" y="1869281"/>
            <a:ext cx="1133475" cy="64889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sz="1050" dirty="0">
                <a:solidFill>
                  <a:srgbClr val="000000"/>
                </a:solidFill>
              </a:rPr>
              <a:t>Zobrazit přehled</a:t>
            </a:r>
          </a:p>
          <a:p>
            <a:pPr algn="ctr" eaLnBrk="1" hangingPunct="1"/>
            <a:r>
              <a:rPr lang="cs-CZ" altLang="cs-CZ" sz="1050" dirty="0" err="1">
                <a:solidFill>
                  <a:srgbClr val="000000"/>
                </a:solidFill>
              </a:rPr>
              <a:t>rozprac</a:t>
            </a:r>
            <a:r>
              <a:rPr lang="cs-CZ" altLang="cs-CZ" sz="1050" dirty="0">
                <a:solidFill>
                  <a:srgbClr val="000000"/>
                </a:solidFill>
              </a:rPr>
              <a:t>. zakázek</a:t>
            </a:r>
          </a:p>
        </p:txBody>
      </p:sp>
      <p:sp>
        <p:nvSpPr>
          <p:cNvPr id="22547" name="Line 29"/>
          <p:cNvSpPr>
            <a:spLocks noChangeShapeType="1"/>
          </p:cNvSpPr>
          <p:nvPr/>
        </p:nvSpPr>
        <p:spPr bwMode="auto">
          <a:xfrm flipH="1">
            <a:off x="6137673" y="2950369"/>
            <a:ext cx="6488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2548" name="Line 30"/>
          <p:cNvSpPr>
            <a:spLocks noChangeShapeType="1"/>
          </p:cNvSpPr>
          <p:nvPr/>
        </p:nvSpPr>
        <p:spPr bwMode="auto">
          <a:xfrm flipV="1">
            <a:off x="6192441" y="3112294"/>
            <a:ext cx="647700" cy="5941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  <p:sp>
        <p:nvSpPr>
          <p:cNvPr id="22549" name="Line 31"/>
          <p:cNvSpPr>
            <a:spLocks noChangeShapeType="1"/>
          </p:cNvSpPr>
          <p:nvPr/>
        </p:nvSpPr>
        <p:spPr bwMode="auto">
          <a:xfrm>
            <a:off x="6137673" y="2193132"/>
            <a:ext cx="702469" cy="540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35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7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467544" y="4237749"/>
            <a:ext cx="6192688" cy="415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Případ užití je sada </a:t>
            </a:r>
            <a:r>
              <a:rPr lang="cs-CZ" sz="2000" dirty="0" smtClean="0"/>
              <a:t>scénářů</a:t>
            </a:r>
            <a:r>
              <a:rPr lang="cs-CZ" sz="2000" dirty="0"/>
              <a:t>, které spojuje dohromady cíl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27414"/>
            <a:ext cx="8064896" cy="348611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Scénář - Případy užití: </a:t>
            </a:r>
            <a:r>
              <a:rPr lang="cs-CZ" sz="2000" dirty="0"/>
              <a:t>Příjem zakázky do </a:t>
            </a:r>
            <a:r>
              <a:rPr lang="cs-CZ" sz="2000" dirty="0" smtClean="0"/>
              <a:t>opravy</a:t>
            </a:r>
            <a:endParaRPr lang="pl-PL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78" y="1137408"/>
            <a:ext cx="5904656" cy="307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89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27414"/>
            <a:ext cx="8064896" cy="348611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Případy užití: </a:t>
            </a:r>
            <a:r>
              <a:rPr lang="cs-CZ" sz="2000" dirty="0" smtClean="0"/>
              <a:t>Bankomat</a:t>
            </a:r>
            <a:endParaRPr lang="pl-PL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43" t="12157" r="29305" b="6734"/>
          <a:stretch>
            <a:fillRect/>
          </a:stretch>
        </p:blipFill>
        <p:spPr>
          <a:xfrm>
            <a:off x="3019977" y="748480"/>
            <a:ext cx="4808664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9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41954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0"/>
              </a:spcBef>
              <a:buNone/>
            </a:pPr>
            <a:r>
              <a:rPr lang="pl-PL" sz="2000" dirty="0">
                <a:solidFill>
                  <a:srgbClr val="000000"/>
                </a:solidFill>
              </a:rPr>
              <a:t>Základní pojmy – </a:t>
            </a:r>
            <a:r>
              <a:rPr lang="pl-PL" sz="2000" dirty="0" smtClean="0">
                <a:solidFill>
                  <a:srgbClr val="000000"/>
                </a:solidFill>
              </a:rPr>
              <a:t>objekty</a:t>
            </a:r>
          </a:p>
          <a:p>
            <a:pPr marL="0" lvl="0" indent="0" algn="just">
              <a:spcBef>
                <a:spcPts val="0"/>
              </a:spcBef>
              <a:buNone/>
            </a:pPr>
            <a:endParaRPr lang="pl-PL" sz="20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</a:t>
            </a:r>
            <a:r>
              <a:rPr lang="pl-PL" sz="1800" dirty="0">
                <a:solidFill>
                  <a:srgbClr val="000000"/>
                </a:solidFill>
              </a:rPr>
              <a:t>poskytuje služby pomocí operací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Rozhraní objektu je množinou operací, které nabízí pro jiné objekty (nebo externí </a:t>
            </a:r>
            <a:r>
              <a:rPr lang="cs-CZ" sz="1800" dirty="0" smtClean="0">
                <a:solidFill>
                  <a:srgbClr val="000000"/>
                </a:solidFill>
              </a:rPr>
              <a:t>agenty)</a:t>
            </a:r>
            <a:endParaRPr lang="cs-CZ" sz="1800" dirty="0">
              <a:solidFill>
                <a:srgbClr val="000000"/>
              </a:solidFill>
            </a:endParaRP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 je černá skříňka, která nabízí služby svým klientům</a:t>
            </a:r>
          </a:p>
          <a:p>
            <a:pPr marL="444500" lvl="1" algn="just">
              <a:buFont typeface="Arial" panose="020B0604020202020204" pitchFamily="34" charset="0"/>
              <a:buChar char="•"/>
            </a:pPr>
            <a:r>
              <a:rPr lang="pl-PL" sz="1800" dirty="0" smtClean="0">
                <a:solidFill>
                  <a:srgbClr val="000000"/>
                </a:solidFill>
              </a:rPr>
              <a:t>Objekty </a:t>
            </a:r>
            <a:r>
              <a:rPr lang="pl-PL" sz="1800" dirty="0">
                <a:solidFill>
                  <a:srgbClr val="000000"/>
                </a:solidFill>
              </a:rPr>
              <a:t>spolu komunikují předáváním zpráv: 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Eliminace datových duplicit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Zprávy mohou být vykonány formou vykonání funkcí, znalost identity</a:t>
            </a:r>
          </a:p>
          <a:p>
            <a:pPr lvl="1">
              <a:lnSpc>
                <a:spcPct val="90000"/>
              </a:lnSpc>
              <a:defRPr/>
            </a:pPr>
            <a:r>
              <a:rPr lang="cs-CZ" sz="1800" dirty="0">
                <a:solidFill>
                  <a:srgbClr val="000000"/>
                </a:solidFill>
              </a:rPr>
              <a:t>Komunikace objektů pomocí operací jen definovaných v rozhraní !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34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Co je to třída</a:t>
            </a:r>
          </a:p>
          <a:p>
            <a:pPr marL="444500" indent="-263525" algn="just"/>
            <a:r>
              <a:rPr lang="pl-PL" sz="1800" dirty="0" smtClean="0">
                <a:solidFill>
                  <a:srgbClr val="000000"/>
                </a:solidFill>
              </a:rPr>
              <a:t>Základní </a:t>
            </a:r>
            <a:r>
              <a:rPr lang="pl-PL" sz="1800" dirty="0">
                <a:solidFill>
                  <a:srgbClr val="000000"/>
                </a:solidFill>
              </a:rPr>
              <a:t>předpoklad – návrh modelu tříd (Class model), který v podstatě nezobrazuje jednotlivé objekty, ale šablonu-předpis pro vytvoření objektů = třída </a:t>
            </a:r>
            <a:r>
              <a:rPr lang="pl-PL" sz="1800" dirty="0" smtClean="0">
                <a:solidFill>
                  <a:srgbClr val="000000"/>
                </a:solidFill>
              </a:rPr>
              <a:t>objektů</a:t>
            </a:r>
          </a:p>
          <a:p>
            <a:pPr marL="180975" indent="0" algn="just">
              <a:buNone/>
            </a:pPr>
            <a:endParaRPr lang="pl-PL" sz="18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1800" dirty="0">
                <a:solidFill>
                  <a:srgbClr val="000000"/>
                </a:solidFill>
              </a:rPr>
              <a:t>Vztah mezi třídou a objekty: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Třída je to co navrhujeme a programujeme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rgbClr val="000000"/>
                </a:solidFill>
              </a:rPr>
              <a:t>Objekty </a:t>
            </a:r>
            <a:r>
              <a:rPr lang="cs-CZ" sz="1800" dirty="0">
                <a:solidFill>
                  <a:srgbClr val="000000"/>
                </a:solidFill>
              </a:rPr>
              <a:t>jsou to, co vytváříme (ze třídy) při běhu aplikace</a:t>
            </a:r>
          </a:p>
          <a:p>
            <a:pPr marL="444500" lvl="1" indent="-263525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0000"/>
                </a:solidFill>
              </a:rPr>
              <a:t>Každý objekt má jiný identifikátor a jiný stav v čase, což znamená jiné hodnoty v jeho proměnných.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1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0" algn="just">
              <a:buNone/>
            </a:pPr>
            <a:endParaRPr lang="pl-PL" sz="18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rgbClr val="000000"/>
                </a:solidFill>
              </a:rPr>
              <a:t>Vztah </a:t>
            </a:r>
            <a:r>
              <a:rPr lang="pl-PL" sz="1800" dirty="0">
                <a:solidFill>
                  <a:srgbClr val="000000"/>
                </a:solidFill>
              </a:rPr>
              <a:t>mezi třídou a </a:t>
            </a:r>
            <a:r>
              <a:rPr lang="pl-PL" sz="1800" dirty="0" smtClean="0">
                <a:solidFill>
                  <a:srgbClr val="000000"/>
                </a:solidFill>
              </a:rPr>
              <a:t>objekty – grafické znázornění:</a:t>
            </a:r>
            <a:endParaRPr lang="pl-PL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3281706" y="3596610"/>
            <a:ext cx="13684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dirty="0"/>
              <a:t>Objektová</a:t>
            </a:r>
          </a:p>
          <a:p>
            <a:pPr algn="ctr" eaLnBrk="1" hangingPunct="1"/>
            <a:r>
              <a:rPr lang="cs-CZ" altLang="cs-CZ" dirty="0"/>
              <a:t>Třída (</a:t>
            </a:r>
            <a:r>
              <a:rPr lang="cs-CZ" altLang="cs-CZ" dirty="0" err="1"/>
              <a:t>Class</a:t>
            </a:r>
            <a:r>
              <a:rPr lang="cs-CZ" altLang="cs-CZ" dirty="0"/>
              <a:t>)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965918" y="2810003"/>
            <a:ext cx="1079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1400" dirty="0">
                <a:solidFill>
                  <a:schemeClr val="tx1">
                    <a:lumMod val="50000"/>
                  </a:schemeClr>
                </a:solidFill>
              </a:rPr>
              <a:t>Vytvořen z</a:t>
            </a: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3286688" y="3596610"/>
            <a:ext cx="1368425" cy="649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cs-CZ" altLang="cs-CZ" dirty="0"/>
              <a:t>Objektová</a:t>
            </a:r>
          </a:p>
          <a:p>
            <a:pPr algn="ctr" eaLnBrk="1" hangingPunct="1"/>
            <a:r>
              <a:rPr lang="cs-CZ" altLang="cs-CZ" dirty="0"/>
              <a:t>Třída (</a:t>
            </a:r>
            <a:r>
              <a:rPr lang="cs-CZ" altLang="cs-CZ" dirty="0" err="1"/>
              <a:t>Class</a:t>
            </a:r>
            <a:r>
              <a:rPr lang="cs-CZ" altLang="cs-CZ" dirty="0"/>
              <a:t>)</a:t>
            </a:r>
          </a:p>
        </p:txBody>
      </p:sp>
      <p:grpSp>
        <p:nvGrpSpPr>
          <p:cNvPr id="2" name="Skupina 1"/>
          <p:cNvGrpSpPr/>
          <p:nvPr/>
        </p:nvGrpSpPr>
        <p:grpSpPr>
          <a:xfrm>
            <a:off x="833781" y="1867822"/>
            <a:ext cx="6119813" cy="2447925"/>
            <a:chOff x="833781" y="1867822"/>
            <a:chExt cx="6119813" cy="2447925"/>
          </a:xfrm>
        </p:grpSpPr>
        <p:sp>
          <p:nvSpPr>
            <p:cNvPr id="20" name="Oval 15"/>
            <p:cNvSpPr>
              <a:spLocks noChangeArrowheads="1"/>
            </p:cNvSpPr>
            <p:nvPr/>
          </p:nvSpPr>
          <p:spPr bwMode="auto">
            <a:xfrm>
              <a:off x="833781" y="3452147"/>
              <a:ext cx="936625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1</a:t>
              </a:r>
            </a:p>
          </p:txBody>
        </p:sp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3426169" y="1867822"/>
              <a:ext cx="936625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2</a:t>
              </a:r>
            </a:p>
          </p:txBody>
        </p:sp>
        <p:sp>
          <p:nvSpPr>
            <p:cNvPr id="22" name="Oval 18"/>
            <p:cNvSpPr>
              <a:spLocks noChangeArrowheads="1"/>
            </p:cNvSpPr>
            <p:nvPr/>
          </p:nvSpPr>
          <p:spPr bwMode="auto">
            <a:xfrm>
              <a:off x="6089994" y="3452147"/>
              <a:ext cx="863600" cy="863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3</a:t>
              </a:r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 flipH="1" flipV="1">
              <a:off x="1768819" y="3883947"/>
              <a:ext cx="15128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>
              <a:off x="4650131" y="3883947"/>
              <a:ext cx="14398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 flipH="1" flipV="1">
              <a:off x="3894481" y="2733010"/>
              <a:ext cx="0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1984719" y="3525172"/>
              <a:ext cx="10795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altLang="cs-CZ" sz="1400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Vytvořen z</a:t>
              </a:r>
            </a:p>
          </p:txBody>
        </p:sp>
        <p:sp>
          <p:nvSpPr>
            <p:cNvPr id="31" name="Text Box 25"/>
            <p:cNvSpPr txBox="1">
              <a:spLocks noChangeArrowheads="1"/>
            </p:cNvSpPr>
            <p:nvPr/>
          </p:nvSpPr>
          <p:spPr bwMode="auto">
            <a:xfrm>
              <a:off x="4821473" y="3543143"/>
              <a:ext cx="10795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cs-CZ" altLang="cs-CZ" sz="1400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Vytvořen z</a:t>
              </a:r>
            </a:p>
          </p:txBody>
        </p:sp>
        <p:sp>
          <p:nvSpPr>
            <p:cNvPr id="32" name="Rectangle 19"/>
            <p:cNvSpPr>
              <a:spLocks noChangeArrowheads="1"/>
            </p:cNvSpPr>
            <p:nvPr/>
          </p:nvSpPr>
          <p:spPr bwMode="auto">
            <a:xfrm>
              <a:off x="3254828" y="3596610"/>
              <a:ext cx="1368425" cy="6492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Objektová</a:t>
              </a:r>
            </a:p>
            <a:p>
              <a:pPr algn="ctr" eaLnBrk="1" hangingPunct="1"/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Třída (</a:t>
              </a:r>
              <a:r>
                <a:rPr lang="cs-CZ" altLang="cs-CZ" dirty="0" err="1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Class</a:t>
              </a:r>
              <a:r>
                <a:rPr lang="cs-CZ" altLang="cs-CZ" dirty="0">
                  <a:solidFill>
                    <a:schemeClr val="tx1">
                      <a:lumMod val="50000"/>
                    </a:schemeClr>
                  </a:solidFill>
                  <a:latin typeface="+mn-lt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45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Struktura tříd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Struktury </a:t>
            </a:r>
            <a:r>
              <a:rPr lang="cs-CZ" sz="2000" dirty="0">
                <a:solidFill>
                  <a:srgbClr val="000000"/>
                </a:solidFill>
              </a:rPr>
              <a:t>tříd jsou založeny na dvou principech</a:t>
            </a:r>
            <a:r>
              <a:rPr lang="cs-CZ" sz="20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Zodpovědnost třídy 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Zapouzdření </a:t>
            </a:r>
            <a:r>
              <a:rPr lang="cs-CZ" sz="1800" dirty="0" smtClean="0">
                <a:solidFill>
                  <a:srgbClr val="000000"/>
                </a:solidFill>
              </a:rPr>
              <a:t>třídy</a:t>
            </a: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Atribut tříd je nositel informací o objektu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Název atributu (např. jméno)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Formát atributu (např. </a:t>
            </a:r>
            <a:r>
              <a:rPr lang="cs-CZ" sz="1800" dirty="0" err="1">
                <a:solidFill>
                  <a:srgbClr val="000000"/>
                </a:solidFill>
              </a:rPr>
              <a:t>string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Viditelnost (Public, </a:t>
            </a:r>
            <a:r>
              <a:rPr lang="cs-CZ" sz="1800" dirty="0" err="1">
                <a:solidFill>
                  <a:srgbClr val="000000"/>
                </a:solidFill>
              </a:rPr>
              <a:t>Private</a:t>
            </a:r>
            <a:r>
              <a:rPr lang="cs-CZ" sz="1800" dirty="0">
                <a:solidFill>
                  <a:srgbClr val="000000"/>
                </a:solidFill>
              </a:rPr>
              <a:t>, </a:t>
            </a:r>
            <a:r>
              <a:rPr lang="cs-CZ" sz="1800" dirty="0" err="1">
                <a:solidFill>
                  <a:srgbClr val="000000"/>
                </a:solidFill>
              </a:rPr>
              <a:t>Protected</a:t>
            </a:r>
            <a:r>
              <a:rPr lang="cs-CZ" sz="18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4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Struktura tříd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Operace </a:t>
            </a:r>
            <a:r>
              <a:rPr lang="cs-CZ" sz="2000" dirty="0">
                <a:solidFill>
                  <a:srgbClr val="000000"/>
                </a:solidFill>
              </a:rPr>
              <a:t>tříd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chování objektu je definováno operacemi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aktualizační operace vykonávají operace s daty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operace typu interface poskytují rozhraní k jiným objektům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charakteristika operací je dána názvem, seznamem parametrů a návratovými hodnotami, tzv. signaturou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Signatura musí být jednoznačná a unikátní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Z analytického pohledu vystihuje co daná operace vykonává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	(např. najdi jméno)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856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400" dirty="0" smtClean="0">
                <a:solidFill>
                  <a:srgbClr val="000000"/>
                </a:solidFill>
              </a:rPr>
              <a:t>Základní </a:t>
            </a:r>
            <a:r>
              <a:rPr lang="pl-PL" sz="2400" dirty="0">
                <a:solidFill>
                  <a:srgbClr val="000000"/>
                </a:solidFill>
              </a:rPr>
              <a:t>pojmy – objekty a </a:t>
            </a:r>
            <a:r>
              <a:rPr lang="pl-PL" sz="2400" dirty="0" smtClean="0">
                <a:solidFill>
                  <a:srgbClr val="000000"/>
                </a:solidFill>
              </a:rPr>
              <a:t>třídy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Atributy objektu vyjadřují statické datové vlastnosti 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atributy jsou zapouzdřeny uvnitř objektu, jsou skryty jiným objektům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Přístup k atributům je možný jen zasláním zprávy, která vyvolá operaci</a:t>
            </a:r>
          </a:p>
          <a:p>
            <a:pPr lvl="1">
              <a:defRPr/>
            </a:pPr>
            <a:r>
              <a:rPr lang="cs-CZ" sz="1800" dirty="0">
                <a:solidFill>
                  <a:srgbClr val="000000"/>
                </a:solidFill>
              </a:rPr>
              <a:t>Jinak vyjádřeno: s atributy mohou manipulovat jenom metody daného </a:t>
            </a:r>
            <a:r>
              <a:rPr lang="cs-CZ" sz="1800" dirty="0" smtClean="0">
                <a:solidFill>
                  <a:srgbClr val="000000"/>
                </a:solidFill>
              </a:rPr>
              <a:t>objektu</a:t>
            </a:r>
            <a:endParaRPr lang="cs-CZ" sz="1800" dirty="0">
              <a:solidFill>
                <a:srgbClr val="000000"/>
              </a:solidFill>
            </a:endParaRPr>
          </a:p>
          <a:p>
            <a:pPr lvl="1">
              <a:defRPr/>
            </a:pPr>
            <a:endParaRPr lang="cs-CZ" sz="1800" b="1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Objekty jsou organizovány ve </a:t>
            </a:r>
            <a:r>
              <a:rPr lang="cs-CZ" sz="2000" b="1" dirty="0">
                <a:solidFill>
                  <a:srgbClr val="000000"/>
                </a:solidFill>
              </a:rPr>
              <a:t>třídách</a:t>
            </a:r>
            <a:r>
              <a:rPr lang="cs-CZ" sz="2000" dirty="0">
                <a:solidFill>
                  <a:srgbClr val="000000"/>
                </a:solidFill>
              </a:rPr>
              <a:t> sdružující jejich </a:t>
            </a:r>
            <a:r>
              <a:rPr lang="cs-CZ" sz="2000" dirty="0" smtClean="0">
                <a:solidFill>
                  <a:srgbClr val="000000"/>
                </a:solidFill>
              </a:rPr>
              <a:t>vlastnosti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82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Úvod do objektového modelování a jazyka UML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8048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l-PL" sz="2000" dirty="0" smtClean="0">
                <a:solidFill>
                  <a:srgbClr val="000000"/>
                </a:solidFill>
              </a:rPr>
              <a:t>Základní </a:t>
            </a:r>
            <a:r>
              <a:rPr lang="pl-PL" sz="2000" dirty="0">
                <a:solidFill>
                  <a:srgbClr val="000000"/>
                </a:solidFill>
              </a:rPr>
              <a:t>pojmy – objekty a </a:t>
            </a:r>
            <a:r>
              <a:rPr lang="pl-PL" sz="2000" dirty="0" smtClean="0">
                <a:solidFill>
                  <a:srgbClr val="000000"/>
                </a:solidFill>
              </a:rPr>
              <a:t>třídy</a:t>
            </a:r>
          </a:p>
          <a:p>
            <a:pPr marL="0" indent="0" algn="just">
              <a:buNone/>
            </a:pPr>
            <a:endParaRPr lang="pl-PL" sz="2000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sz="2000" b="1" dirty="0">
                <a:solidFill>
                  <a:srgbClr val="000000"/>
                </a:solidFill>
              </a:rPr>
              <a:t>Třída</a:t>
            </a:r>
            <a:r>
              <a:rPr lang="cs-CZ" sz="2000" dirty="0">
                <a:solidFill>
                  <a:srgbClr val="000000"/>
                </a:solidFill>
              </a:rPr>
              <a:t> představuje šablonu (stupeň řízení) pro skupinu instancí (příslušnost), které nazýváme objekty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Šablona popisuje vnitřní strukturu objektu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Objekty stejné třídy mají stejné operace, atributy a metody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Třídy jsou využívány pro vytváření objektů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Model tříd dává základ pro funkci jednotlivých objektů </a:t>
            </a:r>
          </a:p>
          <a:p>
            <a:pPr>
              <a:defRPr/>
            </a:pPr>
            <a:r>
              <a:rPr lang="cs-CZ" sz="2000" dirty="0">
                <a:solidFill>
                  <a:srgbClr val="000000"/>
                </a:solidFill>
              </a:rPr>
              <a:t>Modelování tříd je klíčovým prvkem objektově orientovaného vývoje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236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3040</TotalTime>
  <Words>1268</Words>
  <Application>Microsoft Office PowerPoint</Application>
  <PresentationFormat>Předvádění na obrazovce (16:9)</PresentationFormat>
  <Paragraphs>276</Paragraphs>
  <Slides>24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Arial</vt:lpstr>
      <vt:lpstr>Calibri</vt:lpstr>
      <vt:lpstr>Enriqueta</vt:lpstr>
      <vt:lpstr>Tahoma</vt:lpstr>
      <vt:lpstr>Times New Roman</vt:lpstr>
      <vt:lpstr>SLU</vt:lpstr>
      <vt:lpstr>Objektové metody modelování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Úvod do objektového modelování a jazyka UML</vt:lpstr>
      <vt:lpstr>Aktéři </vt:lpstr>
      <vt:lpstr>Aktéři </vt:lpstr>
      <vt:lpstr>Úvod do objektového modelování a jazyka UML</vt:lpstr>
      <vt:lpstr>Úvod do objektového modelování a jazyka UML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Zdeněk Franěk</cp:lastModifiedBy>
  <cp:revision>226</cp:revision>
  <dcterms:created xsi:type="dcterms:W3CDTF">2016-07-06T15:42:34Z</dcterms:created>
  <dcterms:modified xsi:type="dcterms:W3CDTF">2018-10-15T18:12:11Z</dcterms:modified>
</cp:coreProperties>
</file>