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304" r:id="rId3"/>
    <p:sldId id="302" r:id="rId4"/>
    <p:sldId id="303" r:id="rId5"/>
    <p:sldId id="311" r:id="rId6"/>
    <p:sldId id="305" r:id="rId7"/>
    <p:sldId id="306" r:id="rId8"/>
    <p:sldId id="307" r:id="rId9"/>
    <p:sldId id="308" r:id="rId10"/>
    <p:sldId id="309" r:id="rId11"/>
    <p:sldId id="310" r:id="rId12"/>
    <p:sldId id="313" r:id="rId13"/>
    <p:sldId id="314" r:id="rId14"/>
    <p:sldId id="315" r:id="rId15"/>
    <p:sldId id="316" r:id="rId16"/>
    <p:sldId id="317" r:id="rId17"/>
    <p:sldId id="318" r:id="rId18"/>
    <p:sldId id="319" r:id="rId19"/>
    <p:sldId id="320" r:id="rId20"/>
    <p:sldId id="321" r:id="rId21"/>
    <p:sldId id="322" r:id="rId22"/>
    <p:sldId id="295" r:id="rId2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39" d="100"/>
          <a:sy n="139" d="100"/>
        </p:scale>
        <p:origin x="2346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3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4" d="100"/>
          <a:sy n="94" d="100"/>
        </p:scale>
        <p:origin x="360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18.10.2023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57809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71813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77273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10882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719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2535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48680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0719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6922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7081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15242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11791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4748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345B0F-7D35-4C58-98B9-93963BADEA3C}" type="datetime1">
              <a:rPr lang="cs-CZ" smtClean="0"/>
              <a:pPr>
                <a:defRPr/>
              </a:pPr>
              <a:t>18.10.2023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Úvod do objektového modelování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B607-F9B2-48E7-B19D-A86108C6E63C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4173719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226318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362837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179512" y="240050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Objektové metody modelování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Přenáška </a:t>
            </a: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RNDr. Zdeněk Franěk,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187624" y="2427734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Základní pojmy objektového </a:t>
            </a:r>
            <a:r>
              <a:rPr lang="cs-CZ" dirty="0" smtClean="0">
                <a:solidFill>
                  <a:schemeClr val="bg1"/>
                </a:solidFill>
              </a:rPr>
              <a:t>modelování třídy a objekty, diagram tříd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2581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/>
              <a:t>Vztahy </a:t>
            </a:r>
            <a:r>
              <a:rPr lang="cs-CZ" sz="2000" dirty="0"/>
              <a:t>mezi </a:t>
            </a:r>
            <a:r>
              <a:rPr lang="cs-CZ" sz="2000" dirty="0" smtClean="0"/>
              <a:t>třídami</a:t>
            </a:r>
          </a:p>
          <a:p>
            <a:pPr>
              <a:lnSpc>
                <a:spcPct val="80000"/>
              </a:lnSpc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Agregace</a:t>
            </a:r>
            <a:endParaRPr lang="cs-CZ" sz="2000" b="1" dirty="0">
              <a:solidFill>
                <a:srgbClr val="000000"/>
              </a:solidFill>
            </a:endParaRPr>
          </a:p>
          <a:p>
            <a:pPr lvl="1">
              <a:lnSpc>
                <a:spcPct val="8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jedna třída je částí druhé</a:t>
            </a:r>
          </a:p>
          <a:p>
            <a:pPr>
              <a:lnSpc>
                <a:spcPct val="80000"/>
              </a:lnSpc>
              <a:defRPr/>
            </a:pPr>
            <a:r>
              <a:rPr lang="cs-CZ" sz="2000" b="1" dirty="0">
                <a:solidFill>
                  <a:srgbClr val="000000"/>
                </a:solidFill>
              </a:rPr>
              <a:t>Kompozice </a:t>
            </a:r>
          </a:p>
          <a:p>
            <a:pPr lvl="1">
              <a:lnSpc>
                <a:spcPct val="8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agregace, kdy podřízený objekt nemůže existovat samostatně</a:t>
            </a:r>
          </a:p>
          <a:p>
            <a:pPr>
              <a:lnSpc>
                <a:spcPct val="80000"/>
              </a:lnSpc>
              <a:defRPr/>
            </a:pPr>
            <a:r>
              <a:rPr lang="cs-CZ" sz="2000" b="1" dirty="0">
                <a:solidFill>
                  <a:srgbClr val="000000"/>
                </a:solidFill>
              </a:rPr>
              <a:t>Asociace</a:t>
            </a:r>
          </a:p>
          <a:p>
            <a:pPr lvl="1">
              <a:lnSpc>
                <a:spcPct val="8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znázorňuje vztahy mezi jednou či více třídami (1 ku 1, 1 k mnoha, …)</a:t>
            </a:r>
          </a:p>
          <a:p>
            <a:pPr>
              <a:lnSpc>
                <a:spcPct val="80000"/>
              </a:lnSpc>
              <a:defRPr/>
            </a:pPr>
            <a:r>
              <a:rPr lang="cs-CZ" sz="2000" b="1" dirty="0">
                <a:solidFill>
                  <a:srgbClr val="000000"/>
                </a:solidFill>
              </a:rPr>
              <a:t>Generalizace (dědění)</a:t>
            </a:r>
          </a:p>
          <a:p>
            <a:pPr lvl="1">
              <a:lnSpc>
                <a:spcPct val="8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vztah mezi obecnou třídou (super </a:t>
            </a:r>
            <a:r>
              <a:rPr lang="cs-CZ" sz="1800" dirty="0" err="1">
                <a:solidFill>
                  <a:srgbClr val="000000"/>
                </a:solidFill>
              </a:rPr>
              <a:t>class</a:t>
            </a:r>
            <a:r>
              <a:rPr lang="cs-CZ" sz="1800" dirty="0">
                <a:solidFill>
                  <a:srgbClr val="000000"/>
                </a:solidFill>
              </a:rPr>
              <a:t> resp. </a:t>
            </a:r>
            <a:r>
              <a:rPr lang="cs-CZ" sz="1800" dirty="0" err="1">
                <a:solidFill>
                  <a:srgbClr val="000000"/>
                </a:solidFill>
              </a:rPr>
              <a:t>parent</a:t>
            </a:r>
            <a:r>
              <a:rPr lang="cs-CZ" sz="1800" dirty="0">
                <a:solidFill>
                  <a:srgbClr val="000000"/>
                </a:solidFill>
              </a:rPr>
              <a:t>) a  jejími potomky (</a:t>
            </a:r>
            <a:r>
              <a:rPr lang="cs-CZ" sz="1800" dirty="0" err="1">
                <a:solidFill>
                  <a:srgbClr val="000000"/>
                </a:solidFill>
              </a:rPr>
              <a:t>subclass</a:t>
            </a:r>
            <a:r>
              <a:rPr lang="cs-CZ" sz="1800" dirty="0">
                <a:solidFill>
                  <a:srgbClr val="000000"/>
                </a:solidFill>
              </a:rPr>
              <a:t> resp. </a:t>
            </a:r>
            <a:r>
              <a:rPr lang="cs-CZ" sz="1800" dirty="0" err="1">
                <a:solidFill>
                  <a:srgbClr val="000000"/>
                </a:solidFill>
              </a:rPr>
              <a:t>child</a:t>
            </a:r>
            <a:r>
              <a:rPr lang="cs-CZ" sz="1800" dirty="0">
                <a:solidFill>
                  <a:srgbClr val="000000"/>
                </a:solidFill>
              </a:rPr>
              <a:t>)</a:t>
            </a:r>
          </a:p>
          <a:p>
            <a:pPr lvl="1">
              <a:lnSpc>
                <a:spcPct val="8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dědí se všechny vlastnosti tj. atributy, relace, operace a omezení</a:t>
            </a:r>
            <a:r>
              <a:rPr lang="cs-CZ" sz="1800" dirty="0" smtClean="0">
                <a:solidFill>
                  <a:srgbClr val="000000"/>
                </a:solidFill>
              </a:rPr>
              <a:t>)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664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2581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Vztahy </a:t>
            </a:r>
            <a:r>
              <a:rPr lang="cs-CZ" sz="2000" dirty="0">
                <a:solidFill>
                  <a:srgbClr val="000000"/>
                </a:solidFill>
              </a:rPr>
              <a:t>mezi </a:t>
            </a:r>
            <a:r>
              <a:rPr lang="cs-CZ" sz="2000" dirty="0" smtClean="0">
                <a:solidFill>
                  <a:srgbClr val="000000"/>
                </a:solidFill>
              </a:rPr>
              <a:t>třídami</a:t>
            </a:r>
          </a:p>
          <a:p>
            <a:pPr>
              <a:lnSpc>
                <a:spcPct val="80000"/>
              </a:lnSpc>
              <a:defRPr/>
            </a:pPr>
            <a:r>
              <a:rPr lang="cs-CZ" sz="2000" b="1" dirty="0">
                <a:solidFill>
                  <a:srgbClr val="000000"/>
                </a:solidFill>
              </a:rPr>
              <a:t>Abstraktní třída </a:t>
            </a:r>
            <a:endParaRPr lang="cs-CZ" sz="2000" b="1" dirty="0" smtClean="0">
              <a:solidFill>
                <a:srgbClr val="000000"/>
              </a:solidFill>
            </a:endParaRPr>
          </a:p>
          <a:p>
            <a:pPr marL="538163" indent="-180975">
              <a:lnSpc>
                <a:spcPct val="80000"/>
              </a:lnSpc>
              <a:buFont typeface="Times New Roman" panose="02020603050405020304" pitchFamily="18" charset="0"/>
              <a:buChar char="⁃"/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zvláštní </a:t>
            </a:r>
            <a:r>
              <a:rPr lang="cs-CZ" sz="2000" dirty="0">
                <a:solidFill>
                  <a:srgbClr val="000000"/>
                </a:solidFill>
              </a:rPr>
              <a:t>třída bez konkrétní instance, </a:t>
            </a:r>
            <a:r>
              <a:rPr lang="cs-CZ" sz="2000" dirty="0" smtClean="0">
                <a:solidFill>
                  <a:srgbClr val="000000"/>
                </a:solidFill>
              </a:rPr>
              <a:t>zobecnění</a:t>
            </a:r>
            <a:endParaRPr lang="cs-CZ" sz="20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cs-CZ" sz="2000" b="1" dirty="0">
                <a:solidFill>
                  <a:srgbClr val="000000"/>
                </a:solidFill>
              </a:rPr>
              <a:t>Polymorfismus </a:t>
            </a:r>
            <a:endParaRPr lang="cs-CZ" sz="2000" b="1" dirty="0" smtClean="0">
              <a:solidFill>
                <a:srgbClr val="000000"/>
              </a:solidFill>
            </a:endParaRPr>
          </a:p>
          <a:p>
            <a:pPr marL="538163" indent="-180975">
              <a:lnSpc>
                <a:spcPct val="80000"/>
              </a:lnSpc>
              <a:buFont typeface="Times New Roman" panose="02020603050405020304" pitchFamily="18" charset="0"/>
              <a:buChar char="⁃"/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některé </a:t>
            </a:r>
            <a:r>
              <a:rPr lang="cs-CZ" sz="2000" dirty="0">
                <a:solidFill>
                  <a:srgbClr val="000000"/>
                </a:solidFill>
              </a:rPr>
              <a:t>objekty mají totožná rozhraní realizovaná pomocí operací, ale metody, které se skrývají za těmito operacemi, jsou </a:t>
            </a:r>
            <a:r>
              <a:rPr lang="cs-CZ" sz="2000" dirty="0" smtClean="0">
                <a:solidFill>
                  <a:srgbClr val="000000"/>
                </a:solidFill>
              </a:rPr>
              <a:t>rozdílné</a:t>
            </a:r>
            <a:endParaRPr lang="cs-CZ" sz="20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cs-CZ" sz="2000" b="1" dirty="0">
                <a:solidFill>
                  <a:srgbClr val="000000"/>
                </a:solidFill>
              </a:rPr>
              <a:t>Asociační třídy</a:t>
            </a:r>
            <a:r>
              <a:rPr lang="cs-CZ" sz="2000" dirty="0">
                <a:solidFill>
                  <a:srgbClr val="000000"/>
                </a:solidFill>
              </a:rPr>
              <a:t> </a:t>
            </a:r>
            <a:endParaRPr lang="cs-CZ" sz="2000" dirty="0" smtClean="0">
              <a:solidFill>
                <a:srgbClr val="000000"/>
              </a:solidFill>
            </a:endParaRPr>
          </a:p>
          <a:p>
            <a:pPr marL="538163" indent="-180975">
              <a:lnSpc>
                <a:spcPct val="80000"/>
              </a:lnSpc>
              <a:buFont typeface="Times New Roman" panose="02020603050405020304" pitchFamily="18" charset="0"/>
              <a:buChar char="⁃"/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typ </a:t>
            </a:r>
            <a:r>
              <a:rPr lang="cs-CZ" sz="2000" dirty="0">
                <a:solidFill>
                  <a:srgbClr val="000000"/>
                </a:solidFill>
              </a:rPr>
              <a:t>vazby mnoha ku </a:t>
            </a:r>
            <a:r>
              <a:rPr lang="cs-CZ" sz="2000" dirty="0" smtClean="0">
                <a:solidFill>
                  <a:srgbClr val="000000"/>
                </a:solidFill>
              </a:rPr>
              <a:t>mnoha</a:t>
            </a:r>
          </a:p>
          <a:p>
            <a:pPr marL="357188" indent="0">
              <a:lnSpc>
                <a:spcPct val="80000"/>
              </a:lnSpc>
              <a:buNone/>
              <a:defRPr/>
            </a:pPr>
            <a:endParaRPr lang="cs-CZ" sz="20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cs-CZ" sz="2400" dirty="0">
                <a:solidFill>
                  <a:srgbClr val="FF0000"/>
                </a:solidFill>
              </a:rPr>
              <a:t>Diagram tříd zobrazuje strukturu a vztahy mezi objektovými třídami navrhovaného IS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106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2581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611560" y="683851"/>
            <a:ext cx="47784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>
                <a:solidFill>
                  <a:schemeClr val="tx1">
                    <a:lumMod val="50000"/>
                  </a:schemeClr>
                </a:solidFill>
              </a:rPr>
              <a:t>Vysvětlení pojmů na případové </a:t>
            </a:r>
            <a:r>
              <a:rPr lang="cs-CZ" sz="2400" dirty="0" smtClean="0">
                <a:solidFill>
                  <a:schemeClr val="tx1">
                    <a:lumMod val="50000"/>
                  </a:schemeClr>
                </a:solidFill>
              </a:rPr>
              <a:t>studii</a:t>
            </a:r>
          </a:p>
        </p:txBody>
      </p:sp>
      <p:sp>
        <p:nvSpPr>
          <p:cNvPr id="3" name="Obdélník 2"/>
          <p:cNvSpPr/>
          <p:nvPr/>
        </p:nvSpPr>
        <p:spPr>
          <a:xfrm>
            <a:off x="683568" y="1059582"/>
            <a:ext cx="7056784" cy="361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cs-CZ" sz="2000" dirty="0">
                <a:solidFill>
                  <a:schemeClr val="tx1">
                    <a:lumMod val="50000"/>
                  </a:schemeClr>
                </a:solidFill>
              </a:rPr>
              <a:t>Modelová situace</a:t>
            </a:r>
            <a:r>
              <a:rPr lang="cs-CZ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</a:p>
          <a:p>
            <a:pPr lvl="1">
              <a:lnSpc>
                <a:spcPct val="90000"/>
              </a:lnSpc>
              <a:defRPr/>
            </a:pP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Sw </a:t>
            </a:r>
            <a:r>
              <a:rPr lang="cs-CZ" dirty="0" err="1">
                <a:solidFill>
                  <a:schemeClr val="tx1">
                    <a:lumMod val="50000"/>
                  </a:schemeClr>
                </a:solidFill>
              </a:rPr>
              <a:t>fma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 získala zakázku na analýzu, návrh a vývoj IS, který by funkčně pokrýval potřeby sběrny oprav elektrospotřebičů. Sběrna oprav 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je 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„zákazník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” a p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ř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edm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ě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tem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podnik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á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n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í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je 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z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prost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ř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edkov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á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n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í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oprav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 ve značkových</a:t>
            </a:r>
            <a:r>
              <a:rPr lang="cs-CZ" sz="20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i neznačkových servisech podle druhu </a:t>
            </a:r>
            <a:r>
              <a:rPr lang="cs-CZ" dirty="0" err="1">
                <a:solidFill>
                  <a:schemeClr val="tx1">
                    <a:lumMod val="50000"/>
                  </a:schemeClr>
                </a:solidFill>
              </a:rPr>
              <a:t>el.spotřebičů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.</a:t>
            </a:r>
          </a:p>
          <a:p>
            <a:pPr>
              <a:lnSpc>
                <a:spcPct val="90000"/>
              </a:lnSpc>
              <a:defRPr/>
            </a:pPr>
            <a:endParaRPr lang="cs-CZ" sz="2000" dirty="0" smtClean="0">
              <a:solidFill>
                <a:schemeClr val="tx1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cs-CZ" sz="2000" dirty="0" smtClean="0">
                <a:solidFill>
                  <a:schemeClr val="tx1">
                    <a:lumMod val="50000"/>
                  </a:schemeClr>
                </a:solidFill>
              </a:rPr>
              <a:t>Pro </a:t>
            </a:r>
            <a:r>
              <a:rPr lang="cs-CZ" sz="2000" dirty="0">
                <a:solidFill>
                  <a:schemeClr val="tx1">
                    <a:lumMod val="50000"/>
                  </a:schemeClr>
                </a:solidFill>
              </a:rPr>
              <a:t>naše potřeby </a:t>
            </a:r>
            <a:r>
              <a:rPr lang="cs-CZ" sz="2000" dirty="0" smtClean="0">
                <a:solidFill>
                  <a:schemeClr val="tx1">
                    <a:lumMod val="50000"/>
                  </a:schemeClr>
                </a:solidFill>
              </a:rPr>
              <a:t>modelujeme jeden </a:t>
            </a:r>
            <a:r>
              <a:rPr lang="cs-CZ" sz="2000" dirty="0">
                <a:solidFill>
                  <a:schemeClr val="tx1">
                    <a:lumMod val="50000"/>
                  </a:schemeClr>
                </a:solidFill>
              </a:rPr>
              <a:t>Modul IS pro zprostředkování </a:t>
            </a:r>
            <a:r>
              <a:rPr lang="cs-CZ" sz="2000" dirty="0" smtClean="0">
                <a:solidFill>
                  <a:schemeClr val="tx1">
                    <a:lumMod val="50000"/>
                  </a:schemeClr>
                </a:solidFill>
              </a:rPr>
              <a:t>oprav.</a:t>
            </a:r>
            <a:endParaRPr lang="cs-CZ" sz="2000" dirty="0">
              <a:solidFill>
                <a:schemeClr val="tx1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cs-CZ" sz="2000" b="1" dirty="0" smtClean="0">
              <a:solidFill>
                <a:schemeClr val="tx1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cs-CZ" b="1" dirty="0" smtClean="0">
                <a:solidFill>
                  <a:schemeClr val="tx1">
                    <a:lumMod val="50000"/>
                  </a:schemeClr>
                </a:solidFill>
              </a:rPr>
              <a:t>Požadavky </a:t>
            </a:r>
            <a:r>
              <a:rPr lang="cs-CZ" b="1" dirty="0">
                <a:solidFill>
                  <a:schemeClr val="tx1">
                    <a:lumMod val="50000"/>
                  </a:schemeClr>
                </a:solidFill>
              </a:rPr>
              <a:t>zákazníka (</a:t>
            </a:r>
            <a:r>
              <a:rPr lang="cs-CZ" b="1" dirty="0" err="1">
                <a:solidFill>
                  <a:schemeClr val="tx1">
                    <a:lumMod val="50000"/>
                  </a:schemeClr>
                </a:solidFill>
              </a:rPr>
              <a:t>requirements</a:t>
            </a:r>
            <a:r>
              <a:rPr lang="cs-CZ" b="1" dirty="0">
                <a:solidFill>
                  <a:schemeClr val="tx1">
                    <a:lumMod val="50000"/>
                  </a:schemeClr>
                </a:solidFill>
              </a:rPr>
              <a:t>) na modul IS oprava elektrospotřebičů:</a:t>
            </a:r>
            <a:endParaRPr lang="cs-CZ" dirty="0">
              <a:solidFill>
                <a:schemeClr val="tx1">
                  <a:lumMod val="50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01.</a:t>
            </a:r>
            <a:r>
              <a:rPr lang="cs-CZ" sz="20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Příjem zakázky na opravu elektrospotřebiče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02. Výdej zakázky </a:t>
            </a:r>
            <a:r>
              <a:rPr lang="cs-CZ" sz="1600" dirty="0" smtClean="0">
                <a:solidFill>
                  <a:schemeClr val="tx1">
                    <a:lumMod val="50000"/>
                  </a:schemeClr>
                </a:solidFill>
              </a:rPr>
              <a:t>majiteli</a:t>
            </a:r>
            <a:endParaRPr lang="cs-CZ" sz="16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2581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96102" y="751748"/>
            <a:ext cx="50605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>
                <a:solidFill>
                  <a:schemeClr val="tx1">
                    <a:lumMod val="50000"/>
                  </a:schemeClr>
                </a:solidFill>
              </a:rPr>
              <a:t>Vysvětlení pojmů na případové </a:t>
            </a:r>
            <a:r>
              <a:rPr lang="cs-CZ" sz="2400" dirty="0" smtClean="0">
                <a:solidFill>
                  <a:schemeClr val="tx1">
                    <a:lumMod val="50000"/>
                  </a:schemeClr>
                </a:solidFill>
              </a:rPr>
              <a:t>studii II</a:t>
            </a:r>
          </a:p>
        </p:txBody>
      </p:sp>
      <p:sp>
        <p:nvSpPr>
          <p:cNvPr id="3" name="Obdélník 2"/>
          <p:cNvSpPr/>
          <p:nvPr/>
        </p:nvSpPr>
        <p:spPr>
          <a:xfrm>
            <a:off x="429666" y="1165461"/>
            <a:ext cx="70567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endParaRPr lang="cs-CZ" sz="2000" b="1" dirty="0" smtClean="0"/>
          </a:p>
          <a:p>
            <a:pPr>
              <a:lnSpc>
                <a:spcPct val="90000"/>
              </a:lnSpc>
              <a:defRPr/>
            </a:pPr>
            <a:r>
              <a:rPr lang="cs-CZ" b="1" dirty="0" smtClean="0">
                <a:solidFill>
                  <a:schemeClr val="tx1">
                    <a:lumMod val="50000"/>
                  </a:schemeClr>
                </a:solidFill>
              </a:rPr>
              <a:t>Požadavky </a:t>
            </a:r>
            <a:r>
              <a:rPr lang="cs-CZ" b="1" dirty="0">
                <a:solidFill>
                  <a:schemeClr val="tx1">
                    <a:lumMod val="50000"/>
                  </a:schemeClr>
                </a:solidFill>
              </a:rPr>
              <a:t>zákazníka (</a:t>
            </a:r>
            <a:r>
              <a:rPr lang="cs-CZ" b="1" dirty="0" err="1">
                <a:solidFill>
                  <a:schemeClr val="tx1">
                    <a:lumMod val="50000"/>
                  </a:schemeClr>
                </a:solidFill>
              </a:rPr>
              <a:t>requirements</a:t>
            </a:r>
            <a:r>
              <a:rPr lang="cs-CZ" b="1" dirty="0">
                <a:solidFill>
                  <a:schemeClr val="tx1">
                    <a:lumMod val="50000"/>
                  </a:schemeClr>
                </a:solidFill>
              </a:rPr>
              <a:t>) na modul IS oprava elektrospotřebičů:</a:t>
            </a:r>
            <a:endParaRPr lang="cs-CZ" dirty="0">
              <a:solidFill>
                <a:schemeClr val="tx1">
                  <a:lumMod val="50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01.</a:t>
            </a:r>
            <a:r>
              <a:rPr lang="cs-CZ" sz="20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Příjem zakázky na opravu elektrospotřebiče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02. Výdej zakázky </a:t>
            </a:r>
            <a:r>
              <a:rPr lang="cs-CZ" sz="1600" dirty="0" smtClean="0">
                <a:solidFill>
                  <a:schemeClr val="tx1">
                    <a:lumMod val="50000"/>
                  </a:schemeClr>
                </a:solidFill>
              </a:rPr>
              <a:t>majiteli</a:t>
            </a:r>
            <a:endParaRPr lang="cs-CZ" sz="1600" dirty="0">
              <a:solidFill>
                <a:schemeClr val="tx1">
                  <a:lumMod val="50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03. Správa číselníků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04. Monitoring oprav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05. Evidence zákazníků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06. Vyhodnocení oprav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07. Vyřízení reklamace opravy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08. Oprava spotřebiče v servisu</a:t>
            </a:r>
          </a:p>
          <a:p>
            <a:pPr lvl="1">
              <a:lnSpc>
                <a:spcPct val="90000"/>
              </a:lnSpc>
              <a:defRPr/>
            </a:pPr>
            <a:endParaRPr lang="cs-CZ" sz="1600" i="1" dirty="0" smtClean="0">
              <a:solidFill>
                <a:schemeClr val="tx1">
                  <a:lumMod val="50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cs-CZ" sz="2000" i="1" dirty="0" smtClean="0">
                <a:solidFill>
                  <a:schemeClr val="tx1">
                    <a:lumMod val="50000"/>
                  </a:schemeClr>
                </a:solidFill>
              </a:rPr>
              <a:t>Ke </a:t>
            </a:r>
            <a:r>
              <a:rPr lang="cs-CZ" sz="2000" i="1" dirty="0">
                <a:solidFill>
                  <a:schemeClr val="tx1">
                    <a:lumMod val="50000"/>
                  </a:schemeClr>
                </a:solidFill>
              </a:rPr>
              <a:t>každému požadavku zpracován detailní popis</a:t>
            </a:r>
          </a:p>
          <a:p>
            <a:pPr lvl="1">
              <a:lnSpc>
                <a:spcPct val="90000"/>
              </a:lnSpc>
              <a:defRPr/>
            </a:pPr>
            <a:endParaRPr lang="cs-CZ" sz="16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0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100" dirty="0">
                <a:solidFill>
                  <a:schemeClr val="tx1">
                    <a:lumMod val="50000"/>
                  </a:schemeClr>
                </a:solidFill>
              </a:rPr>
              <a:t>Příklad 1 Vazba typu agregace</a:t>
            </a:r>
          </a:p>
        </p:txBody>
      </p:sp>
      <p:sp>
        <p:nvSpPr>
          <p:cNvPr id="16391" name="Rectangle 4"/>
          <p:cNvSpPr>
            <a:spLocks noChangeArrowheads="1"/>
          </p:cNvSpPr>
          <p:nvPr/>
        </p:nvSpPr>
        <p:spPr bwMode="auto">
          <a:xfrm>
            <a:off x="2195513" y="1113235"/>
            <a:ext cx="1782366" cy="3024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Zákazník detail</a:t>
            </a:r>
          </a:p>
          <a:p>
            <a:pPr eaLnBrk="1" hangingPunct="1"/>
            <a:endParaRPr lang="cs-CZ" altLang="cs-CZ" sz="1350" dirty="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Evidenční číslo</a:t>
            </a: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jméno</a:t>
            </a: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adresa</a:t>
            </a: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telefon</a:t>
            </a: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národnost</a:t>
            </a: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datum narození</a:t>
            </a: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pohlaví</a:t>
            </a: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zvláštní požadavky</a:t>
            </a:r>
          </a:p>
          <a:p>
            <a:pPr eaLnBrk="1" hangingPunct="1"/>
            <a:endParaRPr lang="cs-CZ" altLang="cs-CZ" sz="1350" dirty="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Dej jméno</a:t>
            </a: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Dej Detail kontaktu</a:t>
            </a: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Dej preference</a:t>
            </a:r>
          </a:p>
        </p:txBody>
      </p:sp>
      <p:sp>
        <p:nvSpPr>
          <p:cNvPr id="16392" name="Rectangle 5"/>
          <p:cNvSpPr>
            <a:spLocks noChangeArrowheads="1"/>
          </p:cNvSpPr>
          <p:nvPr/>
        </p:nvSpPr>
        <p:spPr bwMode="auto">
          <a:xfrm>
            <a:off x="5112544" y="1113235"/>
            <a:ext cx="1674019" cy="167401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Business preference</a:t>
            </a:r>
          </a:p>
          <a:p>
            <a:pPr eaLnBrk="1" hangingPunct="1"/>
            <a:endParaRPr lang="cs-CZ" altLang="cs-CZ" sz="1350" dirty="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země</a:t>
            </a: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Způsob dopravy</a:t>
            </a: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Roční období</a:t>
            </a:r>
          </a:p>
          <a:p>
            <a:pPr eaLnBrk="1" hangingPunct="1"/>
            <a:endParaRPr lang="cs-CZ" altLang="cs-CZ" sz="1350" dirty="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Dej preference</a:t>
            </a: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Nastav preference</a:t>
            </a:r>
          </a:p>
        </p:txBody>
      </p:sp>
      <p:sp>
        <p:nvSpPr>
          <p:cNvPr id="16393" name="Rectangle 6"/>
          <p:cNvSpPr>
            <a:spLocks noChangeArrowheads="1"/>
          </p:cNvSpPr>
          <p:nvPr/>
        </p:nvSpPr>
        <p:spPr bwMode="auto">
          <a:xfrm>
            <a:off x="5112544" y="3003948"/>
            <a:ext cx="1674019" cy="135016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Seznam zákazníků</a:t>
            </a: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Počet zákazníků</a:t>
            </a:r>
          </a:p>
          <a:p>
            <a:pPr eaLnBrk="1" hangingPunct="1"/>
            <a:endParaRPr lang="cs-CZ" altLang="cs-CZ" sz="1350" dirty="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Přidej zákazníka</a:t>
            </a: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Najdi zákazníka</a:t>
            </a: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Vymaž zákazníka</a:t>
            </a:r>
          </a:p>
        </p:txBody>
      </p:sp>
      <p:sp>
        <p:nvSpPr>
          <p:cNvPr id="16394" name="AutoShape 7"/>
          <p:cNvSpPr>
            <a:spLocks noChangeArrowheads="1"/>
          </p:cNvSpPr>
          <p:nvPr/>
        </p:nvSpPr>
        <p:spPr bwMode="auto">
          <a:xfrm>
            <a:off x="3977879" y="1815703"/>
            <a:ext cx="161925" cy="108347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cs-CZ" altLang="cs-CZ" sz="1350"/>
          </a:p>
        </p:txBody>
      </p:sp>
      <p:sp>
        <p:nvSpPr>
          <p:cNvPr id="16395" name="AutoShape 8"/>
          <p:cNvSpPr>
            <a:spLocks noChangeArrowheads="1"/>
          </p:cNvSpPr>
          <p:nvPr/>
        </p:nvSpPr>
        <p:spPr bwMode="auto">
          <a:xfrm>
            <a:off x="4950619" y="3489722"/>
            <a:ext cx="161925" cy="108347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cs-CZ" altLang="cs-CZ" sz="1350"/>
          </a:p>
        </p:txBody>
      </p:sp>
      <p:sp>
        <p:nvSpPr>
          <p:cNvPr id="16396" name="Line 9"/>
          <p:cNvSpPr>
            <a:spLocks noChangeShapeType="1"/>
          </p:cNvSpPr>
          <p:nvPr/>
        </p:nvSpPr>
        <p:spPr bwMode="auto">
          <a:xfrm>
            <a:off x="4139804" y="1869281"/>
            <a:ext cx="97274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/>
          </a:p>
        </p:txBody>
      </p:sp>
      <p:sp>
        <p:nvSpPr>
          <p:cNvPr id="16397" name="Line 10"/>
          <p:cNvSpPr>
            <a:spLocks noChangeShapeType="1"/>
          </p:cNvSpPr>
          <p:nvPr/>
        </p:nvSpPr>
        <p:spPr bwMode="auto">
          <a:xfrm flipH="1">
            <a:off x="3977879" y="3543300"/>
            <a:ext cx="97274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/>
          </a:p>
        </p:txBody>
      </p:sp>
      <p:sp>
        <p:nvSpPr>
          <p:cNvPr id="16398" name="Line 11"/>
          <p:cNvSpPr>
            <a:spLocks noChangeShapeType="1"/>
          </p:cNvSpPr>
          <p:nvPr/>
        </p:nvSpPr>
        <p:spPr bwMode="auto">
          <a:xfrm>
            <a:off x="2195513" y="1491854"/>
            <a:ext cx="178236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/>
          </a:p>
        </p:txBody>
      </p:sp>
      <p:sp>
        <p:nvSpPr>
          <p:cNvPr id="16399" name="Line 12"/>
          <p:cNvSpPr>
            <a:spLocks noChangeShapeType="1"/>
          </p:cNvSpPr>
          <p:nvPr/>
        </p:nvSpPr>
        <p:spPr bwMode="auto">
          <a:xfrm>
            <a:off x="2195513" y="3327797"/>
            <a:ext cx="178236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/>
          </a:p>
        </p:txBody>
      </p:sp>
      <p:sp>
        <p:nvSpPr>
          <p:cNvPr id="16400" name="Line 13"/>
          <p:cNvSpPr>
            <a:spLocks noChangeShapeType="1"/>
          </p:cNvSpPr>
          <p:nvPr/>
        </p:nvSpPr>
        <p:spPr bwMode="auto">
          <a:xfrm>
            <a:off x="5112544" y="1437085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/>
          </a:p>
        </p:txBody>
      </p:sp>
      <p:sp>
        <p:nvSpPr>
          <p:cNvPr id="16401" name="Line 14"/>
          <p:cNvSpPr>
            <a:spLocks noChangeShapeType="1"/>
          </p:cNvSpPr>
          <p:nvPr/>
        </p:nvSpPr>
        <p:spPr bwMode="auto">
          <a:xfrm>
            <a:off x="5112544" y="3274219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/>
          </a:p>
        </p:txBody>
      </p:sp>
      <p:sp>
        <p:nvSpPr>
          <p:cNvPr id="16402" name="Line 15"/>
          <p:cNvSpPr>
            <a:spLocks noChangeShapeType="1"/>
          </p:cNvSpPr>
          <p:nvPr/>
        </p:nvSpPr>
        <p:spPr bwMode="auto">
          <a:xfrm>
            <a:off x="5112544" y="3598069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/>
          </a:p>
        </p:txBody>
      </p:sp>
      <p:sp>
        <p:nvSpPr>
          <p:cNvPr id="16403" name="Line 16"/>
          <p:cNvSpPr>
            <a:spLocks noChangeShapeType="1"/>
          </p:cNvSpPr>
          <p:nvPr/>
        </p:nvSpPr>
        <p:spPr bwMode="auto">
          <a:xfrm>
            <a:off x="5112544" y="2247900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/>
          </a:p>
        </p:txBody>
      </p:sp>
      <p:sp>
        <p:nvSpPr>
          <p:cNvPr id="16404" name="Text Box 17"/>
          <p:cNvSpPr txBox="1">
            <a:spLocks noChangeArrowheads="1"/>
          </p:cNvSpPr>
          <p:nvPr/>
        </p:nvSpPr>
        <p:spPr bwMode="auto">
          <a:xfrm>
            <a:off x="4031457" y="1329928"/>
            <a:ext cx="378619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 altLang="cs-CZ" sz="1350"/>
          </a:p>
        </p:txBody>
      </p:sp>
      <p:sp>
        <p:nvSpPr>
          <p:cNvPr id="16405" name="Text Box 18"/>
          <p:cNvSpPr txBox="1">
            <a:spLocks noChangeArrowheads="1"/>
          </p:cNvSpPr>
          <p:nvPr/>
        </p:nvSpPr>
        <p:spPr bwMode="auto">
          <a:xfrm>
            <a:off x="4086225" y="1491853"/>
            <a:ext cx="216694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350"/>
              <a:t>1</a:t>
            </a:r>
          </a:p>
        </p:txBody>
      </p:sp>
      <p:sp>
        <p:nvSpPr>
          <p:cNvPr id="16406" name="Text Box 19"/>
          <p:cNvSpPr txBox="1">
            <a:spLocks noChangeArrowheads="1"/>
          </p:cNvSpPr>
          <p:nvPr/>
        </p:nvSpPr>
        <p:spPr bwMode="auto">
          <a:xfrm>
            <a:off x="4787504" y="1491853"/>
            <a:ext cx="216694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350"/>
              <a:t>1</a:t>
            </a:r>
          </a:p>
        </p:txBody>
      </p:sp>
      <p:sp>
        <p:nvSpPr>
          <p:cNvPr id="16407" name="Text Box 20"/>
          <p:cNvSpPr txBox="1">
            <a:spLocks noChangeArrowheads="1"/>
          </p:cNvSpPr>
          <p:nvPr/>
        </p:nvSpPr>
        <p:spPr bwMode="auto">
          <a:xfrm>
            <a:off x="4031457" y="3219450"/>
            <a:ext cx="270272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cs-CZ" sz="1350"/>
              <a:t>*</a:t>
            </a:r>
            <a:endParaRPr lang="cs-CZ" altLang="cs-CZ" sz="1350"/>
          </a:p>
        </p:txBody>
      </p:sp>
      <p:sp>
        <p:nvSpPr>
          <p:cNvPr id="16408" name="Text Box 21"/>
          <p:cNvSpPr txBox="1">
            <a:spLocks noChangeArrowheads="1"/>
          </p:cNvSpPr>
          <p:nvPr/>
        </p:nvSpPr>
        <p:spPr bwMode="auto">
          <a:xfrm>
            <a:off x="4787504" y="3165872"/>
            <a:ext cx="216694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35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686008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100" dirty="0">
                <a:solidFill>
                  <a:schemeClr val="tx1">
                    <a:lumMod val="50000"/>
                  </a:schemeClr>
                </a:solidFill>
              </a:rPr>
              <a:t>Příklad 2 Vazba typu kompozice</a:t>
            </a:r>
          </a:p>
        </p:txBody>
      </p:sp>
      <p:sp>
        <p:nvSpPr>
          <p:cNvPr id="17415" name="Rectangle 4"/>
          <p:cNvSpPr>
            <a:spLocks noChangeArrowheads="1"/>
          </p:cNvSpPr>
          <p:nvPr/>
        </p:nvSpPr>
        <p:spPr bwMode="auto">
          <a:xfrm>
            <a:off x="2195513" y="1113235"/>
            <a:ext cx="1782366" cy="210621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Objednávka</a:t>
            </a:r>
          </a:p>
          <a:p>
            <a:pPr eaLnBrk="1" hangingPunct="1"/>
            <a:endParaRPr lang="cs-CZ" altLang="cs-CZ" sz="1350" dirty="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Datum přijetí</a:t>
            </a: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Stav</a:t>
            </a:r>
          </a:p>
          <a:p>
            <a:pPr eaLnBrk="1" hangingPunct="1"/>
            <a:endParaRPr lang="cs-CZ" altLang="cs-CZ" sz="1350" dirty="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/>
            <a:endParaRPr lang="cs-CZ" altLang="cs-CZ" sz="1350" dirty="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Vytvoř objednávku</a:t>
            </a: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Uzavři objednávku</a:t>
            </a:r>
          </a:p>
        </p:txBody>
      </p:sp>
      <p:sp>
        <p:nvSpPr>
          <p:cNvPr id="17416" name="Rectangle 5"/>
          <p:cNvSpPr>
            <a:spLocks noChangeArrowheads="1"/>
          </p:cNvSpPr>
          <p:nvPr/>
        </p:nvSpPr>
        <p:spPr bwMode="auto">
          <a:xfrm>
            <a:off x="5112544" y="1113235"/>
            <a:ext cx="1674019" cy="167401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Řádek objednávky</a:t>
            </a:r>
          </a:p>
          <a:p>
            <a:pPr eaLnBrk="1" hangingPunct="1"/>
            <a:endParaRPr lang="cs-CZ" altLang="cs-CZ" sz="1350" dirty="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Kód zboží</a:t>
            </a: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Množství</a:t>
            </a: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cena</a:t>
            </a: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Vytvoř řádek </a:t>
            </a:r>
          </a:p>
          <a:p>
            <a:pPr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objednávek</a:t>
            </a:r>
          </a:p>
        </p:txBody>
      </p:sp>
      <p:sp>
        <p:nvSpPr>
          <p:cNvPr id="17417" name="AutoShape 7"/>
          <p:cNvSpPr>
            <a:spLocks noChangeArrowheads="1"/>
          </p:cNvSpPr>
          <p:nvPr/>
        </p:nvSpPr>
        <p:spPr bwMode="auto">
          <a:xfrm>
            <a:off x="3977878" y="1924050"/>
            <a:ext cx="270272" cy="215504"/>
          </a:xfrm>
          <a:prstGeom prst="diamond">
            <a:avLst/>
          </a:prstGeom>
          <a:solidFill>
            <a:srgbClr val="08080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cs-CZ" altLang="cs-CZ" sz="1350"/>
          </a:p>
        </p:txBody>
      </p:sp>
      <p:sp>
        <p:nvSpPr>
          <p:cNvPr id="17418" name="Line 9"/>
          <p:cNvSpPr>
            <a:spLocks noChangeShapeType="1"/>
          </p:cNvSpPr>
          <p:nvPr/>
        </p:nvSpPr>
        <p:spPr bwMode="auto">
          <a:xfrm>
            <a:off x="4248150" y="2031206"/>
            <a:ext cx="86439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>
            <a:off x="2195513" y="1600200"/>
            <a:ext cx="178236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2195513" y="2301479"/>
            <a:ext cx="178236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5112544" y="1437085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/>
          </a:p>
        </p:txBody>
      </p:sp>
      <p:sp>
        <p:nvSpPr>
          <p:cNvPr id="17422" name="Line 16"/>
          <p:cNvSpPr>
            <a:spLocks noChangeShapeType="1"/>
          </p:cNvSpPr>
          <p:nvPr/>
        </p:nvSpPr>
        <p:spPr bwMode="auto">
          <a:xfrm>
            <a:off x="5112544" y="2247900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/>
          </a:p>
        </p:txBody>
      </p:sp>
      <p:sp>
        <p:nvSpPr>
          <p:cNvPr id="17423" name="Text Box 18"/>
          <p:cNvSpPr txBox="1">
            <a:spLocks noChangeArrowheads="1"/>
          </p:cNvSpPr>
          <p:nvPr/>
        </p:nvSpPr>
        <p:spPr bwMode="auto">
          <a:xfrm>
            <a:off x="4031457" y="1329928"/>
            <a:ext cx="378619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 altLang="cs-CZ" sz="1350"/>
          </a:p>
        </p:txBody>
      </p:sp>
      <p:sp>
        <p:nvSpPr>
          <p:cNvPr id="17424" name="Text Box 19"/>
          <p:cNvSpPr txBox="1">
            <a:spLocks noChangeArrowheads="1"/>
          </p:cNvSpPr>
          <p:nvPr/>
        </p:nvSpPr>
        <p:spPr bwMode="auto">
          <a:xfrm>
            <a:off x="4193382" y="1707356"/>
            <a:ext cx="216694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350">
                <a:solidFill>
                  <a:schemeClr val="tx1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17425" name="Text Box 20"/>
          <p:cNvSpPr txBox="1">
            <a:spLocks noChangeArrowheads="1"/>
          </p:cNvSpPr>
          <p:nvPr/>
        </p:nvSpPr>
        <p:spPr bwMode="auto">
          <a:xfrm>
            <a:off x="4518422" y="1707356"/>
            <a:ext cx="539354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1..</a:t>
            </a:r>
            <a:r>
              <a:rPr lang="en-US" altLang="cs-CZ" sz="1350" dirty="0">
                <a:solidFill>
                  <a:schemeClr val="tx1">
                    <a:lumMod val="50000"/>
                  </a:schemeClr>
                </a:solidFill>
              </a:rPr>
              <a:t>*</a:t>
            </a:r>
            <a:endParaRPr lang="cs-CZ" altLang="cs-CZ" sz="135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062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100" dirty="0">
                <a:solidFill>
                  <a:schemeClr val="tx1">
                    <a:lumMod val="50000"/>
                  </a:schemeClr>
                </a:solidFill>
              </a:rPr>
              <a:t>Příklad 3 Vazba typu asociace</a:t>
            </a:r>
          </a:p>
        </p:txBody>
      </p:sp>
      <p:sp>
        <p:nvSpPr>
          <p:cNvPr id="18439" name="Rectangle 4"/>
          <p:cNvSpPr>
            <a:spLocks noChangeArrowheads="1"/>
          </p:cNvSpPr>
          <p:nvPr/>
        </p:nvSpPr>
        <p:spPr bwMode="auto">
          <a:xfrm>
            <a:off x="1871663" y="1707356"/>
            <a:ext cx="1674019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350">
                <a:solidFill>
                  <a:schemeClr val="tx1">
                    <a:lumMod val="50000"/>
                  </a:schemeClr>
                </a:solidFill>
              </a:rPr>
              <a:t>Firma</a:t>
            </a:r>
          </a:p>
        </p:txBody>
      </p:sp>
      <p:sp>
        <p:nvSpPr>
          <p:cNvPr id="18440" name="Rectangle 5"/>
          <p:cNvSpPr>
            <a:spLocks noChangeArrowheads="1"/>
          </p:cNvSpPr>
          <p:nvPr/>
        </p:nvSpPr>
        <p:spPr bwMode="auto">
          <a:xfrm>
            <a:off x="5489973" y="1707356"/>
            <a:ext cx="1674019" cy="64889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350">
                <a:solidFill>
                  <a:schemeClr val="tx1">
                    <a:lumMod val="50000"/>
                  </a:schemeClr>
                </a:solidFill>
              </a:rPr>
              <a:t>Osoba</a:t>
            </a:r>
          </a:p>
        </p:txBody>
      </p:sp>
      <p:sp>
        <p:nvSpPr>
          <p:cNvPr id="18441" name="Line 7"/>
          <p:cNvSpPr>
            <a:spLocks noChangeShapeType="1"/>
          </p:cNvSpPr>
          <p:nvPr/>
        </p:nvSpPr>
        <p:spPr bwMode="auto">
          <a:xfrm>
            <a:off x="3545681" y="2031206"/>
            <a:ext cx="194429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8442" name="Text Box 12"/>
          <p:cNvSpPr txBox="1">
            <a:spLocks noChangeArrowheads="1"/>
          </p:cNvSpPr>
          <p:nvPr/>
        </p:nvSpPr>
        <p:spPr bwMode="auto">
          <a:xfrm>
            <a:off x="4031457" y="1329928"/>
            <a:ext cx="378619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 alt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8443" name="Text Box 13"/>
          <p:cNvSpPr txBox="1">
            <a:spLocks noChangeArrowheads="1"/>
          </p:cNvSpPr>
          <p:nvPr/>
        </p:nvSpPr>
        <p:spPr bwMode="auto">
          <a:xfrm>
            <a:off x="3600450" y="1707356"/>
            <a:ext cx="216694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350">
                <a:solidFill>
                  <a:schemeClr val="tx1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18444" name="Text Box 14"/>
          <p:cNvSpPr txBox="1">
            <a:spLocks noChangeArrowheads="1"/>
          </p:cNvSpPr>
          <p:nvPr/>
        </p:nvSpPr>
        <p:spPr bwMode="auto">
          <a:xfrm>
            <a:off x="5112544" y="1707356"/>
            <a:ext cx="270272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cs-CZ" sz="1350">
                <a:solidFill>
                  <a:schemeClr val="tx1">
                    <a:lumMod val="50000"/>
                  </a:schemeClr>
                </a:solidFill>
              </a:rPr>
              <a:t>*</a:t>
            </a:r>
            <a:endParaRPr lang="cs-CZ" alt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8445" name="Text Box 15"/>
          <p:cNvSpPr txBox="1">
            <a:spLocks noChangeArrowheads="1"/>
          </p:cNvSpPr>
          <p:nvPr/>
        </p:nvSpPr>
        <p:spPr bwMode="auto">
          <a:xfrm>
            <a:off x="3924300" y="2139553"/>
            <a:ext cx="1133475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350">
                <a:solidFill>
                  <a:schemeClr val="tx1">
                    <a:lumMod val="50000"/>
                  </a:schemeClr>
                </a:solidFill>
              </a:rPr>
              <a:t>Zaměstnává </a:t>
            </a:r>
          </a:p>
        </p:txBody>
      </p:sp>
      <p:sp>
        <p:nvSpPr>
          <p:cNvPr id="18446" name="AutoShape 17"/>
          <p:cNvSpPr>
            <a:spLocks noChangeArrowheads="1"/>
          </p:cNvSpPr>
          <p:nvPr/>
        </p:nvSpPr>
        <p:spPr bwMode="auto">
          <a:xfrm rot="5400000">
            <a:off x="5072063" y="2071687"/>
            <a:ext cx="134541" cy="377429"/>
          </a:xfrm>
          <a:prstGeom prst="triangle">
            <a:avLst>
              <a:gd name="adj" fmla="val 50000"/>
            </a:avLst>
          </a:prstGeom>
          <a:solidFill>
            <a:srgbClr val="08080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cs-CZ" alt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8447" name="Text Box 18"/>
          <p:cNvSpPr txBox="1">
            <a:spLocks noChangeArrowheads="1"/>
          </p:cNvSpPr>
          <p:nvPr/>
        </p:nvSpPr>
        <p:spPr bwMode="auto">
          <a:xfrm>
            <a:off x="1871662" y="2842022"/>
            <a:ext cx="3996929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 alt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8448" name="Text Box 19"/>
          <p:cNvSpPr txBox="1">
            <a:spLocks noChangeArrowheads="1"/>
          </p:cNvSpPr>
          <p:nvPr/>
        </p:nvSpPr>
        <p:spPr bwMode="auto">
          <a:xfrm>
            <a:off x="1816894" y="2850809"/>
            <a:ext cx="2214563" cy="1858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Typy vazeb: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1 k 1		</a:t>
            </a:r>
            <a:endParaRPr lang="cs-CZ" altLang="cs-CZ" sz="1350" dirty="0" smtClean="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cs-CZ" altLang="cs-CZ" sz="1350" dirty="0" smtClean="0">
                <a:solidFill>
                  <a:schemeClr val="tx1">
                    <a:lumMod val="50000"/>
                  </a:schemeClr>
                </a:solidFill>
              </a:rPr>
              <a:t>1 </a:t>
            </a:r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k 1..</a:t>
            </a:r>
            <a:r>
              <a:rPr lang="en-US" altLang="cs-CZ" sz="1350" dirty="0">
                <a:solidFill>
                  <a:schemeClr val="tx1">
                    <a:lumMod val="50000"/>
                  </a:schemeClr>
                </a:solidFill>
              </a:rPr>
              <a:t>*</a:t>
            </a:r>
            <a:endParaRPr lang="cs-CZ" altLang="cs-CZ" sz="1350" dirty="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1 k </a:t>
            </a:r>
            <a:r>
              <a:rPr lang="en-US" altLang="cs-CZ" sz="1350" dirty="0">
                <a:solidFill>
                  <a:schemeClr val="tx1">
                    <a:lumMod val="50000"/>
                  </a:schemeClr>
                </a:solidFill>
              </a:rPr>
              <a:t>*		</a:t>
            </a:r>
            <a:endParaRPr lang="cs-CZ" altLang="cs-CZ" sz="1350" dirty="0" smtClean="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cs-CZ" sz="1350" dirty="0" smtClean="0">
                <a:solidFill>
                  <a:schemeClr val="tx1">
                    <a:lumMod val="50000"/>
                  </a:schemeClr>
                </a:solidFill>
              </a:rPr>
              <a:t>1 </a:t>
            </a:r>
            <a:r>
              <a:rPr lang="en-US" altLang="cs-CZ" sz="1350" dirty="0">
                <a:solidFill>
                  <a:schemeClr val="tx1">
                    <a:lumMod val="50000"/>
                  </a:schemeClr>
                </a:solidFill>
              </a:rPr>
              <a:t>k </a:t>
            </a:r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1..5</a:t>
            </a:r>
            <a:endParaRPr lang="en-US" altLang="cs-CZ" sz="1350" dirty="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cs-CZ" sz="1350" dirty="0">
                <a:solidFill>
                  <a:schemeClr val="tx1">
                    <a:lumMod val="50000"/>
                  </a:schemeClr>
                </a:solidFill>
              </a:rPr>
              <a:t>1 k </a:t>
            </a:r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0..1</a:t>
            </a:r>
          </a:p>
        </p:txBody>
      </p:sp>
    </p:spTree>
    <p:extLst>
      <p:ext uri="{BB962C8B-B14F-4D97-AF65-F5344CB8AC3E}">
        <p14:creationId xmlns:p14="http://schemas.microsoft.com/office/powerpoint/2010/main" val="17509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100">
                <a:solidFill>
                  <a:schemeClr val="tx1">
                    <a:lumMod val="50000"/>
                  </a:schemeClr>
                </a:solidFill>
              </a:rPr>
              <a:t>Příklad 4 Reflexivní asociace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736600"/>
            <a:ext cx="6210300" cy="3887788"/>
          </a:xfrm>
        </p:spPr>
        <p:txBody>
          <a:bodyPr/>
          <a:lstStyle/>
          <a:p>
            <a:pPr lvl="1" eaLnBrk="1" hangingPunct="1">
              <a:buFontTx/>
              <a:buNone/>
              <a:defRPr/>
            </a:pPr>
            <a:endParaRPr lang="cs-CZ" sz="1500">
              <a:solidFill>
                <a:schemeClr val="tx1">
                  <a:lumMod val="50000"/>
                </a:schemeClr>
              </a:solidFill>
            </a:endParaRPr>
          </a:p>
          <a:p>
            <a:pPr lvl="1" eaLnBrk="1" hangingPunct="1">
              <a:buFontTx/>
              <a:buNone/>
              <a:defRPr/>
            </a:pPr>
            <a:r>
              <a:rPr lang="cs-CZ" sz="1500">
                <a:solidFill>
                  <a:schemeClr val="tx1">
                    <a:lumMod val="50000"/>
                  </a:schemeClr>
                </a:solidFill>
              </a:rPr>
              <a:t>Objekt zaměstnanec může mít nula nebo více podřízených.</a:t>
            </a:r>
          </a:p>
          <a:p>
            <a:pPr lvl="1" eaLnBrk="1" hangingPunct="1">
              <a:buFontTx/>
              <a:buNone/>
              <a:defRPr/>
            </a:pPr>
            <a:r>
              <a:rPr lang="cs-CZ" sz="1500">
                <a:solidFill>
                  <a:schemeClr val="tx1">
                    <a:lumMod val="50000"/>
                  </a:schemeClr>
                </a:solidFill>
              </a:rPr>
              <a:t>Řada zaměstnanců nebude mít podřízené, ale každý zaměstnanec</a:t>
            </a:r>
          </a:p>
          <a:p>
            <a:pPr lvl="1" eaLnBrk="1" hangingPunct="1">
              <a:buFontTx/>
              <a:buNone/>
              <a:defRPr/>
            </a:pPr>
            <a:r>
              <a:rPr lang="cs-CZ" sz="1500">
                <a:solidFill>
                  <a:schemeClr val="tx1">
                    <a:lumMod val="50000"/>
                  </a:schemeClr>
                </a:solidFill>
              </a:rPr>
              <a:t>bude mít svého nadřízeného</a:t>
            </a:r>
          </a:p>
        </p:txBody>
      </p:sp>
      <p:sp>
        <p:nvSpPr>
          <p:cNvPr id="19463" name="Rectangle 4"/>
          <p:cNvSpPr>
            <a:spLocks noChangeArrowheads="1"/>
          </p:cNvSpPr>
          <p:nvPr/>
        </p:nvSpPr>
        <p:spPr bwMode="auto">
          <a:xfrm>
            <a:off x="2736057" y="2787253"/>
            <a:ext cx="1674019" cy="919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Zaměstnanec</a:t>
            </a:r>
          </a:p>
          <a:p>
            <a:pPr algn="ctr" eaLnBrk="1" hangingPunct="1"/>
            <a:endParaRPr lang="cs-CZ" altLang="cs-CZ" sz="1350" dirty="0">
              <a:solidFill>
                <a:schemeClr val="tx1">
                  <a:lumMod val="50000"/>
                </a:schemeClr>
              </a:solidFill>
            </a:endParaRPr>
          </a:p>
          <a:p>
            <a:pPr algn="ctr"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Jméno</a:t>
            </a:r>
          </a:p>
          <a:p>
            <a:pPr algn="ctr" eaLnBrk="1" hangingPunct="1"/>
            <a:r>
              <a:rPr lang="cs-CZ" altLang="cs-CZ" sz="1350" dirty="0">
                <a:solidFill>
                  <a:schemeClr val="tx1">
                    <a:lumMod val="50000"/>
                  </a:schemeClr>
                </a:solidFill>
              </a:rPr>
              <a:t>Příjmení</a:t>
            </a:r>
          </a:p>
        </p:txBody>
      </p:sp>
      <p:sp>
        <p:nvSpPr>
          <p:cNvPr id="19464" name="Text Box 7"/>
          <p:cNvSpPr txBox="1">
            <a:spLocks noChangeArrowheads="1"/>
          </p:cNvSpPr>
          <p:nvPr/>
        </p:nvSpPr>
        <p:spPr bwMode="auto">
          <a:xfrm>
            <a:off x="4031457" y="1329928"/>
            <a:ext cx="378619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 alt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9465" name="Text Box 8"/>
          <p:cNvSpPr txBox="1">
            <a:spLocks noChangeArrowheads="1"/>
          </p:cNvSpPr>
          <p:nvPr/>
        </p:nvSpPr>
        <p:spPr bwMode="auto">
          <a:xfrm>
            <a:off x="4463654" y="2842022"/>
            <a:ext cx="216694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350">
                <a:solidFill>
                  <a:schemeClr val="tx1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19466" name="Text Box 9"/>
          <p:cNvSpPr txBox="1">
            <a:spLocks noChangeArrowheads="1"/>
          </p:cNvSpPr>
          <p:nvPr/>
        </p:nvSpPr>
        <p:spPr bwMode="auto">
          <a:xfrm>
            <a:off x="3168253" y="2409825"/>
            <a:ext cx="270272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cs-CZ" sz="1350">
                <a:solidFill>
                  <a:schemeClr val="tx1">
                    <a:lumMod val="50000"/>
                  </a:schemeClr>
                </a:solidFill>
              </a:rPr>
              <a:t>*</a:t>
            </a:r>
            <a:endParaRPr lang="cs-CZ" alt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9467" name="Text Box 10"/>
          <p:cNvSpPr txBox="1">
            <a:spLocks noChangeArrowheads="1"/>
          </p:cNvSpPr>
          <p:nvPr/>
        </p:nvSpPr>
        <p:spPr bwMode="auto">
          <a:xfrm>
            <a:off x="4787503" y="2733675"/>
            <a:ext cx="432197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350">
                <a:solidFill>
                  <a:schemeClr val="tx1">
                    <a:lumMod val="50000"/>
                  </a:schemeClr>
                </a:solidFill>
              </a:rPr>
              <a:t>řídí </a:t>
            </a:r>
          </a:p>
        </p:txBody>
      </p:sp>
      <p:sp>
        <p:nvSpPr>
          <p:cNvPr id="19468" name="AutoShape 11"/>
          <p:cNvSpPr>
            <a:spLocks noChangeArrowheads="1"/>
          </p:cNvSpPr>
          <p:nvPr/>
        </p:nvSpPr>
        <p:spPr bwMode="auto">
          <a:xfrm>
            <a:off x="5166123" y="2733675"/>
            <a:ext cx="215503" cy="215504"/>
          </a:xfrm>
          <a:prstGeom prst="triangle">
            <a:avLst>
              <a:gd name="adj" fmla="val 50440"/>
            </a:avLst>
          </a:prstGeom>
          <a:solidFill>
            <a:srgbClr val="08080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cs-CZ" alt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9469" name="Line 14"/>
          <p:cNvSpPr>
            <a:spLocks noChangeShapeType="1"/>
          </p:cNvSpPr>
          <p:nvPr/>
        </p:nvSpPr>
        <p:spPr bwMode="auto">
          <a:xfrm>
            <a:off x="2736057" y="3165872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9470" name="Line 15"/>
          <p:cNvSpPr>
            <a:spLocks noChangeShapeType="1"/>
          </p:cNvSpPr>
          <p:nvPr/>
        </p:nvSpPr>
        <p:spPr bwMode="auto">
          <a:xfrm>
            <a:off x="4410075" y="3165872"/>
            <a:ext cx="323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9471" name="Line 16"/>
          <p:cNvSpPr>
            <a:spLocks noChangeShapeType="1"/>
          </p:cNvSpPr>
          <p:nvPr/>
        </p:nvSpPr>
        <p:spPr bwMode="auto">
          <a:xfrm flipV="1">
            <a:off x="4733925" y="2139554"/>
            <a:ext cx="0" cy="10263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9472" name="Line 17"/>
          <p:cNvSpPr>
            <a:spLocks noChangeShapeType="1"/>
          </p:cNvSpPr>
          <p:nvPr/>
        </p:nvSpPr>
        <p:spPr bwMode="auto">
          <a:xfrm flipH="1">
            <a:off x="3545682" y="2139554"/>
            <a:ext cx="118824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9473" name="Line 19"/>
          <p:cNvSpPr>
            <a:spLocks noChangeShapeType="1"/>
          </p:cNvSpPr>
          <p:nvPr/>
        </p:nvSpPr>
        <p:spPr bwMode="auto">
          <a:xfrm>
            <a:off x="3545681" y="2139554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69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100" dirty="0">
                <a:solidFill>
                  <a:schemeClr val="tx1">
                    <a:lumMod val="50000"/>
                  </a:schemeClr>
                </a:solidFill>
              </a:rPr>
              <a:t>Příklad 5 Generalizace - dědičnost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736600"/>
            <a:ext cx="6210300" cy="3887788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350">
              <a:solidFill>
                <a:schemeClr val="tx1">
                  <a:lumMod val="50000"/>
                </a:schemeClr>
              </a:solidFill>
            </a:endParaRPr>
          </a:p>
          <a:p>
            <a:pPr lvl="1" eaLnBrk="1" hangingPunct="1">
              <a:buFontTx/>
              <a:buNone/>
              <a:defRPr/>
            </a:pPr>
            <a:endParaRPr lang="cs-CZ" sz="120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0487" name="Rectangle 4"/>
          <p:cNvSpPr>
            <a:spLocks noChangeArrowheads="1"/>
          </p:cNvSpPr>
          <p:nvPr/>
        </p:nvSpPr>
        <p:spPr bwMode="auto">
          <a:xfrm>
            <a:off x="3168254" y="951310"/>
            <a:ext cx="1674019" cy="118824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Třída A</a:t>
            </a:r>
          </a:p>
          <a:p>
            <a:pPr algn="ctr" eaLnBrk="1" hangingPunct="1"/>
            <a:endParaRPr lang="cs-CZ" altLang="cs-CZ" sz="1200" dirty="0">
              <a:solidFill>
                <a:schemeClr val="tx1">
                  <a:lumMod val="50000"/>
                </a:schemeClr>
              </a:solidFill>
            </a:endParaRPr>
          </a:p>
          <a:p>
            <a:pPr algn="ctr" eaLnBrk="1" hangingPunct="1"/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Atribut 1</a:t>
            </a:r>
          </a:p>
          <a:p>
            <a:pPr algn="ctr" eaLnBrk="1" hangingPunct="1"/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Atribut 2</a:t>
            </a:r>
          </a:p>
          <a:p>
            <a:pPr algn="ctr" eaLnBrk="1" hangingPunct="1"/>
            <a:endParaRPr lang="cs-CZ" altLang="cs-CZ" sz="1200" dirty="0">
              <a:solidFill>
                <a:schemeClr val="tx1">
                  <a:lumMod val="50000"/>
                </a:schemeClr>
              </a:solidFill>
            </a:endParaRPr>
          </a:p>
          <a:p>
            <a:pPr algn="ctr" eaLnBrk="1" hangingPunct="1"/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Operace 1</a:t>
            </a:r>
          </a:p>
        </p:txBody>
      </p:sp>
      <p:sp>
        <p:nvSpPr>
          <p:cNvPr id="20488" name="Rectangle 5"/>
          <p:cNvSpPr>
            <a:spLocks noChangeArrowheads="1"/>
          </p:cNvSpPr>
          <p:nvPr/>
        </p:nvSpPr>
        <p:spPr bwMode="auto">
          <a:xfrm>
            <a:off x="4356498" y="3112294"/>
            <a:ext cx="1674019" cy="135016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cs-CZ" altLang="cs-CZ" sz="1200">
                <a:solidFill>
                  <a:schemeClr val="tx1">
                    <a:lumMod val="50000"/>
                  </a:schemeClr>
                </a:solidFill>
              </a:rPr>
              <a:t>Třída C</a:t>
            </a:r>
          </a:p>
          <a:p>
            <a:pPr eaLnBrk="1" hangingPunct="1"/>
            <a:endParaRPr lang="cs-CZ" altLang="cs-CZ" sz="120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/>
            <a:r>
              <a:rPr lang="cs-CZ" altLang="cs-CZ" sz="1200">
                <a:solidFill>
                  <a:schemeClr val="tx1">
                    <a:lumMod val="50000"/>
                  </a:schemeClr>
                </a:solidFill>
              </a:rPr>
              <a:t>Atribut 5</a:t>
            </a:r>
          </a:p>
          <a:p>
            <a:pPr eaLnBrk="1" hangingPunct="1"/>
            <a:r>
              <a:rPr lang="cs-CZ" altLang="cs-CZ" sz="1200">
                <a:solidFill>
                  <a:schemeClr val="tx1">
                    <a:lumMod val="50000"/>
                  </a:schemeClr>
                </a:solidFill>
              </a:rPr>
              <a:t>Atribut 6</a:t>
            </a:r>
          </a:p>
          <a:p>
            <a:pPr eaLnBrk="1" hangingPunct="1"/>
            <a:r>
              <a:rPr lang="cs-CZ" altLang="cs-CZ" sz="1200">
                <a:solidFill>
                  <a:schemeClr val="tx1">
                    <a:lumMod val="50000"/>
                  </a:schemeClr>
                </a:solidFill>
              </a:rPr>
              <a:t>Atribut 7</a:t>
            </a:r>
          </a:p>
          <a:p>
            <a:pPr eaLnBrk="1" hangingPunct="1"/>
            <a:endParaRPr lang="cs-CZ" altLang="cs-CZ" sz="120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/>
            <a:r>
              <a:rPr lang="cs-CZ" altLang="cs-CZ" sz="1200">
                <a:solidFill>
                  <a:schemeClr val="tx1">
                    <a:lumMod val="50000"/>
                  </a:schemeClr>
                </a:solidFill>
              </a:rPr>
              <a:t>Operace 4</a:t>
            </a:r>
          </a:p>
        </p:txBody>
      </p:sp>
      <p:sp>
        <p:nvSpPr>
          <p:cNvPr id="20489" name="Rectangle 6"/>
          <p:cNvSpPr>
            <a:spLocks noChangeArrowheads="1"/>
          </p:cNvSpPr>
          <p:nvPr/>
        </p:nvSpPr>
        <p:spPr bwMode="auto">
          <a:xfrm>
            <a:off x="1871663" y="3112294"/>
            <a:ext cx="1674019" cy="135016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Třída B</a:t>
            </a:r>
          </a:p>
          <a:p>
            <a:pPr eaLnBrk="1" hangingPunct="1"/>
            <a:endParaRPr lang="cs-CZ" altLang="cs-CZ" sz="1200" dirty="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/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Atribut 3</a:t>
            </a:r>
          </a:p>
          <a:p>
            <a:pPr eaLnBrk="1" hangingPunct="1"/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Atribut 4</a:t>
            </a:r>
          </a:p>
          <a:p>
            <a:pPr eaLnBrk="1" hangingPunct="1"/>
            <a:endParaRPr lang="cs-CZ" altLang="cs-CZ" sz="1200" dirty="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/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Operace 2</a:t>
            </a:r>
          </a:p>
          <a:p>
            <a:pPr eaLnBrk="1" hangingPunct="1"/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Operace 3</a:t>
            </a:r>
          </a:p>
        </p:txBody>
      </p:sp>
      <p:sp>
        <p:nvSpPr>
          <p:cNvPr id="20490" name="Line 11"/>
          <p:cNvSpPr>
            <a:spLocks noChangeShapeType="1"/>
          </p:cNvSpPr>
          <p:nvPr/>
        </p:nvSpPr>
        <p:spPr bwMode="auto">
          <a:xfrm>
            <a:off x="1871663" y="3436144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0491" name="Line 12"/>
          <p:cNvSpPr>
            <a:spLocks noChangeShapeType="1"/>
          </p:cNvSpPr>
          <p:nvPr/>
        </p:nvSpPr>
        <p:spPr bwMode="auto">
          <a:xfrm>
            <a:off x="1871663" y="3975497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0492" name="Line 13"/>
          <p:cNvSpPr>
            <a:spLocks noChangeShapeType="1"/>
          </p:cNvSpPr>
          <p:nvPr/>
        </p:nvSpPr>
        <p:spPr bwMode="auto">
          <a:xfrm>
            <a:off x="3168254" y="1329929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0493" name="Line 14"/>
          <p:cNvSpPr>
            <a:spLocks noChangeShapeType="1"/>
          </p:cNvSpPr>
          <p:nvPr/>
        </p:nvSpPr>
        <p:spPr bwMode="auto">
          <a:xfrm>
            <a:off x="4356498" y="3381375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0494" name="Line 15"/>
          <p:cNvSpPr>
            <a:spLocks noChangeShapeType="1"/>
          </p:cNvSpPr>
          <p:nvPr/>
        </p:nvSpPr>
        <p:spPr bwMode="auto">
          <a:xfrm>
            <a:off x="4356498" y="4137422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0495" name="Line 16"/>
          <p:cNvSpPr>
            <a:spLocks noChangeShapeType="1"/>
          </p:cNvSpPr>
          <p:nvPr/>
        </p:nvSpPr>
        <p:spPr bwMode="auto">
          <a:xfrm>
            <a:off x="3168254" y="1815704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0496" name="Text Box 17"/>
          <p:cNvSpPr txBox="1">
            <a:spLocks noChangeArrowheads="1"/>
          </p:cNvSpPr>
          <p:nvPr/>
        </p:nvSpPr>
        <p:spPr bwMode="auto">
          <a:xfrm>
            <a:off x="3977879" y="1221581"/>
            <a:ext cx="378619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 alt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0497" name="Line 24"/>
          <p:cNvSpPr>
            <a:spLocks noChangeShapeType="1"/>
          </p:cNvSpPr>
          <p:nvPr/>
        </p:nvSpPr>
        <p:spPr bwMode="auto">
          <a:xfrm>
            <a:off x="2681287" y="2733675"/>
            <a:ext cx="2538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0498" name="AutoShape 25"/>
          <p:cNvSpPr>
            <a:spLocks noChangeArrowheads="1"/>
          </p:cNvSpPr>
          <p:nvPr/>
        </p:nvSpPr>
        <p:spPr bwMode="auto">
          <a:xfrm>
            <a:off x="3924301" y="2139554"/>
            <a:ext cx="269081" cy="216694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cs-CZ" alt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0499" name="Line 26"/>
          <p:cNvSpPr>
            <a:spLocks noChangeShapeType="1"/>
          </p:cNvSpPr>
          <p:nvPr/>
        </p:nvSpPr>
        <p:spPr bwMode="auto">
          <a:xfrm>
            <a:off x="2681288" y="2733675"/>
            <a:ext cx="0" cy="3786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0500" name="Line 27"/>
          <p:cNvSpPr>
            <a:spLocks noChangeShapeType="1"/>
          </p:cNvSpPr>
          <p:nvPr/>
        </p:nvSpPr>
        <p:spPr bwMode="auto">
          <a:xfrm>
            <a:off x="5219700" y="2733675"/>
            <a:ext cx="0" cy="3786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0501" name="Line 28"/>
          <p:cNvSpPr>
            <a:spLocks noChangeShapeType="1"/>
          </p:cNvSpPr>
          <p:nvPr/>
        </p:nvSpPr>
        <p:spPr bwMode="auto">
          <a:xfrm>
            <a:off x="4031456" y="2356248"/>
            <a:ext cx="0" cy="3774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0502" name="AutoShape 29"/>
          <p:cNvSpPr>
            <a:spLocks noChangeArrowheads="1"/>
          </p:cNvSpPr>
          <p:nvPr/>
        </p:nvSpPr>
        <p:spPr bwMode="auto">
          <a:xfrm>
            <a:off x="4842272" y="1437085"/>
            <a:ext cx="270272" cy="215503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cs-CZ" alt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0503" name="Line 31"/>
          <p:cNvSpPr>
            <a:spLocks noChangeShapeType="1"/>
          </p:cNvSpPr>
          <p:nvPr/>
        </p:nvSpPr>
        <p:spPr bwMode="auto">
          <a:xfrm>
            <a:off x="5112544" y="1545431"/>
            <a:ext cx="59412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0504" name="Rectangle 32"/>
          <p:cNvSpPr>
            <a:spLocks noChangeArrowheads="1"/>
          </p:cNvSpPr>
          <p:nvPr/>
        </p:nvSpPr>
        <p:spPr bwMode="auto">
          <a:xfrm>
            <a:off x="5706666" y="951310"/>
            <a:ext cx="1674019" cy="97274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Třída D</a:t>
            </a:r>
          </a:p>
          <a:p>
            <a:pPr algn="ctr" eaLnBrk="1" hangingPunct="1"/>
            <a:endParaRPr lang="cs-CZ" altLang="cs-CZ" sz="1200" dirty="0">
              <a:solidFill>
                <a:schemeClr val="tx1">
                  <a:lumMod val="50000"/>
                </a:schemeClr>
              </a:solidFill>
            </a:endParaRPr>
          </a:p>
          <a:p>
            <a:pPr algn="ctr" eaLnBrk="1" hangingPunct="1"/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Atribut 8</a:t>
            </a:r>
          </a:p>
          <a:p>
            <a:pPr algn="ctr" eaLnBrk="1" hangingPunct="1"/>
            <a:endParaRPr lang="cs-CZ" altLang="cs-CZ" sz="1200" dirty="0">
              <a:solidFill>
                <a:schemeClr val="tx1">
                  <a:lumMod val="50000"/>
                </a:schemeClr>
              </a:solidFill>
            </a:endParaRPr>
          </a:p>
          <a:p>
            <a:pPr algn="ctr" eaLnBrk="1" hangingPunct="1"/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Operace 5</a:t>
            </a:r>
          </a:p>
        </p:txBody>
      </p:sp>
      <p:sp>
        <p:nvSpPr>
          <p:cNvPr id="20505" name="Line 33"/>
          <p:cNvSpPr>
            <a:spLocks noChangeShapeType="1"/>
          </p:cNvSpPr>
          <p:nvPr/>
        </p:nvSpPr>
        <p:spPr bwMode="auto">
          <a:xfrm>
            <a:off x="5706666" y="1221581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0506" name="Line 34"/>
          <p:cNvSpPr>
            <a:spLocks noChangeShapeType="1"/>
          </p:cNvSpPr>
          <p:nvPr/>
        </p:nvSpPr>
        <p:spPr bwMode="auto">
          <a:xfrm>
            <a:off x="5706666" y="1653779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0508" name="Text Box 36"/>
          <p:cNvSpPr txBox="1">
            <a:spLocks noChangeArrowheads="1"/>
          </p:cNvSpPr>
          <p:nvPr/>
        </p:nvSpPr>
        <p:spPr bwMode="auto">
          <a:xfrm>
            <a:off x="1601392" y="951310"/>
            <a:ext cx="1458515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 alt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0509" name="Text Box 37"/>
          <p:cNvSpPr txBox="1">
            <a:spLocks noChangeArrowheads="1"/>
          </p:cNvSpPr>
          <p:nvPr/>
        </p:nvSpPr>
        <p:spPr bwMode="auto">
          <a:xfrm>
            <a:off x="525066" y="735807"/>
            <a:ext cx="1782366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Objektová třída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B  atributy 1,2,3,4,8         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    operace 1,2,3,5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C  atributy   1,2,5,6,7,8 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    operace 1,2,4,5 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4146954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100">
                <a:solidFill>
                  <a:schemeClr val="tx1">
                    <a:lumMod val="50000"/>
                  </a:schemeClr>
                </a:solidFill>
              </a:rPr>
              <a:t>Příklad 6 Abstraktní třída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86954" y="699293"/>
            <a:ext cx="6210300" cy="4049713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350" dirty="0">
                <a:solidFill>
                  <a:schemeClr val="tx1">
                    <a:lumMod val="50000"/>
                  </a:schemeClr>
                </a:solidFill>
              </a:rPr>
              <a:t>Abstraktní třída je zvláštní třída – ve </a:t>
            </a:r>
            <a:r>
              <a:rPr lang="cs-CZ" sz="1350" dirty="0" err="1">
                <a:solidFill>
                  <a:schemeClr val="tx1">
                    <a:lumMod val="50000"/>
                  </a:schemeClr>
                </a:solidFill>
              </a:rPr>
              <a:t>výjovém</a:t>
            </a:r>
            <a:r>
              <a:rPr lang="cs-CZ" sz="1350" dirty="0">
                <a:solidFill>
                  <a:schemeClr val="tx1">
                    <a:lumMod val="50000"/>
                  </a:schemeClr>
                </a:solidFill>
              </a:rPr>
              <a:t> prostředí nebude nikdy vytvářena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350" dirty="0">
                <a:solidFill>
                  <a:schemeClr val="tx1">
                    <a:lumMod val="50000"/>
                  </a:schemeClr>
                </a:solidFill>
              </a:rPr>
              <a:t>její konkrétní instance</a:t>
            </a:r>
          </a:p>
          <a:p>
            <a:pPr lvl="1" eaLnBrk="1" hangingPunct="1">
              <a:buFontTx/>
              <a:buNone/>
              <a:defRPr/>
            </a:pPr>
            <a:endParaRPr lang="cs-CZ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1511" name="Rectangle 4"/>
          <p:cNvSpPr>
            <a:spLocks noChangeArrowheads="1"/>
          </p:cNvSpPr>
          <p:nvPr/>
        </p:nvSpPr>
        <p:spPr bwMode="auto">
          <a:xfrm>
            <a:off x="3221832" y="1006078"/>
            <a:ext cx="1674019" cy="107989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Osoba</a:t>
            </a:r>
          </a:p>
          <a:p>
            <a:pPr algn="ctr" eaLnBrk="1" hangingPunct="1"/>
            <a:endParaRPr lang="cs-CZ" altLang="cs-CZ" sz="1200" dirty="0">
              <a:solidFill>
                <a:schemeClr val="tx1">
                  <a:lumMod val="50000"/>
                </a:schemeClr>
              </a:solidFill>
            </a:endParaRPr>
          </a:p>
          <a:p>
            <a:pPr algn="ctr" eaLnBrk="1" hangingPunct="1"/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Číslo osoby</a:t>
            </a:r>
          </a:p>
          <a:p>
            <a:pPr algn="ctr" eaLnBrk="1" hangingPunct="1"/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Název</a:t>
            </a:r>
          </a:p>
          <a:p>
            <a:pPr algn="ctr" eaLnBrk="1" hangingPunct="1"/>
            <a:endParaRPr lang="cs-CZ" altLang="cs-CZ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1512" name="Rectangle 5"/>
          <p:cNvSpPr>
            <a:spLocks noChangeArrowheads="1"/>
          </p:cNvSpPr>
          <p:nvPr/>
        </p:nvSpPr>
        <p:spPr bwMode="auto">
          <a:xfrm>
            <a:off x="4356498" y="3089502"/>
            <a:ext cx="1674019" cy="809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cs-CZ" altLang="cs-CZ" sz="1200">
                <a:solidFill>
                  <a:schemeClr val="tx1">
                    <a:lumMod val="50000"/>
                  </a:schemeClr>
                </a:solidFill>
              </a:rPr>
              <a:t>Fyzická osoba</a:t>
            </a:r>
          </a:p>
          <a:p>
            <a:pPr eaLnBrk="1" hangingPunct="1"/>
            <a:endParaRPr lang="cs-CZ" altLang="cs-CZ" sz="120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/>
            <a:r>
              <a:rPr lang="cs-CZ" altLang="cs-CZ" sz="1200">
                <a:solidFill>
                  <a:schemeClr val="tx1">
                    <a:lumMod val="50000"/>
                  </a:schemeClr>
                </a:solidFill>
              </a:rPr>
              <a:t>Rodné číslo</a:t>
            </a:r>
          </a:p>
        </p:txBody>
      </p:sp>
      <p:sp>
        <p:nvSpPr>
          <p:cNvPr id="21513" name="Rectangle 6"/>
          <p:cNvSpPr>
            <a:spLocks noChangeArrowheads="1"/>
          </p:cNvSpPr>
          <p:nvPr/>
        </p:nvSpPr>
        <p:spPr bwMode="auto">
          <a:xfrm>
            <a:off x="1818085" y="3112294"/>
            <a:ext cx="1674019" cy="809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Právnická osoba</a:t>
            </a:r>
          </a:p>
          <a:p>
            <a:pPr eaLnBrk="1" hangingPunct="1"/>
            <a:endParaRPr lang="cs-CZ" altLang="cs-CZ" sz="1200" dirty="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/>
            <a:r>
              <a:rPr lang="cs-CZ" altLang="cs-CZ" sz="1200" dirty="0">
                <a:solidFill>
                  <a:schemeClr val="tx1">
                    <a:lumMod val="50000"/>
                  </a:schemeClr>
                </a:solidFill>
              </a:rPr>
              <a:t>IČO</a:t>
            </a:r>
          </a:p>
        </p:txBody>
      </p:sp>
      <p:sp>
        <p:nvSpPr>
          <p:cNvPr id="21514" name="Line 7"/>
          <p:cNvSpPr>
            <a:spLocks noChangeShapeType="1"/>
          </p:cNvSpPr>
          <p:nvPr/>
        </p:nvSpPr>
        <p:spPr bwMode="auto">
          <a:xfrm>
            <a:off x="1818085" y="3489722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1515" name="Line 9"/>
          <p:cNvSpPr>
            <a:spLocks noChangeShapeType="1"/>
          </p:cNvSpPr>
          <p:nvPr/>
        </p:nvSpPr>
        <p:spPr bwMode="auto">
          <a:xfrm>
            <a:off x="3221832" y="1329929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1516" name="Line 10"/>
          <p:cNvSpPr>
            <a:spLocks noChangeShapeType="1"/>
          </p:cNvSpPr>
          <p:nvPr/>
        </p:nvSpPr>
        <p:spPr bwMode="auto">
          <a:xfrm>
            <a:off x="4356498" y="3489722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3977879" y="1221581"/>
            <a:ext cx="378619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 alt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>
            <a:off x="2655094" y="2724150"/>
            <a:ext cx="2538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1519" name="AutoShape 15"/>
          <p:cNvSpPr>
            <a:spLocks noChangeArrowheads="1"/>
          </p:cNvSpPr>
          <p:nvPr/>
        </p:nvSpPr>
        <p:spPr bwMode="auto">
          <a:xfrm>
            <a:off x="3924301" y="2139554"/>
            <a:ext cx="269081" cy="216694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cs-CZ" alt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2681288" y="2733675"/>
            <a:ext cx="0" cy="3786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>
            <a:off x="5219700" y="2733675"/>
            <a:ext cx="0" cy="3786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4031456" y="2356248"/>
            <a:ext cx="0" cy="3774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054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8752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Základní </a:t>
            </a:r>
            <a:r>
              <a:rPr lang="pl-PL" sz="2000" dirty="0">
                <a:solidFill>
                  <a:srgbClr val="000000"/>
                </a:solidFill>
              </a:rPr>
              <a:t>pojmy – </a:t>
            </a:r>
            <a:r>
              <a:rPr lang="pl-PL" sz="2000" dirty="0" smtClean="0">
                <a:solidFill>
                  <a:srgbClr val="000000"/>
                </a:solidFill>
              </a:rPr>
              <a:t>objekty</a:t>
            </a:r>
          </a:p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00000"/>
                </a:solidFill>
              </a:rPr>
              <a:t>Co </a:t>
            </a:r>
            <a:r>
              <a:rPr lang="cs-CZ" sz="1800" dirty="0">
                <a:solidFill>
                  <a:srgbClr val="000000"/>
                </a:solidFill>
              </a:rPr>
              <a:t>je to objekt? </a:t>
            </a:r>
          </a:p>
          <a:p>
            <a:pPr lvl="1" indent="334963" algn="just"/>
            <a:r>
              <a:rPr lang="cs-CZ" sz="1800" dirty="0" smtClean="0">
                <a:solidFill>
                  <a:srgbClr val="000000"/>
                </a:solidFill>
              </a:rPr>
              <a:t>Definice: Objekt je seskupení dat a funkcionality, které jsou spolu spojeny za účelem plnění soudržné množiny zodpovědností</a:t>
            </a: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00000"/>
                </a:solidFill>
              </a:rPr>
              <a:t>Objekt má: </a:t>
            </a:r>
          </a:p>
          <a:p>
            <a:pPr lvl="1" indent="334963" algn="just"/>
            <a:r>
              <a:rPr lang="cs-CZ" sz="1800" dirty="0" smtClean="0">
                <a:solidFill>
                  <a:srgbClr val="000000"/>
                </a:solidFill>
              </a:rPr>
              <a:t>identitu, vlastnosti (atributy), chování (je realizováno metodami) a jedinečnou zodpovědnost  (dovednost)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044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2100">
                <a:solidFill>
                  <a:schemeClr val="tx1">
                    <a:lumMod val="50000"/>
                  </a:schemeClr>
                </a:solidFill>
              </a:rPr>
              <a:t>Příklad 7 Polymorfismus objektů</a:t>
            </a:r>
          </a:p>
        </p:txBody>
      </p:sp>
      <p:sp>
        <p:nvSpPr>
          <p:cNvPr id="22535" name="Rectangle 4"/>
          <p:cNvSpPr>
            <a:spLocks noChangeArrowheads="1"/>
          </p:cNvSpPr>
          <p:nvPr/>
        </p:nvSpPr>
        <p:spPr bwMode="auto">
          <a:xfrm>
            <a:off x="3194445" y="1000720"/>
            <a:ext cx="1674019" cy="113466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050" dirty="0">
                <a:solidFill>
                  <a:schemeClr val="tx1">
                    <a:lumMod val="50000"/>
                  </a:schemeClr>
                </a:solidFill>
              </a:rPr>
              <a:t>Osoba</a:t>
            </a:r>
          </a:p>
          <a:p>
            <a:pPr algn="ctr" eaLnBrk="1" hangingPunct="1"/>
            <a:r>
              <a:rPr lang="en-US" altLang="cs-CZ" sz="1050" dirty="0">
                <a:solidFill>
                  <a:schemeClr val="tx1">
                    <a:lumMod val="50000"/>
                  </a:schemeClr>
                </a:solidFill>
              </a:rPr>
              <a:t>{abstract}</a:t>
            </a:r>
            <a:endParaRPr lang="cs-CZ" altLang="cs-CZ" sz="1050" dirty="0">
              <a:solidFill>
                <a:schemeClr val="tx1">
                  <a:lumMod val="50000"/>
                </a:schemeClr>
              </a:solidFill>
            </a:endParaRPr>
          </a:p>
          <a:p>
            <a:pPr algn="ctr" eaLnBrk="1" hangingPunct="1"/>
            <a:endParaRPr lang="cs-CZ" altLang="cs-CZ" sz="1050" dirty="0">
              <a:solidFill>
                <a:schemeClr val="tx1">
                  <a:lumMod val="50000"/>
                </a:schemeClr>
              </a:solidFill>
            </a:endParaRPr>
          </a:p>
          <a:p>
            <a:pPr algn="ctr" eaLnBrk="1" hangingPunct="1"/>
            <a:r>
              <a:rPr lang="cs-CZ" altLang="cs-CZ" sz="1050" dirty="0">
                <a:solidFill>
                  <a:schemeClr val="tx1">
                    <a:lumMod val="50000"/>
                  </a:schemeClr>
                </a:solidFill>
              </a:rPr>
              <a:t>Číslo osoby</a:t>
            </a:r>
          </a:p>
          <a:p>
            <a:pPr algn="ctr" eaLnBrk="1" hangingPunct="1"/>
            <a:r>
              <a:rPr lang="cs-CZ" altLang="cs-CZ" sz="1050" dirty="0">
                <a:solidFill>
                  <a:schemeClr val="tx1">
                    <a:lumMod val="50000"/>
                  </a:schemeClr>
                </a:solidFill>
              </a:rPr>
              <a:t>Název</a:t>
            </a:r>
          </a:p>
          <a:p>
            <a:pPr algn="ctr" eaLnBrk="1" hangingPunct="1"/>
            <a:endParaRPr lang="en-US" altLang="cs-CZ" sz="1050" dirty="0" smtClean="0">
              <a:solidFill>
                <a:schemeClr val="tx1">
                  <a:lumMod val="50000"/>
                </a:schemeClr>
              </a:solidFill>
            </a:endParaRPr>
          </a:p>
          <a:p>
            <a:pPr algn="ctr" eaLnBrk="1" hangingPunct="1"/>
            <a:r>
              <a:rPr lang="en-US" altLang="cs-CZ" sz="1050" dirty="0" smtClean="0">
                <a:solidFill>
                  <a:schemeClr val="tx1">
                    <a:lumMod val="50000"/>
                  </a:schemeClr>
                </a:solidFill>
              </a:rPr>
              <a:t>V</a:t>
            </a:r>
            <a:r>
              <a:rPr lang="cs-CZ" altLang="cs-CZ" sz="1050" dirty="0">
                <a:solidFill>
                  <a:schemeClr val="tx1">
                    <a:lumMod val="50000"/>
                  </a:schemeClr>
                </a:solidFill>
              </a:rPr>
              <a:t>y</a:t>
            </a:r>
            <a:r>
              <a:rPr lang="en-US" altLang="cs-CZ" sz="1050" dirty="0" err="1">
                <a:solidFill>
                  <a:schemeClr val="tx1">
                    <a:lumMod val="50000"/>
                  </a:schemeClr>
                </a:solidFill>
              </a:rPr>
              <a:t>po</a:t>
            </a:r>
            <a:r>
              <a:rPr lang="cs-CZ" altLang="cs-CZ" sz="1050" dirty="0">
                <a:solidFill>
                  <a:schemeClr val="tx1">
                    <a:lumMod val="50000"/>
                  </a:schemeClr>
                </a:solidFill>
              </a:rPr>
              <a:t>čí</a:t>
            </a:r>
            <a:r>
              <a:rPr lang="en-US" altLang="cs-CZ" sz="1050" dirty="0" err="1">
                <a:solidFill>
                  <a:schemeClr val="tx1">
                    <a:lumMod val="50000"/>
                  </a:schemeClr>
                </a:solidFill>
              </a:rPr>
              <a:t>tej</a:t>
            </a:r>
            <a:r>
              <a:rPr lang="en-US" altLang="cs-CZ" sz="1050" dirty="0">
                <a:solidFill>
                  <a:schemeClr val="tx1">
                    <a:lumMod val="50000"/>
                  </a:schemeClr>
                </a:solidFill>
              </a:rPr>
              <a:t> da</a:t>
            </a:r>
            <a:r>
              <a:rPr lang="cs-CZ" altLang="cs-CZ" sz="1050" dirty="0">
                <a:solidFill>
                  <a:schemeClr val="tx1">
                    <a:lumMod val="50000"/>
                  </a:schemeClr>
                </a:solidFill>
              </a:rPr>
              <a:t>ň</a:t>
            </a:r>
          </a:p>
        </p:txBody>
      </p:sp>
      <p:sp>
        <p:nvSpPr>
          <p:cNvPr id="22536" name="Rectangle 5"/>
          <p:cNvSpPr>
            <a:spLocks noChangeArrowheads="1"/>
          </p:cNvSpPr>
          <p:nvPr/>
        </p:nvSpPr>
        <p:spPr bwMode="auto">
          <a:xfrm>
            <a:off x="4336951" y="3112294"/>
            <a:ext cx="1674019" cy="11334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cs-CZ" altLang="cs-CZ" sz="1200">
                <a:solidFill>
                  <a:schemeClr val="tx1">
                    <a:lumMod val="50000"/>
                  </a:schemeClr>
                </a:solidFill>
              </a:rPr>
              <a:t>Fyzická osoba</a:t>
            </a:r>
          </a:p>
          <a:p>
            <a:pPr eaLnBrk="1" hangingPunct="1"/>
            <a:endParaRPr lang="cs-CZ" altLang="cs-CZ" sz="120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/>
            <a:r>
              <a:rPr lang="cs-CZ" altLang="cs-CZ" sz="1200">
                <a:solidFill>
                  <a:schemeClr val="tx1">
                    <a:lumMod val="50000"/>
                  </a:schemeClr>
                </a:solidFill>
              </a:rPr>
              <a:t>Rodné číslo</a:t>
            </a:r>
          </a:p>
          <a:p>
            <a:pPr eaLnBrk="1" hangingPunct="1"/>
            <a:endParaRPr lang="cs-CZ" altLang="cs-CZ" sz="120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/>
            <a:r>
              <a:rPr lang="cs-CZ" altLang="cs-CZ" sz="1200">
                <a:solidFill>
                  <a:schemeClr val="tx1">
                    <a:lumMod val="50000"/>
                  </a:schemeClr>
                </a:solidFill>
              </a:rPr>
              <a:t>Vypočítej daň</a:t>
            </a:r>
          </a:p>
        </p:txBody>
      </p:sp>
      <p:sp>
        <p:nvSpPr>
          <p:cNvPr id="22537" name="Rectangle 6"/>
          <p:cNvSpPr>
            <a:spLocks noChangeArrowheads="1"/>
          </p:cNvSpPr>
          <p:nvPr/>
        </p:nvSpPr>
        <p:spPr bwMode="auto">
          <a:xfrm>
            <a:off x="1818085" y="3112294"/>
            <a:ext cx="1674019" cy="11334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cs-CZ" altLang="cs-CZ" sz="1200">
                <a:solidFill>
                  <a:schemeClr val="tx1">
                    <a:lumMod val="50000"/>
                  </a:schemeClr>
                </a:solidFill>
              </a:rPr>
              <a:t>Právnická osoba</a:t>
            </a:r>
          </a:p>
          <a:p>
            <a:pPr eaLnBrk="1" hangingPunct="1"/>
            <a:endParaRPr lang="cs-CZ" altLang="cs-CZ" sz="120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/>
            <a:r>
              <a:rPr lang="cs-CZ" altLang="cs-CZ" sz="1200">
                <a:solidFill>
                  <a:schemeClr val="tx1">
                    <a:lumMod val="50000"/>
                  </a:schemeClr>
                </a:solidFill>
              </a:rPr>
              <a:t>IČO</a:t>
            </a:r>
          </a:p>
          <a:p>
            <a:pPr eaLnBrk="1" hangingPunct="1"/>
            <a:endParaRPr lang="cs-CZ" altLang="cs-CZ" sz="120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/>
            <a:r>
              <a:rPr lang="cs-CZ" altLang="cs-CZ" sz="1200">
                <a:solidFill>
                  <a:schemeClr val="tx1">
                    <a:lumMod val="50000"/>
                  </a:schemeClr>
                </a:solidFill>
              </a:rPr>
              <a:t>Vypočítej daň</a:t>
            </a:r>
          </a:p>
        </p:txBody>
      </p:sp>
      <p:sp>
        <p:nvSpPr>
          <p:cNvPr id="22538" name="Line 7"/>
          <p:cNvSpPr>
            <a:spLocks noChangeShapeType="1"/>
          </p:cNvSpPr>
          <p:nvPr/>
        </p:nvSpPr>
        <p:spPr bwMode="auto">
          <a:xfrm>
            <a:off x="1818085" y="3489722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2539" name="Line 8"/>
          <p:cNvSpPr>
            <a:spLocks noChangeShapeType="1"/>
          </p:cNvSpPr>
          <p:nvPr/>
        </p:nvSpPr>
        <p:spPr bwMode="auto">
          <a:xfrm>
            <a:off x="3221832" y="1383506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2540" name="Line 9"/>
          <p:cNvSpPr>
            <a:spLocks noChangeShapeType="1"/>
          </p:cNvSpPr>
          <p:nvPr/>
        </p:nvSpPr>
        <p:spPr bwMode="auto">
          <a:xfrm>
            <a:off x="4356498" y="3489722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2541" name="Text Box 10"/>
          <p:cNvSpPr txBox="1">
            <a:spLocks noChangeArrowheads="1"/>
          </p:cNvSpPr>
          <p:nvPr/>
        </p:nvSpPr>
        <p:spPr bwMode="auto">
          <a:xfrm>
            <a:off x="3977879" y="1275160"/>
            <a:ext cx="378619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 alt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2542" name="Line 11"/>
          <p:cNvSpPr>
            <a:spLocks noChangeShapeType="1"/>
          </p:cNvSpPr>
          <p:nvPr/>
        </p:nvSpPr>
        <p:spPr bwMode="auto">
          <a:xfrm>
            <a:off x="2681287" y="2733675"/>
            <a:ext cx="2538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2543" name="AutoShape 12"/>
          <p:cNvSpPr>
            <a:spLocks noChangeArrowheads="1"/>
          </p:cNvSpPr>
          <p:nvPr/>
        </p:nvSpPr>
        <p:spPr bwMode="auto">
          <a:xfrm>
            <a:off x="3896915" y="2135385"/>
            <a:ext cx="269081" cy="216694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cs-CZ" alt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2544" name="Line 13"/>
          <p:cNvSpPr>
            <a:spLocks noChangeShapeType="1"/>
          </p:cNvSpPr>
          <p:nvPr/>
        </p:nvSpPr>
        <p:spPr bwMode="auto">
          <a:xfrm>
            <a:off x="2681288" y="2733675"/>
            <a:ext cx="0" cy="3786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2545" name="Line 14"/>
          <p:cNvSpPr>
            <a:spLocks noChangeShapeType="1"/>
          </p:cNvSpPr>
          <p:nvPr/>
        </p:nvSpPr>
        <p:spPr bwMode="auto">
          <a:xfrm>
            <a:off x="5219700" y="2733675"/>
            <a:ext cx="0" cy="3786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2546" name="Line 15"/>
          <p:cNvSpPr>
            <a:spLocks noChangeShapeType="1"/>
          </p:cNvSpPr>
          <p:nvPr/>
        </p:nvSpPr>
        <p:spPr bwMode="auto">
          <a:xfrm>
            <a:off x="4031456" y="2356248"/>
            <a:ext cx="0" cy="3774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2547" name="Line 16"/>
          <p:cNvSpPr>
            <a:spLocks noChangeShapeType="1"/>
          </p:cNvSpPr>
          <p:nvPr/>
        </p:nvSpPr>
        <p:spPr bwMode="auto">
          <a:xfrm>
            <a:off x="3221832" y="1815704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2548" name="Line 17"/>
          <p:cNvSpPr>
            <a:spLocks noChangeShapeType="1"/>
          </p:cNvSpPr>
          <p:nvPr/>
        </p:nvSpPr>
        <p:spPr bwMode="auto">
          <a:xfrm>
            <a:off x="1818085" y="3868341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2549" name="Line 18"/>
          <p:cNvSpPr>
            <a:spLocks noChangeShapeType="1"/>
          </p:cNvSpPr>
          <p:nvPr/>
        </p:nvSpPr>
        <p:spPr bwMode="auto">
          <a:xfrm>
            <a:off x="4356498" y="3868341"/>
            <a:ext cx="1674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83568" y="4252915"/>
            <a:ext cx="770485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ct val="0"/>
              </a:spcBef>
              <a:buNone/>
              <a:defRPr/>
            </a:pPr>
            <a:r>
              <a:rPr lang="cs-CZ" sz="1350" dirty="0">
                <a:solidFill>
                  <a:schemeClr val="tx1">
                    <a:lumMod val="50000"/>
                  </a:schemeClr>
                </a:solidFill>
              </a:rPr>
              <a:t>Některé objekty mají totožná rozhraní realizovaná pomocí operací, ale metody, které se skrývají za </a:t>
            </a:r>
            <a:r>
              <a:rPr lang="cs-CZ" sz="1350" dirty="0" smtClean="0">
                <a:solidFill>
                  <a:schemeClr val="tx1">
                    <a:lumMod val="50000"/>
                  </a:schemeClr>
                </a:solidFill>
              </a:rPr>
              <a:t>těmito operacemi </a:t>
            </a:r>
            <a:r>
              <a:rPr lang="cs-CZ" sz="1350" dirty="0">
                <a:solidFill>
                  <a:schemeClr val="tx1">
                    <a:lumMod val="50000"/>
                  </a:schemeClr>
                </a:solidFill>
              </a:rPr>
              <a:t>jsou rozdílné = polymorfismus</a:t>
            </a:r>
            <a:r>
              <a:rPr lang="cs-CZ" sz="1350" dirty="0" smtClean="0">
                <a:solidFill>
                  <a:schemeClr val="tx1">
                    <a:lumMod val="50000"/>
                  </a:schemeClr>
                </a:solidFill>
              </a:rPr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4924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100">
                <a:solidFill>
                  <a:schemeClr val="tx1">
                    <a:lumMod val="50000"/>
                  </a:schemeClr>
                </a:solidFill>
              </a:rPr>
              <a:t>Příklad 8 Asociační třída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736600"/>
            <a:ext cx="6210300" cy="3887788"/>
          </a:xfrm>
        </p:spPr>
        <p:txBody>
          <a:bodyPr/>
          <a:lstStyle/>
          <a:p>
            <a:pPr lvl="1" eaLnBrk="1" hangingPunct="1">
              <a:defRPr/>
            </a:pPr>
            <a:r>
              <a:rPr lang="cs-CZ" sz="1200" dirty="0">
                <a:solidFill>
                  <a:schemeClr val="tx1">
                    <a:lumMod val="50000"/>
                  </a:schemeClr>
                </a:solidFill>
              </a:rPr>
              <a:t>Asociační třídy dovolují přiřadit atributy, operace a další rysy k asociační vazbě, která řeší vztah mezi třídami mnoha ku mnoha.</a:t>
            </a:r>
          </a:p>
        </p:txBody>
      </p:sp>
      <p:sp>
        <p:nvSpPr>
          <p:cNvPr id="23559" name="Rectangle 4"/>
          <p:cNvSpPr>
            <a:spLocks noChangeArrowheads="1"/>
          </p:cNvSpPr>
          <p:nvPr/>
        </p:nvSpPr>
        <p:spPr bwMode="auto">
          <a:xfrm>
            <a:off x="1494235" y="1707356"/>
            <a:ext cx="1674019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350">
                <a:solidFill>
                  <a:schemeClr val="tx1">
                    <a:lumMod val="50000"/>
                  </a:schemeClr>
                </a:solidFill>
              </a:rPr>
              <a:t>Firma</a:t>
            </a:r>
          </a:p>
        </p:txBody>
      </p:sp>
      <p:sp>
        <p:nvSpPr>
          <p:cNvPr id="23560" name="Rectangle 5"/>
          <p:cNvSpPr>
            <a:spLocks noChangeArrowheads="1"/>
          </p:cNvSpPr>
          <p:nvPr/>
        </p:nvSpPr>
        <p:spPr bwMode="auto">
          <a:xfrm>
            <a:off x="5922169" y="1707356"/>
            <a:ext cx="1674019" cy="64889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350">
                <a:solidFill>
                  <a:schemeClr val="tx1">
                    <a:lumMod val="50000"/>
                  </a:schemeClr>
                </a:solidFill>
              </a:rPr>
              <a:t>Osoba</a:t>
            </a:r>
          </a:p>
        </p:txBody>
      </p:sp>
      <p:sp>
        <p:nvSpPr>
          <p:cNvPr id="23561" name="Line 6"/>
          <p:cNvSpPr>
            <a:spLocks noChangeShapeType="1"/>
          </p:cNvSpPr>
          <p:nvPr/>
        </p:nvSpPr>
        <p:spPr bwMode="auto">
          <a:xfrm>
            <a:off x="3168254" y="2031206"/>
            <a:ext cx="275391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3562" name="Text Box 7"/>
          <p:cNvSpPr txBox="1">
            <a:spLocks noChangeArrowheads="1"/>
          </p:cNvSpPr>
          <p:nvPr/>
        </p:nvSpPr>
        <p:spPr bwMode="auto">
          <a:xfrm>
            <a:off x="4031457" y="1329928"/>
            <a:ext cx="378619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 alt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3563" name="Text Box 8"/>
          <p:cNvSpPr txBox="1">
            <a:spLocks noChangeArrowheads="1"/>
          </p:cNvSpPr>
          <p:nvPr/>
        </p:nvSpPr>
        <p:spPr bwMode="auto">
          <a:xfrm>
            <a:off x="3221832" y="1707356"/>
            <a:ext cx="431006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050">
                <a:solidFill>
                  <a:schemeClr val="tx1">
                    <a:lumMod val="50000"/>
                  </a:schemeClr>
                </a:solidFill>
              </a:rPr>
              <a:t>1..</a:t>
            </a:r>
            <a:r>
              <a:rPr lang="en-US" altLang="cs-CZ" sz="1050">
                <a:solidFill>
                  <a:schemeClr val="tx1">
                    <a:lumMod val="50000"/>
                  </a:schemeClr>
                </a:solidFill>
              </a:rPr>
              <a:t>*</a:t>
            </a:r>
            <a:endParaRPr lang="cs-CZ" altLang="cs-CZ" sz="10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3564" name="Text Box 9"/>
          <p:cNvSpPr txBox="1">
            <a:spLocks noChangeArrowheads="1"/>
          </p:cNvSpPr>
          <p:nvPr/>
        </p:nvSpPr>
        <p:spPr bwMode="auto">
          <a:xfrm>
            <a:off x="5381625" y="1707356"/>
            <a:ext cx="486966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050">
                <a:solidFill>
                  <a:schemeClr val="tx1">
                    <a:lumMod val="50000"/>
                  </a:schemeClr>
                </a:solidFill>
              </a:rPr>
              <a:t>1..</a:t>
            </a:r>
            <a:r>
              <a:rPr lang="en-US" altLang="cs-CZ" sz="1050">
                <a:solidFill>
                  <a:schemeClr val="tx1">
                    <a:lumMod val="50000"/>
                  </a:schemeClr>
                </a:solidFill>
              </a:rPr>
              <a:t>*</a:t>
            </a:r>
            <a:endParaRPr lang="cs-CZ" altLang="cs-CZ" sz="10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3565" name="Text Box 10"/>
          <p:cNvSpPr txBox="1">
            <a:spLocks noChangeArrowheads="1"/>
          </p:cNvSpPr>
          <p:nvPr/>
        </p:nvSpPr>
        <p:spPr bwMode="auto">
          <a:xfrm>
            <a:off x="3707606" y="1707356"/>
            <a:ext cx="1133475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350">
                <a:solidFill>
                  <a:schemeClr val="tx1">
                    <a:lumMod val="50000"/>
                  </a:schemeClr>
                </a:solidFill>
              </a:rPr>
              <a:t>Zaměstnává </a:t>
            </a:r>
          </a:p>
        </p:txBody>
      </p:sp>
      <p:sp>
        <p:nvSpPr>
          <p:cNvPr id="23566" name="AutoShape 11"/>
          <p:cNvSpPr>
            <a:spLocks noChangeArrowheads="1"/>
          </p:cNvSpPr>
          <p:nvPr/>
        </p:nvSpPr>
        <p:spPr bwMode="auto">
          <a:xfrm rot="5400000">
            <a:off x="4963120" y="1640086"/>
            <a:ext cx="242888" cy="377429"/>
          </a:xfrm>
          <a:prstGeom prst="triangle">
            <a:avLst>
              <a:gd name="adj" fmla="val 50000"/>
            </a:avLst>
          </a:prstGeom>
          <a:solidFill>
            <a:srgbClr val="08080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cs-CZ" alt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3567" name="Text Box 12"/>
          <p:cNvSpPr txBox="1">
            <a:spLocks noChangeArrowheads="1"/>
          </p:cNvSpPr>
          <p:nvPr/>
        </p:nvSpPr>
        <p:spPr bwMode="auto">
          <a:xfrm>
            <a:off x="1871662" y="2842022"/>
            <a:ext cx="3996929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 alt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3568" name="Rectangle 15"/>
          <p:cNvSpPr>
            <a:spLocks noChangeArrowheads="1"/>
          </p:cNvSpPr>
          <p:nvPr/>
        </p:nvSpPr>
        <p:spPr bwMode="auto">
          <a:xfrm>
            <a:off x="3762376" y="2680098"/>
            <a:ext cx="1403747" cy="70127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200">
                <a:solidFill>
                  <a:schemeClr val="tx1">
                    <a:lumMod val="50000"/>
                  </a:schemeClr>
                </a:solidFill>
              </a:rPr>
              <a:t>Zaměstnanec</a:t>
            </a:r>
          </a:p>
          <a:p>
            <a:pPr algn="ctr" eaLnBrk="1" hangingPunct="1"/>
            <a:r>
              <a:rPr lang="cs-CZ" altLang="cs-CZ" sz="1200">
                <a:solidFill>
                  <a:schemeClr val="tx1">
                    <a:lumMod val="50000"/>
                  </a:schemeClr>
                </a:solidFill>
              </a:rPr>
              <a:t>Datum nástupu</a:t>
            </a:r>
          </a:p>
          <a:p>
            <a:pPr algn="ctr" eaLnBrk="1" hangingPunct="1"/>
            <a:r>
              <a:rPr lang="cs-CZ" altLang="cs-CZ" sz="1200">
                <a:solidFill>
                  <a:schemeClr val="tx1">
                    <a:lumMod val="50000"/>
                  </a:schemeClr>
                </a:solidFill>
              </a:rPr>
              <a:t>plat</a:t>
            </a:r>
          </a:p>
        </p:txBody>
      </p:sp>
      <p:sp>
        <p:nvSpPr>
          <p:cNvPr id="23569" name="Rectangle 16"/>
          <p:cNvSpPr>
            <a:spLocks noChangeArrowheads="1"/>
          </p:cNvSpPr>
          <p:nvPr/>
        </p:nvSpPr>
        <p:spPr bwMode="auto">
          <a:xfrm>
            <a:off x="3762376" y="3813573"/>
            <a:ext cx="1403747" cy="70246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200">
                <a:solidFill>
                  <a:schemeClr val="tx1">
                    <a:lumMod val="50000"/>
                  </a:schemeClr>
                </a:solidFill>
              </a:rPr>
              <a:t>Pracovní zařazení</a:t>
            </a:r>
          </a:p>
          <a:p>
            <a:pPr algn="ctr" eaLnBrk="1" hangingPunct="1"/>
            <a:r>
              <a:rPr lang="cs-CZ" altLang="cs-CZ" sz="1200">
                <a:solidFill>
                  <a:schemeClr val="tx1">
                    <a:lumMod val="50000"/>
                  </a:schemeClr>
                </a:solidFill>
              </a:rPr>
              <a:t>Název</a:t>
            </a:r>
          </a:p>
          <a:p>
            <a:pPr algn="ctr" eaLnBrk="1" hangingPunct="1"/>
            <a:r>
              <a:rPr lang="cs-CZ" altLang="cs-CZ" sz="1200">
                <a:solidFill>
                  <a:schemeClr val="tx1">
                    <a:lumMod val="50000"/>
                  </a:schemeClr>
                </a:solidFill>
              </a:rPr>
              <a:t>Popis</a:t>
            </a:r>
          </a:p>
        </p:txBody>
      </p:sp>
      <p:sp>
        <p:nvSpPr>
          <p:cNvPr id="23570" name="Line 17"/>
          <p:cNvSpPr>
            <a:spLocks noChangeShapeType="1"/>
          </p:cNvSpPr>
          <p:nvPr/>
        </p:nvSpPr>
        <p:spPr bwMode="auto">
          <a:xfrm>
            <a:off x="3762376" y="2950369"/>
            <a:ext cx="140374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3571" name="Line 18"/>
          <p:cNvSpPr>
            <a:spLocks noChangeShapeType="1"/>
          </p:cNvSpPr>
          <p:nvPr/>
        </p:nvSpPr>
        <p:spPr bwMode="auto">
          <a:xfrm>
            <a:off x="3762376" y="4083844"/>
            <a:ext cx="140374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3572" name="Line 19"/>
          <p:cNvSpPr>
            <a:spLocks noChangeShapeType="1"/>
          </p:cNvSpPr>
          <p:nvPr/>
        </p:nvSpPr>
        <p:spPr bwMode="auto">
          <a:xfrm>
            <a:off x="4463654" y="2031206"/>
            <a:ext cx="0" cy="648891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3573" name="Line 20"/>
          <p:cNvSpPr>
            <a:spLocks noChangeShapeType="1"/>
          </p:cNvSpPr>
          <p:nvPr/>
        </p:nvSpPr>
        <p:spPr bwMode="auto">
          <a:xfrm>
            <a:off x="4463654" y="3381376"/>
            <a:ext cx="0" cy="4321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3574" name="Text Box 21"/>
          <p:cNvSpPr txBox="1">
            <a:spLocks noChangeArrowheads="1"/>
          </p:cNvSpPr>
          <p:nvPr/>
        </p:nvSpPr>
        <p:spPr bwMode="auto">
          <a:xfrm>
            <a:off x="4463654" y="3381375"/>
            <a:ext cx="431006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900">
                <a:solidFill>
                  <a:schemeClr val="tx1">
                    <a:lumMod val="50000"/>
                  </a:schemeClr>
                </a:solidFill>
              </a:rPr>
              <a:t>1..</a:t>
            </a:r>
            <a:r>
              <a:rPr lang="en-US" altLang="cs-CZ" sz="900">
                <a:solidFill>
                  <a:schemeClr val="tx1">
                    <a:lumMod val="50000"/>
                  </a:schemeClr>
                </a:solidFill>
              </a:rPr>
              <a:t>*</a:t>
            </a:r>
            <a:endParaRPr lang="cs-CZ" altLang="cs-CZ" sz="90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3575" name="Text Box 22"/>
          <p:cNvSpPr txBox="1">
            <a:spLocks noChangeArrowheads="1"/>
          </p:cNvSpPr>
          <p:nvPr/>
        </p:nvSpPr>
        <p:spPr bwMode="auto">
          <a:xfrm>
            <a:off x="4463654" y="3598069"/>
            <a:ext cx="431006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900">
                <a:solidFill>
                  <a:schemeClr val="tx1">
                    <a:lumMod val="50000"/>
                  </a:schemeClr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672136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771550"/>
            <a:ext cx="7416824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200"/>
              </a:spcBef>
            </a:pP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483768" y="1923678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82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4195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spcBef>
                <a:spcPts val="0"/>
              </a:spcBef>
              <a:buNone/>
            </a:pPr>
            <a:r>
              <a:rPr lang="pl-PL" sz="2000" dirty="0">
                <a:solidFill>
                  <a:srgbClr val="000000"/>
                </a:solidFill>
              </a:rPr>
              <a:t>Základní pojmy – </a:t>
            </a:r>
            <a:r>
              <a:rPr lang="pl-PL" sz="2000" dirty="0" smtClean="0">
                <a:solidFill>
                  <a:srgbClr val="000000"/>
                </a:solidFill>
              </a:rPr>
              <a:t>objekty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pl-PL" sz="2000" dirty="0">
              <a:solidFill>
                <a:srgbClr val="000000"/>
              </a:solidFill>
            </a:endParaRP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pl-PL" sz="1800" dirty="0" smtClean="0">
                <a:solidFill>
                  <a:srgbClr val="000000"/>
                </a:solidFill>
              </a:rPr>
              <a:t>Objekt </a:t>
            </a:r>
            <a:r>
              <a:rPr lang="pl-PL" sz="1800" dirty="0">
                <a:solidFill>
                  <a:srgbClr val="000000"/>
                </a:solidFill>
              </a:rPr>
              <a:t>poskytuje služby pomocí operací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Rozhraní objektu je množinou operací, které nabízí pro jiné objekty (nebo externí </a:t>
            </a:r>
            <a:r>
              <a:rPr lang="cs-CZ" sz="1800" dirty="0" smtClean="0">
                <a:solidFill>
                  <a:srgbClr val="000000"/>
                </a:solidFill>
              </a:rPr>
              <a:t>agenty)</a:t>
            </a:r>
            <a:endParaRPr lang="cs-CZ" sz="1800" dirty="0">
              <a:solidFill>
                <a:srgbClr val="000000"/>
              </a:solidFill>
            </a:endParaRP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pl-PL" sz="1800" dirty="0" smtClean="0">
                <a:solidFill>
                  <a:srgbClr val="000000"/>
                </a:solidFill>
              </a:rPr>
              <a:t>Objekt je černá skříňka, která nabízí služby svým klientům</a:t>
            </a: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pl-PL" sz="1800" dirty="0" smtClean="0">
                <a:solidFill>
                  <a:srgbClr val="000000"/>
                </a:solidFill>
              </a:rPr>
              <a:t>Objekty </a:t>
            </a:r>
            <a:r>
              <a:rPr lang="pl-PL" sz="1800" dirty="0">
                <a:solidFill>
                  <a:srgbClr val="000000"/>
                </a:solidFill>
              </a:rPr>
              <a:t>spolu komunikují předáváním zpráv: 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Eliminace datových duplicit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Zprávy mohou být vykonány formou vykonání funkcí, znalost identity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Komunikace objektů pomocí operací jen definovaných v rozhraní !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734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Co je to třída</a:t>
            </a:r>
          </a:p>
          <a:p>
            <a:pPr marL="444500" indent="-263525" algn="just"/>
            <a:r>
              <a:rPr lang="pl-PL" sz="1800" dirty="0" smtClean="0">
                <a:solidFill>
                  <a:srgbClr val="000000"/>
                </a:solidFill>
              </a:rPr>
              <a:t>Základní </a:t>
            </a:r>
            <a:r>
              <a:rPr lang="pl-PL" sz="1800" dirty="0">
                <a:solidFill>
                  <a:srgbClr val="000000"/>
                </a:solidFill>
              </a:rPr>
              <a:t>předpoklad – návrh modelu tříd (Class model), který v podstatě nezobrazuje jednotlivé objekty, ale šablonu-předpis pro vytvoření objektů = třída </a:t>
            </a:r>
            <a:r>
              <a:rPr lang="pl-PL" sz="1800" dirty="0" smtClean="0">
                <a:solidFill>
                  <a:srgbClr val="000000"/>
                </a:solidFill>
              </a:rPr>
              <a:t>objektů</a:t>
            </a:r>
          </a:p>
          <a:p>
            <a:pPr marL="180975" indent="0" algn="just">
              <a:buNone/>
            </a:pPr>
            <a:endParaRPr lang="pl-PL" sz="1800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pl-PL" sz="1800" dirty="0">
                <a:solidFill>
                  <a:srgbClr val="000000"/>
                </a:solidFill>
              </a:rPr>
              <a:t>Vztah mezi třídou a objekty:</a:t>
            </a:r>
          </a:p>
          <a:p>
            <a:pPr marL="444500" lvl="1" indent="-263525" algn="just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00000"/>
                </a:solidFill>
              </a:rPr>
              <a:t>Třída je to co navrhujeme a programujeme</a:t>
            </a:r>
          </a:p>
          <a:p>
            <a:pPr marL="444500" lvl="1" indent="-263525" algn="just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00000"/>
                </a:solidFill>
              </a:rPr>
              <a:t>Objekty </a:t>
            </a:r>
            <a:r>
              <a:rPr lang="cs-CZ" sz="1800" dirty="0">
                <a:solidFill>
                  <a:srgbClr val="000000"/>
                </a:solidFill>
              </a:rPr>
              <a:t>jsou to, co vytváříme (ze třídy) při běhu aplikace</a:t>
            </a:r>
          </a:p>
          <a:p>
            <a:pPr marL="444500" lvl="1" indent="-263525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Každý objekt má jiný identifikátor a jiný stav v čase, což znamená jiné hodnoty v jeho proměnných.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018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5" indent="0" algn="just">
              <a:buNone/>
            </a:pPr>
            <a:endParaRPr lang="pl-PL" sz="18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pl-PL" sz="1800" dirty="0" smtClean="0">
                <a:solidFill>
                  <a:srgbClr val="000000"/>
                </a:solidFill>
              </a:rPr>
              <a:t>Vztah </a:t>
            </a:r>
            <a:r>
              <a:rPr lang="pl-PL" sz="1800" dirty="0">
                <a:solidFill>
                  <a:srgbClr val="000000"/>
                </a:solidFill>
              </a:rPr>
              <a:t>mezi třídou a </a:t>
            </a:r>
            <a:r>
              <a:rPr lang="pl-PL" sz="1800" dirty="0" smtClean="0">
                <a:solidFill>
                  <a:srgbClr val="000000"/>
                </a:solidFill>
              </a:rPr>
              <a:t>objekty – grafické znázornění:</a:t>
            </a:r>
            <a:endParaRPr lang="pl-PL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23" name="Rectangle 19"/>
          <p:cNvSpPr>
            <a:spLocks noChangeArrowheads="1"/>
          </p:cNvSpPr>
          <p:nvPr/>
        </p:nvSpPr>
        <p:spPr bwMode="auto">
          <a:xfrm>
            <a:off x="3281706" y="3596610"/>
            <a:ext cx="1368425" cy="6492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dirty="0"/>
              <a:t>Objektová</a:t>
            </a:r>
          </a:p>
          <a:p>
            <a:pPr algn="ctr" eaLnBrk="1" hangingPunct="1"/>
            <a:r>
              <a:rPr lang="cs-CZ" altLang="cs-CZ" dirty="0"/>
              <a:t>Třída (</a:t>
            </a:r>
            <a:r>
              <a:rPr lang="cs-CZ" altLang="cs-CZ" dirty="0" err="1"/>
              <a:t>Class</a:t>
            </a:r>
            <a:r>
              <a:rPr lang="cs-CZ" altLang="cs-CZ" dirty="0"/>
              <a:t>)</a:t>
            </a: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965918" y="2810003"/>
            <a:ext cx="10795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400" dirty="0">
                <a:solidFill>
                  <a:schemeClr val="tx1">
                    <a:lumMod val="50000"/>
                  </a:schemeClr>
                </a:solidFill>
              </a:rPr>
              <a:t>Vytvořen z</a:t>
            </a:r>
          </a:p>
        </p:txBody>
      </p:sp>
      <p:sp>
        <p:nvSpPr>
          <p:cNvPr id="30" name="Rectangle 19"/>
          <p:cNvSpPr>
            <a:spLocks noChangeArrowheads="1"/>
          </p:cNvSpPr>
          <p:nvPr/>
        </p:nvSpPr>
        <p:spPr bwMode="auto">
          <a:xfrm>
            <a:off x="3286688" y="3596610"/>
            <a:ext cx="1368425" cy="6492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dirty="0"/>
              <a:t>Objektová</a:t>
            </a:r>
          </a:p>
          <a:p>
            <a:pPr algn="ctr" eaLnBrk="1" hangingPunct="1"/>
            <a:r>
              <a:rPr lang="cs-CZ" altLang="cs-CZ" dirty="0"/>
              <a:t>Třída (</a:t>
            </a:r>
            <a:r>
              <a:rPr lang="cs-CZ" altLang="cs-CZ" dirty="0" err="1"/>
              <a:t>Class</a:t>
            </a:r>
            <a:r>
              <a:rPr lang="cs-CZ" altLang="cs-CZ" dirty="0"/>
              <a:t>)</a:t>
            </a:r>
          </a:p>
        </p:txBody>
      </p:sp>
      <p:grpSp>
        <p:nvGrpSpPr>
          <p:cNvPr id="2" name="Skupina 1"/>
          <p:cNvGrpSpPr/>
          <p:nvPr/>
        </p:nvGrpSpPr>
        <p:grpSpPr>
          <a:xfrm>
            <a:off x="833781" y="1867822"/>
            <a:ext cx="6119813" cy="2447925"/>
            <a:chOff x="833781" y="1867822"/>
            <a:chExt cx="6119813" cy="2447925"/>
          </a:xfrm>
        </p:grpSpPr>
        <p:sp>
          <p:nvSpPr>
            <p:cNvPr id="20" name="Oval 15"/>
            <p:cNvSpPr>
              <a:spLocks noChangeArrowheads="1"/>
            </p:cNvSpPr>
            <p:nvPr/>
          </p:nvSpPr>
          <p:spPr bwMode="auto">
            <a:xfrm>
              <a:off x="833781" y="3452147"/>
              <a:ext cx="936625" cy="863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Objekt</a:t>
              </a:r>
            </a:p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1</a:t>
              </a:r>
            </a:p>
          </p:txBody>
        </p:sp>
        <p:sp>
          <p:nvSpPr>
            <p:cNvPr id="21" name="Oval 17"/>
            <p:cNvSpPr>
              <a:spLocks noChangeArrowheads="1"/>
            </p:cNvSpPr>
            <p:nvPr/>
          </p:nvSpPr>
          <p:spPr bwMode="auto">
            <a:xfrm>
              <a:off x="3426169" y="1867822"/>
              <a:ext cx="936625" cy="863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Objekt</a:t>
              </a:r>
            </a:p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2</a:t>
              </a:r>
            </a:p>
          </p:txBody>
        </p:sp>
        <p:sp>
          <p:nvSpPr>
            <p:cNvPr id="22" name="Oval 18"/>
            <p:cNvSpPr>
              <a:spLocks noChangeArrowheads="1"/>
            </p:cNvSpPr>
            <p:nvPr/>
          </p:nvSpPr>
          <p:spPr bwMode="auto">
            <a:xfrm>
              <a:off x="6089994" y="3452147"/>
              <a:ext cx="863600" cy="863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Objekt</a:t>
              </a:r>
            </a:p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3</a:t>
              </a:r>
            </a:p>
          </p:txBody>
        </p:sp>
        <p:sp>
          <p:nvSpPr>
            <p:cNvPr id="24" name="Line 20"/>
            <p:cNvSpPr>
              <a:spLocks noChangeShapeType="1"/>
            </p:cNvSpPr>
            <p:nvPr/>
          </p:nvSpPr>
          <p:spPr bwMode="auto">
            <a:xfrm flipH="1" flipV="1">
              <a:off x="1768819" y="3883947"/>
              <a:ext cx="15128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Line 21"/>
            <p:cNvSpPr>
              <a:spLocks noChangeShapeType="1"/>
            </p:cNvSpPr>
            <p:nvPr/>
          </p:nvSpPr>
          <p:spPr bwMode="auto">
            <a:xfrm>
              <a:off x="4650131" y="3883947"/>
              <a:ext cx="14398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Line 23"/>
            <p:cNvSpPr>
              <a:spLocks noChangeShapeType="1"/>
            </p:cNvSpPr>
            <p:nvPr/>
          </p:nvSpPr>
          <p:spPr bwMode="auto">
            <a:xfrm flipH="1" flipV="1">
              <a:off x="3894481" y="2733010"/>
              <a:ext cx="0" cy="863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Text Box 27"/>
            <p:cNvSpPr txBox="1">
              <a:spLocks noChangeArrowheads="1"/>
            </p:cNvSpPr>
            <p:nvPr/>
          </p:nvSpPr>
          <p:spPr bwMode="auto">
            <a:xfrm>
              <a:off x="1984719" y="3525172"/>
              <a:ext cx="10795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cs-CZ" altLang="cs-CZ" sz="1400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Vytvořen z</a:t>
              </a:r>
            </a:p>
          </p:txBody>
        </p:sp>
        <p:sp>
          <p:nvSpPr>
            <p:cNvPr id="31" name="Text Box 25"/>
            <p:cNvSpPr txBox="1">
              <a:spLocks noChangeArrowheads="1"/>
            </p:cNvSpPr>
            <p:nvPr/>
          </p:nvSpPr>
          <p:spPr bwMode="auto">
            <a:xfrm>
              <a:off x="4821473" y="3543143"/>
              <a:ext cx="10795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cs-CZ" altLang="cs-CZ" sz="1400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Vytvořen z</a:t>
              </a:r>
            </a:p>
          </p:txBody>
        </p:sp>
        <p:sp>
          <p:nvSpPr>
            <p:cNvPr id="32" name="Rectangle 19"/>
            <p:cNvSpPr>
              <a:spLocks noChangeArrowheads="1"/>
            </p:cNvSpPr>
            <p:nvPr/>
          </p:nvSpPr>
          <p:spPr bwMode="auto">
            <a:xfrm>
              <a:off x="3254828" y="3596610"/>
              <a:ext cx="1368425" cy="64928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Objektová</a:t>
              </a:r>
            </a:p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Třída (</a:t>
              </a:r>
              <a:r>
                <a:rPr lang="cs-CZ" altLang="cs-CZ" dirty="0" err="1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Class</a:t>
              </a:r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945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Struktura tříd</a:t>
            </a:r>
          </a:p>
          <a:p>
            <a:pPr marL="0" indent="0" algn="just">
              <a:buNone/>
            </a:pP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Struktury </a:t>
            </a:r>
            <a:r>
              <a:rPr lang="cs-CZ" sz="2000" dirty="0">
                <a:solidFill>
                  <a:srgbClr val="000000"/>
                </a:solidFill>
              </a:rPr>
              <a:t>tříd jsou založeny na dvou principech</a:t>
            </a:r>
            <a:r>
              <a:rPr lang="cs-CZ" sz="2000" dirty="0" smtClean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Zodpovědnost třídy 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Zapouzdření </a:t>
            </a:r>
            <a:r>
              <a:rPr lang="cs-CZ" sz="1800" dirty="0" smtClean="0">
                <a:solidFill>
                  <a:srgbClr val="000000"/>
                </a:solidFill>
              </a:rPr>
              <a:t>třídy</a:t>
            </a:r>
          </a:p>
          <a:p>
            <a:pPr marL="457200" lvl="1" indent="0" algn="just">
              <a:buNone/>
            </a:pPr>
            <a:endParaRPr lang="cs-CZ" sz="1800" dirty="0">
              <a:solidFill>
                <a:srgbClr val="000000"/>
              </a:solidFill>
            </a:endParaRP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Atribut tříd je nositel informací o objektu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Název atributu (např. jméno)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Formát atributu (např. </a:t>
            </a:r>
            <a:r>
              <a:rPr lang="cs-CZ" sz="1800" dirty="0" err="1">
                <a:solidFill>
                  <a:srgbClr val="000000"/>
                </a:solidFill>
              </a:rPr>
              <a:t>string</a:t>
            </a:r>
            <a:r>
              <a:rPr lang="cs-CZ" sz="1800" dirty="0">
                <a:solidFill>
                  <a:srgbClr val="000000"/>
                </a:solidFill>
              </a:rPr>
              <a:t>)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Viditelnost (Public, </a:t>
            </a:r>
            <a:r>
              <a:rPr lang="cs-CZ" sz="1800" dirty="0" err="1">
                <a:solidFill>
                  <a:srgbClr val="000000"/>
                </a:solidFill>
              </a:rPr>
              <a:t>Private</a:t>
            </a:r>
            <a:r>
              <a:rPr lang="cs-CZ" sz="1800" dirty="0">
                <a:solidFill>
                  <a:srgbClr val="000000"/>
                </a:solidFill>
              </a:rPr>
              <a:t>, </a:t>
            </a:r>
            <a:r>
              <a:rPr lang="cs-CZ" sz="1800" dirty="0" err="1">
                <a:solidFill>
                  <a:srgbClr val="000000"/>
                </a:solidFill>
              </a:rPr>
              <a:t>Protected</a:t>
            </a:r>
            <a:r>
              <a:rPr lang="cs-CZ" sz="1800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445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Struktura tříd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Operace </a:t>
            </a:r>
            <a:r>
              <a:rPr lang="cs-CZ" sz="2000" dirty="0">
                <a:solidFill>
                  <a:srgbClr val="000000"/>
                </a:solidFill>
              </a:rPr>
              <a:t>tříd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chování objektu je definováno operacemi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aktualizační operace vykonávají operace s daty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operace typu interface poskytují rozhraní k jiným objektům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charakteristika operací je dána názvem, seznamem parametrů a návratovými hodnotami, tzv. signaturou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Signatura musí být jednoznačná a unikátní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Z analytického pohledu vystihuje co daná operace vykonává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	(např. najdi jméno)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856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400" dirty="0" smtClean="0">
                <a:solidFill>
                  <a:srgbClr val="000000"/>
                </a:solidFill>
              </a:rPr>
              <a:t>Základní </a:t>
            </a:r>
            <a:r>
              <a:rPr lang="pl-PL" sz="2400" dirty="0">
                <a:solidFill>
                  <a:srgbClr val="000000"/>
                </a:solidFill>
              </a:rPr>
              <a:t>pojmy – objekty a </a:t>
            </a:r>
            <a:r>
              <a:rPr lang="pl-PL" sz="2400" dirty="0" smtClean="0">
                <a:solidFill>
                  <a:srgbClr val="000000"/>
                </a:solidFill>
              </a:rPr>
              <a:t>třídy</a:t>
            </a:r>
          </a:p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Atributy objektu vyjadřují statické datové vlastnosti </a:t>
            </a:r>
          </a:p>
          <a:p>
            <a:pPr lvl="1">
              <a:defRPr/>
            </a:pPr>
            <a:r>
              <a:rPr lang="cs-CZ" sz="1800" dirty="0">
                <a:solidFill>
                  <a:srgbClr val="000000"/>
                </a:solidFill>
              </a:rPr>
              <a:t>atributy jsou zapouzdřeny uvnitř objektu, jsou skryty jiným objektům</a:t>
            </a:r>
          </a:p>
          <a:p>
            <a:pPr lvl="1">
              <a:defRPr/>
            </a:pPr>
            <a:r>
              <a:rPr lang="cs-CZ" sz="1800" dirty="0">
                <a:solidFill>
                  <a:srgbClr val="000000"/>
                </a:solidFill>
              </a:rPr>
              <a:t>Přístup k atributům je možný jen zasláním zprávy, která vyvolá operaci</a:t>
            </a:r>
          </a:p>
          <a:p>
            <a:pPr lvl="1">
              <a:defRPr/>
            </a:pPr>
            <a:r>
              <a:rPr lang="cs-CZ" sz="1800" dirty="0">
                <a:solidFill>
                  <a:srgbClr val="000000"/>
                </a:solidFill>
              </a:rPr>
              <a:t>Jinak vyjádřeno: s atributy mohou manipulovat jenom metody daného </a:t>
            </a:r>
            <a:r>
              <a:rPr lang="cs-CZ" sz="1800" dirty="0" smtClean="0">
                <a:solidFill>
                  <a:srgbClr val="000000"/>
                </a:solidFill>
              </a:rPr>
              <a:t>objektu</a:t>
            </a:r>
            <a:endParaRPr lang="cs-CZ" sz="1800" dirty="0">
              <a:solidFill>
                <a:srgbClr val="000000"/>
              </a:solidFill>
            </a:endParaRPr>
          </a:p>
          <a:p>
            <a:pPr lvl="1">
              <a:defRPr/>
            </a:pPr>
            <a:endParaRPr lang="cs-CZ" sz="1800" b="1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Objekty jsou organizovány ve </a:t>
            </a:r>
            <a:r>
              <a:rPr lang="cs-CZ" sz="2000" b="1" dirty="0">
                <a:solidFill>
                  <a:srgbClr val="000000"/>
                </a:solidFill>
              </a:rPr>
              <a:t>třídách</a:t>
            </a:r>
            <a:r>
              <a:rPr lang="cs-CZ" sz="2000" dirty="0">
                <a:solidFill>
                  <a:srgbClr val="000000"/>
                </a:solidFill>
              </a:rPr>
              <a:t> sdružující jejich </a:t>
            </a:r>
            <a:r>
              <a:rPr lang="cs-CZ" sz="2000" dirty="0" smtClean="0">
                <a:solidFill>
                  <a:srgbClr val="000000"/>
                </a:solidFill>
              </a:rPr>
              <a:t>vlastnosti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582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Základní </a:t>
            </a:r>
            <a:r>
              <a:rPr lang="pl-PL" sz="2000" dirty="0">
                <a:solidFill>
                  <a:srgbClr val="000000"/>
                </a:solidFill>
              </a:rPr>
              <a:t>pojmy – objekty a </a:t>
            </a:r>
            <a:r>
              <a:rPr lang="pl-PL" sz="2000" dirty="0" smtClean="0">
                <a:solidFill>
                  <a:srgbClr val="000000"/>
                </a:solidFill>
              </a:rPr>
              <a:t>třídy</a:t>
            </a:r>
          </a:p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cs-CZ" sz="2000" b="1" dirty="0">
                <a:solidFill>
                  <a:srgbClr val="000000"/>
                </a:solidFill>
              </a:rPr>
              <a:t>Třída</a:t>
            </a:r>
            <a:r>
              <a:rPr lang="cs-CZ" sz="2000" dirty="0">
                <a:solidFill>
                  <a:srgbClr val="000000"/>
                </a:solidFill>
              </a:rPr>
              <a:t> představuje šablonu (stupeň řízení) pro skupinu instancí (příslušnost), které nazýváme objekty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Šablona popisuje vnitřní strukturu objektu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Objekty stejné třídy mají stejné operace, atributy a metody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Třídy jsou využívány pro vytváření objektů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Model tříd dává základ pro funkci jednotlivých objektů 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Modelování tříd je klíčovým prvkem objektově orientovaného vývoje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236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3044</TotalTime>
  <Words>1198</Words>
  <Application>Microsoft Office PowerPoint</Application>
  <PresentationFormat>Předvádění na obrazovce (16:9)</PresentationFormat>
  <Paragraphs>327</Paragraphs>
  <Slides>22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8" baseType="lpstr">
      <vt:lpstr>Arial</vt:lpstr>
      <vt:lpstr>Calibri</vt:lpstr>
      <vt:lpstr>Enriqueta</vt:lpstr>
      <vt:lpstr>Tahoma</vt:lpstr>
      <vt:lpstr>Times New Roman</vt:lpstr>
      <vt:lpstr>SLU</vt:lpstr>
      <vt:lpstr>Objektové metody modelování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Příklad 1 Vazba typu agregace</vt:lpstr>
      <vt:lpstr>Příklad 2 Vazba typu kompozice</vt:lpstr>
      <vt:lpstr>Příklad 3 Vazba typu asociace</vt:lpstr>
      <vt:lpstr>Příklad 4 Reflexivní asociace</vt:lpstr>
      <vt:lpstr>Příklad 5 Generalizace - dědičnost</vt:lpstr>
      <vt:lpstr>Příklad 6 Abstraktní třída</vt:lpstr>
      <vt:lpstr>Příklad 7 Polymorfismus objektů</vt:lpstr>
      <vt:lpstr>Příklad 8 Asociační třída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franek</cp:lastModifiedBy>
  <cp:revision>229</cp:revision>
  <dcterms:created xsi:type="dcterms:W3CDTF">2016-07-06T15:42:34Z</dcterms:created>
  <dcterms:modified xsi:type="dcterms:W3CDTF">2023-10-18T09:31:10Z</dcterms:modified>
</cp:coreProperties>
</file>