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4" r:id="rId3"/>
    <p:sldId id="302" r:id="rId4"/>
    <p:sldId id="303" r:id="rId5"/>
    <p:sldId id="311" r:id="rId6"/>
    <p:sldId id="305" r:id="rId7"/>
    <p:sldId id="306" r:id="rId8"/>
    <p:sldId id="307" r:id="rId9"/>
    <p:sldId id="308" r:id="rId10"/>
    <p:sldId id="309" r:id="rId11"/>
    <p:sldId id="310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95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39" d="100"/>
          <a:sy n="139" d="100"/>
        </p:scale>
        <p:origin x="234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0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81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727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088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53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6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1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2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81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24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17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4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45B0F-7D35-4C58-98B9-93963BADEA3C}" type="datetime1">
              <a:rPr lang="cs-CZ" smtClean="0"/>
              <a:pPr>
                <a:defRPr/>
              </a:pPr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Úvod do objektového modelování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607-F9B2-48E7-B19D-A86108C6E6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371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63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2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79512" y="240050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Přenáška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42773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Základní pojmy objektového </a:t>
            </a:r>
            <a:r>
              <a:rPr lang="cs-CZ" dirty="0" smtClean="0">
                <a:solidFill>
                  <a:schemeClr val="bg1"/>
                </a:solidFill>
              </a:rPr>
              <a:t>modelování třídy a objekty, diagram tříd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/>
              <a:t>Vztahy </a:t>
            </a:r>
            <a:r>
              <a:rPr lang="cs-CZ" sz="2000" dirty="0"/>
              <a:t>mezi </a:t>
            </a:r>
            <a:r>
              <a:rPr lang="cs-CZ" sz="2000" dirty="0" smtClean="0"/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Agregace</a:t>
            </a:r>
            <a:endParaRPr lang="cs-CZ" sz="20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jedna třída je částí druhé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Kompozice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agregace, kdy podřízený objekt nemůže existovat samostatně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Asociace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znázorňuje vztahy mezi jednou či více třídami (1 ku 1, 1 k mnoha, …)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Generalizace (dědění)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vztah mezi obecnou třídou (super </a:t>
            </a:r>
            <a:r>
              <a:rPr lang="cs-CZ" sz="1800" dirty="0" err="1">
                <a:solidFill>
                  <a:srgbClr val="000000"/>
                </a:solidFill>
              </a:rPr>
              <a:t>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parent</a:t>
            </a:r>
            <a:r>
              <a:rPr lang="cs-CZ" sz="1800" dirty="0">
                <a:solidFill>
                  <a:srgbClr val="000000"/>
                </a:solidFill>
              </a:rPr>
              <a:t>) a  jejími potomky (</a:t>
            </a:r>
            <a:r>
              <a:rPr lang="cs-CZ" sz="1800" dirty="0" err="1">
                <a:solidFill>
                  <a:srgbClr val="000000"/>
                </a:solidFill>
              </a:rPr>
              <a:t>subclass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child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dědí se všechny vlastnosti tj. atributy, relace, operace a omezení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Vztahy </a:t>
            </a:r>
            <a:r>
              <a:rPr lang="cs-CZ" sz="2000" dirty="0">
                <a:solidFill>
                  <a:srgbClr val="000000"/>
                </a:solidFill>
              </a:rPr>
              <a:t>mezi </a:t>
            </a:r>
            <a:r>
              <a:rPr lang="cs-CZ" sz="2000" dirty="0" smtClean="0">
                <a:solidFill>
                  <a:srgbClr val="000000"/>
                </a:solidFill>
              </a:rPr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Abstraktní třída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zvláštní </a:t>
            </a:r>
            <a:r>
              <a:rPr lang="cs-CZ" sz="2000" dirty="0">
                <a:solidFill>
                  <a:srgbClr val="000000"/>
                </a:solidFill>
              </a:rPr>
              <a:t>třída bez konkrétní instance, </a:t>
            </a:r>
            <a:r>
              <a:rPr lang="cs-CZ" sz="2000" dirty="0" smtClean="0">
                <a:solidFill>
                  <a:srgbClr val="000000"/>
                </a:solidFill>
              </a:rPr>
              <a:t>zobecnění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Polymorfismus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některé </a:t>
            </a:r>
            <a:r>
              <a:rPr lang="cs-CZ" sz="2000" dirty="0">
                <a:solidFill>
                  <a:srgbClr val="000000"/>
                </a:solidFill>
              </a:rPr>
              <a:t>objekty mají totožná rozhraní realizovaná pomocí operací, ale metody, které se skrývají za těmito operacemi, jsou </a:t>
            </a:r>
            <a:r>
              <a:rPr lang="cs-CZ" sz="2000" dirty="0" smtClean="0">
                <a:solidFill>
                  <a:srgbClr val="000000"/>
                </a:solidFill>
              </a:rPr>
              <a:t>rozdílné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Asociační třídy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typ </a:t>
            </a:r>
            <a:r>
              <a:rPr lang="cs-CZ" sz="2000" dirty="0">
                <a:solidFill>
                  <a:srgbClr val="000000"/>
                </a:solidFill>
              </a:rPr>
              <a:t>vazby mnoha ku </a:t>
            </a:r>
            <a:r>
              <a:rPr lang="cs-CZ" sz="2000" dirty="0" smtClean="0">
                <a:solidFill>
                  <a:srgbClr val="000000"/>
                </a:solidFill>
              </a:rPr>
              <a:t>mnoha</a:t>
            </a:r>
          </a:p>
          <a:p>
            <a:pPr marL="357188" indent="0">
              <a:lnSpc>
                <a:spcPct val="80000"/>
              </a:lnSpc>
              <a:buNone/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Diagram tříd zobrazuje strukturu a vztahy mezi objektovými třídami navrhovaného 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11560" y="683851"/>
            <a:ext cx="4778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059582"/>
            <a:ext cx="7056784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Modelová situace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Sw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fma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získala zakázku na analýzu, návrh a vývoj IS, který by funkčně pokrýval potřeby sběrny oprav elektrospotřebičů. Sběrna oprav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„zákazník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” a p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edm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ě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tem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podnik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z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prost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edkov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oprav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ve značkových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i neznačkových servisech podle druhu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el.spotřebičů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cs-CZ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Pro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naše potřeby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modelujeme jeden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Modul IS pro zprostředkování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oprav.</a:t>
            </a: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6102" y="751748"/>
            <a:ext cx="5060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 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429666" y="1165461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cs-CZ" sz="2000" b="1" dirty="0" smtClean="0"/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03. Správa číselníků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04. Monitoring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05. Evidence zákazníků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06. Vyhodnocení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07. Vyřízení reklamace opravy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08. Oprava spotřebiče v servisu</a:t>
            </a:r>
          </a:p>
          <a:p>
            <a:pPr lvl="1">
              <a:lnSpc>
                <a:spcPct val="90000"/>
              </a:lnSpc>
              <a:defRPr/>
            </a:pPr>
            <a:endParaRPr lang="cs-CZ" sz="16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i="1" dirty="0" smtClean="0">
                <a:solidFill>
                  <a:schemeClr val="tx1">
                    <a:lumMod val="50000"/>
                  </a:schemeClr>
                </a:solidFill>
              </a:rPr>
              <a:t>Ke </a:t>
            </a:r>
            <a:r>
              <a:rPr lang="cs-CZ" sz="2000" i="1" dirty="0">
                <a:solidFill>
                  <a:schemeClr val="tx1">
                    <a:lumMod val="50000"/>
                  </a:schemeClr>
                </a:solidFill>
              </a:rPr>
              <a:t>každému požadavku zpracován detailní popis</a:t>
            </a:r>
          </a:p>
          <a:p>
            <a:pPr lvl="1">
              <a:lnSpc>
                <a:spcPct val="90000"/>
              </a:lnSpc>
              <a:defRPr/>
            </a:pP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1 Vazba typu agregace</a:t>
            </a: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3024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Zákazník detail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Evidenční číslo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adresa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telefon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národnost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narození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pohlaví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zvláštní požadavky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Detail kontaktu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Business preference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země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Způsob dopravy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Roční období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Nastav preference</a:t>
            </a:r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5112544" y="3003948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Seznam zákazníků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Počet zákazníků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Přidej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Najdi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Vymaž zákazníka</a:t>
            </a:r>
          </a:p>
        </p:txBody>
      </p:sp>
      <p:sp>
        <p:nvSpPr>
          <p:cNvPr id="16394" name="AutoShape 7"/>
          <p:cNvSpPr>
            <a:spLocks noChangeArrowheads="1"/>
          </p:cNvSpPr>
          <p:nvPr/>
        </p:nvSpPr>
        <p:spPr bwMode="auto">
          <a:xfrm>
            <a:off x="3977879" y="1815703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5" name="AutoShape 8"/>
          <p:cNvSpPr>
            <a:spLocks noChangeArrowheads="1"/>
          </p:cNvSpPr>
          <p:nvPr/>
        </p:nvSpPr>
        <p:spPr bwMode="auto">
          <a:xfrm>
            <a:off x="4950619" y="3489722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6" name="Line 9"/>
          <p:cNvSpPr>
            <a:spLocks noChangeShapeType="1"/>
          </p:cNvSpPr>
          <p:nvPr/>
        </p:nvSpPr>
        <p:spPr bwMode="auto">
          <a:xfrm>
            <a:off x="4139804" y="1869281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7" name="Line 10"/>
          <p:cNvSpPr>
            <a:spLocks noChangeShapeType="1"/>
          </p:cNvSpPr>
          <p:nvPr/>
        </p:nvSpPr>
        <p:spPr bwMode="auto">
          <a:xfrm flipH="1">
            <a:off x="3977879" y="3543300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>
            <a:off x="2195513" y="1491854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2195513" y="3327797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>
            <a:off x="5112544" y="327421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>
            <a:off x="5112544" y="359806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4" name="Text Box 1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4086225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6" name="Text Box 19"/>
          <p:cNvSpPr txBox="1">
            <a:spLocks noChangeArrowheads="1"/>
          </p:cNvSpPr>
          <p:nvPr/>
        </p:nvSpPr>
        <p:spPr bwMode="auto">
          <a:xfrm>
            <a:off x="4787504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4031457" y="3219450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/>
              <a:t>*</a:t>
            </a:r>
            <a:endParaRPr lang="cs-CZ" altLang="cs-CZ" sz="1350"/>
          </a:p>
        </p:txBody>
      </p:sp>
      <p:sp>
        <p:nvSpPr>
          <p:cNvPr id="16408" name="Text Box 21"/>
          <p:cNvSpPr txBox="1">
            <a:spLocks noChangeArrowheads="1"/>
          </p:cNvSpPr>
          <p:nvPr/>
        </p:nvSpPr>
        <p:spPr bwMode="auto">
          <a:xfrm>
            <a:off x="4787504" y="316587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0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2 Vazba typu kompozice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21062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Objednávka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přijetí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Stav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objednávku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Uzavři objednávku</a:t>
            </a: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Řádek objednávky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Kód zboží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Množství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cena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řádek 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objednávek</a:t>
            </a:r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>
            <a:off x="3977878" y="1924050"/>
            <a:ext cx="270272" cy="215504"/>
          </a:xfrm>
          <a:prstGeom prst="diamond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4248150" y="2031206"/>
            <a:ext cx="8643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195513" y="1600200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195513" y="2301479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4193382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4518422" y="1707356"/>
            <a:ext cx="5393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3 Vazba typu asociace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871663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5489973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>
            <a:off x="3545681" y="2031206"/>
            <a:ext cx="19442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600450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5112544" y="1707356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3924300" y="2139553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18446" name="AutoShape 17"/>
          <p:cNvSpPr>
            <a:spLocks noChangeArrowheads="1"/>
          </p:cNvSpPr>
          <p:nvPr/>
        </p:nvSpPr>
        <p:spPr bwMode="auto">
          <a:xfrm rot="5400000">
            <a:off x="5072063" y="2071687"/>
            <a:ext cx="134541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8" name="Text Box 19"/>
          <p:cNvSpPr txBox="1">
            <a:spLocks noChangeArrowheads="1"/>
          </p:cNvSpPr>
          <p:nvPr/>
        </p:nvSpPr>
        <p:spPr bwMode="auto">
          <a:xfrm>
            <a:off x="1816894" y="2850809"/>
            <a:ext cx="2214563" cy="185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Typy vazeb: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1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 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1..5</a:t>
            </a:r>
            <a:endParaRPr lang="en-US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0..1</a:t>
            </a:r>
          </a:p>
        </p:txBody>
      </p:sp>
    </p:spTree>
    <p:extLst>
      <p:ext uri="{BB962C8B-B14F-4D97-AF65-F5344CB8AC3E}">
        <p14:creationId xmlns:p14="http://schemas.microsoft.com/office/powerpoint/2010/main" val="17509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4 Reflexivní asociace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endParaRPr lang="cs-CZ" sz="150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Objekt zaměstnanec může mít nula nebo více podřízených.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Řada zaměstnanců nebude mít podřízené, ale každý zaměstnanec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bude mít svého nadřízeného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2736057" y="2787253"/>
            <a:ext cx="1674019" cy="919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Příjmení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463654" y="284202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168253" y="2409825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787503" y="2733675"/>
            <a:ext cx="4321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řídí </a:t>
            </a:r>
          </a:p>
        </p:txBody>
      </p:sp>
      <p:sp>
        <p:nvSpPr>
          <p:cNvPr id="19468" name="AutoShape 11"/>
          <p:cNvSpPr>
            <a:spLocks noChangeArrowheads="1"/>
          </p:cNvSpPr>
          <p:nvPr/>
        </p:nvSpPr>
        <p:spPr bwMode="auto">
          <a:xfrm>
            <a:off x="5166123" y="2733675"/>
            <a:ext cx="215503" cy="215504"/>
          </a:xfrm>
          <a:prstGeom prst="triangle">
            <a:avLst>
              <a:gd name="adj" fmla="val 5044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2736057" y="316587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4410075" y="3165872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4733925" y="2139554"/>
            <a:ext cx="0" cy="1026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H="1">
            <a:off x="3545682" y="2139554"/>
            <a:ext cx="11882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3545681" y="2139554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5 Generalizace - dědičnost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35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cs-CZ" sz="12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168254" y="951310"/>
            <a:ext cx="1674019" cy="11882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1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2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1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4356498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Třída C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5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6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7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Operace 4</a:t>
            </a:r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1871663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B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3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4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2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3</a:t>
            </a: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1871663" y="343614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1871663" y="3975497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3168254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4356498" y="338137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356498" y="41374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3168254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7" name="Line 24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8" name="AutoShape 2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9" name="Line 2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0" name="Line 2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1" name="Line 2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2" name="AutoShape 29"/>
          <p:cNvSpPr>
            <a:spLocks noChangeArrowheads="1"/>
          </p:cNvSpPr>
          <p:nvPr/>
        </p:nvSpPr>
        <p:spPr bwMode="auto">
          <a:xfrm>
            <a:off x="4842272" y="1437085"/>
            <a:ext cx="270272" cy="21550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3" name="Line 31"/>
          <p:cNvSpPr>
            <a:spLocks noChangeShapeType="1"/>
          </p:cNvSpPr>
          <p:nvPr/>
        </p:nvSpPr>
        <p:spPr bwMode="auto">
          <a:xfrm>
            <a:off x="5112544" y="1545431"/>
            <a:ext cx="5941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5706666" y="951310"/>
            <a:ext cx="1674019" cy="972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D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8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5</a:t>
            </a:r>
          </a:p>
        </p:txBody>
      </p:sp>
      <p:sp>
        <p:nvSpPr>
          <p:cNvPr id="20505" name="Line 33"/>
          <p:cNvSpPr>
            <a:spLocks noChangeShapeType="1"/>
          </p:cNvSpPr>
          <p:nvPr/>
        </p:nvSpPr>
        <p:spPr bwMode="auto">
          <a:xfrm>
            <a:off x="5706666" y="122158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6" name="Line 34"/>
          <p:cNvSpPr>
            <a:spLocks noChangeShapeType="1"/>
          </p:cNvSpPr>
          <p:nvPr/>
        </p:nvSpPr>
        <p:spPr bwMode="auto">
          <a:xfrm>
            <a:off x="5706666" y="165377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1601392" y="951310"/>
            <a:ext cx="145851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525066" y="735807"/>
            <a:ext cx="1782366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Objektová třída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B  atributy 1,2,3,4,8       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1,2,3,5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C  atributy   1,2,5,6,7,8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1,2,4,5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469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6 Abstraktní třída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6954" y="699293"/>
            <a:ext cx="6210300" cy="40497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Abstraktní třída je zvláštní třída – ve </a:t>
            </a:r>
            <a:r>
              <a:rPr lang="cs-CZ" sz="1350" dirty="0" err="1">
                <a:solidFill>
                  <a:schemeClr val="tx1">
                    <a:lumMod val="50000"/>
                  </a:schemeClr>
                </a:solidFill>
              </a:rPr>
              <a:t>výjovém</a:t>
            </a: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 prostředí nebude nikdy vytvářena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její konkrétní instance</a:t>
            </a:r>
          </a:p>
          <a:p>
            <a:pPr lvl="1" eaLnBrk="1" hangingPunct="1">
              <a:buFontTx/>
              <a:buNone/>
              <a:defRPr/>
            </a:pPr>
            <a:endParaRPr lang="cs-CZ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221832" y="1006078"/>
            <a:ext cx="1674019" cy="10798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4356498" y="3089502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</p:txBody>
      </p:sp>
      <p:sp>
        <p:nvSpPr>
          <p:cNvPr id="21514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>
            <a:off x="3221832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655094" y="2724150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Co </a:t>
            </a:r>
            <a:r>
              <a:rPr lang="cs-CZ" sz="1800" dirty="0">
                <a:solidFill>
                  <a:srgbClr val="000000"/>
                </a:solidFill>
              </a:rPr>
              <a:t>je to objekt?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Definice: Objekt je seskupení dat a funkcionality, které jsou spolu spojeny za účelem plnění soudržné množiny zodpovědností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 má: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identitu, vlastnosti (atributy), chování (je realizováno metodami) a jedinečnou zodpovědnost  (dovednost)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7 Polymorfismus objektů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3194445" y="1000720"/>
            <a:ext cx="1674019" cy="1134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{abstract}</a:t>
            </a:r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en-US" altLang="cs-CZ" sz="105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en-US" altLang="cs-CZ" sz="1050" dirty="0" smtClean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po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tej</a:t>
            </a:r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 da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ň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336951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3221832" y="1383506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3977879" y="1275160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3" name="AutoShape 12"/>
          <p:cNvSpPr>
            <a:spLocks noChangeArrowheads="1"/>
          </p:cNvSpPr>
          <p:nvPr/>
        </p:nvSpPr>
        <p:spPr bwMode="auto">
          <a:xfrm>
            <a:off x="3896915" y="2135385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6" name="Line 15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7" name="Line 16"/>
          <p:cNvSpPr>
            <a:spLocks noChangeShapeType="1"/>
          </p:cNvSpPr>
          <p:nvPr/>
        </p:nvSpPr>
        <p:spPr bwMode="auto">
          <a:xfrm>
            <a:off x="3221832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1818085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356498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4252915"/>
            <a:ext cx="77048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0"/>
              </a:spcBef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Některé objekty mají totožná rozhraní realizovaná pomocí operací, ale metody, které se skrývají za 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těmito operacemi </a:t>
            </a: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jsou rozdílné = polymorfismus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2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8 Asociační třída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1200" dirty="0">
                <a:solidFill>
                  <a:schemeClr val="tx1">
                    <a:lumMod val="50000"/>
                  </a:schemeClr>
                </a:solidFill>
              </a:rPr>
              <a:t>Asociační třídy dovolují přiřadit atributy, operace a další rysy k asociační vazbě, která řeší vztah mezi třídami mnoha ku mnoha.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494235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5922169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>
            <a:off x="3168254" y="2031206"/>
            <a:ext cx="2753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3" name="Text Box 8"/>
          <p:cNvSpPr txBox="1">
            <a:spLocks noChangeArrowheads="1"/>
          </p:cNvSpPr>
          <p:nvPr/>
        </p:nvSpPr>
        <p:spPr bwMode="auto">
          <a:xfrm>
            <a:off x="3221832" y="1707356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4" name="Text Box 9"/>
          <p:cNvSpPr txBox="1">
            <a:spLocks noChangeArrowheads="1"/>
          </p:cNvSpPr>
          <p:nvPr/>
        </p:nvSpPr>
        <p:spPr bwMode="auto">
          <a:xfrm>
            <a:off x="5381625" y="1707356"/>
            <a:ext cx="4869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5" name="Text Box 10"/>
          <p:cNvSpPr txBox="1">
            <a:spLocks noChangeArrowheads="1"/>
          </p:cNvSpPr>
          <p:nvPr/>
        </p:nvSpPr>
        <p:spPr bwMode="auto">
          <a:xfrm>
            <a:off x="3707606" y="1707356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23566" name="AutoShape 11"/>
          <p:cNvSpPr>
            <a:spLocks noChangeArrowheads="1"/>
          </p:cNvSpPr>
          <p:nvPr/>
        </p:nvSpPr>
        <p:spPr bwMode="auto">
          <a:xfrm rot="5400000">
            <a:off x="4963120" y="1640086"/>
            <a:ext cx="242888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7" name="Text Box 12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3762376" y="2680098"/>
            <a:ext cx="1403747" cy="70127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Datum nástupu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plat</a:t>
            </a: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3762376" y="3813573"/>
            <a:ext cx="1403747" cy="7024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Pracovní zařazení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Popis</a:t>
            </a:r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3762376" y="2950369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3762376" y="4083844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>
            <a:off x="4463654" y="2031206"/>
            <a:ext cx="0" cy="648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4463654" y="3381376"/>
            <a:ext cx="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4463654" y="3381375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90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9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5" name="Text Box 22"/>
          <p:cNvSpPr txBox="1">
            <a:spLocks noChangeArrowheads="1"/>
          </p:cNvSpPr>
          <p:nvPr/>
        </p:nvSpPr>
        <p:spPr bwMode="auto">
          <a:xfrm>
            <a:off x="4463654" y="3598069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21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4195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</a:t>
            </a:r>
            <a:r>
              <a:rPr lang="pl-PL" sz="1800" dirty="0">
                <a:solidFill>
                  <a:srgbClr val="000000"/>
                </a:solidFill>
              </a:rPr>
              <a:t>poskytuje služby pomocí operací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Rozhraní objektu je množinou operací, které nabízí pro jiné objekty (nebo externí </a:t>
            </a:r>
            <a:r>
              <a:rPr lang="cs-CZ" sz="1800" dirty="0" smtClean="0">
                <a:solidFill>
                  <a:srgbClr val="000000"/>
                </a:solidFill>
              </a:rPr>
              <a:t>agenty)</a:t>
            </a:r>
            <a:endParaRPr lang="cs-CZ" sz="18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je černá skříňka, která nabízí služby svým klientům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Objekty </a:t>
            </a:r>
            <a:r>
              <a:rPr lang="pl-PL" sz="1800" dirty="0">
                <a:solidFill>
                  <a:srgbClr val="000000"/>
                </a:solidFill>
              </a:rPr>
              <a:t>spolu komunikují předáváním zpráv: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Eliminace datových duplicit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Zprávy mohou být vykonány formou vykonání funkcí, znalost identity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Komunikace objektů pomocí operací jen definovaných v rozhraní 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Co je to třída</a:t>
            </a:r>
          </a:p>
          <a:p>
            <a:pPr marL="444500" indent="-263525" algn="just"/>
            <a:r>
              <a:rPr lang="pl-PL" sz="1800" dirty="0" smtClean="0">
                <a:solidFill>
                  <a:srgbClr val="000000"/>
                </a:solidFill>
              </a:rPr>
              <a:t>Základní </a:t>
            </a:r>
            <a:r>
              <a:rPr lang="pl-PL" sz="1800" dirty="0">
                <a:solidFill>
                  <a:srgbClr val="000000"/>
                </a:solidFill>
              </a:rPr>
              <a:t>předpoklad – návrh modelu tříd (Class model), který v podstatě nezobrazuje jednotlivé objekty, ale šablonu-předpis pro vytvoření objektů = třída </a:t>
            </a:r>
            <a:r>
              <a:rPr lang="pl-PL" sz="1800" dirty="0" smtClean="0">
                <a:solidFill>
                  <a:srgbClr val="000000"/>
                </a:solidFill>
              </a:rPr>
              <a:t>objektů</a:t>
            </a:r>
          </a:p>
          <a:p>
            <a:pPr marL="180975" indent="0" algn="just"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Vztah mezi třídou a objekty: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Třída je to co navrhujeme a programujeme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Objekty </a:t>
            </a:r>
            <a:r>
              <a:rPr lang="cs-CZ" sz="1800" dirty="0">
                <a:solidFill>
                  <a:srgbClr val="000000"/>
                </a:solidFill>
              </a:rPr>
              <a:t>jsou to, co vytváříme (ze třídy) při běhu aplikace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Každý objekt má jiný identifikátor a jiný stav v čase, což znamená jiné hodnoty v jeho proměnných.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0" algn="just">
              <a:buNone/>
            </a:pPr>
            <a:endParaRPr lang="pl-PL" sz="18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Vztah </a:t>
            </a:r>
            <a:r>
              <a:rPr lang="pl-PL" sz="1800" dirty="0">
                <a:solidFill>
                  <a:srgbClr val="000000"/>
                </a:solidFill>
              </a:rPr>
              <a:t>mezi třídou a </a:t>
            </a:r>
            <a:r>
              <a:rPr lang="pl-PL" sz="1800" dirty="0" smtClean="0">
                <a:solidFill>
                  <a:srgbClr val="000000"/>
                </a:solidFill>
              </a:rPr>
              <a:t>objekty – grafické znázornění: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281706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965918" y="2810003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Vytvořen z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286688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833781" y="1867822"/>
            <a:ext cx="6119813" cy="2447925"/>
            <a:chOff x="833781" y="1867822"/>
            <a:chExt cx="6119813" cy="2447925"/>
          </a:xfrm>
        </p:grpSpPr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833781" y="3452147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426169" y="1867822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6089994" y="3452147"/>
              <a:ext cx="863600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 flipV="1">
              <a:off x="1768819" y="3883947"/>
              <a:ext cx="1512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4650131" y="3883947"/>
              <a:ext cx="14398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 flipV="1">
              <a:off x="3894481" y="2733010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984719" y="3525172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4821473" y="3543143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3254828" y="3596610"/>
              <a:ext cx="1368425" cy="6492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Objektová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Třída (</a:t>
              </a:r>
              <a:r>
                <a:rPr lang="cs-CZ" altLang="cs-CZ" dirty="0" err="1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Class</a:t>
              </a:r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4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Struktury </a:t>
            </a:r>
            <a:r>
              <a:rPr lang="cs-CZ" sz="2000" dirty="0">
                <a:solidFill>
                  <a:srgbClr val="000000"/>
                </a:solidFill>
              </a:rPr>
              <a:t>tříd jsou založeny na dvou principech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Zodpovědnost třídy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Zapouzdření </a:t>
            </a:r>
            <a:r>
              <a:rPr lang="cs-CZ" sz="1800" dirty="0" smtClean="0">
                <a:solidFill>
                  <a:srgbClr val="000000"/>
                </a:solidFill>
              </a:rPr>
              <a:t>třídy</a:t>
            </a: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Atribut tříd je nositel informací o objektu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Název atributu (např. jméno)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Formát atributu (např. </a:t>
            </a:r>
            <a:r>
              <a:rPr lang="cs-CZ" sz="1800" dirty="0" err="1">
                <a:solidFill>
                  <a:srgbClr val="000000"/>
                </a:solidFill>
              </a:rPr>
              <a:t>string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Viditelnost (Public, </a:t>
            </a:r>
            <a:r>
              <a:rPr lang="cs-CZ" sz="1800" dirty="0" err="1">
                <a:solidFill>
                  <a:srgbClr val="000000"/>
                </a:solidFill>
              </a:rPr>
              <a:t>Private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cs-CZ" sz="1800" dirty="0" err="1">
                <a:solidFill>
                  <a:srgbClr val="000000"/>
                </a:solidFill>
              </a:rPr>
              <a:t>Protected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Operace </a:t>
            </a:r>
            <a:r>
              <a:rPr lang="cs-CZ" sz="2000" dirty="0">
                <a:solidFill>
                  <a:srgbClr val="000000"/>
                </a:solidFill>
              </a:rPr>
              <a:t>tříd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chování objektu je definováno operacemi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aktualizační operace vykonávají operace s daty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operace typu interface poskytují rozhraní k jiným objektům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charakteristika operací je dána názvem, seznamem parametrů a návratovými hodnotami, tzv. signaturou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Signatura musí být jednoznačná a unikátní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 analytického pohledu vystihuje co daná operace vykonává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	(např. najdi jméno)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5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Základní </a:t>
            </a:r>
            <a:r>
              <a:rPr lang="pl-PL" sz="2400" dirty="0">
                <a:solidFill>
                  <a:srgbClr val="000000"/>
                </a:solidFill>
              </a:rPr>
              <a:t>pojmy – objekty a </a:t>
            </a:r>
            <a:r>
              <a:rPr lang="pl-PL" sz="24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Atributy objektu vyjadřují statické datové vlastnosti 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atributy jsou zapouzdřeny uvnitř objektu, jsou skryty jiným objektům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Přístup k atributům je možný jen zasláním zprávy, která vyvolá operaci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Jinak vyjádřeno: s atributy mohou manipulovat jenom metody daného </a:t>
            </a:r>
            <a:r>
              <a:rPr lang="cs-CZ" sz="1800" dirty="0" smtClean="0">
                <a:solidFill>
                  <a:srgbClr val="000000"/>
                </a:solidFill>
              </a:rPr>
              <a:t>objektu</a:t>
            </a:r>
            <a:endParaRPr lang="cs-CZ" sz="180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cs-CZ" sz="18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jsou organizovány ve </a:t>
            </a:r>
            <a:r>
              <a:rPr lang="cs-CZ" sz="2000" b="1" dirty="0">
                <a:solidFill>
                  <a:srgbClr val="000000"/>
                </a:solidFill>
              </a:rPr>
              <a:t>třídách</a:t>
            </a:r>
            <a:r>
              <a:rPr lang="cs-CZ" sz="2000" dirty="0">
                <a:solidFill>
                  <a:srgbClr val="000000"/>
                </a:solidFill>
              </a:rPr>
              <a:t> sdružující jejich </a:t>
            </a:r>
            <a:r>
              <a:rPr lang="cs-CZ" sz="2000" dirty="0" smtClean="0">
                <a:solidFill>
                  <a:srgbClr val="000000"/>
                </a:solidFill>
              </a:rPr>
              <a:t>vlastnosti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objekty a </a:t>
            </a:r>
            <a:r>
              <a:rPr lang="pl-PL" sz="20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b="1" dirty="0">
                <a:solidFill>
                  <a:srgbClr val="000000"/>
                </a:solidFill>
              </a:rPr>
              <a:t>Třída</a:t>
            </a:r>
            <a:r>
              <a:rPr lang="cs-CZ" sz="2000" dirty="0">
                <a:solidFill>
                  <a:srgbClr val="000000"/>
                </a:solidFill>
              </a:rPr>
              <a:t> představuje šablonu (stupeň řízení) pro skupinu instancí (příslušnost), které nazýváme objekty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Šablona popisuje vnitřní strukturu objektu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stejné třídy mají stejné operace, atributy a metody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Třídy jsou využívány pro vytváření objektů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 tříd dává základ pro funkci jednotlivých objektů 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Modelování tříd je klíčovým prvkem objektově orientovaného vývoje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3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1198</Words>
  <Application>Microsoft Office PowerPoint</Application>
  <PresentationFormat>Předvádění na obrazovce (16:9)</PresentationFormat>
  <Paragraphs>327</Paragraphs>
  <Slides>22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Enriqueta</vt:lpstr>
      <vt:lpstr>Tahoma</vt:lpstr>
      <vt:lpstr>Times New Roman</vt:lpstr>
      <vt:lpstr>SLU</vt:lpstr>
      <vt:lpstr>Objektové metody modelování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Příklad 1 Vazba typu agregace</vt:lpstr>
      <vt:lpstr>Příklad 2 Vazba typu kompozice</vt:lpstr>
      <vt:lpstr>Příklad 3 Vazba typu asociace</vt:lpstr>
      <vt:lpstr>Příklad 4 Reflexivní asociace</vt:lpstr>
      <vt:lpstr>Příklad 5 Generalizace - dědičnost</vt:lpstr>
      <vt:lpstr>Příklad 6 Abstraktní třída</vt:lpstr>
      <vt:lpstr>Příklad 7 Polymorfismus objektů</vt:lpstr>
      <vt:lpstr>Příklad 8 Asociační třída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franek</cp:lastModifiedBy>
  <cp:revision>229</cp:revision>
  <dcterms:created xsi:type="dcterms:W3CDTF">2016-07-06T15:42:34Z</dcterms:created>
  <dcterms:modified xsi:type="dcterms:W3CDTF">2023-10-18T09:31:10Z</dcterms:modified>
</cp:coreProperties>
</file>