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97" r:id="rId3"/>
    <p:sldId id="298" r:id="rId4"/>
    <p:sldId id="299" r:id="rId5"/>
    <p:sldId id="300" r:id="rId6"/>
    <p:sldId id="317" r:id="rId7"/>
    <p:sldId id="318" r:id="rId8"/>
    <p:sldId id="319" r:id="rId9"/>
    <p:sldId id="340" r:id="rId10"/>
    <p:sldId id="341" r:id="rId11"/>
    <p:sldId id="342" r:id="rId12"/>
    <p:sldId id="343" r:id="rId13"/>
    <p:sldId id="344" r:id="rId14"/>
    <p:sldId id="322" r:id="rId15"/>
    <p:sldId id="346" r:id="rId16"/>
    <p:sldId id="329" r:id="rId17"/>
    <p:sldId id="295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39" d="100"/>
          <a:sy n="139" d="100"/>
        </p:scale>
        <p:origin x="726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360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450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719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BBAF136B-80DB-4DD1-9BC5-ACEF14D7AAE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0227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345B0F-7D35-4C58-98B9-93963BADEA3C}" type="datetime1">
              <a:rPr lang="cs-CZ" smtClean="0"/>
              <a:pPr>
                <a:defRPr/>
              </a:pPr>
              <a:t>21.10.2020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Úvod do objektového modelování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B607-F9B2-48E7-B19D-A86108C6E63C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4173719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226318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36283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BDE5B0-0F98-4DED-8D0D-8BBB18C6935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78959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87C97B-B704-4493-849C-FD9C1808290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5518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200150"/>
            <a:ext cx="8229600" cy="1639491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953942"/>
            <a:ext cx="8229600" cy="1640681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11279C51-333A-4F0D-8AFF-B806DB1B17A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1910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http://www.sparxsystems.com.au/images/screenshots/Node1.gif" TargetMode="External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arxsystems.com.au/resources/tutorial/logical_model.html" TargetMode="External"/><Relationship Id="rId2" Type="http://schemas.openxmlformats.org/officeDocument/2006/relationships/hyperlink" Target="http://www.sparxsystems.com.au/resources/tutorial/use_case_model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parxsystems.com.au/resources/tutorial/physical_models.html" TargetMode="External"/><Relationship Id="rId5" Type="http://schemas.openxmlformats.org/officeDocument/2006/relationships/hyperlink" Target="http://www.sparxsystems.com.au/resources/tutorial/component_model.html" TargetMode="External"/><Relationship Id="rId4" Type="http://schemas.openxmlformats.org/officeDocument/2006/relationships/hyperlink" Target="http://www.sparxsystems.com.au/resources/tutorial/dynamic_model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arxsystems.com.au/platforms/business_process_modeling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://www.sparxsystems.com.au/images/screenshots/uml2_tutorial/ad03.GIF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Objektové metody modelování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6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RNDr. Zdeněk Franěk,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043608" y="2499742"/>
            <a:ext cx="4464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UML diagramy Diagram činností (aktivity diagram)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/>
              <a:t>Aktivita, akce a jejich omezení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10</a:t>
            </a:fld>
            <a:endParaRPr lang="cs-CZ" altLang="cs-CZ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44550"/>
            <a:ext cx="2654300" cy="1458913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cs-CZ" altLang="cs-CZ" sz="1500" b="1"/>
              <a:t>Aktivita</a:t>
            </a:r>
            <a:r>
              <a:rPr lang="cs-CZ" altLang="cs-CZ" sz="1500"/>
              <a:t> je specifikace parametrizovatelných posloupností chování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500"/>
              <a:t>Je znázorněna jako zaoblený obdélník  zapouzdřující všechny činnostní prvky, kterými je tvořena aktivita</a:t>
            </a:r>
          </a:p>
        </p:txBody>
      </p:sp>
      <p:pic>
        <p:nvPicPr>
          <p:cNvPr id="36868" name="Picture 4" descr="ad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498" y="897732"/>
            <a:ext cx="2807494" cy="1318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5" descr="ad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466" y="2571750"/>
            <a:ext cx="140493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6" descr="ad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5748" y="2463403"/>
            <a:ext cx="1812131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2920152" y="2313770"/>
            <a:ext cx="2591990" cy="2377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1350" dirty="0"/>
              <a:t>Akce představuje jeden krok uvnitř aktivity. </a:t>
            </a:r>
          </a:p>
          <a:p>
            <a:pPr>
              <a:spcBef>
                <a:spcPct val="50000"/>
              </a:spcBef>
            </a:pPr>
            <a:r>
              <a:rPr lang="cs-CZ" altLang="cs-CZ" sz="1350" dirty="0"/>
              <a:t>Akce jsou znázorněny zaoblenými obdélníky</a:t>
            </a:r>
          </a:p>
          <a:p>
            <a:pPr>
              <a:spcBef>
                <a:spcPct val="50000"/>
              </a:spcBef>
            </a:pPr>
            <a:r>
              <a:rPr lang="cs-CZ" altLang="cs-CZ" sz="1350" dirty="0"/>
              <a:t>K akci může být připojeno omezení. Následující diagram ukazuje akci s lokálními </a:t>
            </a:r>
          </a:p>
          <a:p>
            <a:pPr>
              <a:spcBef>
                <a:spcPct val="50000"/>
              </a:spcBef>
            </a:pPr>
            <a:r>
              <a:rPr lang="cs-CZ" altLang="cs-CZ" sz="1350" dirty="0" err="1"/>
              <a:t>pre</a:t>
            </a:r>
            <a:r>
              <a:rPr lang="cs-CZ" altLang="cs-CZ" sz="1350" dirty="0"/>
              <a:t>- a </a:t>
            </a:r>
          </a:p>
          <a:p>
            <a:pPr>
              <a:spcBef>
                <a:spcPct val="50000"/>
              </a:spcBef>
            </a:pPr>
            <a:r>
              <a:rPr lang="cs-CZ" altLang="cs-CZ" sz="1350" dirty="0"/>
              <a:t>post-podmínkami</a:t>
            </a: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 flipV="1">
            <a:off x="3308010" y="3165872"/>
            <a:ext cx="2829663" cy="1026319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V="1">
            <a:off x="3347864" y="4354116"/>
            <a:ext cx="2789808" cy="1618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193615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altLang="cs-CZ" sz="2100" dirty="0"/>
              <a:t>Řídicí </a:t>
            </a:r>
            <a:r>
              <a:rPr lang="cs-CZ" altLang="cs-CZ" sz="2100" dirty="0" err="1"/>
              <a:t>tok,počáteční</a:t>
            </a:r>
            <a:r>
              <a:rPr lang="cs-CZ" altLang="cs-CZ" sz="2100" dirty="0"/>
              <a:t> </a:t>
            </a:r>
            <a:r>
              <a:rPr lang="cs-CZ" altLang="cs-CZ" sz="2100" dirty="0" err="1"/>
              <a:t>uzly,koncové</a:t>
            </a:r>
            <a:r>
              <a:rPr lang="cs-CZ" altLang="cs-CZ" sz="2100" dirty="0"/>
              <a:t> aktivity a toky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11</a:t>
            </a:fld>
            <a:endParaRPr lang="cs-CZ" altLang="cs-CZ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39606" y="871643"/>
            <a:ext cx="3187700" cy="809625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cs-CZ" altLang="cs-CZ" sz="1500" b="1" dirty="0"/>
              <a:t>Řídicí tok</a:t>
            </a:r>
            <a:r>
              <a:rPr lang="cs-CZ" altLang="cs-CZ" sz="1500" dirty="0"/>
              <a:t> ukazuje chod řízení od jedné akce k následující.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1500" dirty="0"/>
              <a:t>Je označen čarou s šipkou.</a:t>
            </a:r>
          </a:p>
        </p:txBody>
      </p:sp>
      <p:pic>
        <p:nvPicPr>
          <p:cNvPr id="37894" name="Picture 6" descr="ad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541" y="2895600"/>
            <a:ext cx="2213372" cy="979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5" name="Picture 7" descr="ad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467" y="3975498"/>
            <a:ext cx="2106215" cy="1053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3815954" y="1914526"/>
            <a:ext cx="3187304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cs-CZ" altLang="cs-CZ" sz="1500" b="1" dirty="0"/>
              <a:t>Počáteční nebo startovní</a:t>
            </a:r>
            <a:r>
              <a:rPr lang="cs-CZ" altLang="cs-CZ" sz="1500" dirty="0"/>
              <a:t> uzel je zobrazen velkým černým bodem, 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3815954" y="2902129"/>
            <a:ext cx="3996929" cy="917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cs-CZ" altLang="cs-CZ" sz="1500" b="1" dirty="0"/>
              <a:t>Uzel koncová aktivita</a:t>
            </a:r>
            <a:r>
              <a:rPr lang="cs-CZ" altLang="cs-CZ" sz="1500" dirty="0"/>
              <a:t> je znázorněn jako kroužek s tečkou uvnitř. čarou s šipkou. uzel koncový tok označuje konec jednoho řídicího toku 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3815954" y="3975497"/>
            <a:ext cx="3888581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cs-CZ" altLang="cs-CZ" sz="1500" b="1"/>
              <a:t>Uzel koncový tok</a:t>
            </a:r>
            <a:r>
              <a:rPr lang="cs-CZ" altLang="cs-CZ" sz="1500"/>
              <a:t> je znázorněn jako kroužek s křížkem uvnitř. Uzel koncová aktivita označuje konec všech řídicích toků uvnitř aktivity. </a:t>
            </a:r>
          </a:p>
        </p:txBody>
      </p:sp>
      <p:pic>
        <p:nvPicPr>
          <p:cNvPr id="37900" name="Picture 12" descr="ad0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542" y="735806"/>
            <a:ext cx="2325290" cy="787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01" name="Picture 13" descr="ad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1707357"/>
            <a:ext cx="2213372" cy="1016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7772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altLang="cs-CZ" sz="2400" b="1" dirty="0"/>
              <a:t>Uzly paralelního rozvětvení (</a:t>
            </a:r>
            <a:r>
              <a:rPr lang="cs-CZ" altLang="cs-CZ" sz="2400" b="1" dirty="0" err="1"/>
              <a:t>Fork</a:t>
            </a:r>
            <a:r>
              <a:rPr lang="cs-CZ" altLang="cs-CZ" sz="2400" b="1" dirty="0"/>
              <a:t>) a spojení (</a:t>
            </a:r>
            <a:r>
              <a:rPr lang="cs-CZ" altLang="cs-CZ" sz="2400" b="1" dirty="0" err="1"/>
              <a:t>Join</a:t>
            </a:r>
            <a:r>
              <a:rPr lang="cs-CZ" altLang="cs-CZ" sz="2400" b="1" dirty="0"/>
              <a:t>)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12</a:t>
            </a:fld>
            <a:endParaRPr lang="cs-CZ" altLang="cs-CZ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12838"/>
            <a:ext cx="6380163" cy="973137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cs-CZ" altLang="cs-CZ" sz="1500"/>
              <a:t>Uzly rozvětvení a spojení jsou označeny shodně: buď  horizontální nebo vertikální trámek (orientace je dána orientací vstupujících nebo vystupujících toků). Označují začátek a konec souběžných (paralelních) cest řízení. </a:t>
            </a:r>
          </a:p>
        </p:txBody>
      </p:sp>
      <p:pic>
        <p:nvPicPr>
          <p:cNvPr id="38916" name="Picture 4" descr="ad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2139554"/>
            <a:ext cx="3401616" cy="1360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2596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100" b="1" dirty="0"/>
              <a:t>Oddíly (</a:t>
            </a:r>
            <a:r>
              <a:rPr lang="cs-CZ" altLang="cs-CZ" sz="2100" b="1" dirty="0" err="1"/>
              <a:t>Partition</a:t>
            </a:r>
            <a:r>
              <a:rPr lang="cs-CZ" altLang="cs-CZ" sz="2100" b="1" dirty="0"/>
              <a:t>)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13</a:t>
            </a:fld>
            <a:endParaRPr lang="cs-CZ" altLang="cs-CZ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783355"/>
            <a:ext cx="6172200" cy="1263650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1500" dirty="0"/>
              <a:t>Oddíl aktivity je znázorněn jako horizontální nebo vertikální dráha (</a:t>
            </a:r>
            <a:r>
              <a:rPr lang="cs-CZ" altLang="cs-CZ" sz="1500" dirty="0" err="1"/>
              <a:t>swimlane</a:t>
            </a:r>
            <a:r>
              <a:rPr lang="cs-CZ" altLang="cs-CZ" sz="1500" dirty="0"/>
              <a:t>). V následujícím diagramu jsou oddíly použity pro oddělení akcí uvnitř nějaké aktivity are na ty které jsou provedeny účtárnou (</a:t>
            </a:r>
            <a:r>
              <a:rPr lang="cs-CZ" altLang="cs-CZ" sz="1500" dirty="0" err="1"/>
              <a:t>Accounting</a:t>
            </a:r>
            <a:r>
              <a:rPr lang="cs-CZ" altLang="cs-CZ" sz="1500" dirty="0"/>
              <a:t> </a:t>
            </a:r>
            <a:r>
              <a:rPr lang="cs-CZ" altLang="cs-CZ" sz="1500" dirty="0" err="1"/>
              <a:t>Dept</a:t>
            </a:r>
            <a:r>
              <a:rPr lang="cs-CZ" altLang="cs-CZ" sz="1500" dirty="0"/>
              <a:t>.) a na ty které jsou provedeny zákazníkem (</a:t>
            </a:r>
            <a:r>
              <a:rPr lang="cs-CZ" altLang="cs-CZ" sz="1500" dirty="0" err="1"/>
              <a:t>Customer</a:t>
            </a:r>
            <a:r>
              <a:rPr lang="cs-CZ" altLang="cs-CZ" sz="1500" dirty="0"/>
              <a:t>).</a:t>
            </a:r>
          </a:p>
        </p:txBody>
      </p:sp>
      <p:pic>
        <p:nvPicPr>
          <p:cNvPr id="39940" name="Picture 4" descr="ad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2085976"/>
            <a:ext cx="3835004" cy="2842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868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100"/>
              <a:t>Model procesu</a:t>
            </a:r>
            <a:endParaRPr lang="cs-CZ" altLang="cs-CZ" sz="2100" b="1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14</a:t>
            </a:fld>
            <a:endParaRPr lang="cs-CZ" altLang="cs-CZ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703189"/>
            <a:ext cx="6172200" cy="865187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1350" dirty="0"/>
              <a:t>Model procesu je rozšíření diagramu činností užívaný pro modelování podnikového (obchodního) procesu. Tento diagram ukazuje, které cíle proces má, vstupy, výstupy , události a informace, které jsou zapojeny do procesu.</a:t>
            </a:r>
          </a:p>
        </p:txBody>
      </p:sp>
      <p:pic>
        <p:nvPicPr>
          <p:cNvPr id="17412" name="Picture 4" descr="BPMDG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9445" y="1475631"/>
            <a:ext cx="4968478" cy="3393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2408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100"/>
              <a:t>Model procesu</a:t>
            </a:r>
            <a:endParaRPr lang="cs-CZ" altLang="cs-CZ" sz="2100" b="1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15</a:t>
            </a:fld>
            <a:endParaRPr lang="cs-CZ" altLang="cs-CZ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703189"/>
            <a:ext cx="6172200" cy="865187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1350" dirty="0"/>
              <a:t>Model procesu je rozšíření diagramu činností užívaný pro modelování podnikového (obchodního) procesu. Tento diagram ukazuje, které cíle proces má, vstupy, výstupy , události a informace, které jsou zapojeny do procesu.</a:t>
            </a:r>
          </a:p>
        </p:txBody>
      </p:sp>
      <p:pic>
        <p:nvPicPr>
          <p:cNvPr id="17412" name="Picture 4" descr="BPMDG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860" y="1437085"/>
            <a:ext cx="4968478" cy="3393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303860" y="3495949"/>
            <a:ext cx="5292329" cy="138499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r>
              <a:rPr lang="cs-CZ" altLang="cs-CZ" sz="1050" dirty="0"/>
              <a:t>Podnikový proces</a:t>
            </a:r>
            <a:r>
              <a:rPr lang="en-US" altLang="cs-CZ" sz="1050" dirty="0"/>
              <a:t>:</a:t>
            </a:r>
            <a:endParaRPr lang="cs-CZ" altLang="cs-CZ" sz="1050" dirty="0"/>
          </a:p>
          <a:p>
            <a:r>
              <a:rPr lang="en-US" altLang="cs-CZ" sz="1050" dirty="0"/>
              <a:t>1. </a:t>
            </a:r>
            <a:r>
              <a:rPr lang="cs-CZ" altLang="cs-CZ" sz="1050" dirty="0"/>
              <a:t>Má cíl</a:t>
            </a:r>
          </a:p>
          <a:p>
            <a:r>
              <a:rPr lang="en-US" altLang="cs-CZ" sz="1050" dirty="0"/>
              <a:t>2. </a:t>
            </a:r>
            <a:r>
              <a:rPr lang="cs-CZ" altLang="cs-CZ" sz="1050" dirty="0"/>
              <a:t>Má specifické vstupy</a:t>
            </a:r>
          </a:p>
          <a:p>
            <a:r>
              <a:rPr lang="en-US" altLang="cs-CZ" sz="1050" dirty="0"/>
              <a:t>3. </a:t>
            </a:r>
            <a:r>
              <a:rPr lang="cs-CZ" altLang="cs-CZ" sz="1050" dirty="0"/>
              <a:t>Má specifické výstupy</a:t>
            </a:r>
          </a:p>
          <a:p>
            <a:r>
              <a:rPr lang="en-US" altLang="cs-CZ" sz="1050" dirty="0"/>
              <a:t>4. </a:t>
            </a:r>
            <a:r>
              <a:rPr lang="cs-CZ" altLang="cs-CZ" sz="1050" dirty="0"/>
              <a:t>Užívá zdroje</a:t>
            </a:r>
          </a:p>
          <a:p>
            <a:r>
              <a:rPr lang="en-US" altLang="cs-CZ" sz="1050" dirty="0"/>
              <a:t>5. </a:t>
            </a:r>
            <a:r>
              <a:rPr lang="cs-CZ" altLang="cs-CZ" sz="1050" dirty="0"/>
              <a:t>Skládá se z řady </a:t>
            </a:r>
            <a:r>
              <a:rPr lang="cs-CZ" altLang="cs-CZ" sz="1050" dirty="0" err="1"/>
              <a:t>aktivcit</a:t>
            </a:r>
            <a:r>
              <a:rPr lang="cs-CZ" altLang="cs-CZ" sz="1050" dirty="0"/>
              <a:t> které se vykonávají v určitém pořadí</a:t>
            </a:r>
          </a:p>
          <a:p>
            <a:r>
              <a:rPr lang="en-US" altLang="cs-CZ" sz="1050" dirty="0"/>
              <a:t>6. </a:t>
            </a:r>
            <a:r>
              <a:rPr lang="cs-CZ" altLang="cs-CZ" sz="1050" dirty="0"/>
              <a:t>Může ovlivnit více než jednu  organizační jednotku</a:t>
            </a:r>
          </a:p>
          <a:p>
            <a:r>
              <a:rPr lang="en-US" altLang="cs-CZ" sz="1050" dirty="0"/>
              <a:t>7. </a:t>
            </a:r>
            <a:r>
              <a:rPr lang="cs-CZ" altLang="cs-CZ" sz="1050" dirty="0"/>
              <a:t>Přináší zákazníkovi nějakou hodnotu. Zákazník může být interní nebo externí entitou</a:t>
            </a:r>
          </a:p>
        </p:txBody>
      </p:sp>
    </p:spTree>
    <p:extLst>
      <p:ext uri="{BB962C8B-B14F-4D97-AF65-F5344CB8AC3E}">
        <p14:creationId xmlns:p14="http://schemas.microsoft.com/office/powerpoint/2010/main" val="79997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 b="1"/>
              <a:t>Fyzický Model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16</a:t>
            </a:fld>
            <a:endParaRPr lang="cs-CZ" altLang="cs-CZ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771466"/>
            <a:ext cx="6534150" cy="978135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cs-CZ" altLang="cs-CZ" sz="1500" dirty="0"/>
              <a:t>Fyzický model resp. model nasazení (</a:t>
            </a:r>
            <a:r>
              <a:rPr lang="cs-CZ" altLang="cs-CZ" sz="1500" dirty="0" err="1"/>
              <a:t>deployment</a:t>
            </a:r>
            <a:r>
              <a:rPr lang="cs-CZ" altLang="cs-CZ" sz="1500" dirty="0"/>
              <a:t>) poskytuje detailní model jakým způsobem budou jednotlivé komponenty rozmístěny v infrastruktuře systému. Zpodrobňuje schopnosti sítě, specifikace serveru, požadavky na hardware a další informace relevantní s ohledem k rozmístění navrhovaného systému </a:t>
            </a:r>
          </a:p>
        </p:txBody>
      </p:sp>
      <p:pic>
        <p:nvPicPr>
          <p:cNvPr id="24580" name="Picture 4" descr="http://www.sparxsystems.com.au/images/screenshots/Node1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1807369"/>
            <a:ext cx="3401616" cy="303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4086225" y="1749601"/>
            <a:ext cx="2979598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altLang="cs-CZ" sz="1350" b="1"/>
              <a:t>Diagram nasazení </a:t>
            </a:r>
            <a:r>
              <a:rPr lang="cs-CZ" altLang="cs-CZ" sz="1350"/>
              <a:t>(Deployment View) </a:t>
            </a:r>
          </a:p>
        </p:txBody>
      </p:sp>
    </p:spTree>
    <p:extLst>
      <p:ext uri="{BB962C8B-B14F-4D97-AF65-F5344CB8AC3E}">
        <p14:creationId xmlns:p14="http://schemas.microsoft.com/office/powerpoint/2010/main" val="253279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771550"/>
            <a:ext cx="7416824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00"/>
              </a:spcBef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83768" y="192367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altLang="cs-CZ" sz="2400" dirty="0"/>
              <a:t>UML - </a:t>
            </a:r>
            <a:r>
              <a:rPr lang="cs-CZ" altLang="cs-CZ" sz="2400" dirty="0" err="1"/>
              <a:t>Unified</a:t>
            </a:r>
            <a:r>
              <a:rPr lang="cs-CZ" altLang="cs-CZ" sz="2400" dirty="0"/>
              <a:t> Modeling </a:t>
            </a:r>
            <a:r>
              <a:rPr lang="cs-CZ" altLang="cs-CZ" sz="2400" dirty="0" err="1"/>
              <a:t>Language</a:t>
            </a:r>
            <a:r>
              <a:rPr lang="cs-CZ" altLang="cs-CZ" sz="2700" dirty="0"/>
              <a:t> 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2</a:t>
            </a:fld>
            <a:endParaRPr lang="cs-CZ" alt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031734"/>
            <a:ext cx="6588125" cy="3725863"/>
          </a:xfrm>
        </p:spPr>
        <p:txBody>
          <a:bodyPr/>
          <a:lstStyle/>
          <a:p>
            <a:r>
              <a:rPr lang="cs-CZ" altLang="cs-CZ" sz="1800" dirty="0"/>
              <a:t>UML je grafický jazyk pro </a:t>
            </a:r>
            <a:r>
              <a:rPr lang="cs-CZ" altLang="cs-CZ" sz="1800" dirty="0" err="1"/>
              <a:t>vizualizaci,specifikaci</a:t>
            </a:r>
            <a:r>
              <a:rPr lang="cs-CZ" altLang="cs-CZ" sz="1800" dirty="0"/>
              <a:t>, konstrukci a dokumentaci komponent softwarových systémů, ale nejen softwarových systémů</a:t>
            </a:r>
          </a:p>
          <a:p>
            <a:r>
              <a:rPr lang="cs-CZ" altLang="cs-CZ" sz="1800" dirty="0"/>
              <a:t>UML nabízí standardní způsob jak psát návrhy systému, včetně konceptuálních věci jako jsou obchodní procesy a systémové funkce stejně tak jako příkazy pro programovací jazyky , databázová schémata, a znovupoužitelné softwarové komponenty. </a:t>
            </a:r>
          </a:p>
        </p:txBody>
      </p:sp>
    </p:spTree>
    <p:extLst>
      <p:ext uri="{BB962C8B-B14F-4D97-AF65-F5344CB8AC3E}">
        <p14:creationId xmlns:p14="http://schemas.microsoft.com/office/powerpoint/2010/main" val="1169620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95486"/>
            <a:ext cx="6192688" cy="507703"/>
          </a:xfrm>
        </p:spPr>
        <p:txBody>
          <a:bodyPr/>
          <a:lstStyle/>
          <a:p>
            <a:r>
              <a:rPr lang="cs-CZ" altLang="cs-CZ" sz="2400" b="1" dirty="0"/>
              <a:t>UML definuje notaci pro následující oblasti</a:t>
            </a:r>
            <a:r>
              <a:rPr lang="cs-CZ" altLang="cs-CZ" sz="3000" dirty="0"/>
              <a:t> 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3</a:t>
            </a:fld>
            <a:endParaRPr lang="cs-CZ" alt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99592" y="862380"/>
            <a:ext cx="6588125" cy="3997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1500" b="1" dirty="0"/>
              <a:t>Interakce uživatele</a:t>
            </a:r>
            <a:r>
              <a:rPr lang="cs-CZ" altLang="cs-CZ" sz="1500" dirty="0"/>
              <a:t> neboli </a:t>
            </a:r>
            <a:r>
              <a:rPr lang="cs-CZ" altLang="cs-CZ" sz="1500" dirty="0">
                <a:hlinkClick r:id="rId2"/>
              </a:rPr>
              <a:t>Use Case Model</a:t>
            </a:r>
            <a:r>
              <a:rPr lang="cs-CZ" altLang="cs-CZ" sz="1500" dirty="0"/>
              <a:t> , </a:t>
            </a:r>
            <a:r>
              <a:rPr lang="cs-CZ" altLang="cs-CZ" sz="1500" b="1" dirty="0"/>
              <a:t>model případů užití</a:t>
            </a:r>
            <a:r>
              <a:rPr lang="cs-CZ" altLang="cs-CZ" sz="1500" dirty="0"/>
              <a:t>. Popisuje rozhraní   interakcí  mezi systémem a uživateli. Jistým způsoben koresponduje s modelem požadavků (</a:t>
            </a:r>
            <a:r>
              <a:rPr lang="cs-CZ" altLang="cs-CZ" sz="1500" dirty="0" err="1"/>
              <a:t>requirements</a:t>
            </a:r>
            <a:r>
              <a:rPr lang="cs-CZ" altLang="cs-CZ" sz="1500" dirty="0"/>
              <a:t> model)</a:t>
            </a:r>
            <a:endParaRPr lang="cs-CZ" altLang="cs-CZ" sz="1500" b="1" dirty="0"/>
          </a:p>
          <a:p>
            <a:pPr>
              <a:lnSpc>
                <a:spcPct val="90000"/>
              </a:lnSpc>
            </a:pPr>
            <a:r>
              <a:rPr lang="cs-CZ" altLang="cs-CZ" sz="1500" b="1" dirty="0"/>
              <a:t>Logický model nebo model tříd</a:t>
            </a:r>
            <a:r>
              <a:rPr lang="cs-CZ" altLang="cs-CZ" sz="1500" dirty="0"/>
              <a:t> (</a:t>
            </a:r>
            <a:r>
              <a:rPr lang="cs-CZ" altLang="cs-CZ" sz="1500" dirty="0" err="1">
                <a:hlinkClick r:id="rId3"/>
              </a:rPr>
              <a:t>Logical</a:t>
            </a:r>
            <a:r>
              <a:rPr lang="cs-CZ" altLang="cs-CZ" sz="1500" dirty="0">
                <a:hlinkClick r:id="rId3"/>
              </a:rPr>
              <a:t> </a:t>
            </a:r>
            <a:r>
              <a:rPr lang="cs-CZ" altLang="cs-CZ" sz="1500" dirty="0" err="1">
                <a:hlinkClick r:id="rId3"/>
              </a:rPr>
              <a:t>or</a:t>
            </a:r>
            <a:r>
              <a:rPr lang="cs-CZ" altLang="cs-CZ" sz="1500" dirty="0">
                <a:hlinkClick r:id="rId3"/>
              </a:rPr>
              <a:t> </a:t>
            </a:r>
            <a:r>
              <a:rPr lang="cs-CZ" altLang="cs-CZ" sz="1500" dirty="0" err="1">
                <a:hlinkClick r:id="rId3"/>
              </a:rPr>
              <a:t>Class</a:t>
            </a:r>
            <a:r>
              <a:rPr lang="cs-CZ" altLang="cs-CZ" sz="1500" dirty="0">
                <a:hlinkClick r:id="rId3"/>
              </a:rPr>
              <a:t> Model</a:t>
            </a:r>
            <a:r>
              <a:rPr lang="cs-CZ" altLang="cs-CZ" sz="1500" dirty="0"/>
              <a:t>) – popisuje třídy a objekty které vytvářejí systém</a:t>
            </a:r>
            <a:endParaRPr lang="cs-CZ" altLang="cs-CZ" sz="1500" b="1" dirty="0"/>
          </a:p>
          <a:p>
            <a:pPr>
              <a:lnSpc>
                <a:spcPct val="90000"/>
              </a:lnSpc>
            </a:pPr>
            <a:r>
              <a:rPr lang="cs-CZ" altLang="cs-CZ" sz="1500" b="1" dirty="0" smtClean="0"/>
              <a:t>Model interakcí - </a:t>
            </a:r>
            <a:r>
              <a:rPr lang="cs-CZ" altLang="cs-CZ" sz="1500" b="1" dirty="0"/>
              <a:t>komunikací </a:t>
            </a:r>
            <a:r>
              <a:rPr lang="cs-CZ" altLang="cs-CZ" sz="1500" dirty="0"/>
              <a:t>– popisuje jak objekty systému budou vzájemně komunikovat aby vykonaly požadovanou  práci</a:t>
            </a:r>
            <a:endParaRPr lang="cs-CZ" altLang="cs-CZ" sz="1500" b="1" dirty="0"/>
          </a:p>
          <a:p>
            <a:pPr>
              <a:lnSpc>
                <a:spcPct val="90000"/>
              </a:lnSpc>
            </a:pPr>
            <a:r>
              <a:rPr lang="cs-CZ" altLang="cs-CZ" sz="1500" b="1" dirty="0"/>
              <a:t>Stavový model </a:t>
            </a:r>
            <a:r>
              <a:rPr lang="cs-CZ" altLang="cs-CZ" sz="1500" b="1" dirty="0" smtClean="0"/>
              <a:t>neboli </a:t>
            </a:r>
            <a:r>
              <a:rPr lang="cs-CZ" altLang="cs-CZ" sz="1500" b="1" dirty="0"/>
              <a:t>dynamický model</a:t>
            </a:r>
            <a:r>
              <a:rPr lang="cs-CZ" altLang="cs-CZ" sz="1500" dirty="0"/>
              <a:t> (</a:t>
            </a:r>
            <a:r>
              <a:rPr lang="cs-CZ" altLang="cs-CZ" sz="1500" dirty="0" err="1">
                <a:hlinkClick r:id="rId4"/>
              </a:rPr>
              <a:t>Dynamic</a:t>
            </a:r>
            <a:r>
              <a:rPr lang="cs-CZ" altLang="cs-CZ" sz="1500" dirty="0">
                <a:hlinkClick r:id="rId4"/>
              </a:rPr>
              <a:t> Model</a:t>
            </a:r>
            <a:r>
              <a:rPr lang="cs-CZ" altLang="cs-CZ" sz="1500" dirty="0"/>
              <a:t>) – Stavová schémata popisují stavy a podmínky, kterými třídy (prvky systému) projdou během času. Grafy činností popisují průběh práce, který systém bude implementovat </a:t>
            </a:r>
            <a:endParaRPr lang="cs-CZ" altLang="cs-CZ" sz="1500" b="1" dirty="0"/>
          </a:p>
          <a:p>
            <a:pPr>
              <a:lnSpc>
                <a:spcPct val="90000"/>
              </a:lnSpc>
            </a:pPr>
            <a:r>
              <a:rPr lang="cs-CZ" altLang="cs-CZ" sz="1500" b="1" dirty="0" smtClean="0"/>
              <a:t>Fyzický </a:t>
            </a:r>
            <a:r>
              <a:rPr lang="cs-CZ" altLang="cs-CZ" sz="1500" b="1" dirty="0"/>
              <a:t>model resp. komponentní model</a:t>
            </a:r>
            <a:r>
              <a:rPr lang="cs-CZ" altLang="cs-CZ" sz="1500" dirty="0"/>
              <a:t> (</a:t>
            </a:r>
            <a:r>
              <a:rPr lang="cs-CZ" altLang="cs-CZ" sz="1500" dirty="0" err="1">
                <a:hlinkClick r:id="rId5"/>
              </a:rPr>
              <a:t>Component</a:t>
            </a:r>
            <a:r>
              <a:rPr lang="cs-CZ" altLang="cs-CZ" sz="1500" dirty="0">
                <a:hlinkClick r:id="rId5"/>
              </a:rPr>
              <a:t> Model</a:t>
            </a:r>
            <a:r>
              <a:rPr lang="cs-CZ" altLang="cs-CZ" sz="1500" dirty="0"/>
              <a:t>) – popisuje programové (a někdy i hardwarové komponenty) které tvoří systém</a:t>
            </a:r>
            <a:endParaRPr lang="cs-CZ" altLang="cs-CZ" sz="1500" b="1" dirty="0"/>
          </a:p>
          <a:p>
            <a:pPr>
              <a:lnSpc>
                <a:spcPct val="90000"/>
              </a:lnSpc>
            </a:pPr>
            <a:r>
              <a:rPr lang="cs-CZ" altLang="cs-CZ" sz="1500" b="1" dirty="0"/>
              <a:t>Fyzický model rozmístění</a:t>
            </a:r>
            <a:r>
              <a:rPr lang="cs-CZ" altLang="cs-CZ" sz="1500" dirty="0"/>
              <a:t>  (</a:t>
            </a:r>
            <a:r>
              <a:rPr lang="cs-CZ" altLang="cs-CZ" sz="1500" dirty="0" err="1">
                <a:hlinkClick r:id="rId6"/>
              </a:rPr>
              <a:t>Physical</a:t>
            </a:r>
            <a:r>
              <a:rPr lang="cs-CZ" altLang="cs-CZ" sz="1500" dirty="0">
                <a:hlinkClick r:id="rId6"/>
              </a:rPr>
              <a:t> </a:t>
            </a:r>
            <a:r>
              <a:rPr lang="cs-CZ" altLang="cs-CZ" sz="1500" dirty="0" err="1">
                <a:hlinkClick r:id="rId6"/>
              </a:rPr>
              <a:t>Deployment</a:t>
            </a:r>
            <a:r>
              <a:rPr lang="cs-CZ" altLang="cs-CZ" sz="1500" dirty="0">
                <a:hlinkClick r:id="rId6"/>
              </a:rPr>
              <a:t> Model</a:t>
            </a:r>
            <a:r>
              <a:rPr lang="cs-CZ" altLang="cs-CZ" sz="1500" dirty="0"/>
              <a:t>) – popisuje fyzickou (hardwarovou) architekturu a rozmístění komponent na této hardwarové architektuře.. </a:t>
            </a:r>
          </a:p>
        </p:txBody>
      </p:sp>
    </p:spTree>
    <p:extLst>
      <p:ext uri="{BB962C8B-B14F-4D97-AF65-F5344CB8AC3E}">
        <p14:creationId xmlns:p14="http://schemas.microsoft.com/office/powerpoint/2010/main" val="138839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95486"/>
            <a:ext cx="5688632" cy="507703"/>
          </a:xfrm>
        </p:spPr>
        <p:txBody>
          <a:bodyPr/>
          <a:lstStyle/>
          <a:p>
            <a:r>
              <a:rPr lang="cs-CZ" altLang="cs-CZ" sz="2400" b="1" dirty="0"/>
              <a:t>Diagramy pro modelování struktury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4</a:t>
            </a:fld>
            <a:endParaRPr lang="cs-CZ" alt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871587"/>
            <a:ext cx="6588125" cy="3997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1500" b="1" dirty="0"/>
              <a:t>Diagramy</a:t>
            </a:r>
            <a:r>
              <a:rPr lang="cs-CZ" altLang="cs-CZ" sz="1500" dirty="0"/>
              <a:t> </a:t>
            </a:r>
            <a:r>
              <a:rPr lang="cs-CZ" altLang="cs-CZ" sz="1500" b="1" dirty="0"/>
              <a:t>balíčků</a:t>
            </a:r>
            <a:r>
              <a:rPr lang="cs-CZ" altLang="cs-CZ" sz="1500" dirty="0"/>
              <a:t> se používají k rozdělení modelů do logických kontejnerů  nebo balíků ('</a:t>
            </a:r>
            <a:r>
              <a:rPr lang="cs-CZ" altLang="cs-CZ" sz="1500" dirty="0" err="1"/>
              <a:t>packages</a:t>
            </a:r>
            <a:r>
              <a:rPr lang="cs-CZ" altLang="cs-CZ" sz="1500" dirty="0"/>
              <a:t>') a popisují jejich interakce na vyšší úrovni (tj. na úrovni těch kontejnerů)</a:t>
            </a:r>
          </a:p>
          <a:p>
            <a:pPr>
              <a:lnSpc>
                <a:spcPct val="80000"/>
              </a:lnSpc>
            </a:pPr>
            <a:r>
              <a:rPr lang="cs-CZ" altLang="cs-CZ" sz="1500" b="1" dirty="0"/>
              <a:t>Diagramy tříd</a:t>
            </a:r>
            <a:r>
              <a:rPr lang="cs-CZ" altLang="cs-CZ" sz="1500" dirty="0"/>
              <a:t> nebo též </a:t>
            </a:r>
            <a:r>
              <a:rPr lang="cs-CZ" altLang="cs-CZ" sz="1500" b="1" dirty="0"/>
              <a:t>strukturální diagramy</a:t>
            </a:r>
            <a:r>
              <a:rPr lang="cs-CZ" altLang="cs-CZ" sz="1500" dirty="0"/>
              <a:t> definují základní stavební bloky modelu: typy, třídy a  obecné součásti které jsou použity pro konstrukci úplného modelu</a:t>
            </a:r>
          </a:p>
          <a:p>
            <a:pPr>
              <a:lnSpc>
                <a:spcPct val="80000"/>
              </a:lnSpc>
            </a:pPr>
            <a:r>
              <a:rPr lang="cs-CZ" altLang="cs-CZ" sz="1500" b="1" dirty="0"/>
              <a:t>Diagramy objektů</a:t>
            </a:r>
            <a:r>
              <a:rPr lang="cs-CZ" altLang="cs-CZ" sz="1500" dirty="0"/>
              <a:t> ukazují jak vztahy mezi  instancemi  strukturálních elementů a jejich použití </a:t>
            </a:r>
            <a:r>
              <a:rPr lang="cs-CZ" altLang="cs-CZ" sz="1500" dirty="0" smtClean="0"/>
              <a:t>  </a:t>
            </a:r>
            <a:r>
              <a:rPr lang="cs-CZ" altLang="cs-CZ" sz="1500" dirty="0"/>
              <a:t>za běhu systému </a:t>
            </a:r>
          </a:p>
          <a:p>
            <a:pPr>
              <a:lnSpc>
                <a:spcPct val="80000"/>
              </a:lnSpc>
            </a:pPr>
            <a:r>
              <a:rPr lang="cs-CZ" altLang="cs-CZ" sz="1500" b="1" dirty="0"/>
              <a:t>Kompositní diagramy, Diagramy</a:t>
            </a:r>
            <a:r>
              <a:rPr lang="cs-CZ" altLang="cs-CZ" sz="1500" dirty="0"/>
              <a:t> </a:t>
            </a:r>
            <a:r>
              <a:rPr lang="cs-CZ" altLang="cs-CZ" sz="1500" b="1" dirty="0"/>
              <a:t>složených struktur </a:t>
            </a:r>
            <a:r>
              <a:rPr lang="cs-CZ" altLang="cs-CZ" sz="1500" dirty="0"/>
              <a:t>(</a:t>
            </a:r>
            <a:r>
              <a:rPr lang="cs-CZ" altLang="cs-CZ" sz="1500" dirty="0" err="1"/>
              <a:t>Composite</a:t>
            </a:r>
            <a:r>
              <a:rPr lang="cs-CZ" altLang="cs-CZ" sz="1500" dirty="0"/>
              <a:t> </a:t>
            </a:r>
            <a:r>
              <a:rPr lang="cs-CZ" altLang="cs-CZ" sz="1500" dirty="0" err="1"/>
              <a:t>Structure</a:t>
            </a:r>
            <a:r>
              <a:rPr lang="cs-CZ" altLang="cs-CZ" sz="1500" dirty="0"/>
              <a:t> </a:t>
            </a:r>
            <a:r>
              <a:rPr lang="cs-CZ" altLang="cs-CZ" sz="1500" dirty="0" err="1"/>
              <a:t>diagrams</a:t>
            </a:r>
            <a:r>
              <a:rPr lang="cs-CZ" altLang="cs-CZ" sz="1500" dirty="0"/>
              <a:t>) poskytují prostředky pro zobrazování vrstev struktur elementů a zaměřují se na vnitřní detaily, konstrukci a vztahy prvků a struktur   </a:t>
            </a:r>
          </a:p>
          <a:p>
            <a:pPr>
              <a:lnSpc>
                <a:spcPct val="80000"/>
              </a:lnSpc>
            </a:pPr>
            <a:r>
              <a:rPr lang="cs-CZ" altLang="cs-CZ" sz="1500" b="1" dirty="0"/>
              <a:t>Diagramy komponent</a:t>
            </a:r>
            <a:r>
              <a:rPr lang="cs-CZ" altLang="cs-CZ" sz="1500" dirty="0"/>
              <a:t> se používají pro modelování struktur vyšší úrovně nebo složitějších struktur, obvykle tvořených jednou nebo více třídami a s dobře definovaným </a:t>
            </a:r>
            <a:r>
              <a:rPr lang="cs-CZ" altLang="cs-CZ" sz="1500" dirty="0" smtClean="0"/>
              <a:t>rozhraním</a:t>
            </a:r>
            <a:endParaRPr lang="cs-CZ" altLang="cs-CZ" sz="1500" dirty="0"/>
          </a:p>
          <a:p>
            <a:pPr>
              <a:lnSpc>
                <a:spcPct val="80000"/>
              </a:lnSpc>
            </a:pPr>
            <a:r>
              <a:rPr lang="cs-CZ" altLang="cs-CZ" sz="1500" b="1" dirty="0"/>
              <a:t>Diagramy nasazení</a:t>
            </a:r>
            <a:r>
              <a:rPr lang="cs-CZ" altLang="cs-CZ" sz="1500" dirty="0"/>
              <a:t> (</a:t>
            </a:r>
            <a:r>
              <a:rPr lang="cs-CZ" altLang="cs-CZ" sz="1500" dirty="0" err="1"/>
              <a:t>Deployment</a:t>
            </a:r>
            <a:r>
              <a:rPr lang="cs-CZ" altLang="cs-CZ" sz="1500" dirty="0"/>
              <a:t> </a:t>
            </a:r>
            <a:r>
              <a:rPr lang="cs-CZ" altLang="cs-CZ" sz="1500" dirty="0" err="1"/>
              <a:t>diagrams</a:t>
            </a:r>
            <a:r>
              <a:rPr lang="cs-CZ" altLang="cs-CZ" sz="1500" dirty="0"/>
              <a:t>) ukazují fyzické rozmístění významných prvků v reálném prostředí </a:t>
            </a:r>
          </a:p>
        </p:txBody>
      </p:sp>
    </p:spTree>
    <p:extLst>
      <p:ext uri="{BB962C8B-B14F-4D97-AF65-F5344CB8AC3E}">
        <p14:creationId xmlns:p14="http://schemas.microsoft.com/office/powerpoint/2010/main" val="791480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95486"/>
            <a:ext cx="5400600" cy="507703"/>
          </a:xfrm>
        </p:spPr>
        <p:txBody>
          <a:bodyPr/>
          <a:lstStyle/>
          <a:p>
            <a:r>
              <a:rPr lang="cs-CZ" altLang="cs-CZ" sz="2400" b="1" dirty="0"/>
              <a:t>Diagramy pro modelování chování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5</a:t>
            </a:fld>
            <a:endParaRPr lang="cs-CZ" altLang="cs-CZ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871587"/>
            <a:ext cx="6588125" cy="3997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1350" b="1" dirty="0"/>
              <a:t>Diagramy případů užití</a:t>
            </a:r>
            <a:r>
              <a:rPr lang="cs-CZ" altLang="cs-CZ" sz="1350" dirty="0"/>
              <a:t> (Use Case </a:t>
            </a:r>
            <a:r>
              <a:rPr lang="cs-CZ" altLang="cs-CZ" sz="1350" dirty="0" err="1"/>
              <a:t>diagrams</a:t>
            </a:r>
            <a:r>
              <a:rPr lang="cs-CZ" altLang="cs-CZ" sz="1350" dirty="0"/>
              <a:t>) se používají k modelování interakce uživatele se  systémem. Definují </a:t>
            </a:r>
            <a:r>
              <a:rPr lang="cs-CZ" altLang="cs-CZ" sz="1350" dirty="0" err="1"/>
              <a:t>definují</a:t>
            </a:r>
            <a:r>
              <a:rPr lang="cs-CZ" altLang="cs-CZ" sz="1350" dirty="0"/>
              <a:t> chování, požadavky a omezení formou scénářů a skriptů   </a:t>
            </a:r>
          </a:p>
          <a:p>
            <a:pPr>
              <a:lnSpc>
                <a:spcPct val="80000"/>
              </a:lnSpc>
            </a:pPr>
            <a:r>
              <a:rPr lang="cs-CZ" altLang="cs-CZ" sz="1350" b="1" dirty="0"/>
              <a:t>Diagramy aktivit</a:t>
            </a:r>
            <a:r>
              <a:rPr lang="cs-CZ" altLang="cs-CZ" sz="1350" dirty="0"/>
              <a:t> (</a:t>
            </a:r>
            <a:r>
              <a:rPr lang="cs-CZ" altLang="cs-CZ" sz="1350" dirty="0" err="1"/>
              <a:t>Activity</a:t>
            </a:r>
            <a:r>
              <a:rPr lang="cs-CZ" altLang="cs-CZ" sz="1350" dirty="0"/>
              <a:t> </a:t>
            </a:r>
            <a:r>
              <a:rPr lang="cs-CZ" altLang="cs-CZ" sz="1350" dirty="0" err="1"/>
              <a:t>diagrams</a:t>
            </a:r>
            <a:r>
              <a:rPr lang="cs-CZ" altLang="cs-CZ" sz="1350" dirty="0"/>
              <a:t>)  mají široké pole použití počínaje definováním základního toku zpracování až po zachycení rozhodovacích bodů a akcí uvnitř jakékoliv obecného procesu </a:t>
            </a:r>
          </a:p>
          <a:p>
            <a:pPr>
              <a:lnSpc>
                <a:spcPct val="80000"/>
              </a:lnSpc>
            </a:pPr>
            <a:r>
              <a:rPr lang="cs-CZ" altLang="cs-CZ" sz="1350" b="1" dirty="0"/>
              <a:t>Diagramy stavových přechodů (</a:t>
            </a:r>
            <a:r>
              <a:rPr lang="cs-CZ" altLang="cs-CZ" sz="1350" dirty="0" err="1"/>
              <a:t>State</a:t>
            </a:r>
            <a:r>
              <a:rPr lang="cs-CZ" altLang="cs-CZ" sz="1350" dirty="0"/>
              <a:t> </a:t>
            </a:r>
            <a:r>
              <a:rPr lang="cs-CZ" altLang="cs-CZ" sz="1350" dirty="0" err="1"/>
              <a:t>Machine</a:t>
            </a:r>
            <a:r>
              <a:rPr lang="cs-CZ" altLang="cs-CZ" sz="1350" dirty="0"/>
              <a:t> </a:t>
            </a:r>
            <a:r>
              <a:rPr lang="cs-CZ" altLang="cs-CZ" sz="1350" dirty="0" err="1"/>
              <a:t>diagrams</a:t>
            </a:r>
            <a:r>
              <a:rPr lang="cs-CZ" altLang="cs-CZ" sz="1350" dirty="0"/>
              <a:t> ) jsou podstatné pro porozumění podmínkám přechodu z jednoho stavu systému do jiného stavu které charakterizují stav modelu za jeho běhu </a:t>
            </a:r>
          </a:p>
          <a:p>
            <a:pPr>
              <a:lnSpc>
                <a:spcPct val="80000"/>
              </a:lnSpc>
            </a:pPr>
            <a:r>
              <a:rPr lang="cs-CZ" altLang="cs-CZ" sz="1350" b="1" dirty="0"/>
              <a:t>Komunikační diagramy</a:t>
            </a:r>
            <a:r>
              <a:rPr lang="cs-CZ" altLang="cs-CZ" sz="1350" dirty="0"/>
              <a:t> (</a:t>
            </a:r>
            <a:r>
              <a:rPr lang="cs-CZ" altLang="cs-CZ" sz="1350" dirty="0" err="1"/>
              <a:t>Communication</a:t>
            </a:r>
            <a:r>
              <a:rPr lang="cs-CZ" altLang="cs-CZ" sz="1350" dirty="0"/>
              <a:t> </a:t>
            </a:r>
            <a:r>
              <a:rPr lang="cs-CZ" altLang="cs-CZ" sz="1350" dirty="0" err="1"/>
              <a:t>diagrams</a:t>
            </a:r>
            <a:r>
              <a:rPr lang="cs-CZ" altLang="cs-CZ" sz="1350" dirty="0"/>
              <a:t>) znázorňují síť a posloupnost zpráv nebo komunikací mezí objekty za běhu při jejich spolupráci   </a:t>
            </a:r>
          </a:p>
          <a:p>
            <a:pPr>
              <a:lnSpc>
                <a:spcPct val="80000"/>
              </a:lnSpc>
            </a:pPr>
            <a:r>
              <a:rPr lang="cs-CZ" altLang="cs-CZ" sz="1350" b="1" dirty="0"/>
              <a:t>Sekvenční diagramy</a:t>
            </a:r>
            <a:r>
              <a:rPr lang="cs-CZ" altLang="cs-CZ" sz="1350" dirty="0"/>
              <a:t> (</a:t>
            </a:r>
            <a:r>
              <a:rPr lang="cs-CZ" altLang="cs-CZ" sz="1350" dirty="0" err="1"/>
              <a:t>Sequence</a:t>
            </a:r>
            <a:r>
              <a:rPr lang="cs-CZ" altLang="cs-CZ" sz="1350" dirty="0"/>
              <a:t> </a:t>
            </a:r>
            <a:r>
              <a:rPr lang="cs-CZ" altLang="cs-CZ" sz="1350" dirty="0" err="1"/>
              <a:t>diagrams</a:t>
            </a:r>
            <a:r>
              <a:rPr lang="cs-CZ" altLang="cs-CZ" sz="1350" dirty="0"/>
              <a:t>) úzce souvisejí s komunikačními diagramy a zobrazují posloupnost zpráv předávaných mezi objekty s použitím vertikálních časových os   </a:t>
            </a:r>
          </a:p>
          <a:p>
            <a:pPr>
              <a:lnSpc>
                <a:spcPct val="80000"/>
              </a:lnSpc>
            </a:pPr>
            <a:r>
              <a:rPr lang="cs-CZ" altLang="cs-CZ" sz="1350" b="1" dirty="0"/>
              <a:t>Časovací diagramy</a:t>
            </a:r>
            <a:r>
              <a:rPr lang="cs-CZ" altLang="cs-CZ" sz="1350" dirty="0"/>
              <a:t> (</a:t>
            </a:r>
            <a:r>
              <a:rPr lang="cs-CZ" altLang="cs-CZ" sz="1350" dirty="0" err="1"/>
              <a:t>Timing</a:t>
            </a:r>
            <a:r>
              <a:rPr lang="cs-CZ" altLang="cs-CZ" sz="1350" dirty="0"/>
              <a:t> </a:t>
            </a:r>
            <a:r>
              <a:rPr lang="cs-CZ" altLang="cs-CZ" sz="1350" dirty="0" err="1"/>
              <a:t>diagrams</a:t>
            </a:r>
            <a:r>
              <a:rPr lang="cs-CZ" altLang="cs-CZ" sz="1350" dirty="0"/>
              <a:t>) spojují sekvenční a stavové diagramy aby poskytly názornější pohled na stavy objektů v čase a na zprávy které způsobují změnu jejich stavu </a:t>
            </a:r>
          </a:p>
          <a:p>
            <a:pPr>
              <a:lnSpc>
                <a:spcPct val="80000"/>
              </a:lnSpc>
            </a:pPr>
            <a:r>
              <a:rPr lang="cs-CZ" altLang="cs-CZ" sz="1350" b="1" dirty="0"/>
              <a:t>Diagramy přehledu interakcí</a:t>
            </a:r>
            <a:r>
              <a:rPr lang="cs-CZ" altLang="cs-CZ" sz="1350" dirty="0"/>
              <a:t> (</a:t>
            </a:r>
            <a:r>
              <a:rPr lang="cs-CZ" altLang="cs-CZ" sz="1350" dirty="0" err="1"/>
              <a:t>Interaction</a:t>
            </a:r>
            <a:r>
              <a:rPr lang="cs-CZ" altLang="cs-CZ" sz="1350" dirty="0"/>
              <a:t> </a:t>
            </a:r>
            <a:r>
              <a:rPr lang="cs-CZ" altLang="cs-CZ" sz="1350" dirty="0" err="1"/>
              <a:t>Overview</a:t>
            </a:r>
            <a:r>
              <a:rPr lang="cs-CZ" altLang="cs-CZ" sz="1350" dirty="0"/>
              <a:t> </a:t>
            </a:r>
            <a:r>
              <a:rPr lang="cs-CZ" altLang="cs-CZ" sz="1350" dirty="0" err="1"/>
              <a:t>diagrams</a:t>
            </a:r>
            <a:r>
              <a:rPr lang="cs-CZ" altLang="cs-CZ" sz="1350" dirty="0"/>
              <a:t>) spojují diagramy činností a sekvenční diagramy aby umožnily interakčním fragmentům (</a:t>
            </a:r>
            <a:r>
              <a:rPr lang="cs-CZ" altLang="cs-CZ" sz="1350" dirty="0" err="1"/>
              <a:t>interaction</a:t>
            </a:r>
            <a:r>
              <a:rPr lang="cs-CZ" altLang="cs-CZ" sz="1350" dirty="0"/>
              <a:t> </a:t>
            </a:r>
            <a:r>
              <a:rPr lang="cs-CZ" altLang="cs-CZ" sz="1350" dirty="0" err="1"/>
              <a:t>occurrence</a:t>
            </a:r>
            <a:r>
              <a:rPr lang="cs-CZ" altLang="cs-CZ" sz="1350" dirty="0"/>
              <a:t>) se lépe propojit s rozhodovacími bloky a toky zpracování</a:t>
            </a:r>
          </a:p>
          <a:p>
            <a:pPr>
              <a:lnSpc>
                <a:spcPct val="80000"/>
              </a:lnSpc>
            </a:pPr>
            <a:endParaRPr lang="cs-CZ" altLang="cs-CZ" sz="1350" dirty="0"/>
          </a:p>
        </p:txBody>
      </p:sp>
    </p:spTree>
    <p:extLst>
      <p:ext uri="{BB962C8B-B14F-4D97-AF65-F5344CB8AC3E}">
        <p14:creationId xmlns:p14="http://schemas.microsoft.com/office/powerpoint/2010/main" val="1002316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 b="1"/>
              <a:t>Dynamický  Model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6</a:t>
            </a:fld>
            <a:endParaRPr lang="cs-CZ" altLang="cs-CZ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910512"/>
            <a:ext cx="6172200" cy="380523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cs-CZ" sz="1500" dirty="0"/>
              <a:t>V</a:t>
            </a:r>
            <a:r>
              <a:rPr lang="cs-CZ" altLang="cs-CZ" sz="1500" dirty="0" err="1"/>
              <a:t>yjádření</a:t>
            </a:r>
            <a:r>
              <a:rPr lang="cs-CZ" altLang="cs-CZ" sz="1500" dirty="0"/>
              <a:t> a modelování chování systému v čase. Zahrnuje podporu pro </a:t>
            </a:r>
            <a:endParaRPr lang="en-US" altLang="cs-CZ" sz="1500" dirty="0"/>
          </a:p>
          <a:p>
            <a:r>
              <a:rPr lang="cs-CZ" altLang="cs-CZ" sz="1500" dirty="0"/>
              <a:t>diagramy činností, </a:t>
            </a:r>
            <a:endParaRPr lang="en-US" altLang="cs-CZ" sz="1500" dirty="0"/>
          </a:p>
          <a:p>
            <a:r>
              <a:rPr lang="cs-CZ" altLang="cs-CZ" sz="1500" dirty="0"/>
              <a:t>stavové diagramy, </a:t>
            </a:r>
            <a:endParaRPr lang="en-US" altLang="cs-CZ" sz="1500" dirty="0"/>
          </a:p>
          <a:p>
            <a:r>
              <a:rPr lang="cs-CZ" altLang="cs-CZ" sz="1500" dirty="0"/>
              <a:t>diagramy </a:t>
            </a:r>
            <a:r>
              <a:rPr lang="cs-CZ" altLang="cs-CZ" sz="1500" dirty="0" smtClean="0"/>
              <a:t>následností</a:t>
            </a:r>
            <a:endParaRPr lang="en-US" altLang="cs-CZ" sz="1500" dirty="0"/>
          </a:p>
          <a:p>
            <a:r>
              <a:rPr lang="cs-CZ" altLang="cs-CZ" sz="1500" dirty="0"/>
              <a:t>rozšíření </a:t>
            </a:r>
            <a:r>
              <a:rPr lang="cs-CZ" altLang="cs-CZ" sz="1500" dirty="0" smtClean="0"/>
              <a:t>- </a:t>
            </a:r>
            <a:r>
              <a:rPr lang="cs-CZ" altLang="cs-CZ" sz="1500" dirty="0"/>
              <a:t>modelování </a:t>
            </a:r>
            <a:r>
              <a:rPr lang="en-US" altLang="cs-CZ" sz="1500" dirty="0" err="1"/>
              <a:t>podnikov</a:t>
            </a:r>
            <a:r>
              <a:rPr lang="cs-CZ" altLang="cs-CZ" sz="1500" dirty="0" err="1"/>
              <a:t>ých</a:t>
            </a:r>
            <a:r>
              <a:rPr lang="cs-CZ" altLang="cs-CZ" sz="1500" dirty="0"/>
              <a:t> procesů (</a:t>
            </a:r>
            <a:r>
              <a:rPr lang="cs-CZ" altLang="cs-CZ" sz="1500" dirty="0">
                <a:hlinkClick r:id="rId2"/>
              </a:rPr>
              <a:t>business </a:t>
            </a:r>
            <a:r>
              <a:rPr lang="cs-CZ" altLang="cs-CZ" sz="1500" dirty="0" err="1">
                <a:hlinkClick r:id="rId2"/>
              </a:rPr>
              <a:t>process</a:t>
            </a:r>
            <a:r>
              <a:rPr lang="cs-CZ" altLang="cs-CZ" sz="1500" dirty="0">
                <a:hlinkClick r:id="rId2"/>
              </a:rPr>
              <a:t> modelling</a:t>
            </a:r>
            <a:r>
              <a:rPr lang="cs-CZ" altLang="cs-CZ" sz="1500" dirty="0"/>
              <a:t>).</a:t>
            </a:r>
            <a:r>
              <a:rPr lang="cs-CZ" alt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7008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100" b="1" dirty="0"/>
              <a:t>Diagramy činností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7</a:t>
            </a:fld>
            <a:endParaRPr lang="cs-CZ" altLang="cs-CZ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3500" y="835785"/>
            <a:ext cx="1997075" cy="4267200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1500" dirty="0"/>
              <a:t>Diagram činností se používají k vyjádření dynamického chování modelu. Zobrazuje aktivity prováděné lidskými nebo systémovými aktéry a přechody mezi aktivitami včetně podmínek řídících přechody k různým aktivitám. Model též může zachytit synchronizační body v nichž se může více aktivit zahájit paralelní zpracování. 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302522" y="4731990"/>
            <a:ext cx="7289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000000"/>
                </a:solidFill>
              </a:rPr>
              <a:t>K</a:t>
            </a:r>
            <a:r>
              <a:rPr lang="cs-CZ" sz="800" dirty="0" smtClean="0">
                <a:solidFill>
                  <a:srgbClr val="000000"/>
                </a:solidFill>
              </a:rPr>
              <a:t>onec</a:t>
            </a:r>
            <a:endParaRPr lang="cs-CZ" sz="800" dirty="0">
              <a:solidFill>
                <a:srgbClr val="000000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2"/>
          <a:srcRect b="4520"/>
          <a:stretch/>
        </p:blipFill>
        <p:spPr>
          <a:xfrm>
            <a:off x="2600575" y="541338"/>
            <a:ext cx="5067556" cy="4262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22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Diagram činností a plavecké dráhy</a:t>
            </a:r>
            <a:endParaRPr lang="cs-CZ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8</a:t>
            </a:fld>
            <a:endParaRPr lang="cs-CZ" altLang="cs-CZ"/>
          </a:p>
        </p:txBody>
      </p:sp>
      <p:graphicFrame>
        <p:nvGraphicFramePr>
          <p:cNvPr id="44035" name="Object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96631017"/>
              </p:ext>
            </p:extLst>
          </p:nvPr>
        </p:nvGraphicFramePr>
        <p:xfrm>
          <a:off x="2051720" y="771550"/>
          <a:ext cx="4319588" cy="4234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Klip" r:id="rId4" imgW="6923810" imgH="7533333" progId="MS_ClipArt_Gallery.2">
                  <p:embed/>
                </p:oleObj>
              </mc:Choice>
              <mc:Fallback>
                <p:oleObj name="Klip" r:id="rId4" imgW="6923810" imgH="7533333" progId="MS_ClipArt_Gallery.2">
                  <p:embed/>
                  <p:pic>
                    <p:nvPicPr>
                      <p:cNvPr id="4403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771550"/>
                        <a:ext cx="4319588" cy="42342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476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 b="1"/>
              <a:t>Diagramy aktivit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B786-825A-4B3B-BEE5-69B27C3FC421}" type="slidenum">
              <a:rPr lang="cs-CZ" altLang="cs-CZ" smtClean="0"/>
              <a:pPr/>
              <a:t>9</a:t>
            </a:fld>
            <a:endParaRPr lang="cs-CZ" altLang="cs-CZ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691717"/>
            <a:ext cx="6624736" cy="1350962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cs-CZ" altLang="cs-CZ" sz="1500" dirty="0"/>
              <a:t>Diagramy aktivit ukazují tok akcí  (</a:t>
            </a:r>
            <a:r>
              <a:rPr lang="cs-CZ" altLang="cs-CZ" sz="1500" dirty="0" err="1"/>
              <a:t>workflow</a:t>
            </a:r>
            <a:r>
              <a:rPr lang="cs-CZ" altLang="cs-CZ" sz="1500" dirty="0"/>
              <a:t>) od startovního bodu ke koncovému bodu,  přičemž zpodrobňují řadu rozhodovacích cest, které existují při postupu mezi jednotlivými událostmi vznikajících při provádění činnosti. Mohou být použity pro detailní popis situací, v nichž může dojít k paralelnímu zpracování, které se může vyskytnout při zpracování některých aktivit. </a:t>
            </a:r>
          </a:p>
        </p:txBody>
      </p:sp>
      <p:pic>
        <p:nvPicPr>
          <p:cNvPr id="35844" name="Picture 4" descr="http://www.sparxsystems.com.au/images/screenshots/uml2_tutorial/ad03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031206"/>
            <a:ext cx="6211491" cy="2739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4139951" y="1038511"/>
            <a:ext cx="810667" cy="169516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4139952" y="1027039"/>
            <a:ext cx="1890564" cy="17066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H="1">
            <a:off x="3221832" y="843557"/>
            <a:ext cx="2214264" cy="2429471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>
            <a:off x="6822604" y="915566"/>
            <a:ext cx="125884" cy="235865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62258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3288</TotalTime>
  <Words>1154</Words>
  <Application>Microsoft Office PowerPoint</Application>
  <PresentationFormat>Předvádění na obrazovce (16:9)</PresentationFormat>
  <Paragraphs>94</Paragraphs>
  <Slides>17</Slides>
  <Notes>2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SLU</vt:lpstr>
      <vt:lpstr>Klip</vt:lpstr>
      <vt:lpstr>Objektové metody modelování</vt:lpstr>
      <vt:lpstr>UML - Unified Modeling Language </vt:lpstr>
      <vt:lpstr>UML definuje notaci pro následující oblasti </vt:lpstr>
      <vt:lpstr>Diagramy pro modelování struktury</vt:lpstr>
      <vt:lpstr>Diagramy pro modelování chování</vt:lpstr>
      <vt:lpstr>Dynamický  Model</vt:lpstr>
      <vt:lpstr>Diagramy činností</vt:lpstr>
      <vt:lpstr>Diagram činností a plavecké dráhy</vt:lpstr>
      <vt:lpstr>Diagramy aktivit</vt:lpstr>
      <vt:lpstr>Aktivita, akce a jejich omezení</vt:lpstr>
      <vt:lpstr>Řídicí tok,počáteční uzly,koncové aktivity a toky</vt:lpstr>
      <vt:lpstr>Uzly paralelního rozvětvení (Fork) a spojení (Join)</vt:lpstr>
      <vt:lpstr>Oddíly (Partition)</vt:lpstr>
      <vt:lpstr>Model procesu</vt:lpstr>
      <vt:lpstr>Model procesu</vt:lpstr>
      <vt:lpstr>Fyzický Model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franek</cp:lastModifiedBy>
  <cp:revision>237</cp:revision>
  <dcterms:created xsi:type="dcterms:W3CDTF">2016-07-06T15:42:34Z</dcterms:created>
  <dcterms:modified xsi:type="dcterms:W3CDTF">2020-10-21T12:33:06Z</dcterms:modified>
</cp:coreProperties>
</file>