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6" r:id="rId20"/>
    <p:sldId id="317" r:id="rId21"/>
    <p:sldId id="318" r:id="rId22"/>
    <p:sldId id="319" r:id="rId23"/>
    <p:sldId id="320" r:id="rId24"/>
    <p:sldId id="323" r:id="rId25"/>
    <p:sldId id="324" r:id="rId26"/>
    <p:sldId id="325" r:id="rId27"/>
    <p:sldId id="326" r:id="rId28"/>
    <p:sldId id="327" r:id="rId29"/>
    <p:sldId id="328" r:id="rId30"/>
    <p:sldId id="329" r:id="rId31"/>
    <p:sldId id="331" r:id="rId32"/>
    <p:sldId id="332" r:id="rId33"/>
    <p:sldId id="333" r:id="rId34"/>
    <p:sldId id="334" r:id="rId35"/>
    <p:sldId id="335" r:id="rId36"/>
    <p:sldId id="336" r:id="rId37"/>
    <p:sldId id="337" r:id="rId38"/>
    <p:sldId id="338" r:id="rId39"/>
    <p:sldId id="339" r:id="rId40"/>
    <p:sldId id="340" r:id="rId41"/>
    <p:sldId id="341" r:id="rId42"/>
    <p:sldId id="342" r:id="rId43"/>
    <p:sldId id="343" r:id="rId44"/>
    <p:sldId id="344" r:id="rId45"/>
    <p:sldId id="345" r:id="rId46"/>
    <p:sldId id="295" r:id="rId47"/>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39" d="100"/>
          <a:sy n="139" d="100"/>
        </p:scale>
        <p:origin x="726" y="102"/>
      </p:cViewPr>
      <p:guideLst>
        <p:guide orient="horz" pos="1620"/>
        <p:guide pos="2880"/>
      </p:guideLst>
    </p:cSldViewPr>
  </p:slideViewPr>
  <p:outlineViewPr>
    <p:cViewPr>
      <p:scale>
        <a:sx n="33" d="100"/>
        <a:sy n="33" d="100"/>
      </p:scale>
      <p:origin x="0" y="-13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4" d="100"/>
          <a:sy n="94" d="100"/>
        </p:scale>
        <p:origin x="3606"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19.11.2018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1121450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46</a:t>
            </a:fld>
            <a:endParaRPr lang="cs-CZ"/>
          </a:p>
        </p:txBody>
      </p:sp>
    </p:spTree>
    <p:extLst>
      <p:ext uri="{BB962C8B-B14F-4D97-AF65-F5344CB8AC3E}">
        <p14:creationId xmlns:p14="http://schemas.microsoft.com/office/powerpoint/2010/main" val="4167719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05979"/>
            <a:ext cx="8229600" cy="857250"/>
          </a:xfrm>
        </p:spPr>
        <p:txBody>
          <a:bodyPr/>
          <a:lstStyle/>
          <a:p>
            <a:r>
              <a:rPr lang="cs-CZ" smtClean="0"/>
              <a:t>Kliknutím lze upravit styl.</a:t>
            </a:r>
            <a:endParaRPr lang="cs-CZ"/>
          </a:p>
        </p:txBody>
      </p:sp>
      <p:sp>
        <p:nvSpPr>
          <p:cNvPr id="3" name="Zástupný symbol pro text 2"/>
          <p:cNvSpPr>
            <a:spLocks noGrp="1"/>
          </p:cNvSpPr>
          <p:nvPr>
            <p:ph type="body" sz="half" idx="1"/>
          </p:nvPr>
        </p:nvSpPr>
        <p:spPr>
          <a:xfrm>
            <a:off x="457200" y="1200151"/>
            <a:ext cx="4038600" cy="33944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200151"/>
            <a:ext cx="4038600" cy="33944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4683919"/>
            <a:ext cx="2133600" cy="357188"/>
          </a:xfrm>
        </p:spPr>
        <p:txBody>
          <a:bodyPr/>
          <a:lstStyle>
            <a:lvl1pPr>
              <a:defRPr/>
            </a:lvl1pPr>
          </a:lstStyle>
          <a:p>
            <a:endParaRPr lang="cs-CZ" altLang="cs-CZ"/>
          </a:p>
        </p:txBody>
      </p:sp>
      <p:sp>
        <p:nvSpPr>
          <p:cNvPr id="6" name="Zástupný symbol pro zápatí 5"/>
          <p:cNvSpPr>
            <a:spLocks noGrp="1"/>
          </p:cNvSpPr>
          <p:nvPr>
            <p:ph type="ftr" sz="quarter" idx="11"/>
          </p:nvPr>
        </p:nvSpPr>
        <p:spPr>
          <a:xfrm>
            <a:off x="3124200" y="4683919"/>
            <a:ext cx="2895600" cy="357188"/>
          </a:xfrm>
        </p:spPr>
        <p:txBody>
          <a:bodyPr/>
          <a:lstStyle>
            <a:lvl1pPr>
              <a:defRPr/>
            </a:lvl1pPr>
          </a:lstStyle>
          <a:p>
            <a:endParaRPr lang="cs-CZ" altLang="cs-CZ"/>
          </a:p>
        </p:txBody>
      </p:sp>
      <p:sp>
        <p:nvSpPr>
          <p:cNvPr id="7" name="Zástupný symbol pro číslo snímku 6"/>
          <p:cNvSpPr>
            <a:spLocks noGrp="1"/>
          </p:cNvSpPr>
          <p:nvPr>
            <p:ph type="sldNum" sz="quarter" idx="12"/>
          </p:nvPr>
        </p:nvSpPr>
        <p:spPr>
          <a:xfrm>
            <a:off x="6553200" y="4683919"/>
            <a:ext cx="2133600" cy="357188"/>
          </a:xfrm>
        </p:spPr>
        <p:txBody>
          <a:bodyPr/>
          <a:lstStyle>
            <a:lvl1pPr>
              <a:defRPr/>
            </a:lvl1pPr>
          </a:lstStyle>
          <a:p>
            <a:fld id="{BBAF136B-80DB-4DD1-9BC5-ACEF14D7AAE2}" type="slidenum">
              <a:rPr lang="cs-CZ" altLang="cs-CZ"/>
              <a:pPr/>
              <a:t>‹#›</a:t>
            </a:fld>
            <a:endParaRPr lang="cs-CZ" altLang="cs-CZ"/>
          </a:p>
        </p:txBody>
      </p:sp>
    </p:spTree>
    <p:extLst>
      <p:ext uri="{BB962C8B-B14F-4D97-AF65-F5344CB8AC3E}">
        <p14:creationId xmlns:p14="http://schemas.microsoft.com/office/powerpoint/2010/main" val="280227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pPr>
              <a:defRPr/>
            </a:pPr>
            <a:fld id="{3F345B0F-7D35-4C58-98B9-93963BADEA3C}" type="datetime1">
              <a:rPr lang="cs-CZ" smtClean="0"/>
              <a:pPr>
                <a:defRPr/>
              </a:pPr>
              <a:t>19.11.2018</a:t>
            </a:fld>
            <a:endParaRPr lang="cs-CZ"/>
          </a:p>
        </p:txBody>
      </p:sp>
      <p:sp>
        <p:nvSpPr>
          <p:cNvPr id="5" name="Zástupný symbol pro zápatí 4"/>
          <p:cNvSpPr>
            <a:spLocks noGrp="1"/>
          </p:cNvSpPr>
          <p:nvPr>
            <p:ph type="ftr" sz="quarter" idx="11"/>
          </p:nvPr>
        </p:nvSpPr>
        <p:spPr/>
        <p:txBody>
          <a:bodyPr/>
          <a:lstStyle/>
          <a:p>
            <a:pPr>
              <a:defRPr/>
            </a:pPr>
            <a:r>
              <a:rPr lang="cs-CZ" smtClean="0"/>
              <a:t>Úvod do objektového modelování</a:t>
            </a:r>
            <a:endParaRPr lang="cs-CZ"/>
          </a:p>
        </p:txBody>
      </p:sp>
      <p:sp>
        <p:nvSpPr>
          <p:cNvPr id="6" name="Zástupný symbol pro číslo snímku 5"/>
          <p:cNvSpPr>
            <a:spLocks noGrp="1"/>
          </p:cNvSpPr>
          <p:nvPr>
            <p:ph type="sldNum" sz="quarter" idx="12"/>
          </p:nvPr>
        </p:nvSpPr>
        <p:spPr/>
        <p:txBody>
          <a:bodyPr/>
          <a:lstStyle/>
          <a:p>
            <a:fld id="{0D2CB607-F9B2-48E7-B19D-A86108C6E63C}" type="slidenum">
              <a:rPr lang="cs-CZ" altLang="cs-CZ" smtClean="0"/>
              <a:pPr/>
              <a:t>‹#›</a:t>
            </a:fld>
            <a:endParaRPr lang="cs-CZ" altLang="cs-CZ"/>
          </a:p>
        </p:txBody>
      </p:sp>
    </p:spTree>
    <p:extLst>
      <p:ext uri="{BB962C8B-B14F-4D97-AF65-F5344CB8AC3E}">
        <p14:creationId xmlns:p14="http://schemas.microsoft.com/office/powerpoint/2010/main" val="2941737195"/>
      </p:ext>
    </p:extLst>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642263189"/>
      </p:ext>
    </p:extLst>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Nadpis a obsah">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973628378"/>
      </p:ext>
    </p:extLst>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p:spPr>
        <p:txBody>
          <a:bodyPr anchor="b"/>
          <a:lstStyle>
            <a:lvl1pPr algn="ctr">
              <a:defRPr sz="4500"/>
            </a:lvl1pPr>
          </a:lstStyle>
          <a:p>
            <a:r>
              <a:rPr lang="cs-CZ" smtClean="0"/>
              <a:t>Kliknutím lze upravit styl.</a:t>
            </a:r>
            <a:endParaRPr lang="cs-CZ"/>
          </a:p>
        </p:txBody>
      </p:sp>
      <p:sp>
        <p:nvSpPr>
          <p:cNvPr id="3" name="Podnadpis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lvl1pPr>
              <a:defRPr/>
            </a:lvl1pPr>
          </a:lstStyle>
          <a:p>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E1BDE5B0-0F98-4DED-8D0D-8BBB18C6935A}" type="slidenum">
              <a:rPr lang="cs-CZ" altLang="cs-CZ"/>
              <a:pPr/>
              <a:t>‹#›</a:t>
            </a:fld>
            <a:endParaRPr lang="cs-CZ" altLang="cs-CZ"/>
          </a:p>
        </p:txBody>
      </p:sp>
    </p:spTree>
    <p:extLst>
      <p:ext uri="{BB962C8B-B14F-4D97-AF65-F5344CB8AC3E}">
        <p14:creationId xmlns:p14="http://schemas.microsoft.com/office/powerpoint/2010/main" val="407895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lvl1pPr>
              <a:defRPr/>
            </a:lvl1pPr>
          </a:lstStyle>
          <a:p>
            <a:endParaRPr lang="cs-CZ" altLang="cs-CZ"/>
          </a:p>
        </p:txBody>
      </p:sp>
      <p:sp>
        <p:nvSpPr>
          <p:cNvPr id="4" name="Zástupný symbol pro zápatí 3"/>
          <p:cNvSpPr>
            <a:spLocks noGrp="1"/>
          </p:cNvSpPr>
          <p:nvPr>
            <p:ph type="ftr" sz="quarter" idx="11"/>
          </p:nvPr>
        </p:nvSpPr>
        <p:spPr/>
        <p:txBody>
          <a:bodyPr/>
          <a:lstStyle>
            <a:lvl1pPr>
              <a:defRPr/>
            </a:lvl1pPr>
          </a:lstStyle>
          <a:p>
            <a:endParaRPr lang="cs-CZ" altLang="cs-CZ"/>
          </a:p>
        </p:txBody>
      </p:sp>
      <p:sp>
        <p:nvSpPr>
          <p:cNvPr id="5" name="Zástupný symbol pro číslo snímku 4"/>
          <p:cNvSpPr>
            <a:spLocks noGrp="1"/>
          </p:cNvSpPr>
          <p:nvPr>
            <p:ph type="sldNum" sz="quarter" idx="12"/>
          </p:nvPr>
        </p:nvSpPr>
        <p:spPr/>
        <p:txBody>
          <a:bodyPr/>
          <a:lstStyle>
            <a:lvl1pPr>
              <a:defRPr/>
            </a:lvl1pPr>
          </a:lstStyle>
          <a:p>
            <a:fld id="{FA87C97B-B704-4493-849C-FD9C1808290A}" type="slidenum">
              <a:rPr lang="cs-CZ" altLang="cs-CZ"/>
              <a:pPr/>
              <a:t>‹#›</a:t>
            </a:fld>
            <a:endParaRPr lang="cs-CZ" altLang="cs-CZ"/>
          </a:p>
        </p:txBody>
      </p:sp>
    </p:spTree>
    <p:extLst>
      <p:ext uri="{BB962C8B-B14F-4D97-AF65-F5344CB8AC3E}">
        <p14:creationId xmlns:p14="http://schemas.microsoft.com/office/powerpoint/2010/main" val="555189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OverObj">
  <p:cSld name="Nadpis a text nad obsah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05979"/>
            <a:ext cx="8229600" cy="857250"/>
          </a:xfrm>
        </p:spPr>
        <p:txBody>
          <a:bodyPr/>
          <a:lstStyle/>
          <a:p>
            <a:r>
              <a:rPr lang="cs-CZ" smtClean="0"/>
              <a:t>Kliknutím lze upravit styl.</a:t>
            </a:r>
            <a:endParaRPr lang="cs-CZ"/>
          </a:p>
        </p:txBody>
      </p:sp>
      <p:sp>
        <p:nvSpPr>
          <p:cNvPr id="3" name="Zástupný symbol pro text 2"/>
          <p:cNvSpPr>
            <a:spLocks noGrp="1"/>
          </p:cNvSpPr>
          <p:nvPr>
            <p:ph type="body" sz="half" idx="1"/>
          </p:nvPr>
        </p:nvSpPr>
        <p:spPr>
          <a:xfrm>
            <a:off x="457200" y="1200150"/>
            <a:ext cx="8229600" cy="1639491"/>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57200" y="2953942"/>
            <a:ext cx="8229600" cy="1640681"/>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4683919"/>
            <a:ext cx="2133600" cy="357188"/>
          </a:xfrm>
        </p:spPr>
        <p:txBody>
          <a:bodyPr/>
          <a:lstStyle>
            <a:lvl1pPr>
              <a:defRPr/>
            </a:lvl1pPr>
          </a:lstStyle>
          <a:p>
            <a:endParaRPr lang="cs-CZ" altLang="cs-CZ"/>
          </a:p>
        </p:txBody>
      </p:sp>
      <p:sp>
        <p:nvSpPr>
          <p:cNvPr id="6" name="Zástupný symbol pro zápatí 5"/>
          <p:cNvSpPr>
            <a:spLocks noGrp="1"/>
          </p:cNvSpPr>
          <p:nvPr>
            <p:ph type="ftr" sz="quarter" idx="11"/>
          </p:nvPr>
        </p:nvSpPr>
        <p:spPr>
          <a:xfrm>
            <a:off x="3124200" y="4683919"/>
            <a:ext cx="2895600" cy="357188"/>
          </a:xfrm>
        </p:spPr>
        <p:txBody>
          <a:bodyPr/>
          <a:lstStyle>
            <a:lvl1pPr>
              <a:defRPr/>
            </a:lvl1pPr>
          </a:lstStyle>
          <a:p>
            <a:endParaRPr lang="cs-CZ" altLang="cs-CZ"/>
          </a:p>
        </p:txBody>
      </p:sp>
      <p:sp>
        <p:nvSpPr>
          <p:cNvPr id="7" name="Zástupný symbol pro číslo snímku 6"/>
          <p:cNvSpPr>
            <a:spLocks noGrp="1"/>
          </p:cNvSpPr>
          <p:nvPr>
            <p:ph type="sldNum" sz="quarter" idx="12"/>
          </p:nvPr>
        </p:nvSpPr>
        <p:spPr>
          <a:xfrm>
            <a:off x="6553200" y="4683919"/>
            <a:ext cx="2133600" cy="357188"/>
          </a:xfrm>
        </p:spPr>
        <p:txBody>
          <a:bodyPr/>
          <a:lstStyle>
            <a:lvl1pPr>
              <a:defRPr/>
            </a:lvl1pPr>
          </a:lstStyle>
          <a:p>
            <a:fld id="{11279C51-333A-4F0D-8AFF-B806DB1B17AF}" type="slidenum">
              <a:rPr lang="cs-CZ" altLang="cs-CZ"/>
              <a:pPr/>
              <a:t>‹#›</a:t>
            </a:fld>
            <a:endParaRPr lang="cs-CZ" altLang="cs-CZ"/>
          </a:p>
        </p:txBody>
      </p:sp>
    </p:spTree>
    <p:extLst>
      <p:ext uri="{BB962C8B-B14F-4D97-AF65-F5344CB8AC3E}">
        <p14:creationId xmlns:p14="http://schemas.microsoft.com/office/powerpoint/2010/main" val="279191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oleObject" Target="../embeddings/oleObject5.bin"/><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parxsystems.com.au/resources/tutorial/dynamic_model.html" TargetMode="External"/><Relationship Id="rId2" Type="http://schemas.openxmlformats.org/officeDocument/2006/relationships/hyperlink" Target="http://www.sparxsystems.com.au/resources/tutorial/use_case_model.html" TargetMode="External"/><Relationship Id="rId1" Type="http://schemas.openxmlformats.org/officeDocument/2006/relationships/slideLayout" Target="../slideLayouts/slideLayout2.xml"/><Relationship Id="rId6" Type="http://schemas.openxmlformats.org/officeDocument/2006/relationships/hyperlink" Target="http://www.sparxsystems.com.au/resources/tutorial/physical_models.html" TargetMode="External"/><Relationship Id="rId5" Type="http://schemas.openxmlformats.org/officeDocument/2006/relationships/hyperlink" Target="http://www.sparxsystems.com.au/resources/tutorial/component_model.html" TargetMode="External"/><Relationship Id="rId4" Type="http://schemas.openxmlformats.org/officeDocument/2006/relationships/hyperlink" Target="http://www.sparxsystems.com.au/resources/tutorial/logical_model.html"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www.sparxsystems.com.au/platforms/business_process_modeling.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4.png"/><Relationship Id="rId4" Type="http://schemas.openxmlformats.org/officeDocument/2006/relationships/oleObject" Target="../embeddings/oleObject9.bin"/></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http://www.sparxsystems.com.au/images/screenshots/Node1.gif" TargetMode="External"/><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http://www.sparxsystems.com.au/images/screenshots/uml2_tutorial/ad03.GIF" TargetMode="External"/><Relationship Id="rId2" Type="http://schemas.openxmlformats.org/officeDocument/2006/relationships/image" Target="../media/image31.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4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5" Type="http://schemas.openxmlformats.org/officeDocument/2006/relationships/image" Target="../media/image38.png"/><Relationship Id="rId4" Type="http://schemas.openxmlformats.org/officeDocument/2006/relationships/image" Target="../media/image37.png"/></Relationships>
</file>

<file path=ppt/slides/_rels/slide4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904656"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Objektové metody modelování</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Přednáška 7</a:t>
            </a:r>
          </a:p>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UML shrnutí a přehled diagramů</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RNDr. Zdeněk Franěk, Ph.D.</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
        <p:nvSpPr>
          <p:cNvPr id="4" name="TextovéPole 3"/>
          <p:cNvSpPr txBox="1"/>
          <p:nvPr/>
        </p:nvSpPr>
        <p:spPr>
          <a:xfrm>
            <a:off x="1043608" y="2499742"/>
            <a:ext cx="4464496" cy="646331"/>
          </a:xfrm>
          <a:prstGeom prst="rect">
            <a:avLst/>
          </a:prstGeom>
          <a:noFill/>
        </p:spPr>
        <p:txBody>
          <a:bodyPr wrap="square" rtlCol="0">
            <a:spAutoFit/>
          </a:bodyPr>
          <a:lstStyle/>
          <a:p>
            <a:r>
              <a:rPr lang="cs-CZ" dirty="0" smtClean="0">
                <a:solidFill>
                  <a:schemeClr val="bg1"/>
                </a:solidFill>
              </a:rPr>
              <a:t>UML diagramy 2. část</a:t>
            </a:r>
          </a:p>
          <a:p>
            <a:endParaRPr lang="cs-CZ" dirty="0">
              <a:solidFill>
                <a:schemeClr val="bg1"/>
              </a:solidFill>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51520" y="195486"/>
            <a:ext cx="5616624" cy="507703"/>
          </a:xfrm>
        </p:spPr>
        <p:txBody>
          <a:bodyPr/>
          <a:lstStyle/>
          <a:p>
            <a:r>
              <a:rPr lang="cs-CZ" altLang="cs-CZ" sz="2400" u="sng" dirty="0"/>
              <a:t>Znázornění vztahů mezi případy užití</a:t>
            </a:r>
            <a:endParaRPr lang="cs-CZ" altLang="cs-CZ" sz="2700" u="sng" dirty="0"/>
          </a:p>
        </p:txBody>
      </p:sp>
      <p:sp>
        <p:nvSpPr>
          <p:cNvPr id="2" name="Zástupný symbol pro číslo snímku 1"/>
          <p:cNvSpPr>
            <a:spLocks noGrp="1"/>
          </p:cNvSpPr>
          <p:nvPr>
            <p:ph type="sldNum" sz="quarter" idx="12"/>
          </p:nvPr>
        </p:nvSpPr>
        <p:spPr/>
        <p:txBody>
          <a:bodyPr/>
          <a:lstStyle/>
          <a:p>
            <a:fld id="{11279C51-333A-4F0D-8AFF-B806DB1B17AF}" type="slidenum">
              <a:rPr lang="cs-CZ" altLang="cs-CZ" smtClean="0"/>
              <a:pPr/>
              <a:t>10</a:t>
            </a:fld>
            <a:endParaRPr lang="cs-CZ" altLang="cs-CZ"/>
          </a:p>
        </p:txBody>
      </p:sp>
      <p:sp>
        <p:nvSpPr>
          <p:cNvPr id="52227" name="Rectangle 3"/>
          <p:cNvSpPr>
            <a:spLocks noGrp="1" noChangeArrowheads="1"/>
          </p:cNvSpPr>
          <p:nvPr>
            <p:ph type="body" sz="half" idx="4294967295"/>
          </p:nvPr>
        </p:nvSpPr>
        <p:spPr>
          <a:xfrm>
            <a:off x="0" y="1200150"/>
            <a:ext cx="6172200" cy="1635125"/>
          </a:xfrm>
        </p:spPr>
        <p:txBody>
          <a:bodyPr/>
          <a:lstStyle/>
          <a:p>
            <a:r>
              <a:rPr lang="cs-CZ" altLang="cs-CZ" sz="1500" i="1" u="sng"/>
              <a:t>Vkládání</a:t>
            </a:r>
            <a:r>
              <a:rPr lang="cs-CZ" altLang="cs-CZ" sz="1500"/>
              <a:t> – umožňuje kroky definované jedním případem užití použít ve druhém případě užití. </a:t>
            </a:r>
          </a:p>
          <a:p>
            <a:r>
              <a:rPr lang="cs-CZ" altLang="cs-CZ" sz="1500" i="1" u="sng"/>
              <a:t>Rozšiřování</a:t>
            </a:r>
            <a:r>
              <a:rPr lang="cs-CZ" altLang="cs-CZ" sz="1500"/>
              <a:t> – dává prostředky k vytvoření nového případu užití přidáním kroků k případu užití, který již existuje. Rozšíření je možné provést jen na určitých místech v sekvenci kroků základního případu užití. Tato místa se nazývají </a:t>
            </a:r>
            <a:r>
              <a:rPr lang="cs-CZ" altLang="cs-CZ" sz="1500" i="1"/>
              <a:t>body rozšíření</a:t>
            </a:r>
            <a:r>
              <a:rPr lang="cs-CZ" altLang="cs-CZ" sz="1500"/>
              <a:t>.</a:t>
            </a:r>
          </a:p>
          <a:p>
            <a:endParaRPr lang="cs-CZ" altLang="cs-CZ" sz="1500"/>
          </a:p>
          <a:p>
            <a:endParaRPr lang="cs-CZ" altLang="cs-CZ" sz="1500"/>
          </a:p>
        </p:txBody>
      </p:sp>
      <p:sp>
        <p:nvSpPr>
          <p:cNvPr id="52228" name="Text Box 4"/>
          <p:cNvSpPr txBox="1">
            <a:spLocks noChangeArrowheads="1"/>
          </p:cNvSpPr>
          <p:nvPr/>
        </p:nvSpPr>
        <p:spPr bwMode="auto">
          <a:xfrm>
            <a:off x="2400301" y="4057650"/>
            <a:ext cx="101822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Vkládání</a:t>
            </a:r>
          </a:p>
        </p:txBody>
      </p:sp>
      <p:sp>
        <p:nvSpPr>
          <p:cNvPr id="52229" name="Text Box 5"/>
          <p:cNvSpPr txBox="1">
            <a:spLocks noChangeArrowheads="1"/>
          </p:cNvSpPr>
          <p:nvPr/>
        </p:nvSpPr>
        <p:spPr bwMode="auto">
          <a:xfrm>
            <a:off x="5274469" y="4030266"/>
            <a:ext cx="12299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cs-CZ" altLang="cs-CZ" i="1">
                <a:latin typeface="Times New Roman" panose="02020603050405020304" pitchFamily="18" charset="0"/>
              </a:rPr>
              <a:t>Rozšiřování</a:t>
            </a:r>
          </a:p>
        </p:txBody>
      </p:sp>
      <p:graphicFrame>
        <p:nvGraphicFramePr>
          <p:cNvPr id="52230" name="Object 6"/>
          <p:cNvGraphicFramePr>
            <a:graphicFrameLocks noChangeAspect="1"/>
          </p:cNvGraphicFramePr>
          <p:nvPr/>
        </p:nvGraphicFramePr>
        <p:xfrm>
          <a:off x="2303860" y="3327798"/>
          <a:ext cx="1398984" cy="592931"/>
        </p:xfrm>
        <a:graphic>
          <a:graphicData uri="http://schemas.openxmlformats.org/presentationml/2006/ole">
            <mc:AlternateContent xmlns:mc="http://schemas.openxmlformats.org/markup-compatibility/2006">
              <mc:Choice xmlns:v="urn:schemas-microsoft-com:vml" Requires="v">
                <p:oleObj spid="_x0000_s3102" name="Rastrový obrázek" r:id="rId3" imgW="561905" imgH="237969" progId="Paint.Picture">
                  <p:embed/>
                </p:oleObj>
              </mc:Choice>
              <mc:Fallback>
                <p:oleObj name="Rastrový obrázek" r:id="rId3" imgW="561905" imgH="237969" progId="Paint.Picture">
                  <p:embed/>
                  <p:pic>
                    <p:nvPicPr>
                      <p:cNvPr id="5223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3860" y="3327798"/>
                        <a:ext cx="1398984" cy="592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5219700" y="3327798"/>
          <a:ext cx="1458516" cy="583406"/>
        </p:xfrm>
        <a:graphic>
          <a:graphicData uri="http://schemas.openxmlformats.org/presentationml/2006/ole">
            <mc:AlternateContent xmlns:mc="http://schemas.openxmlformats.org/markup-compatibility/2006">
              <mc:Choice xmlns:v="urn:schemas-microsoft-com:vml" Requires="v">
                <p:oleObj spid="_x0000_s3103" name="Rastrový obrázek" r:id="rId5" imgW="619211" imgH="247685" progId="Paint.Picture">
                  <p:embed/>
                </p:oleObj>
              </mc:Choice>
              <mc:Fallback>
                <p:oleObj name="Rastrový obrázek" r:id="rId5" imgW="619211" imgH="247685" progId="Paint.Picture">
                  <p:embed/>
                  <p:pic>
                    <p:nvPicPr>
                      <p:cNvPr id="52231"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3327798"/>
                        <a:ext cx="1458516" cy="583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94705097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fade">
                                      <p:cBhvr>
                                        <p:cTn id="7" dur="500"/>
                                        <p:tgtEl>
                                          <p:spTgt spid="52227">
                                            <p:txEl>
                                              <p:pRg st="0" end="0"/>
                                            </p:txEl>
                                          </p:spTgt>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52227">
                                            <p:txEl>
                                              <p:pRg st="1" end="1"/>
                                            </p:txEl>
                                          </p:spTgt>
                                        </p:tgtEl>
                                        <p:attrNameLst>
                                          <p:attrName>style.visibility</p:attrName>
                                        </p:attrNameLst>
                                      </p:cBhvr>
                                      <p:to>
                                        <p:strVal val="visible"/>
                                      </p:to>
                                    </p:set>
                                    <p:animEffect transition="in" filter="fade">
                                      <p:cBhvr>
                                        <p:cTn id="10" dur="500"/>
                                        <p:tgtEl>
                                          <p:spTgt spid="52227">
                                            <p:txEl>
                                              <p:pRg st="1" end="1"/>
                                            </p:txEl>
                                          </p:spTgt>
                                        </p:tgtEl>
                                      </p:cBhvr>
                                    </p:animEffect>
                                  </p:childTnLst>
                                </p:cTn>
                              </p:par>
                              <p:par>
                                <p:cTn id="11" presetID="10" presetClass="entr" presetSubtype="0" fill="hold" nodeType="withEffect">
                                  <p:stCondLst>
                                    <p:cond delay="1000"/>
                                  </p:stCondLst>
                                  <p:childTnLst>
                                    <p:set>
                                      <p:cBhvr>
                                        <p:cTn id="12" dur="1" fill="hold">
                                          <p:stCondLst>
                                            <p:cond delay="0"/>
                                          </p:stCondLst>
                                        </p:cTn>
                                        <p:tgtEl>
                                          <p:spTgt spid="52230"/>
                                        </p:tgtEl>
                                        <p:attrNameLst>
                                          <p:attrName>style.visibility</p:attrName>
                                        </p:attrNameLst>
                                      </p:cBhvr>
                                      <p:to>
                                        <p:strVal val="visible"/>
                                      </p:to>
                                    </p:set>
                                    <p:animEffect transition="in" filter="fade">
                                      <p:cBhvr>
                                        <p:cTn id="13" dur="500"/>
                                        <p:tgtEl>
                                          <p:spTgt spid="52230"/>
                                        </p:tgtEl>
                                      </p:cBhvr>
                                    </p:animEffect>
                                  </p:childTnLst>
                                </p:cTn>
                              </p:par>
                              <p:par>
                                <p:cTn id="14" presetID="10" presetClass="entr" presetSubtype="0" fill="hold" grpId="0" nodeType="withEffect">
                                  <p:stCondLst>
                                    <p:cond delay="1000"/>
                                  </p:stCondLst>
                                  <p:childTnLst>
                                    <p:set>
                                      <p:cBhvr>
                                        <p:cTn id="15" dur="1" fill="hold">
                                          <p:stCondLst>
                                            <p:cond delay="0"/>
                                          </p:stCondLst>
                                        </p:cTn>
                                        <p:tgtEl>
                                          <p:spTgt spid="52228"/>
                                        </p:tgtEl>
                                        <p:attrNameLst>
                                          <p:attrName>style.visibility</p:attrName>
                                        </p:attrNameLst>
                                      </p:cBhvr>
                                      <p:to>
                                        <p:strVal val="visible"/>
                                      </p:to>
                                    </p:set>
                                    <p:animEffect transition="in" filter="fade">
                                      <p:cBhvr>
                                        <p:cTn id="16" dur="500"/>
                                        <p:tgtEl>
                                          <p:spTgt spid="52228"/>
                                        </p:tgtEl>
                                      </p:cBhvr>
                                    </p:animEffect>
                                  </p:childTnLst>
                                </p:cTn>
                              </p:par>
                              <p:par>
                                <p:cTn id="17" presetID="10" presetClass="entr" presetSubtype="0" fill="hold" nodeType="withEffect">
                                  <p:stCondLst>
                                    <p:cond delay="1500"/>
                                  </p:stCondLst>
                                  <p:childTnLst>
                                    <p:set>
                                      <p:cBhvr>
                                        <p:cTn id="18" dur="1" fill="hold">
                                          <p:stCondLst>
                                            <p:cond delay="0"/>
                                          </p:stCondLst>
                                        </p:cTn>
                                        <p:tgtEl>
                                          <p:spTgt spid="52231"/>
                                        </p:tgtEl>
                                        <p:attrNameLst>
                                          <p:attrName>style.visibility</p:attrName>
                                        </p:attrNameLst>
                                      </p:cBhvr>
                                      <p:to>
                                        <p:strVal val="visible"/>
                                      </p:to>
                                    </p:set>
                                    <p:animEffect transition="in" filter="fade">
                                      <p:cBhvr>
                                        <p:cTn id="19" dur="500"/>
                                        <p:tgtEl>
                                          <p:spTgt spid="52231"/>
                                        </p:tgtEl>
                                      </p:cBhvr>
                                    </p:animEffect>
                                  </p:childTnLst>
                                </p:cTn>
                              </p:par>
                              <p:par>
                                <p:cTn id="20" presetID="10" presetClass="entr" presetSubtype="0" fill="hold" grpId="0" nodeType="withEffect">
                                  <p:stCondLst>
                                    <p:cond delay="1500"/>
                                  </p:stCondLst>
                                  <p:childTnLst>
                                    <p:set>
                                      <p:cBhvr>
                                        <p:cTn id="21" dur="1" fill="hold">
                                          <p:stCondLst>
                                            <p:cond delay="0"/>
                                          </p:stCondLst>
                                        </p:cTn>
                                        <p:tgtEl>
                                          <p:spTgt spid="52229"/>
                                        </p:tgtEl>
                                        <p:attrNameLst>
                                          <p:attrName>style.visibility</p:attrName>
                                        </p:attrNameLst>
                                      </p:cBhvr>
                                      <p:to>
                                        <p:strVal val="visible"/>
                                      </p:to>
                                    </p:set>
                                    <p:animEffect transition="in" filter="fade">
                                      <p:cBhvr>
                                        <p:cTn id="22" dur="500"/>
                                        <p:tgtEl>
                                          <p:spTgt spid="52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P spid="52228" grpId="0"/>
      <p:bldP spid="5222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cs-CZ" altLang="cs-CZ" sz="2400" u="sng"/>
              <a:t>Příklad vkládání mezi případy užití</a:t>
            </a:r>
          </a:p>
        </p:txBody>
      </p:sp>
      <p:sp>
        <p:nvSpPr>
          <p:cNvPr id="2" name="Zástupný symbol pro číslo snímku 1"/>
          <p:cNvSpPr>
            <a:spLocks noGrp="1"/>
          </p:cNvSpPr>
          <p:nvPr>
            <p:ph type="sldNum" sz="quarter" idx="12"/>
          </p:nvPr>
        </p:nvSpPr>
        <p:spPr/>
        <p:txBody>
          <a:bodyPr/>
          <a:lstStyle/>
          <a:p>
            <a:fld id="{BBAF136B-80DB-4DD1-9BC5-ACEF14D7AAE2}" type="slidenum">
              <a:rPr lang="cs-CZ" altLang="cs-CZ" smtClean="0"/>
              <a:pPr/>
              <a:t>11</a:t>
            </a:fld>
            <a:endParaRPr lang="cs-CZ" altLang="cs-CZ"/>
          </a:p>
        </p:txBody>
      </p:sp>
      <p:sp>
        <p:nvSpPr>
          <p:cNvPr id="53251" name="Rectangle 3"/>
          <p:cNvSpPr>
            <a:spLocks noGrp="1" noChangeArrowheads="1"/>
          </p:cNvSpPr>
          <p:nvPr>
            <p:ph type="body" sz="half" idx="4294967295"/>
          </p:nvPr>
        </p:nvSpPr>
        <p:spPr>
          <a:xfrm>
            <a:off x="0" y="1200150"/>
            <a:ext cx="3025775" cy="3394075"/>
          </a:xfrm>
        </p:spPr>
        <p:txBody>
          <a:bodyPr/>
          <a:lstStyle/>
          <a:p>
            <a:pPr>
              <a:lnSpc>
                <a:spcPct val="90000"/>
              </a:lnSpc>
              <a:buClr>
                <a:schemeClr val="tx1"/>
              </a:buClr>
            </a:pPr>
            <a:r>
              <a:rPr lang="cs-CZ" altLang="cs-CZ" sz="1500" i="1" u="sng"/>
              <a:t>Nápojový automat:</a:t>
            </a:r>
            <a:r>
              <a:rPr lang="cs-CZ" altLang="cs-CZ" sz="1500"/>
              <a:t> Příklad se zaměřuje na případy </a:t>
            </a:r>
            <a:r>
              <a:rPr lang="cs-CZ" altLang="cs-CZ" sz="1500" i="1"/>
              <a:t>Doplnění zásob</a:t>
            </a:r>
            <a:r>
              <a:rPr lang="cs-CZ" altLang="cs-CZ" sz="1500"/>
              <a:t> a </a:t>
            </a:r>
            <a:r>
              <a:rPr lang="cs-CZ" altLang="cs-CZ" sz="1500" i="1"/>
              <a:t>Výběr peněz</a:t>
            </a:r>
            <a:r>
              <a:rPr lang="cs-CZ" altLang="cs-CZ" sz="1500"/>
              <a:t>. Oba případy začínají tím, že se automat odemkne a otevře, a končí jeho uzavřením a uzamčením. První společnou fázi lze popsat jako případ užití s názvem </a:t>
            </a:r>
            <a:r>
              <a:rPr lang="cs-CZ" altLang="cs-CZ" sz="1500" i="1"/>
              <a:t>Odkrýt vnitřek</a:t>
            </a:r>
            <a:r>
              <a:rPr lang="cs-CZ" altLang="cs-CZ" sz="1500"/>
              <a:t> </a:t>
            </a:r>
            <a:r>
              <a:rPr lang="cs-CZ" altLang="cs-CZ" sz="1500" i="1"/>
              <a:t>automatu</a:t>
            </a:r>
            <a:r>
              <a:rPr lang="cs-CZ" altLang="cs-CZ" sz="1500"/>
              <a:t> a závěrečnou fázi jako </a:t>
            </a:r>
            <a:r>
              <a:rPr lang="cs-CZ" altLang="cs-CZ" sz="1500" i="1"/>
              <a:t>Zakrýt vnitřek automatu</a:t>
            </a:r>
            <a:r>
              <a:rPr lang="cs-CZ" altLang="cs-CZ" sz="1500"/>
              <a:t>. Ty pak můžeme vložit do případů </a:t>
            </a:r>
            <a:r>
              <a:rPr lang="cs-CZ" altLang="cs-CZ" sz="1500" i="1"/>
              <a:t>Doplnění zásob</a:t>
            </a:r>
            <a:r>
              <a:rPr lang="cs-CZ" altLang="cs-CZ" sz="1500"/>
              <a:t> a </a:t>
            </a:r>
            <a:r>
              <a:rPr lang="cs-CZ" altLang="cs-CZ" sz="1500" i="1"/>
              <a:t>Výběr peněz</a:t>
            </a:r>
            <a:r>
              <a:rPr lang="cs-CZ" altLang="cs-CZ" sz="1500"/>
              <a:t>.</a:t>
            </a:r>
          </a:p>
          <a:p>
            <a:pPr>
              <a:lnSpc>
                <a:spcPct val="90000"/>
              </a:lnSpc>
            </a:pPr>
            <a:endParaRPr lang="cs-CZ" altLang="cs-CZ" sz="2100"/>
          </a:p>
          <a:p>
            <a:pPr>
              <a:lnSpc>
                <a:spcPct val="90000"/>
              </a:lnSpc>
              <a:buClr>
                <a:schemeClr val="tx1"/>
              </a:buClr>
            </a:pPr>
            <a:endParaRPr lang="cs-CZ" altLang="cs-CZ" sz="1500"/>
          </a:p>
        </p:txBody>
      </p:sp>
      <p:graphicFrame>
        <p:nvGraphicFramePr>
          <p:cNvPr id="53252" name="Object 4"/>
          <p:cNvGraphicFramePr>
            <a:graphicFrameLocks noGrp="1" noChangeAspect="1"/>
          </p:cNvGraphicFramePr>
          <p:nvPr>
            <p:ph sz="half" idx="4294967295"/>
            <p:extLst>
              <p:ext uri="{D42A27DB-BD31-4B8C-83A1-F6EECF244321}">
                <p14:modId xmlns:p14="http://schemas.microsoft.com/office/powerpoint/2010/main" val="3441448030"/>
              </p:ext>
            </p:extLst>
          </p:nvPr>
        </p:nvGraphicFramePr>
        <p:xfrm>
          <a:off x="4067944" y="915566"/>
          <a:ext cx="2928937" cy="3394075"/>
        </p:xfrm>
        <a:graphic>
          <a:graphicData uri="http://schemas.openxmlformats.org/presentationml/2006/ole">
            <mc:AlternateContent xmlns:mc="http://schemas.openxmlformats.org/markup-compatibility/2006">
              <mc:Choice xmlns:v="urn:schemas-microsoft-com:vml" Requires="v">
                <p:oleObj spid="_x0000_s4112" name="Rastrový obrázek" r:id="rId3" imgW="3123810" imgH="3486637" progId="Paint.Picture">
                  <p:embed/>
                </p:oleObj>
              </mc:Choice>
              <mc:Fallback>
                <p:oleObj name="Rastrový obrázek" r:id="rId3" imgW="3123810" imgH="3486637" progId="Paint.Picture">
                  <p:embed/>
                  <p:pic>
                    <p:nvPicPr>
                      <p:cNvPr id="5325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944" y="915566"/>
                        <a:ext cx="2928937" cy="3394075"/>
                      </a:xfrm>
                      <a:prstGeom prst="rect">
                        <a:avLst/>
                      </a:prstGeom>
                    </p:spPr>
                  </p:pic>
                </p:oleObj>
              </mc:Fallback>
            </mc:AlternateContent>
          </a:graphicData>
        </a:graphic>
      </p:graphicFrame>
    </p:spTree>
    <p:extLst>
      <p:ext uri="{BB962C8B-B14F-4D97-AF65-F5344CB8AC3E}">
        <p14:creationId xmlns:p14="http://schemas.microsoft.com/office/powerpoint/2010/main" val="368457202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fade">
                                      <p:cBhvr>
                                        <p:cTn id="7" dur="500"/>
                                        <p:tgtEl>
                                          <p:spTgt spid="53251">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53252"/>
                                        </p:tgtEl>
                                        <p:attrNameLst>
                                          <p:attrName>style.visibility</p:attrName>
                                        </p:attrNameLst>
                                      </p:cBhvr>
                                      <p:to>
                                        <p:strVal val="visible"/>
                                      </p:to>
                                    </p:set>
                                    <p:animEffect transition="in" filter="fade">
                                      <p:cBhvr>
                                        <p:cTn id="10" dur="500"/>
                                        <p:tgtEl>
                                          <p:spTgt spid="53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a:noFill/>
          <a:ln/>
        </p:spPr>
        <p:txBody>
          <a:bodyPr/>
          <a:lstStyle/>
          <a:p>
            <a:r>
              <a:rPr lang="cs-CZ" altLang="cs-CZ" sz="2400" u="sng"/>
              <a:t>Příklad rozšíření mezi případy užití</a:t>
            </a:r>
          </a:p>
        </p:txBody>
      </p:sp>
      <p:sp>
        <p:nvSpPr>
          <p:cNvPr id="2" name="Zástupný symbol pro číslo snímku 1"/>
          <p:cNvSpPr>
            <a:spLocks noGrp="1"/>
          </p:cNvSpPr>
          <p:nvPr>
            <p:ph type="sldNum" sz="quarter" idx="12"/>
          </p:nvPr>
        </p:nvSpPr>
        <p:spPr/>
        <p:txBody>
          <a:bodyPr/>
          <a:lstStyle/>
          <a:p>
            <a:fld id="{BBAF136B-80DB-4DD1-9BC5-ACEF14D7AAE2}" type="slidenum">
              <a:rPr lang="cs-CZ" altLang="cs-CZ" smtClean="0"/>
              <a:pPr/>
              <a:t>12</a:t>
            </a:fld>
            <a:endParaRPr lang="cs-CZ" altLang="cs-CZ"/>
          </a:p>
        </p:txBody>
      </p:sp>
      <p:sp>
        <p:nvSpPr>
          <p:cNvPr id="54274" name="Rectangle 2"/>
          <p:cNvSpPr>
            <a:spLocks noGrp="1" noChangeArrowheads="1"/>
          </p:cNvSpPr>
          <p:nvPr>
            <p:ph type="body" sz="half" idx="4294967295"/>
          </p:nvPr>
        </p:nvSpPr>
        <p:spPr>
          <a:xfrm>
            <a:off x="0" y="1200150"/>
            <a:ext cx="3025775" cy="3394075"/>
          </a:xfrm>
        </p:spPr>
        <p:txBody>
          <a:bodyPr/>
          <a:lstStyle/>
          <a:p>
            <a:pPr>
              <a:lnSpc>
                <a:spcPct val="90000"/>
              </a:lnSpc>
              <a:buClr>
                <a:schemeClr val="tx1"/>
              </a:buClr>
            </a:pPr>
            <a:r>
              <a:rPr lang="cs-CZ" altLang="cs-CZ" sz="1500" i="1" u="sng"/>
              <a:t>Nápojový automat:</a:t>
            </a:r>
            <a:r>
              <a:rPr lang="cs-CZ" altLang="cs-CZ" sz="1500"/>
              <a:t> Vycházejme z toho, že pro automat jsme již dříve vytvořili případ užití </a:t>
            </a:r>
            <a:r>
              <a:rPr lang="cs-CZ" altLang="cs-CZ" sz="1500" i="1"/>
              <a:t>Doplnění zásob</a:t>
            </a:r>
            <a:r>
              <a:rPr lang="cs-CZ" altLang="cs-CZ" sz="1500"/>
              <a:t>. Uvažme ale, že dodavatel místo aby doplnil všechny druhy limonád na max. úroveň, dodá těch které se prodávají dobře více, než ostatních. Tento případ se stává </a:t>
            </a:r>
            <a:r>
              <a:rPr lang="cs-CZ" altLang="cs-CZ" sz="1500" u="sng"/>
              <a:t>rozšířením</a:t>
            </a:r>
            <a:r>
              <a:rPr lang="cs-CZ" altLang="cs-CZ" sz="1500"/>
              <a:t> původního případu </a:t>
            </a:r>
            <a:r>
              <a:rPr lang="cs-CZ" altLang="cs-CZ" sz="1500" i="1"/>
              <a:t>Doplnění zásob </a:t>
            </a:r>
            <a:r>
              <a:rPr lang="cs-CZ" altLang="cs-CZ" sz="1500"/>
              <a:t>na</a:t>
            </a:r>
            <a:r>
              <a:rPr lang="cs-CZ" altLang="cs-CZ" sz="1500" i="1"/>
              <a:t> Doplnění zásob dle prodejnosti</a:t>
            </a:r>
            <a:r>
              <a:rPr lang="cs-CZ" altLang="cs-CZ" sz="1500"/>
              <a:t>. Vznikl doplněním do původního případu užití.</a:t>
            </a:r>
          </a:p>
          <a:p>
            <a:pPr>
              <a:lnSpc>
                <a:spcPct val="90000"/>
              </a:lnSpc>
            </a:pPr>
            <a:endParaRPr lang="cs-CZ" altLang="cs-CZ" sz="2100"/>
          </a:p>
          <a:p>
            <a:pPr>
              <a:lnSpc>
                <a:spcPct val="90000"/>
              </a:lnSpc>
            </a:pPr>
            <a:endParaRPr lang="cs-CZ" altLang="cs-CZ" sz="2100"/>
          </a:p>
        </p:txBody>
      </p:sp>
      <p:graphicFrame>
        <p:nvGraphicFramePr>
          <p:cNvPr id="54275" name="Object 3"/>
          <p:cNvGraphicFramePr>
            <a:graphicFrameLocks noGrp="1" noChangeAspect="1"/>
          </p:cNvGraphicFramePr>
          <p:nvPr>
            <p:ph sz="half" idx="4294967295"/>
            <p:extLst>
              <p:ext uri="{D42A27DB-BD31-4B8C-83A1-F6EECF244321}">
                <p14:modId xmlns:p14="http://schemas.microsoft.com/office/powerpoint/2010/main" val="691465074"/>
              </p:ext>
            </p:extLst>
          </p:nvPr>
        </p:nvGraphicFramePr>
        <p:xfrm>
          <a:off x="3995936" y="1491630"/>
          <a:ext cx="3025775" cy="2189163"/>
        </p:xfrm>
        <a:graphic>
          <a:graphicData uri="http://schemas.openxmlformats.org/presentationml/2006/ole">
            <mc:AlternateContent xmlns:mc="http://schemas.openxmlformats.org/markup-compatibility/2006">
              <mc:Choice xmlns:v="urn:schemas-microsoft-com:vml" Requires="v">
                <p:oleObj spid="_x0000_s5136" name="Rastrový obrázek" r:id="rId3" imgW="2952381" imgH="2057143" progId="Paint.Picture">
                  <p:embed/>
                </p:oleObj>
              </mc:Choice>
              <mc:Fallback>
                <p:oleObj name="Rastrový obrázek" r:id="rId3" imgW="2952381" imgH="2057143" progId="Paint.Picture">
                  <p:embed/>
                  <p:pic>
                    <p:nvPicPr>
                      <p:cNvPr id="5427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936" y="1491630"/>
                        <a:ext cx="3025775" cy="2189163"/>
                      </a:xfrm>
                      <a:prstGeom prst="rect">
                        <a:avLst/>
                      </a:prstGeom>
                    </p:spPr>
                  </p:pic>
                </p:oleObj>
              </mc:Fallback>
            </mc:AlternateContent>
          </a:graphicData>
        </a:graphic>
      </p:graphicFrame>
    </p:spTree>
    <p:extLst>
      <p:ext uri="{BB962C8B-B14F-4D97-AF65-F5344CB8AC3E}">
        <p14:creationId xmlns:p14="http://schemas.microsoft.com/office/powerpoint/2010/main" val="38270160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54274">
                                            <p:txEl>
                                              <p:pRg st="0" end="0"/>
                                            </p:txEl>
                                          </p:spTgt>
                                        </p:tgtEl>
                                        <p:attrNameLst>
                                          <p:attrName>style.visibility</p:attrName>
                                        </p:attrNameLst>
                                      </p:cBhvr>
                                      <p:to>
                                        <p:strVal val="visible"/>
                                      </p:to>
                                    </p:set>
                                    <p:animEffect transition="in" filter="fade">
                                      <p:cBhvr>
                                        <p:cTn id="7" dur="500"/>
                                        <p:tgtEl>
                                          <p:spTgt spid="54274">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54275"/>
                                        </p:tgtEl>
                                        <p:attrNameLst>
                                          <p:attrName>style.visibility</p:attrName>
                                        </p:attrNameLst>
                                      </p:cBhvr>
                                      <p:to>
                                        <p:strVal val="visible"/>
                                      </p:to>
                                    </p:set>
                                    <p:animEffect transition="in" filter="fade">
                                      <p:cBhvr>
                                        <p:cTn id="10" dur="500"/>
                                        <p:tgtEl>
                                          <p:spTgt spid="5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298" name="Object 2"/>
          <p:cNvGraphicFramePr>
            <a:graphicFrameLocks noChangeAspect="1"/>
          </p:cNvGraphicFramePr>
          <p:nvPr/>
        </p:nvGraphicFramePr>
        <p:xfrm>
          <a:off x="2519363" y="1275160"/>
          <a:ext cx="4085035" cy="3319463"/>
        </p:xfrm>
        <a:graphic>
          <a:graphicData uri="http://schemas.openxmlformats.org/presentationml/2006/ole">
            <mc:AlternateContent xmlns:mc="http://schemas.openxmlformats.org/markup-compatibility/2006">
              <mc:Choice xmlns:v="urn:schemas-microsoft-com:vml" Requires="v">
                <p:oleObj spid="_x0000_s6160" name="Rastrový obrázek" r:id="rId3" imgW="4266667" imgH="3467584" progId="Paint.Picture">
                  <p:embed/>
                </p:oleObj>
              </mc:Choice>
              <mc:Fallback>
                <p:oleObj name="Rastrový obrázek" r:id="rId3" imgW="4266667" imgH="3467584" progId="Paint.Picture">
                  <p:embed/>
                  <p:pic>
                    <p:nvPicPr>
                      <p:cNvPr id="5529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9363" y="1275160"/>
                        <a:ext cx="4085035" cy="331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5299" name="Rectangle 3"/>
          <p:cNvSpPr>
            <a:spLocks noGrp="1" noChangeArrowheads="1"/>
          </p:cNvSpPr>
          <p:nvPr>
            <p:ph type="title"/>
          </p:nvPr>
        </p:nvSpPr>
        <p:spPr>
          <a:xfrm>
            <a:off x="251520" y="195486"/>
            <a:ext cx="6408712" cy="507703"/>
          </a:xfrm>
          <a:noFill/>
          <a:ln/>
        </p:spPr>
        <p:txBody>
          <a:bodyPr/>
          <a:lstStyle/>
          <a:p>
            <a:r>
              <a:rPr lang="cs-CZ" altLang="cs-CZ" sz="2400" u="sng" dirty="0"/>
              <a:t>Příklad diagramu užití - informační systém CK</a:t>
            </a:r>
          </a:p>
        </p:txBody>
      </p:sp>
      <p:sp>
        <p:nvSpPr>
          <p:cNvPr id="2" name="Zástupný symbol pro číslo snímku 1"/>
          <p:cNvSpPr>
            <a:spLocks noGrp="1"/>
          </p:cNvSpPr>
          <p:nvPr>
            <p:ph type="sldNum" sz="quarter" idx="12"/>
          </p:nvPr>
        </p:nvSpPr>
        <p:spPr/>
        <p:txBody>
          <a:bodyPr/>
          <a:lstStyle/>
          <a:p>
            <a:fld id="{FA87C97B-B704-4493-849C-FD9C1808290A}" type="slidenum">
              <a:rPr lang="cs-CZ" altLang="cs-CZ" smtClean="0"/>
              <a:pPr/>
              <a:t>13</a:t>
            </a:fld>
            <a:endParaRPr lang="cs-CZ" altLang="cs-CZ"/>
          </a:p>
        </p:txBody>
      </p:sp>
    </p:spTree>
    <p:extLst>
      <p:ext uri="{BB962C8B-B14F-4D97-AF65-F5344CB8AC3E}">
        <p14:creationId xmlns:p14="http://schemas.microsoft.com/office/powerpoint/2010/main" val="332368782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500"/>
                                  </p:stCondLst>
                                  <p:childTnLst>
                                    <p:set>
                                      <p:cBhvr>
                                        <p:cTn id="6" dur="1" fill="hold">
                                          <p:stCondLst>
                                            <p:cond delay="0"/>
                                          </p:stCondLst>
                                        </p:cTn>
                                        <p:tgtEl>
                                          <p:spTgt spid="55298"/>
                                        </p:tgtEl>
                                        <p:attrNameLst>
                                          <p:attrName>style.visibility</p:attrName>
                                        </p:attrNameLst>
                                      </p:cBhvr>
                                      <p:to>
                                        <p:strVal val="visible"/>
                                      </p:to>
                                    </p:set>
                                    <p:animEffect transition="in" filter="fade">
                                      <p:cBhvr>
                                        <p:cTn id="7" dur="500"/>
                                        <p:tgtEl>
                                          <p:spTgt spid="55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51520" y="195486"/>
            <a:ext cx="5400600" cy="507703"/>
          </a:xfrm>
        </p:spPr>
        <p:txBody>
          <a:bodyPr/>
          <a:lstStyle/>
          <a:p>
            <a:r>
              <a:rPr lang="cs-CZ" altLang="cs-CZ" sz="2400" dirty="0"/>
              <a:t>Popis případu užití obvykle obsahuje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14</a:t>
            </a:fld>
            <a:endParaRPr lang="cs-CZ" altLang="cs-CZ"/>
          </a:p>
        </p:txBody>
      </p:sp>
      <p:sp>
        <p:nvSpPr>
          <p:cNvPr id="8195" name="Rectangle 3"/>
          <p:cNvSpPr>
            <a:spLocks noGrp="1" noChangeArrowheads="1"/>
          </p:cNvSpPr>
          <p:nvPr>
            <p:ph type="body" idx="4294967295"/>
          </p:nvPr>
        </p:nvSpPr>
        <p:spPr>
          <a:xfrm>
            <a:off x="1331640" y="724095"/>
            <a:ext cx="6172200" cy="4321175"/>
          </a:xfrm>
        </p:spPr>
        <p:txBody>
          <a:bodyPr/>
          <a:lstStyle/>
          <a:p>
            <a:pPr marL="457200" indent="-457200">
              <a:lnSpc>
                <a:spcPct val="80000"/>
              </a:lnSpc>
              <a:buFontTx/>
              <a:buAutoNum type="arabicPeriod"/>
            </a:pPr>
            <a:endParaRPr lang="cs-CZ" altLang="cs-CZ" sz="1350" dirty="0"/>
          </a:p>
          <a:p>
            <a:pPr marL="457200" indent="-457200">
              <a:lnSpc>
                <a:spcPct val="80000"/>
              </a:lnSpc>
              <a:buFontTx/>
              <a:buAutoNum type="arabicPeriod"/>
            </a:pPr>
            <a:r>
              <a:rPr lang="cs-CZ" altLang="cs-CZ" sz="1500" dirty="0"/>
              <a:t>Obecné informace popisující případ užití</a:t>
            </a:r>
            <a:endParaRPr lang="cs-CZ" altLang="cs-CZ" sz="1500" b="1" dirty="0"/>
          </a:p>
          <a:p>
            <a:pPr marL="457200" indent="-457200">
              <a:lnSpc>
                <a:spcPct val="80000"/>
              </a:lnSpc>
              <a:buFontTx/>
              <a:buAutoNum type="arabicPeriod"/>
            </a:pPr>
            <a:r>
              <a:rPr lang="cs-CZ" altLang="cs-CZ" sz="1500" dirty="0"/>
              <a:t>Požadavky – Věci které musí případ užití pro uživatele dělat, jako například &lt;možnost aktualizovat objednávku&gt;,&lt;možnost změnit objednávku &gt; atp.</a:t>
            </a:r>
          </a:p>
          <a:p>
            <a:pPr marL="457200" indent="-457200">
              <a:lnSpc>
                <a:spcPct val="80000"/>
              </a:lnSpc>
              <a:buFontTx/>
              <a:buAutoNum type="arabicPeriod"/>
            </a:pPr>
            <a:r>
              <a:rPr lang="cs-CZ" altLang="cs-CZ" sz="1500" dirty="0"/>
              <a:t>Omezení – pravidla určující co lze a co nelze dělat. To zahrnuje </a:t>
            </a:r>
          </a:p>
          <a:p>
            <a:pPr lvl="1" indent="-400050">
              <a:lnSpc>
                <a:spcPct val="80000"/>
              </a:lnSpc>
            </a:pPr>
            <a:r>
              <a:rPr lang="cs-CZ" altLang="cs-CZ" sz="1350" dirty="0"/>
              <a:t>vstupní podmínky(</a:t>
            </a:r>
            <a:r>
              <a:rPr lang="cs-CZ" altLang="cs-CZ" sz="1350" dirty="0" err="1"/>
              <a:t>pre-conditions</a:t>
            </a:r>
            <a:r>
              <a:rPr lang="cs-CZ" altLang="cs-CZ" sz="1350" dirty="0"/>
              <a:t>) které musí platit předtím než se případ užití rozběhne, např.   &lt;</a:t>
            </a:r>
            <a:r>
              <a:rPr lang="cs-CZ" altLang="cs-CZ" sz="1350" dirty="0" err="1"/>
              <a:t>create</a:t>
            </a:r>
            <a:r>
              <a:rPr lang="cs-CZ" altLang="cs-CZ" sz="1350" dirty="0"/>
              <a:t> </a:t>
            </a:r>
            <a:r>
              <a:rPr lang="cs-CZ" altLang="cs-CZ" sz="1350" dirty="0" err="1"/>
              <a:t>order</a:t>
            </a:r>
            <a:r>
              <a:rPr lang="cs-CZ" altLang="cs-CZ" sz="1350" dirty="0"/>
              <a:t>&gt; musí předcházet &lt;</a:t>
            </a:r>
            <a:r>
              <a:rPr lang="cs-CZ" altLang="cs-CZ" sz="1350" dirty="0" err="1"/>
              <a:t>modify</a:t>
            </a:r>
            <a:r>
              <a:rPr lang="cs-CZ" altLang="cs-CZ" sz="1350" dirty="0"/>
              <a:t> </a:t>
            </a:r>
            <a:r>
              <a:rPr lang="cs-CZ" altLang="cs-CZ" sz="1350" dirty="0" err="1"/>
              <a:t>order</a:t>
            </a:r>
            <a:r>
              <a:rPr lang="cs-CZ" altLang="cs-CZ" sz="1350" dirty="0"/>
              <a:t>&gt; </a:t>
            </a:r>
          </a:p>
          <a:p>
            <a:pPr lvl="1" indent="-400050">
              <a:lnSpc>
                <a:spcPct val="80000"/>
              </a:lnSpc>
            </a:pPr>
            <a:r>
              <a:rPr lang="cs-CZ" altLang="cs-CZ" sz="1350" dirty="0"/>
              <a:t>výstupní podmínky (post-</a:t>
            </a:r>
            <a:r>
              <a:rPr lang="cs-CZ" altLang="cs-CZ" sz="1350" dirty="0" err="1"/>
              <a:t>conditions</a:t>
            </a:r>
            <a:r>
              <a:rPr lang="cs-CZ" altLang="cs-CZ" sz="1350" dirty="0"/>
              <a:t>) které musí platit jakmile  případ užití proběhne, např. &lt;</a:t>
            </a:r>
            <a:r>
              <a:rPr lang="cs-CZ" altLang="cs-CZ" sz="1350" dirty="0" err="1"/>
              <a:t>order</a:t>
            </a:r>
            <a:r>
              <a:rPr lang="cs-CZ" altLang="cs-CZ" sz="1350" dirty="0"/>
              <a:t> </a:t>
            </a:r>
            <a:r>
              <a:rPr lang="cs-CZ" altLang="cs-CZ" sz="1350" dirty="0" err="1"/>
              <a:t>is</a:t>
            </a:r>
            <a:r>
              <a:rPr lang="cs-CZ" altLang="cs-CZ" sz="1350" dirty="0"/>
              <a:t> </a:t>
            </a:r>
            <a:r>
              <a:rPr lang="cs-CZ" altLang="cs-CZ" sz="1350" dirty="0" err="1"/>
              <a:t>modified</a:t>
            </a:r>
            <a:r>
              <a:rPr lang="cs-CZ" altLang="cs-CZ" sz="1350" dirty="0"/>
              <a:t> and </a:t>
            </a:r>
            <a:r>
              <a:rPr lang="cs-CZ" altLang="cs-CZ" sz="1350" dirty="0" err="1"/>
              <a:t>consistent</a:t>
            </a:r>
            <a:r>
              <a:rPr lang="cs-CZ" altLang="cs-CZ" sz="1350" dirty="0"/>
              <a:t>&gt;;</a:t>
            </a:r>
          </a:p>
          <a:p>
            <a:pPr lvl="1" indent="-400050">
              <a:lnSpc>
                <a:spcPct val="80000"/>
              </a:lnSpc>
            </a:pPr>
            <a:r>
              <a:rPr lang="cs-CZ" altLang="cs-CZ" sz="1350" dirty="0"/>
              <a:t>invarianty: tyto musí platit vždy – např. objednávka musí mí t vždy číslo zákazníka</a:t>
            </a:r>
            <a:r>
              <a:rPr lang="cs-CZ" altLang="cs-CZ" sz="1200" dirty="0"/>
              <a:t> </a:t>
            </a:r>
          </a:p>
          <a:p>
            <a:pPr marL="457200" indent="-457200">
              <a:lnSpc>
                <a:spcPct val="80000"/>
              </a:lnSpc>
              <a:buFontTx/>
              <a:buAutoNum type="arabicPeriod"/>
            </a:pPr>
            <a:r>
              <a:rPr lang="cs-CZ" altLang="cs-CZ" sz="1500" dirty="0"/>
              <a:t>Scénáře – Sekvenční popisy kroků, které se musí vykonat, aby byl případ užití proveden. Může být tvořen i více scénáři, aby se vyhovělo mimořádným okolnostem a alternativním postupům zpracování</a:t>
            </a:r>
          </a:p>
          <a:p>
            <a:pPr marL="457200" indent="-457200">
              <a:lnSpc>
                <a:spcPct val="80000"/>
              </a:lnSpc>
              <a:buFontTx/>
              <a:buAutoNum type="arabicPeriod"/>
            </a:pPr>
            <a:r>
              <a:rPr lang="cs-CZ" altLang="cs-CZ" sz="1500" dirty="0"/>
              <a:t>Diagramy scénářů – Sekvenční diagramy zobrazují postup zpracování – podobně jako (4) avšak vyjádřeno graficky</a:t>
            </a:r>
          </a:p>
          <a:p>
            <a:pPr marL="457200" indent="-457200">
              <a:lnSpc>
                <a:spcPct val="80000"/>
              </a:lnSpc>
              <a:buFontTx/>
              <a:buAutoNum type="arabicPeriod"/>
            </a:pPr>
            <a:r>
              <a:rPr lang="cs-CZ" altLang="cs-CZ" sz="1500" dirty="0"/>
              <a:t>Dodatečné atributy jako implementační fáze, číslo verze, ohodnocení </a:t>
            </a:r>
            <a:r>
              <a:rPr lang="cs-CZ" altLang="cs-CZ" sz="1500" dirty="0" err="1"/>
              <a:t>složitosti,stereotyp</a:t>
            </a:r>
            <a:r>
              <a:rPr lang="cs-CZ" altLang="cs-CZ" sz="1500" dirty="0"/>
              <a:t> a status </a:t>
            </a:r>
          </a:p>
        </p:txBody>
      </p:sp>
    </p:spTree>
    <p:extLst>
      <p:ext uri="{BB962C8B-B14F-4D97-AF65-F5344CB8AC3E}">
        <p14:creationId xmlns:p14="http://schemas.microsoft.com/office/powerpoint/2010/main" val="2399323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cs-CZ" altLang="cs-CZ" sz="2400" b="1"/>
              <a:t>Participanti, aktéry </a:t>
            </a:r>
            <a:r>
              <a:rPr lang="en-US" altLang="cs-CZ" sz="2400" b="1"/>
              <a:t>(actor)</a:t>
            </a:r>
            <a:endParaRPr lang="cs-CZ" altLang="cs-CZ" sz="2400" b="1"/>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15</a:t>
            </a:fld>
            <a:endParaRPr lang="cs-CZ" altLang="cs-CZ"/>
          </a:p>
        </p:txBody>
      </p:sp>
      <p:sp>
        <p:nvSpPr>
          <p:cNvPr id="9219" name="Rectangle 3"/>
          <p:cNvSpPr>
            <a:spLocks noGrp="1" noChangeArrowheads="1"/>
          </p:cNvSpPr>
          <p:nvPr>
            <p:ph type="body" idx="4294967295"/>
          </p:nvPr>
        </p:nvSpPr>
        <p:spPr>
          <a:xfrm>
            <a:off x="834629" y="1756242"/>
            <a:ext cx="4868863" cy="3395662"/>
          </a:xfrm>
        </p:spPr>
        <p:txBody>
          <a:bodyPr/>
          <a:lstStyle/>
          <a:p>
            <a:pPr marL="0" indent="0">
              <a:buNone/>
            </a:pPr>
            <a:r>
              <a:rPr lang="cs-CZ" altLang="cs-CZ" sz="1500" dirty="0"/>
              <a:t>Aktér, participant,  je  uživatel systému. To zahrnuje jak živé uživatele, tak stroje. Aktér užívá případ užití  aby vykonal určitou práci která je užitečná pro systém. Množina případů užití k nímž má aktér přístup  definuje jeho celkovou roli v systému a rozsah jeho akcí</a:t>
            </a:r>
            <a:endParaRPr lang="cs-CZ" altLang="cs-CZ" dirty="0"/>
          </a:p>
        </p:txBody>
      </p:sp>
      <p:pic>
        <p:nvPicPr>
          <p:cNvPr id="9220" name="Picture 4" descr="Ac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7272" y="195262"/>
            <a:ext cx="979884" cy="205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 Box 5"/>
          <p:cNvSpPr txBox="1">
            <a:spLocks noChangeArrowheads="1"/>
          </p:cNvSpPr>
          <p:nvPr/>
        </p:nvSpPr>
        <p:spPr bwMode="auto">
          <a:xfrm>
            <a:off x="6165057" y="1707356"/>
            <a:ext cx="1835944" cy="30008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cs-CZ" altLang="cs-CZ" sz="1350"/>
              <a:t>Aktér, participant</a:t>
            </a:r>
          </a:p>
        </p:txBody>
      </p:sp>
    </p:spTree>
    <p:extLst>
      <p:ext uri="{BB962C8B-B14F-4D97-AF65-F5344CB8AC3E}">
        <p14:creationId xmlns:p14="http://schemas.microsoft.com/office/powerpoint/2010/main" val="2384761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cs-CZ" altLang="cs-CZ" sz="2400" b="1"/>
              <a:t>Omezení, Požadavky a Scénáře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16</a:t>
            </a:fld>
            <a:endParaRPr lang="cs-CZ" altLang="cs-CZ"/>
          </a:p>
        </p:txBody>
      </p:sp>
      <p:sp>
        <p:nvSpPr>
          <p:cNvPr id="10243" name="Rectangle 3"/>
          <p:cNvSpPr>
            <a:spLocks noGrp="1" noChangeArrowheads="1"/>
          </p:cNvSpPr>
          <p:nvPr>
            <p:ph type="body" idx="4294967295"/>
          </p:nvPr>
        </p:nvSpPr>
        <p:spPr>
          <a:xfrm>
            <a:off x="1187624" y="1113553"/>
            <a:ext cx="6172200" cy="3913187"/>
          </a:xfrm>
        </p:spPr>
        <p:txBody>
          <a:bodyPr/>
          <a:lstStyle/>
          <a:p>
            <a:pPr marL="457200" indent="-457200">
              <a:lnSpc>
                <a:spcPct val="80000"/>
              </a:lnSpc>
            </a:pPr>
            <a:r>
              <a:rPr lang="cs-CZ" altLang="cs-CZ" sz="1500" b="1" dirty="0"/>
              <a:t>Požadavky</a:t>
            </a:r>
            <a:r>
              <a:rPr lang="cs-CZ" altLang="cs-CZ" sz="1500" dirty="0"/>
              <a:t>. Požadavky jsou formální funkční požadavky, které případ užití musí poskytovat koncovému uživatelovi. Odpovídají funkční specifikaci nalezené při analýze resp. návrhu systému. Požadavek vyjadřuje, že případ užití bude vykonávat nějakou akci nebo dodávat nějakou hodnotu systému. </a:t>
            </a:r>
            <a:endParaRPr lang="cs-CZ" altLang="cs-CZ" sz="1500" b="1" dirty="0"/>
          </a:p>
          <a:p>
            <a:pPr marL="457200" indent="-457200">
              <a:lnSpc>
                <a:spcPct val="80000"/>
              </a:lnSpc>
            </a:pPr>
            <a:r>
              <a:rPr lang="cs-CZ" altLang="cs-CZ" sz="1500" b="1" dirty="0"/>
              <a:t>Omezení</a:t>
            </a:r>
            <a:r>
              <a:rPr lang="cs-CZ" altLang="cs-CZ" sz="1500" dirty="0"/>
              <a:t>. Toto jsou formální pravidla a omezení za nichž případ užití operuje, a obsahují před (</a:t>
            </a:r>
            <a:r>
              <a:rPr lang="cs-CZ" altLang="cs-CZ" sz="1500" dirty="0" err="1"/>
              <a:t>pre</a:t>
            </a:r>
            <a:r>
              <a:rPr lang="cs-CZ" altLang="cs-CZ" sz="1500" dirty="0"/>
              <a:t>-) post- a invariantní podmínky. </a:t>
            </a:r>
            <a:r>
              <a:rPr lang="cs-CZ" altLang="cs-CZ" sz="1500" dirty="0" err="1"/>
              <a:t>Předpodmínka</a:t>
            </a:r>
            <a:r>
              <a:rPr lang="cs-CZ" altLang="cs-CZ" sz="1500" dirty="0"/>
              <a:t> specifikuje, co již muselo být splněno nebo připraveno předtím než  případ užití může začít. Post-podmínka dokumentuje, co bude platit v okamžiku dokončení případu užití.  Invariant specifikuje, co musí platit v průběhu vykonávaní případ užití. </a:t>
            </a:r>
            <a:endParaRPr lang="cs-CZ" altLang="cs-CZ" sz="1500" b="1" dirty="0"/>
          </a:p>
          <a:p>
            <a:pPr marL="457200" indent="-457200">
              <a:lnSpc>
                <a:spcPct val="80000"/>
              </a:lnSpc>
            </a:pPr>
            <a:r>
              <a:rPr lang="cs-CZ" altLang="cs-CZ" sz="1500" b="1" dirty="0"/>
              <a:t>Scénáře</a:t>
            </a:r>
            <a:r>
              <a:rPr lang="cs-CZ" altLang="cs-CZ" sz="1500" dirty="0"/>
              <a:t>. Scénáře jsou formální popisy toků událostí, které mohou nastat během provedení případu užití. Jsou obvykle popsány textově a odpovídají jazykovému vyjádření sekvenčního diagramu. (viz dále) </a:t>
            </a:r>
          </a:p>
        </p:txBody>
      </p:sp>
    </p:spTree>
    <p:extLst>
      <p:ext uri="{BB962C8B-B14F-4D97-AF65-F5344CB8AC3E}">
        <p14:creationId xmlns:p14="http://schemas.microsoft.com/office/powerpoint/2010/main" val="2249003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51520" y="195486"/>
            <a:ext cx="7416824" cy="507703"/>
          </a:xfrm>
        </p:spPr>
        <p:txBody>
          <a:bodyPr/>
          <a:lstStyle/>
          <a:p>
            <a:r>
              <a:rPr lang="cs-CZ" altLang="cs-CZ" sz="2400" b="1" dirty="0"/>
              <a:t>Vztahy obsahování a rozšiřování mezi případy užití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17</a:t>
            </a:fld>
            <a:endParaRPr lang="cs-CZ" altLang="cs-CZ"/>
          </a:p>
        </p:txBody>
      </p:sp>
      <p:sp>
        <p:nvSpPr>
          <p:cNvPr id="11267" name="Rectangle 3"/>
          <p:cNvSpPr>
            <a:spLocks noGrp="1" noChangeArrowheads="1"/>
          </p:cNvSpPr>
          <p:nvPr>
            <p:ph type="body" idx="4294967295"/>
          </p:nvPr>
        </p:nvSpPr>
        <p:spPr>
          <a:xfrm>
            <a:off x="899592" y="1066849"/>
            <a:ext cx="6172200" cy="3802063"/>
          </a:xfrm>
        </p:spPr>
        <p:txBody>
          <a:bodyPr/>
          <a:lstStyle/>
          <a:p>
            <a:pPr>
              <a:lnSpc>
                <a:spcPct val="80000"/>
              </a:lnSpc>
            </a:pPr>
            <a:r>
              <a:rPr lang="cs-CZ" altLang="cs-CZ" sz="1500" dirty="0"/>
              <a:t>Jeden případ užití může zahrnovat funkcionalitu jiného případu užití, jako část svého normálního zpracování. Obecně se předpokládá, že „obsažený“ případ užití bude vykonán pokaždé, když poběží jej „zahrnující“ případ užití. Příkladem může být „vypsat seznam všech objednávek  zákazníků před modifikací vybrané objednávky“ – v takovém případě případ užití &lt;list </a:t>
            </a:r>
            <a:r>
              <a:rPr lang="cs-CZ" altLang="cs-CZ" sz="1500" dirty="0" err="1"/>
              <a:t>orders</a:t>
            </a:r>
            <a:r>
              <a:rPr lang="cs-CZ" altLang="cs-CZ" sz="1500" dirty="0"/>
              <a:t>&gt;  může být vykonán vždy když  bude v běhu případ užití&lt;</a:t>
            </a:r>
            <a:r>
              <a:rPr lang="cs-CZ" altLang="cs-CZ" sz="1500" dirty="0" err="1"/>
              <a:t>modify</a:t>
            </a:r>
            <a:r>
              <a:rPr lang="cs-CZ" altLang="cs-CZ" sz="1500" dirty="0"/>
              <a:t> </a:t>
            </a:r>
            <a:r>
              <a:rPr lang="cs-CZ" altLang="cs-CZ" sz="1500" dirty="0" err="1"/>
              <a:t>order</a:t>
            </a:r>
            <a:r>
              <a:rPr lang="cs-CZ" altLang="cs-CZ" sz="1500" dirty="0"/>
              <a:t>&gt;.</a:t>
            </a:r>
          </a:p>
          <a:p>
            <a:pPr>
              <a:lnSpc>
                <a:spcPct val="80000"/>
              </a:lnSpc>
            </a:pPr>
            <a:r>
              <a:rPr lang="cs-CZ" altLang="cs-CZ" sz="1500" dirty="0"/>
              <a:t>Případ užití může být zahrnut v jednom nebo ve více případech užití, čímž pomáhá redukovat zdvojování funkcionality prostřednictvím faktorizace společného chování do  případů užití, které jsou opakovaně vícekrát použity.</a:t>
            </a:r>
          </a:p>
          <a:p>
            <a:pPr>
              <a:lnSpc>
                <a:spcPct val="80000"/>
              </a:lnSpc>
            </a:pPr>
            <a:r>
              <a:rPr lang="cs-CZ" altLang="cs-CZ" sz="1500" dirty="0"/>
              <a:t> Jeden  případ užití může rozšířit chování druhého – typicky když  se vyskytnou mimořádné okolnosti. Například, jestliže před modifikací určitého typu objednávky zákazníka musí uživatel dostat souhlas nějaké vyšší autority, pak  případ užití &lt;</a:t>
            </a:r>
            <a:r>
              <a:rPr lang="cs-CZ" altLang="cs-CZ" sz="1500" dirty="0" err="1"/>
              <a:t>get</a:t>
            </a:r>
            <a:r>
              <a:rPr lang="cs-CZ" altLang="cs-CZ" sz="1500" dirty="0"/>
              <a:t> </a:t>
            </a:r>
            <a:r>
              <a:rPr lang="cs-CZ" altLang="cs-CZ" sz="1500" dirty="0" err="1"/>
              <a:t>approval</a:t>
            </a:r>
            <a:r>
              <a:rPr lang="cs-CZ" altLang="cs-CZ" sz="1500" dirty="0"/>
              <a:t>&gt; (dej souhlas) může dobrovolně rozšířit obvyklý případ užití &lt;</a:t>
            </a:r>
            <a:r>
              <a:rPr lang="cs-CZ" altLang="cs-CZ" sz="1500" dirty="0" err="1"/>
              <a:t>modify</a:t>
            </a:r>
            <a:r>
              <a:rPr lang="cs-CZ" altLang="cs-CZ" sz="1500" dirty="0"/>
              <a:t> </a:t>
            </a:r>
            <a:r>
              <a:rPr lang="cs-CZ" altLang="cs-CZ" sz="1500" dirty="0" err="1"/>
              <a:t>order</a:t>
            </a:r>
            <a:r>
              <a:rPr lang="cs-CZ" altLang="cs-CZ" sz="1500" dirty="0"/>
              <a:t>&gt; (uprav objednávku).</a:t>
            </a:r>
          </a:p>
        </p:txBody>
      </p:sp>
    </p:spTree>
    <p:extLst>
      <p:ext uri="{BB962C8B-B14F-4D97-AF65-F5344CB8AC3E}">
        <p14:creationId xmlns:p14="http://schemas.microsoft.com/office/powerpoint/2010/main" val="117791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cs-CZ" altLang="cs-CZ" sz="2100" b="1"/>
              <a:t>Sekvenční diagramy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18</a:t>
            </a:fld>
            <a:endParaRPr lang="cs-CZ" altLang="cs-CZ"/>
          </a:p>
        </p:txBody>
      </p:sp>
      <p:sp>
        <p:nvSpPr>
          <p:cNvPr id="12291" name="Rectangle 3"/>
          <p:cNvSpPr>
            <a:spLocks noGrp="1" noChangeArrowheads="1"/>
          </p:cNvSpPr>
          <p:nvPr>
            <p:ph type="body" idx="4294967295"/>
          </p:nvPr>
        </p:nvSpPr>
        <p:spPr>
          <a:xfrm>
            <a:off x="539552" y="757240"/>
            <a:ext cx="6534150" cy="1081087"/>
          </a:xfrm>
        </p:spPr>
        <p:txBody>
          <a:bodyPr/>
          <a:lstStyle/>
          <a:p>
            <a:r>
              <a:rPr lang="cs-CZ" altLang="cs-CZ" sz="1500" dirty="0"/>
              <a:t>zobrazení interakcí objektů  v čase. Tyto typicky ukazují uživatele nebo aktéra, a  objekty a komponenty, se kterými interagují v průběhu provedení případu užití. Jeden sekvenční diagram typicky vyjadřuje samostatný scénáře toků událostí nějakého případu užití. </a:t>
            </a:r>
          </a:p>
        </p:txBody>
      </p:sp>
      <p:pic>
        <p:nvPicPr>
          <p:cNvPr id="12292" name="Picture 4" descr="Sequ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0281" y="1815704"/>
            <a:ext cx="4214813" cy="277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2820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cs-CZ" altLang="cs-CZ" sz="2100" b="1"/>
              <a:t>Implementační diagramy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19</a:t>
            </a:fld>
            <a:endParaRPr lang="cs-CZ" altLang="cs-CZ"/>
          </a:p>
        </p:txBody>
      </p:sp>
      <p:sp>
        <p:nvSpPr>
          <p:cNvPr id="13315" name="Rectangle 3"/>
          <p:cNvSpPr>
            <a:spLocks noGrp="1" noChangeArrowheads="1"/>
          </p:cNvSpPr>
          <p:nvPr>
            <p:ph type="body" idx="4294967295"/>
          </p:nvPr>
        </p:nvSpPr>
        <p:spPr>
          <a:xfrm>
            <a:off x="539552" y="718778"/>
            <a:ext cx="6380163" cy="1243012"/>
          </a:xfrm>
        </p:spPr>
        <p:txBody>
          <a:bodyPr/>
          <a:lstStyle/>
          <a:p>
            <a:pPr marL="0" indent="0">
              <a:buNone/>
            </a:pPr>
            <a:r>
              <a:rPr lang="cs-CZ" altLang="cs-CZ" sz="1500" dirty="0"/>
              <a:t>Případ užití je formálním popisem funkcionality, kterou bude mít systém</a:t>
            </a:r>
            <a:r>
              <a:rPr lang="en-US" altLang="cs-CZ" sz="1500" dirty="0"/>
              <a:t> </a:t>
            </a:r>
            <a:r>
              <a:rPr lang="cs-CZ" altLang="cs-CZ" sz="1500" dirty="0"/>
              <a:t>až bude zkonstruován.  Implementační diagram je typicky spojen s případem užití aby dokumentoval, které prvky návrhu (např. komponenty a třídy) budou implementovat funkcionalitu případu užití v systému </a:t>
            </a:r>
          </a:p>
        </p:txBody>
      </p:sp>
      <p:pic>
        <p:nvPicPr>
          <p:cNvPr id="13316" name="Picture 4" descr="Imple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707654"/>
            <a:ext cx="4589860" cy="3024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5140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195486"/>
            <a:ext cx="6192688" cy="507703"/>
          </a:xfrm>
        </p:spPr>
        <p:txBody>
          <a:bodyPr/>
          <a:lstStyle/>
          <a:p>
            <a:r>
              <a:rPr lang="cs-CZ" altLang="cs-CZ" sz="2400" b="1" dirty="0"/>
              <a:t>UML definuje notaci pro následující oblasti</a:t>
            </a:r>
            <a:r>
              <a:rPr lang="cs-CZ" altLang="cs-CZ" sz="3000" dirty="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a:t>
            </a:fld>
            <a:endParaRPr lang="cs-CZ" altLang="cs-CZ"/>
          </a:p>
        </p:txBody>
      </p:sp>
      <p:sp>
        <p:nvSpPr>
          <p:cNvPr id="4099" name="Rectangle 3"/>
          <p:cNvSpPr>
            <a:spLocks noGrp="1" noChangeArrowheads="1"/>
          </p:cNvSpPr>
          <p:nvPr>
            <p:ph type="body" idx="4294967295"/>
          </p:nvPr>
        </p:nvSpPr>
        <p:spPr>
          <a:xfrm>
            <a:off x="899592" y="862380"/>
            <a:ext cx="6588125" cy="3997325"/>
          </a:xfrm>
        </p:spPr>
        <p:txBody>
          <a:bodyPr/>
          <a:lstStyle/>
          <a:p>
            <a:pPr>
              <a:lnSpc>
                <a:spcPct val="90000"/>
              </a:lnSpc>
            </a:pPr>
            <a:r>
              <a:rPr lang="cs-CZ" altLang="cs-CZ" sz="1500" b="1" dirty="0"/>
              <a:t>Interakce uživatele</a:t>
            </a:r>
            <a:r>
              <a:rPr lang="cs-CZ" altLang="cs-CZ" sz="1500" dirty="0"/>
              <a:t> neboli </a:t>
            </a:r>
            <a:r>
              <a:rPr lang="cs-CZ" altLang="cs-CZ" sz="1500" dirty="0">
                <a:hlinkClick r:id="rId2"/>
              </a:rPr>
              <a:t>Use Case Model</a:t>
            </a:r>
            <a:r>
              <a:rPr lang="cs-CZ" altLang="cs-CZ" sz="1500" dirty="0"/>
              <a:t> , </a:t>
            </a:r>
            <a:r>
              <a:rPr lang="cs-CZ" altLang="cs-CZ" sz="1500" b="1" dirty="0"/>
              <a:t>model případů užití</a:t>
            </a:r>
            <a:r>
              <a:rPr lang="cs-CZ" altLang="cs-CZ" sz="1500" dirty="0"/>
              <a:t>. Popisuje rozhraní   interakcí  mezi systémem a uživateli. Jistým způsoben koresponduje s modelem požadavků (</a:t>
            </a:r>
            <a:r>
              <a:rPr lang="cs-CZ" altLang="cs-CZ" sz="1500" dirty="0" err="1"/>
              <a:t>requirements</a:t>
            </a:r>
            <a:r>
              <a:rPr lang="cs-CZ" altLang="cs-CZ" sz="1500" dirty="0"/>
              <a:t> model)</a:t>
            </a:r>
            <a:endParaRPr lang="cs-CZ" altLang="cs-CZ" sz="1500" b="1" dirty="0"/>
          </a:p>
          <a:p>
            <a:pPr>
              <a:lnSpc>
                <a:spcPct val="90000"/>
              </a:lnSpc>
            </a:pPr>
            <a:r>
              <a:rPr lang="cs-CZ" altLang="cs-CZ" sz="1500" b="1" dirty="0"/>
              <a:t>Model interakcí nebo komunikací </a:t>
            </a:r>
            <a:r>
              <a:rPr lang="cs-CZ" altLang="cs-CZ" sz="1500" dirty="0"/>
              <a:t>– popisuje jak objekty systému budou vzájemně komunikovat aby vykonaly požadovanou  práci</a:t>
            </a:r>
            <a:endParaRPr lang="cs-CZ" altLang="cs-CZ" sz="1500" b="1" dirty="0"/>
          </a:p>
          <a:p>
            <a:pPr>
              <a:lnSpc>
                <a:spcPct val="90000"/>
              </a:lnSpc>
            </a:pPr>
            <a:r>
              <a:rPr lang="cs-CZ" altLang="cs-CZ" sz="1500" b="1" dirty="0"/>
              <a:t>Stavový model nebo dynamický model</a:t>
            </a:r>
            <a:r>
              <a:rPr lang="cs-CZ" altLang="cs-CZ" sz="1500" dirty="0"/>
              <a:t> (</a:t>
            </a:r>
            <a:r>
              <a:rPr lang="cs-CZ" altLang="cs-CZ" sz="1500" dirty="0" err="1">
                <a:hlinkClick r:id="rId3"/>
              </a:rPr>
              <a:t>Dynamic</a:t>
            </a:r>
            <a:r>
              <a:rPr lang="cs-CZ" altLang="cs-CZ" sz="1500" dirty="0">
                <a:hlinkClick r:id="rId3"/>
              </a:rPr>
              <a:t> Model</a:t>
            </a:r>
            <a:r>
              <a:rPr lang="cs-CZ" altLang="cs-CZ" sz="1500" dirty="0"/>
              <a:t>) – Stavová schémata popisují stavy a podmínky, kterými třídy (prvky systému) projdou během času. Grafy činností popisují průběh práce, který systém bude implementovat </a:t>
            </a:r>
            <a:endParaRPr lang="cs-CZ" altLang="cs-CZ" sz="1500" b="1" dirty="0"/>
          </a:p>
          <a:p>
            <a:pPr>
              <a:lnSpc>
                <a:spcPct val="90000"/>
              </a:lnSpc>
            </a:pPr>
            <a:r>
              <a:rPr lang="cs-CZ" altLang="cs-CZ" sz="1500" b="1" dirty="0"/>
              <a:t>Logický model nebo model tříd</a:t>
            </a:r>
            <a:r>
              <a:rPr lang="cs-CZ" altLang="cs-CZ" sz="1500" dirty="0"/>
              <a:t> (</a:t>
            </a:r>
            <a:r>
              <a:rPr lang="cs-CZ" altLang="cs-CZ" sz="1500" dirty="0" err="1">
                <a:hlinkClick r:id="rId4"/>
              </a:rPr>
              <a:t>Logical</a:t>
            </a:r>
            <a:r>
              <a:rPr lang="cs-CZ" altLang="cs-CZ" sz="1500" dirty="0">
                <a:hlinkClick r:id="rId4"/>
              </a:rPr>
              <a:t> </a:t>
            </a:r>
            <a:r>
              <a:rPr lang="cs-CZ" altLang="cs-CZ" sz="1500" dirty="0" err="1">
                <a:hlinkClick r:id="rId4"/>
              </a:rPr>
              <a:t>or</a:t>
            </a:r>
            <a:r>
              <a:rPr lang="cs-CZ" altLang="cs-CZ" sz="1500" dirty="0">
                <a:hlinkClick r:id="rId4"/>
              </a:rPr>
              <a:t> </a:t>
            </a:r>
            <a:r>
              <a:rPr lang="cs-CZ" altLang="cs-CZ" sz="1500" dirty="0" err="1">
                <a:hlinkClick r:id="rId4"/>
              </a:rPr>
              <a:t>Class</a:t>
            </a:r>
            <a:r>
              <a:rPr lang="cs-CZ" altLang="cs-CZ" sz="1500" dirty="0">
                <a:hlinkClick r:id="rId4"/>
              </a:rPr>
              <a:t> Model</a:t>
            </a:r>
            <a:r>
              <a:rPr lang="cs-CZ" altLang="cs-CZ" sz="1500" dirty="0"/>
              <a:t>) – popisuje třídy a objekty které vytvářejí systém</a:t>
            </a:r>
            <a:endParaRPr lang="cs-CZ" altLang="cs-CZ" sz="1500" b="1" dirty="0"/>
          </a:p>
          <a:p>
            <a:pPr>
              <a:lnSpc>
                <a:spcPct val="90000"/>
              </a:lnSpc>
            </a:pPr>
            <a:r>
              <a:rPr lang="cs-CZ" altLang="cs-CZ" sz="1500" b="1" dirty="0"/>
              <a:t>Fyzický model resp. komponentní model</a:t>
            </a:r>
            <a:r>
              <a:rPr lang="cs-CZ" altLang="cs-CZ" sz="1500" dirty="0"/>
              <a:t> (</a:t>
            </a:r>
            <a:r>
              <a:rPr lang="cs-CZ" altLang="cs-CZ" sz="1500" dirty="0" err="1">
                <a:hlinkClick r:id="rId5"/>
              </a:rPr>
              <a:t>Component</a:t>
            </a:r>
            <a:r>
              <a:rPr lang="cs-CZ" altLang="cs-CZ" sz="1500" dirty="0">
                <a:hlinkClick r:id="rId5"/>
              </a:rPr>
              <a:t> Model</a:t>
            </a:r>
            <a:r>
              <a:rPr lang="cs-CZ" altLang="cs-CZ" sz="1500" dirty="0"/>
              <a:t>) – popisuje programové (a někdy i hardwarové komponenty) které tvoří systém</a:t>
            </a:r>
            <a:endParaRPr lang="cs-CZ" altLang="cs-CZ" sz="1500" b="1" dirty="0"/>
          </a:p>
          <a:p>
            <a:pPr>
              <a:lnSpc>
                <a:spcPct val="90000"/>
              </a:lnSpc>
            </a:pPr>
            <a:r>
              <a:rPr lang="cs-CZ" altLang="cs-CZ" sz="1500" b="1" dirty="0"/>
              <a:t>Fyzický model rozmístění</a:t>
            </a:r>
            <a:r>
              <a:rPr lang="cs-CZ" altLang="cs-CZ" sz="1500" dirty="0"/>
              <a:t>  (</a:t>
            </a:r>
            <a:r>
              <a:rPr lang="cs-CZ" altLang="cs-CZ" sz="1500" dirty="0" err="1">
                <a:hlinkClick r:id="rId6"/>
              </a:rPr>
              <a:t>Physical</a:t>
            </a:r>
            <a:r>
              <a:rPr lang="cs-CZ" altLang="cs-CZ" sz="1500" dirty="0">
                <a:hlinkClick r:id="rId6"/>
              </a:rPr>
              <a:t> </a:t>
            </a:r>
            <a:r>
              <a:rPr lang="cs-CZ" altLang="cs-CZ" sz="1500" dirty="0" err="1">
                <a:hlinkClick r:id="rId6"/>
              </a:rPr>
              <a:t>Deployment</a:t>
            </a:r>
            <a:r>
              <a:rPr lang="cs-CZ" altLang="cs-CZ" sz="1500" dirty="0">
                <a:hlinkClick r:id="rId6"/>
              </a:rPr>
              <a:t> Model</a:t>
            </a:r>
            <a:r>
              <a:rPr lang="cs-CZ" altLang="cs-CZ" sz="1500" dirty="0"/>
              <a:t>) – popisuje fyzickou (hardwarovou) architekturu a rozmístění komponent na této hardwarové architektuře.. </a:t>
            </a:r>
          </a:p>
        </p:txBody>
      </p:sp>
    </p:spTree>
    <p:extLst>
      <p:ext uri="{BB962C8B-B14F-4D97-AF65-F5344CB8AC3E}">
        <p14:creationId xmlns:p14="http://schemas.microsoft.com/office/powerpoint/2010/main" val="1388398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cs-CZ" altLang="cs-CZ" sz="2400" b="1"/>
              <a:t>Dynamický  Model</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20</a:t>
            </a:fld>
            <a:endParaRPr lang="cs-CZ" altLang="cs-CZ"/>
          </a:p>
        </p:txBody>
      </p:sp>
      <p:sp>
        <p:nvSpPr>
          <p:cNvPr id="14339" name="Rectangle 3"/>
          <p:cNvSpPr>
            <a:spLocks noGrp="1" noChangeArrowheads="1"/>
          </p:cNvSpPr>
          <p:nvPr>
            <p:ph type="body" idx="4294967295"/>
          </p:nvPr>
        </p:nvSpPr>
        <p:spPr>
          <a:xfrm>
            <a:off x="755576" y="910512"/>
            <a:ext cx="6172200" cy="3805237"/>
          </a:xfrm>
        </p:spPr>
        <p:txBody>
          <a:bodyPr/>
          <a:lstStyle/>
          <a:p>
            <a:pPr>
              <a:buFontTx/>
              <a:buNone/>
            </a:pPr>
            <a:r>
              <a:rPr lang="en-US" altLang="cs-CZ" sz="1500" dirty="0"/>
              <a:t>V</a:t>
            </a:r>
            <a:r>
              <a:rPr lang="cs-CZ" altLang="cs-CZ" sz="1500" dirty="0" err="1"/>
              <a:t>yjádření</a:t>
            </a:r>
            <a:r>
              <a:rPr lang="cs-CZ" altLang="cs-CZ" sz="1500" dirty="0"/>
              <a:t> a modelování chování systému v čase. Zahrnuje podporu pro </a:t>
            </a:r>
            <a:endParaRPr lang="en-US" altLang="cs-CZ" sz="1500" dirty="0"/>
          </a:p>
          <a:p>
            <a:r>
              <a:rPr lang="cs-CZ" altLang="cs-CZ" sz="1500" dirty="0"/>
              <a:t>diagramy činností, </a:t>
            </a:r>
            <a:endParaRPr lang="en-US" altLang="cs-CZ" sz="1500" dirty="0"/>
          </a:p>
          <a:p>
            <a:r>
              <a:rPr lang="cs-CZ" altLang="cs-CZ" sz="1500" dirty="0"/>
              <a:t>stavové diagramy, </a:t>
            </a:r>
            <a:endParaRPr lang="en-US" altLang="cs-CZ" sz="1500" dirty="0"/>
          </a:p>
          <a:p>
            <a:r>
              <a:rPr lang="cs-CZ" altLang="cs-CZ" sz="1500" dirty="0"/>
              <a:t>diagramy následností a </a:t>
            </a:r>
            <a:endParaRPr lang="en-US" altLang="cs-CZ" sz="1500" dirty="0"/>
          </a:p>
          <a:p>
            <a:r>
              <a:rPr lang="cs-CZ" altLang="cs-CZ" sz="1500" dirty="0"/>
              <a:t>rozšíření včetně modelování </a:t>
            </a:r>
            <a:r>
              <a:rPr lang="en-US" altLang="cs-CZ" sz="1500" dirty="0" err="1"/>
              <a:t>podnikov</a:t>
            </a:r>
            <a:r>
              <a:rPr lang="cs-CZ" altLang="cs-CZ" sz="1500" dirty="0" err="1"/>
              <a:t>ých</a:t>
            </a:r>
            <a:r>
              <a:rPr lang="cs-CZ" altLang="cs-CZ" sz="1500" dirty="0"/>
              <a:t> procesů (</a:t>
            </a:r>
            <a:r>
              <a:rPr lang="cs-CZ" altLang="cs-CZ" sz="1500" dirty="0">
                <a:hlinkClick r:id="rId2"/>
              </a:rPr>
              <a:t>business </a:t>
            </a:r>
            <a:r>
              <a:rPr lang="cs-CZ" altLang="cs-CZ" sz="1500" dirty="0" err="1">
                <a:hlinkClick r:id="rId2"/>
              </a:rPr>
              <a:t>process</a:t>
            </a:r>
            <a:r>
              <a:rPr lang="cs-CZ" altLang="cs-CZ" sz="1500" dirty="0">
                <a:hlinkClick r:id="rId2"/>
              </a:rPr>
              <a:t> modelling</a:t>
            </a:r>
            <a:r>
              <a:rPr lang="cs-CZ" altLang="cs-CZ" sz="1500" dirty="0"/>
              <a:t>).</a:t>
            </a:r>
            <a:r>
              <a:rPr lang="cs-CZ" altLang="cs-CZ" dirty="0"/>
              <a:t> </a:t>
            </a:r>
          </a:p>
        </p:txBody>
      </p:sp>
    </p:spTree>
    <p:extLst>
      <p:ext uri="{BB962C8B-B14F-4D97-AF65-F5344CB8AC3E}">
        <p14:creationId xmlns:p14="http://schemas.microsoft.com/office/powerpoint/2010/main" val="1567008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altLang="cs-CZ" sz="2100" b="1" dirty="0"/>
              <a:t>Diagramy činností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21</a:t>
            </a:fld>
            <a:endParaRPr lang="cs-CZ" altLang="cs-CZ"/>
          </a:p>
        </p:txBody>
      </p:sp>
      <p:sp>
        <p:nvSpPr>
          <p:cNvPr id="15363" name="Rectangle 3"/>
          <p:cNvSpPr>
            <a:spLocks noGrp="1" noChangeArrowheads="1"/>
          </p:cNvSpPr>
          <p:nvPr>
            <p:ph type="body" idx="4294967295"/>
          </p:nvPr>
        </p:nvSpPr>
        <p:spPr>
          <a:xfrm>
            <a:off x="603500" y="835785"/>
            <a:ext cx="1997075" cy="4267200"/>
          </a:xfrm>
        </p:spPr>
        <p:txBody>
          <a:bodyPr/>
          <a:lstStyle/>
          <a:p>
            <a:pPr marL="0" indent="0">
              <a:buNone/>
            </a:pPr>
            <a:r>
              <a:rPr lang="cs-CZ" altLang="cs-CZ" sz="1500" dirty="0"/>
              <a:t>Diagram činností se používají k vyjádření dynamického chování modelu. Zobrazuje aktivity prováděné lidskými nebo systémovými aktéry a přechody mezi aktivitami včetně podmínek řídících přechody k různým aktivitám. Model též může zachytit synchronizační body v nichž se může více aktivit zahájit paralelní zpracování.  </a:t>
            </a:r>
          </a:p>
        </p:txBody>
      </p:sp>
      <p:pic>
        <p:nvPicPr>
          <p:cNvPr id="15364" name="Picture 4" descr="Actdg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1832" y="519113"/>
            <a:ext cx="4613672" cy="4479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5"/>
          <p:cNvSpPr txBox="1">
            <a:spLocks noChangeArrowheads="1"/>
          </p:cNvSpPr>
          <p:nvPr/>
        </p:nvSpPr>
        <p:spPr bwMode="auto">
          <a:xfrm>
            <a:off x="3383757" y="2680097"/>
            <a:ext cx="917972"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Zrušení objednávky</a:t>
            </a:r>
          </a:p>
        </p:txBody>
      </p:sp>
      <p:sp>
        <p:nvSpPr>
          <p:cNvPr id="15366" name="Text Box 6"/>
          <p:cNvSpPr txBox="1">
            <a:spLocks noChangeArrowheads="1"/>
          </p:cNvSpPr>
          <p:nvPr/>
        </p:nvSpPr>
        <p:spPr bwMode="auto">
          <a:xfrm>
            <a:off x="5166122" y="844154"/>
            <a:ext cx="917972"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Příjem objednávky</a:t>
            </a:r>
          </a:p>
        </p:txBody>
      </p:sp>
      <p:sp>
        <p:nvSpPr>
          <p:cNvPr id="15367" name="Text Box 7"/>
          <p:cNvSpPr txBox="1">
            <a:spLocks noChangeArrowheads="1"/>
          </p:cNvSpPr>
          <p:nvPr/>
        </p:nvSpPr>
        <p:spPr bwMode="auto">
          <a:xfrm>
            <a:off x="6300788" y="2031206"/>
            <a:ext cx="917972"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Kontrola položek </a:t>
            </a:r>
          </a:p>
        </p:txBody>
      </p:sp>
      <p:sp>
        <p:nvSpPr>
          <p:cNvPr id="15368" name="Text Box 8"/>
          <p:cNvSpPr txBox="1">
            <a:spLocks noChangeArrowheads="1"/>
          </p:cNvSpPr>
          <p:nvPr/>
        </p:nvSpPr>
        <p:spPr bwMode="auto">
          <a:xfrm>
            <a:off x="6246019" y="2895600"/>
            <a:ext cx="917972"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Přiřazení k objednávce</a:t>
            </a:r>
          </a:p>
        </p:txBody>
      </p:sp>
      <p:sp>
        <p:nvSpPr>
          <p:cNvPr id="15369" name="Text Box 9"/>
          <p:cNvSpPr txBox="1">
            <a:spLocks noChangeArrowheads="1"/>
          </p:cNvSpPr>
          <p:nvPr/>
        </p:nvSpPr>
        <p:spPr bwMode="auto">
          <a:xfrm>
            <a:off x="5166122" y="4407694"/>
            <a:ext cx="917972"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Zrušení objednávky</a:t>
            </a:r>
          </a:p>
        </p:txBody>
      </p:sp>
      <p:sp>
        <p:nvSpPr>
          <p:cNvPr id="15370" name="Text Box 10"/>
          <p:cNvSpPr txBox="1">
            <a:spLocks noChangeArrowheads="1"/>
          </p:cNvSpPr>
          <p:nvPr/>
        </p:nvSpPr>
        <p:spPr bwMode="auto">
          <a:xfrm>
            <a:off x="6300788" y="4407694"/>
            <a:ext cx="917972"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Znovu objednání </a:t>
            </a:r>
          </a:p>
        </p:txBody>
      </p:sp>
      <p:sp>
        <p:nvSpPr>
          <p:cNvPr id="15371" name="Text Box 11"/>
          <p:cNvSpPr txBox="1">
            <a:spLocks noChangeArrowheads="1"/>
          </p:cNvSpPr>
          <p:nvPr/>
        </p:nvSpPr>
        <p:spPr bwMode="auto">
          <a:xfrm>
            <a:off x="3330178" y="2409825"/>
            <a:ext cx="756047" cy="2077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750" b="1"/>
              <a:t>nezaplaceno</a:t>
            </a:r>
          </a:p>
        </p:txBody>
      </p:sp>
      <p:sp>
        <p:nvSpPr>
          <p:cNvPr id="15372" name="Text Box 12"/>
          <p:cNvSpPr txBox="1">
            <a:spLocks noChangeArrowheads="1"/>
          </p:cNvSpPr>
          <p:nvPr/>
        </p:nvSpPr>
        <p:spPr bwMode="auto">
          <a:xfrm>
            <a:off x="3600450" y="1815704"/>
            <a:ext cx="1026319" cy="2077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750" b="1"/>
              <a:t>Ověření platby</a:t>
            </a:r>
          </a:p>
        </p:txBody>
      </p:sp>
      <p:sp>
        <p:nvSpPr>
          <p:cNvPr id="15373" name="Text Box 13"/>
          <p:cNvSpPr txBox="1">
            <a:spLocks noChangeArrowheads="1"/>
          </p:cNvSpPr>
          <p:nvPr/>
        </p:nvSpPr>
        <p:spPr bwMode="auto">
          <a:xfrm>
            <a:off x="6354366" y="2603898"/>
            <a:ext cx="756047" cy="2077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750" b="1"/>
              <a:t>Na skladě</a:t>
            </a:r>
          </a:p>
        </p:txBody>
      </p:sp>
      <p:sp>
        <p:nvSpPr>
          <p:cNvPr id="15374" name="Text Box 14"/>
          <p:cNvSpPr txBox="1">
            <a:spLocks noChangeArrowheads="1"/>
          </p:cNvSpPr>
          <p:nvPr/>
        </p:nvSpPr>
        <p:spPr bwMode="auto">
          <a:xfrm>
            <a:off x="3815954" y="3706416"/>
            <a:ext cx="1134665" cy="55399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750" b="1"/>
              <a:t>Pre-condition: Zboží přiřazeno ke všem položkám a platba byla ověřena</a:t>
            </a:r>
          </a:p>
        </p:txBody>
      </p:sp>
      <p:sp>
        <p:nvSpPr>
          <p:cNvPr id="15375" name="Text Box 15"/>
          <p:cNvSpPr txBox="1">
            <a:spLocks noChangeArrowheads="1"/>
          </p:cNvSpPr>
          <p:nvPr/>
        </p:nvSpPr>
        <p:spPr bwMode="auto">
          <a:xfrm>
            <a:off x="6192441" y="3975498"/>
            <a:ext cx="1133475" cy="2077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cs-CZ" sz="750" b="1"/>
              <a:t>[Znovu</a:t>
            </a:r>
            <a:r>
              <a:rPr lang="cs-CZ" altLang="cs-CZ" sz="750" b="1"/>
              <a:t>-</a:t>
            </a:r>
            <a:r>
              <a:rPr lang="en-US" altLang="cs-CZ" sz="750" b="1"/>
              <a:t>ob</a:t>
            </a:r>
            <a:r>
              <a:rPr lang="cs-CZ" altLang="cs-CZ" sz="750" b="1"/>
              <a:t>j</a:t>
            </a:r>
            <a:r>
              <a:rPr lang="en-US" altLang="cs-CZ" sz="750" b="1"/>
              <a:t>edn</a:t>
            </a:r>
            <a:r>
              <a:rPr lang="cs-CZ" altLang="cs-CZ" sz="750" b="1"/>
              <a:t>á</a:t>
            </a:r>
            <a:r>
              <a:rPr lang="en-US" altLang="cs-CZ" sz="750" b="1"/>
              <a:t>n</a:t>
            </a:r>
            <a:r>
              <a:rPr lang="cs-CZ" altLang="cs-CZ" sz="750" b="1"/>
              <a:t>í</a:t>
            </a:r>
            <a:r>
              <a:rPr lang="en-US" altLang="cs-CZ" sz="750" b="1"/>
              <a:t>]</a:t>
            </a:r>
            <a:endParaRPr lang="cs-CZ" altLang="cs-CZ" sz="750" b="1"/>
          </a:p>
        </p:txBody>
      </p:sp>
      <p:sp>
        <p:nvSpPr>
          <p:cNvPr id="15376" name="Line 16"/>
          <p:cNvSpPr>
            <a:spLocks noChangeShapeType="1"/>
          </p:cNvSpPr>
          <p:nvPr/>
        </p:nvSpPr>
        <p:spPr bwMode="auto">
          <a:xfrm>
            <a:off x="4787504" y="3706416"/>
            <a:ext cx="163115" cy="161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15378" name="AutoShape 18"/>
          <p:cNvSpPr>
            <a:spLocks/>
          </p:cNvSpPr>
          <p:nvPr/>
        </p:nvSpPr>
        <p:spPr bwMode="auto">
          <a:xfrm>
            <a:off x="4031456" y="1275160"/>
            <a:ext cx="981075" cy="457200"/>
          </a:xfrm>
          <a:prstGeom prst="borderCallout2">
            <a:avLst>
              <a:gd name="adj1" fmla="val 18750"/>
              <a:gd name="adj2" fmla="val 105824"/>
              <a:gd name="adj3" fmla="val 18750"/>
              <a:gd name="adj4" fmla="val 134468"/>
              <a:gd name="adj5" fmla="val 88542"/>
              <a:gd name="adj6" fmla="val 16322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900"/>
              <a:t>Rozvětvení do paralelních toků</a:t>
            </a:r>
          </a:p>
        </p:txBody>
      </p:sp>
    </p:spTree>
    <p:extLst>
      <p:ext uri="{BB962C8B-B14F-4D97-AF65-F5344CB8AC3E}">
        <p14:creationId xmlns:p14="http://schemas.microsoft.com/office/powerpoint/2010/main" val="3368122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Diagram činností a plavecké dráhy</a:t>
            </a:r>
            <a:endParaRPr lang="cs-CZ" dirty="0"/>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22</a:t>
            </a:fld>
            <a:endParaRPr lang="cs-CZ" altLang="cs-CZ"/>
          </a:p>
        </p:txBody>
      </p:sp>
      <p:graphicFrame>
        <p:nvGraphicFramePr>
          <p:cNvPr id="44035" name="Object 3"/>
          <p:cNvGraphicFramePr>
            <a:graphicFrameLocks noGrp="1" noChangeAspect="1"/>
          </p:cNvGraphicFramePr>
          <p:nvPr>
            <p:ph idx="4294967295"/>
            <p:extLst>
              <p:ext uri="{D42A27DB-BD31-4B8C-83A1-F6EECF244321}">
                <p14:modId xmlns:p14="http://schemas.microsoft.com/office/powerpoint/2010/main" val="2696631017"/>
              </p:ext>
            </p:extLst>
          </p:nvPr>
        </p:nvGraphicFramePr>
        <p:xfrm>
          <a:off x="2051720" y="771550"/>
          <a:ext cx="4319588" cy="4234284"/>
        </p:xfrm>
        <a:graphic>
          <a:graphicData uri="http://schemas.openxmlformats.org/presentationml/2006/ole">
            <mc:AlternateContent xmlns:mc="http://schemas.openxmlformats.org/markup-compatibility/2006">
              <mc:Choice xmlns:v="urn:schemas-microsoft-com:vml" Requires="v">
                <p:oleObj spid="_x0000_s7185" name="Klip" r:id="rId4" imgW="6923810" imgH="7533333" progId="MS_ClipArt_Gallery.2">
                  <p:embed/>
                </p:oleObj>
              </mc:Choice>
              <mc:Fallback>
                <p:oleObj name="Klip" r:id="rId4" imgW="6923810" imgH="7533333" progId="MS_ClipArt_Gallery.2">
                  <p:embed/>
                  <p:pic>
                    <p:nvPicPr>
                      <p:cNvPr id="4403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771550"/>
                        <a:ext cx="4319588" cy="4234284"/>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324763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altLang="cs-CZ" sz="2100" b="1"/>
              <a:t>Stavové diagramy</a:t>
            </a:r>
            <a:r>
              <a:rPr lang="cs-CZ" altLang="cs-CZ" sz="21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23</a:t>
            </a:fld>
            <a:endParaRPr lang="cs-CZ" altLang="cs-CZ"/>
          </a:p>
        </p:txBody>
      </p:sp>
      <p:sp>
        <p:nvSpPr>
          <p:cNvPr id="16387" name="Rectangle 3"/>
          <p:cNvSpPr>
            <a:spLocks noGrp="1" noChangeArrowheads="1"/>
          </p:cNvSpPr>
          <p:nvPr>
            <p:ph type="body" idx="4294967295"/>
          </p:nvPr>
        </p:nvSpPr>
        <p:spPr>
          <a:xfrm>
            <a:off x="827584" y="787316"/>
            <a:ext cx="6380163" cy="1296987"/>
          </a:xfrm>
        </p:spPr>
        <p:txBody>
          <a:bodyPr/>
          <a:lstStyle/>
          <a:p>
            <a:r>
              <a:rPr lang="cs-CZ" altLang="cs-CZ" sz="1500" dirty="0"/>
              <a:t>Stavové diagramy se používají pro znázornění detailů přechodů nebo změn stavu objektu, ke kterým může v systému dojít. Ukazují, jak objekt přechází z jednoho stavu do druhého a pravidla, kterými se řídí tyto změny. Stavové diagramy mají obvykle podmínku pro start a pro konec </a:t>
            </a:r>
          </a:p>
        </p:txBody>
      </p:sp>
      <p:pic>
        <p:nvPicPr>
          <p:cNvPr id="16388" name="Picture 4" descr="Statedg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908572"/>
            <a:ext cx="4698206" cy="2578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5"/>
          <p:cNvSpPr txBox="1">
            <a:spLocks noChangeArrowheads="1"/>
          </p:cNvSpPr>
          <p:nvPr/>
        </p:nvSpPr>
        <p:spPr bwMode="auto">
          <a:xfrm>
            <a:off x="3275410" y="2085975"/>
            <a:ext cx="1026319"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Zpracování požadavku</a:t>
            </a:r>
          </a:p>
        </p:txBody>
      </p:sp>
      <p:sp>
        <p:nvSpPr>
          <p:cNvPr id="16390" name="Text Box 6"/>
          <p:cNvSpPr txBox="1">
            <a:spLocks noChangeArrowheads="1"/>
          </p:cNvSpPr>
          <p:nvPr/>
        </p:nvSpPr>
        <p:spPr bwMode="auto">
          <a:xfrm>
            <a:off x="3275410" y="2950369"/>
            <a:ext cx="1026319" cy="253916"/>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Prohlížení</a:t>
            </a:r>
          </a:p>
        </p:txBody>
      </p:sp>
      <p:sp>
        <p:nvSpPr>
          <p:cNvPr id="16391" name="Text Box 7"/>
          <p:cNvSpPr txBox="1">
            <a:spLocks noChangeArrowheads="1"/>
          </p:cNvSpPr>
          <p:nvPr/>
        </p:nvSpPr>
        <p:spPr bwMode="auto">
          <a:xfrm>
            <a:off x="4950619" y="3003947"/>
            <a:ext cx="1026319" cy="415498"/>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a:t>Vkládání do vozíku</a:t>
            </a:r>
          </a:p>
        </p:txBody>
      </p:sp>
      <p:sp>
        <p:nvSpPr>
          <p:cNvPr id="16392" name="Text Box 8"/>
          <p:cNvSpPr txBox="1">
            <a:spLocks noChangeArrowheads="1"/>
          </p:cNvSpPr>
          <p:nvPr/>
        </p:nvSpPr>
        <p:spPr bwMode="auto">
          <a:xfrm>
            <a:off x="6354366" y="3198019"/>
            <a:ext cx="539353" cy="2077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750" b="1"/>
              <a:t>Přidání</a:t>
            </a:r>
          </a:p>
        </p:txBody>
      </p:sp>
    </p:spTree>
    <p:extLst>
      <p:ext uri="{BB962C8B-B14F-4D97-AF65-F5344CB8AC3E}">
        <p14:creationId xmlns:p14="http://schemas.microsoft.com/office/powerpoint/2010/main" val="2570647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cs-CZ" altLang="cs-CZ" sz="2100" b="1"/>
              <a:t>Logický Model</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24</a:t>
            </a:fld>
            <a:endParaRPr lang="cs-CZ" altLang="cs-CZ"/>
          </a:p>
        </p:txBody>
      </p:sp>
      <p:sp>
        <p:nvSpPr>
          <p:cNvPr id="18435" name="Rectangle 3"/>
          <p:cNvSpPr>
            <a:spLocks noGrp="1" noChangeArrowheads="1"/>
          </p:cNvSpPr>
          <p:nvPr>
            <p:ph type="body" idx="4294967295"/>
          </p:nvPr>
        </p:nvSpPr>
        <p:spPr>
          <a:xfrm>
            <a:off x="611560" y="955725"/>
            <a:ext cx="6172200" cy="3913187"/>
          </a:xfrm>
        </p:spPr>
        <p:txBody>
          <a:bodyPr/>
          <a:lstStyle/>
          <a:p>
            <a:r>
              <a:rPr lang="cs-CZ" altLang="cs-CZ" sz="1500" dirty="0"/>
              <a:t>Logický model je statický pohled na objekty a třídy, které jsou vytvořeny při analýze a návrhu a které tvoří tzv. prostor návrhu a analýzy. Typicky </a:t>
            </a:r>
            <a:r>
              <a:rPr lang="en-US" altLang="cs-CZ" sz="1500" dirty="0"/>
              <a:t>Dom</a:t>
            </a:r>
            <a:r>
              <a:rPr lang="cs-CZ" altLang="cs-CZ" sz="1500" dirty="0"/>
              <a:t>é</a:t>
            </a:r>
            <a:r>
              <a:rPr lang="en-US" altLang="cs-CZ" sz="1500" dirty="0" err="1"/>
              <a:t>nov</a:t>
            </a:r>
            <a:r>
              <a:rPr lang="cs-CZ" altLang="cs-CZ" sz="1500" dirty="0"/>
              <a:t>ý</a:t>
            </a:r>
            <a:r>
              <a:rPr lang="en-US" altLang="cs-CZ" sz="1500" dirty="0"/>
              <a:t> model </a:t>
            </a:r>
            <a:r>
              <a:rPr lang="cs-CZ" altLang="cs-CZ" sz="1500" dirty="0"/>
              <a:t>(</a:t>
            </a:r>
            <a:r>
              <a:rPr lang="cs-CZ" altLang="cs-CZ" sz="1500" dirty="0" err="1"/>
              <a:t>Domain</a:t>
            </a:r>
            <a:r>
              <a:rPr lang="cs-CZ" altLang="cs-CZ" sz="1500" dirty="0"/>
              <a:t> Model) je abstraktnější pohled na podnikové objekty („</a:t>
            </a:r>
            <a:r>
              <a:rPr lang="cs-CZ" altLang="cs-CZ" sz="1500" dirty="0" err="1"/>
              <a:t>Bussiness</a:t>
            </a:r>
            <a:r>
              <a:rPr lang="cs-CZ" altLang="cs-CZ" sz="1500" dirty="0"/>
              <a:t>“ objekty) a entity, zatímco model tříd (</a:t>
            </a:r>
            <a:r>
              <a:rPr lang="cs-CZ" altLang="cs-CZ" sz="1500" dirty="0" err="1"/>
              <a:t>Class</a:t>
            </a:r>
            <a:r>
              <a:rPr lang="cs-CZ" altLang="cs-CZ" sz="1500" dirty="0"/>
              <a:t> Model) je rigoróznější, přesnější a na návrh soustředěný model</a:t>
            </a:r>
            <a:endParaRPr lang="cs-CZ" altLang="cs-CZ" dirty="0"/>
          </a:p>
        </p:txBody>
      </p:sp>
    </p:spTree>
    <p:extLst>
      <p:ext uri="{BB962C8B-B14F-4D97-AF65-F5344CB8AC3E}">
        <p14:creationId xmlns:p14="http://schemas.microsoft.com/office/powerpoint/2010/main" val="324854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cs-CZ" altLang="cs-CZ" sz="2400" b="1"/>
              <a:t>Model tříd</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25</a:t>
            </a:fld>
            <a:endParaRPr lang="cs-CZ" altLang="cs-CZ"/>
          </a:p>
        </p:txBody>
      </p:sp>
      <p:sp>
        <p:nvSpPr>
          <p:cNvPr id="19459" name="Rectangle 3"/>
          <p:cNvSpPr>
            <a:spLocks noGrp="1" noChangeArrowheads="1"/>
          </p:cNvSpPr>
          <p:nvPr>
            <p:ph type="body" idx="4294967295"/>
          </p:nvPr>
        </p:nvSpPr>
        <p:spPr>
          <a:xfrm>
            <a:off x="1187624" y="822325"/>
            <a:ext cx="6172200" cy="4321175"/>
          </a:xfrm>
        </p:spPr>
        <p:txBody>
          <a:bodyPr/>
          <a:lstStyle/>
          <a:p>
            <a:r>
              <a:rPr lang="cs-CZ" altLang="cs-CZ" sz="1800" dirty="0"/>
              <a:t>Třída je standardní konstrukce UML používaná pro definování vzorů z nichž během běhu systému (software) vznikají objekty</a:t>
            </a:r>
          </a:p>
          <a:p>
            <a:pPr>
              <a:buFontTx/>
              <a:buNone/>
            </a:pPr>
            <a:endParaRPr lang="cs-CZ" altLang="cs-CZ" sz="1800" dirty="0"/>
          </a:p>
          <a:p>
            <a:r>
              <a:rPr lang="cs-CZ" altLang="cs-CZ" sz="1800" dirty="0"/>
              <a:t>Třída je specifikace - objekt je instance třídy</a:t>
            </a:r>
          </a:p>
          <a:p>
            <a:pPr>
              <a:buFontTx/>
              <a:buNone/>
            </a:pPr>
            <a:endParaRPr lang="cs-CZ" altLang="cs-CZ" sz="1800" dirty="0"/>
          </a:p>
          <a:p>
            <a:r>
              <a:rPr lang="cs-CZ" altLang="cs-CZ" sz="1800" dirty="0"/>
              <a:t> Třídy mohou v systému </a:t>
            </a:r>
          </a:p>
          <a:p>
            <a:pPr lvl="1"/>
            <a:r>
              <a:rPr lang="cs-CZ" altLang="cs-CZ" sz="1500" dirty="0"/>
              <a:t>vznikat</a:t>
            </a:r>
          </a:p>
          <a:p>
            <a:pPr lvl="1"/>
            <a:r>
              <a:rPr lang="cs-CZ" altLang="cs-CZ" sz="1500" dirty="0"/>
              <a:t>být děděny z jiných tříd (to je, dědí veškeré chování a stav svých rodičů   a k tomu přidávají svoji vlastní novou funkcionalitu)</a:t>
            </a:r>
          </a:p>
          <a:p>
            <a:pPr lvl="1"/>
            <a:r>
              <a:rPr lang="cs-CZ" altLang="cs-CZ" sz="1500" dirty="0"/>
              <a:t>mohou mít jiné třídy jako atributy</a:t>
            </a:r>
          </a:p>
          <a:p>
            <a:pPr lvl="1"/>
            <a:r>
              <a:rPr lang="cs-CZ" altLang="cs-CZ" sz="1500" dirty="0"/>
              <a:t>delegovat zodpovědnosti jiným třídám </a:t>
            </a:r>
          </a:p>
          <a:p>
            <a:pPr lvl="1"/>
            <a:r>
              <a:rPr lang="cs-CZ" altLang="cs-CZ" sz="1500" dirty="0"/>
              <a:t>a implementovat abstraktní rozhraní</a:t>
            </a:r>
            <a:r>
              <a:rPr lang="cs-CZ" altLang="cs-CZ" sz="1350" dirty="0"/>
              <a:t>.</a:t>
            </a:r>
          </a:p>
        </p:txBody>
      </p:sp>
    </p:spTree>
    <p:extLst>
      <p:ext uri="{BB962C8B-B14F-4D97-AF65-F5344CB8AC3E}">
        <p14:creationId xmlns:p14="http://schemas.microsoft.com/office/powerpoint/2010/main" val="95513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Model tříd</a:t>
            </a:r>
            <a:endParaRPr lang="cs-CZ" dirty="0"/>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26</a:t>
            </a:fld>
            <a:endParaRPr lang="cs-CZ" altLang="cs-CZ"/>
          </a:p>
        </p:txBody>
      </p:sp>
      <p:sp>
        <p:nvSpPr>
          <p:cNvPr id="20483" name="Rectangle 3"/>
          <p:cNvSpPr>
            <a:spLocks noGrp="1" noChangeArrowheads="1"/>
          </p:cNvSpPr>
          <p:nvPr>
            <p:ph type="body" idx="4294967295"/>
          </p:nvPr>
        </p:nvSpPr>
        <p:spPr>
          <a:xfrm>
            <a:off x="1187624" y="987574"/>
            <a:ext cx="6172200" cy="3941763"/>
          </a:xfrm>
        </p:spPr>
        <p:txBody>
          <a:bodyPr/>
          <a:lstStyle/>
          <a:p>
            <a:pPr>
              <a:lnSpc>
                <a:spcPct val="90000"/>
              </a:lnSpc>
            </a:pPr>
            <a:r>
              <a:rPr lang="cs-CZ" altLang="cs-CZ" sz="1800" dirty="0"/>
              <a:t>Model tříd je jádrem objektově-orientovaného vývoje a návrhu. </a:t>
            </a:r>
          </a:p>
          <a:p>
            <a:pPr>
              <a:lnSpc>
                <a:spcPct val="90000"/>
              </a:lnSpc>
            </a:pPr>
            <a:r>
              <a:rPr lang="cs-CZ" altLang="cs-CZ" sz="1800" dirty="0"/>
              <a:t>Vyjadřuje jak persistentní (setrvalý) stav systému, tak chování systému. </a:t>
            </a:r>
          </a:p>
          <a:p>
            <a:pPr>
              <a:lnSpc>
                <a:spcPct val="90000"/>
              </a:lnSpc>
            </a:pPr>
            <a:r>
              <a:rPr lang="cs-CZ" altLang="cs-CZ" sz="1800" dirty="0"/>
              <a:t>Třída zapouzdřuje stav (atributy) a nabízí služby (metody=procedury) pro změnu tohoto stavu (chování). </a:t>
            </a:r>
          </a:p>
          <a:p>
            <a:pPr>
              <a:lnSpc>
                <a:spcPct val="90000"/>
              </a:lnSpc>
            </a:pPr>
            <a:r>
              <a:rPr lang="cs-CZ" altLang="cs-CZ" sz="1800" dirty="0"/>
              <a:t>Dobrý objektově  orientovaný návrh omezuje přímý přístup k atributům třídy a nabízí služby, které manipulují s atributy třídy namísto klienta. </a:t>
            </a:r>
          </a:p>
          <a:p>
            <a:pPr>
              <a:lnSpc>
                <a:spcPct val="90000"/>
              </a:lnSpc>
            </a:pPr>
            <a:r>
              <a:rPr lang="cs-CZ" altLang="cs-CZ" sz="1800" dirty="0"/>
              <a:t>Toto skrývaní dat a poskytování služeb garantuje, že aktualizace dat se děje na jednom místě a podle definovaných pravidel – u velkých systémů je údržba kódu, který má přímý přístup k datům na mnoha místech velkou zátěží. </a:t>
            </a:r>
          </a:p>
        </p:txBody>
      </p:sp>
    </p:spTree>
    <p:extLst>
      <p:ext uri="{BB962C8B-B14F-4D97-AF65-F5344CB8AC3E}">
        <p14:creationId xmlns:p14="http://schemas.microsoft.com/office/powerpoint/2010/main" val="4202275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cs-CZ" altLang="cs-CZ" sz="2400"/>
              <a:t>Zobrazení třídy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27</a:t>
            </a:fld>
            <a:endParaRPr lang="cs-CZ" altLang="cs-CZ"/>
          </a:p>
        </p:txBody>
      </p:sp>
      <p:sp>
        <p:nvSpPr>
          <p:cNvPr id="21509" name="Text Box 5"/>
          <p:cNvSpPr txBox="1">
            <a:spLocks noChangeArrowheads="1"/>
          </p:cNvSpPr>
          <p:nvPr/>
        </p:nvSpPr>
        <p:spPr bwMode="auto">
          <a:xfrm>
            <a:off x="3815953" y="3598069"/>
            <a:ext cx="91797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cs-CZ" altLang="cs-CZ" sz="1350"/>
          </a:p>
        </p:txBody>
      </p:sp>
      <p:grpSp>
        <p:nvGrpSpPr>
          <p:cNvPr id="21521" name="Group 17"/>
          <p:cNvGrpSpPr>
            <a:grpSpLocks/>
          </p:cNvGrpSpPr>
          <p:nvPr/>
        </p:nvGrpSpPr>
        <p:grpSpPr bwMode="auto">
          <a:xfrm>
            <a:off x="1494235" y="789385"/>
            <a:ext cx="2700338" cy="2052638"/>
            <a:chOff x="431" y="663"/>
            <a:chExt cx="2268" cy="1724"/>
          </a:xfrm>
        </p:grpSpPr>
        <p:grpSp>
          <p:nvGrpSpPr>
            <p:cNvPr id="21516" name="Group 12"/>
            <p:cNvGrpSpPr>
              <a:grpSpLocks/>
            </p:cNvGrpSpPr>
            <p:nvPr/>
          </p:nvGrpSpPr>
          <p:grpSpPr bwMode="auto">
            <a:xfrm>
              <a:off x="431" y="663"/>
              <a:ext cx="2268" cy="1724"/>
              <a:chOff x="431" y="663"/>
              <a:chExt cx="2268" cy="1724"/>
            </a:xfrm>
          </p:grpSpPr>
          <p:pic>
            <p:nvPicPr>
              <p:cNvPr id="21508" name="Picture 4" descr="Class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 y="663"/>
                <a:ext cx="2268" cy="1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15" name="Text Box 11"/>
              <p:cNvSpPr txBox="1">
                <a:spLocks noChangeArrowheads="1"/>
              </p:cNvSpPr>
              <p:nvPr/>
            </p:nvSpPr>
            <p:spPr bwMode="auto">
              <a:xfrm>
                <a:off x="521" y="1797"/>
                <a:ext cx="2087" cy="52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15000"/>
                  </a:spcBef>
                </a:pPr>
                <a:r>
                  <a:rPr lang="en-US" altLang="cs-CZ" sz="1050" b="1"/>
                  <a:t>+   getV</a:t>
                </a:r>
                <a:r>
                  <a:rPr lang="cs-CZ" altLang="cs-CZ" sz="1050" b="1"/>
                  <a:t>ěk()</a:t>
                </a:r>
                <a:r>
                  <a:rPr lang="en-US" altLang="cs-CZ" sz="1050" b="1"/>
                  <a:t>: </a:t>
                </a:r>
                <a:r>
                  <a:rPr lang="cs-CZ" altLang="cs-CZ" sz="1050" b="1"/>
                  <a:t>int</a:t>
                </a:r>
                <a:endParaRPr lang="en-US" altLang="cs-CZ" sz="1050" b="1"/>
              </a:p>
              <a:p>
                <a:pPr>
                  <a:spcBef>
                    <a:spcPct val="15000"/>
                  </a:spcBef>
                </a:pPr>
                <a:r>
                  <a:rPr lang="en-US" altLang="cs-CZ" sz="1050" b="1"/>
                  <a:t>~   </a:t>
                </a:r>
                <a:r>
                  <a:rPr lang="cs-CZ" altLang="cs-CZ" sz="1050" b="1"/>
                  <a:t>setJmeno()</a:t>
                </a:r>
                <a:r>
                  <a:rPr lang="en-US" altLang="cs-CZ" sz="1050" b="1"/>
                  <a:t>:  String</a:t>
                </a:r>
              </a:p>
              <a:p>
                <a:pPr>
                  <a:spcBef>
                    <a:spcPct val="15000"/>
                  </a:spcBef>
                </a:pPr>
                <a:r>
                  <a:rPr lang="en-US" altLang="cs-CZ" sz="1050" b="1"/>
                  <a:t>-    </a:t>
                </a:r>
                <a:r>
                  <a:rPr lang="cs-CZ" altLang="cs-CZ" sz="1050" b="1"/>
                  <a:t>vloz</a:t>
                </a:r>
                <a:r>
                  <a:rPr lang="en-US" altLang="cs-CZ" sz="1050" b="1"/>
                  <a:t>Poznamk</a:t>
                </a:r>
                <a:r>
                  <a:rPr lang="cs-CZ" altLang="cs-CZ" sz="1050" b="1"/>
                  <a:t>u()</a:t>
                </a:r>
                <a:r>
                  <a:rPr lang="en-US" altLang="cs-CZ" sz="1050" b="1"/>
                  <a:t>: </a:t>
                </a:r>
                <a:r>
                  <a:rPr lang="cs-CZ" altLang="cs-CZ" sz="1050" b="1"/>
                  <a:t>Castka, ID</a:t>
                </a:r>
              </a:p>
            </p:txBody>
          </p:sp>
        </p:grpSp>
        <p:sp>
          <p:nvSpPr>
            <p:cNvPr id="21514" name="Text Box 10"/>
            <p:cNvSpPr txBox="1">
              <a:spLocks noChangeArrowheads="1"/>
            </p:cNvSpPr>
            <p:nvPr/>
          </p:nvSpPr>
          <p:spPr bwMode="auto">
            <a:xfrm>
              <a:off x="521" y="1071"/>
              <a:ext cx="2087" cy="702"/>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FontTx/>
                <a:buChar char="-"/>
              </a:pPr>
              <a:r>
                <a:rPr lang="en-US" altLang="cs-CZ" sz="1050" b="1">
                  <a:solidFill>
                    <a:srgbClr val="FF0000"/>
                  </a:solidFill>
                </a:rPr>
                <a:t>    </a:t>
              </a:r>
              <a:r>
                <a:rPr lang="cs-CZ" altLang="cs-CZ" sz="1050" b="1">
                  <a:solidFill>
                    <a:srgbClr val="FF0000"/>
                  </a:solidFill>
                </a:rPr>
                <a:t>Věk</a:t>
              </a:r>
              <a:r>
                <a:rPr lang="en-US" altLang="cs-CZ" sz="1050" b="1">
                  <a:solidFill>
                    <a:srgbClr val="FF0000"/>
                  </a:solidFill>
                </a:rPr>
                <a:t>:   </a:t>
              </a:r>
              <a:r>
                <a:rPr lang="cs-CZ" altLang="cs-CZ" sz="1050" b="1">
                  <a:solidFill>
                    <a:srgbClr val="FF0000"/>
                  </a:solidFill>
                </a:rPr>
                <a:t>int</a:t>
              </a:r>
              <a:endParaRPr lang="en-US" altLang="cs-CZ" sz="1050" b="1">
                <a:solidFill>
                  <a:srgbClr val="FF0000"/>
                </a:solidFill>
              </a:endParaRPr>
            </a:p>
            <a:p>
              <a:pPr>
                <a:spcBef>
                  <a:spcPct val="20000"/>
                </a:spcBef>
              </a:pPr>
              <a:r>
                <a:rPr lang="en-US" altLang="cs-CZ" sz="1050" b="1">
                  <a:solidFill>
                    <a:srgbClr val="FF0000"/>
                  </a:solidFill>
                </a:rPr>
                <a:t>+   Firma: String</a:t>
              </a:r>
            </a:p>
            <a:p>
              <a:pPr>
                <a:spcBef>
                  <a:spcPct val="20000"/>
                </a:spcBef>
              </a:pPr>
              <a:r>
                <a:rPr lang="en-US" altLang="cs-CZ" sz="1050" b="1">
                  <a:solidFill>
                    <a:srgbClr val="FF0000"/>
                  </a:solidFill>
                </a:rPr>
                <a:t>#   Jmeno:  String</a:t>
              </a:r>
            </a:p>
            <a:p>
              <a:pPr>
                <a:spcBef>
                  <a:spcPct val="20000"/>
                </a:spcBef>
              </a:pPr>
              <a:r>
                <a:rPr lang="en-US" altLang="cs-CZ" sz="1050" b="1">
                  <a:solidFill>
                    <a:srgbClr val="FF0000"/>
                  </a:solidFill>
                </a:rPr>
                <a:t>-    Poznamka: String</a:t>
              </a:r>
              <a:endParaRPr lang="cs-CZ" altLang="cs-CZ" sz="1050" b="1">
                <a:solidFill>
                  <a:srgbClr val="FF0000"/>
                </a:solidFill>
              </a:endParaRPr>
            </a:p>
          </p:txBody>
        </p:sp>
      </p:grpSp>
      <p:sp>
        <p:nvSpPr>
          <p:cNvPr id="21522" name="Rectangle 18"/>
          <p:cNvSpPr>
            <a:spLocks noChangeArrowheads="1"/>
          </p:cNvSpPr>
          <p:nvPr/>
        </p:nvSpPr>
        <p:spPr bwMode="auto">
          <a:xfrm>
            <a:off x="4193382" y="818593"/>
            <a:ext cx="3294460" cy="1962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tabLst>
                <a:tab pos="196850" algn="l"/>
              </a:tabLst>
              <a:defRPr>
                <a:solidFill>
                  <a:schemeClr val="tx1"/>
                </a:solidFill>
                <a:latin typeface="Arial" panose="020B0604020202020204" pitchFamily="34" charset="0"/>
              </a:defRPr>
            </a:lvl1pPr>
            <a:lvl2pPr marL="800100" indent="-342900">
              <a:tabLst>
                <a:tab pos="196850" algn="l"/>
              </a:tabLst>
              <a:defRPr>
                <a:solidFill>
                  <a:schemeClr val="tx1"/>
                </a:solidFill>
                <a:latin typeface="Arial" panose="020B0604020202020204" pitchFamily="34" charset="0"/>
              </a:defRPr>
            </a:lvl2pPr>
            <a:lvl3pPr marL="1257300" indent="-342900">
              <a:tabLst>
                <a:tab pos="196850" algn="l"/>
              </a:tabLst>
              <a:defRPr>
                <a:solidFill>
                  <a:schemeClr val="tx1"/>
                </a:solidFill>
                <a:latin typeface="Arial" panose="020B0604020202020204" pitchFamily="34" charset="0"/>
              </a:defRPr>
            </a:lvl3pPr>
            <a:lvl4pPr marL="1714500" indent="-342900">
              <a:tabLst>
                <a:tab pos="196850" algn="l"/>
              </a:tabLst>
              <a:defRPr>
                <a:solidFill>
                  <a:schemeClr val="tx1"/>
                </a:solidFill>
                <a:latin typeface="Arial" panose="020B0604020202020204" pitchFamily="34" charset="0"/>
              </a:defRPr>
            </a:lvl4pPr>
            <a:lvl5pPr marL="2171700" indent="-342900">
              <a:tabLst>
                <a:tab pos="196850" algn="l"/>
              </a:tabLst>
              <a:defRPr>
                <a:solidFill>
                  <a:schemeClr val="tx1"/>
                </a:solidFill>
                <a:latin typeface="Arial" panose="020B0604020202020204" pitchFamily="34" charset="0"/>
              </a:defRPr>
            </a:lvl5pPr>
            <a:lvl6pPr marL="2628900" indent="-342900" fontAlgn="base">
              <a:spcBef>
                <a:spcPct val="0"/>
              </a:spcBef>
              <a:spcAft>
                <a:spcPct val="0"/>
              </a:spcAft>
              <a:tabLst>
                <a:tab pos="196850" algn="l"/>
              </a:tabLst>
              <a:defRPr>
                <a:solidFill>
                  <a:schemeClr val="tx1"/>
                </a:solidFill>
                <a:latin typeface="Arial" panose="020B0604020202020204" pitchFamily="34" charset="0"/>
              </a:defRPr>
            </a:lvl6pPr>
            <a:lvl7pPr marL="3086100" indent="-342900" fontAlgn="base">
              <a:spcBef>
                <a:spcPct val="0"/>
              </a:spcBef>
              <a:spcAft>
                <a:spcPct val="0"/>
              </a:spcAft>
              <a:tabLst>
                <a:tab pos="196850" algn="l"/>
              </a:tabLst>
              <a:defRPr>
                <a:solidFill>
                  <a:schemeClr val="tx1"/>
                </a:solidFill>
                <a:latin typeface="Arial" panose="020B0604020202020204" pitchFamily="34" charset="0"/>
              </a:defRPr>
            </a:lvl7pPr>
            <a:lvl8pPr marL="3543300" indent="-342900" fontAlgn="base">
              <a:spcBef>
                <a:spcPct val="0"/>
              </a:spcBef>
              <a:spcAft>
                <a:spcPct val="0"/>
              </a:spcAft>
              <a:tabLst>
                <a:tab pos="196850" algn="l"/>
              </a:tabLst>
              <a:defRPr>
                <a:solidFill>
                  <a:schemeClr val="tx1"/>
                </a:solidFill>
                <a:latin typeface="Arial" panose="020B0604020202020204" pitchFamily="34" charset="0"/>
              </a:defRPr>
            </a:lvl8pPr>
            <a:lvl9pPr marL="4000500" indent="-342900" fontAlgn="base">
              <a:spcBef>
                <a:spcPct val="0"/>
              </a:spcBef>
              <a:spcAft>
                <a:spcPct val="0"/>
              </a:spcAft>
              <a:tabLst>
                <a:tab pos="196850" algn="l"/>
              </a:tabLst>
              <a:defRPr>
                <a:solidFill>
                  <a:schemeClr val="tx1"/>
                </a:solidFill>
                <a:latin typeface="Arial" panose="020B0604020202020204" pitchFamily="34" charset="0"/>
              </a:defRPr>
            </a:lvl9pPr>
          </a:lstStyle>
          <a:p>
            <a:r>
              <a:rPr lang="cs-CZ" altLang="cs-CZ" sz="1350"/>
              <a:t>třída má tři rozdílné oblast</a:t>
            </a:r>
            <a:r>
              <a:rPr lang="en-US" altLang="cs-CZ" sz="1350"/>
              <a:t>i</a:t>
            </a:r>
            <a:endParaRPr lang="cs-CZ" altLang="cs-CZ" sz="1350"/>
          </a:p>
          <a:p>
            <a:pPr>
              <a:buFontTx/>
              <a:buAutoNum type="arabicPeriod"/>
            </a:pPr>
            <a:r>
              <a:rPr lang="cs-CZ" altLang="cs-CZ" sz="1350"/>
              <a:t>Jméno třídy (a stereotypu je-li použito)</a:t>
            </a:r>
            <a:endParaRPr lang="en-US" altLang="cs-CZ" sz="1350"/>
          </a:p>
          <a:p>
            <a:endParaRPr lang="en-US" altLang="cs-CZ" sz="1350"/>
          </a:p>
          <a:p>
            <a:r>
              <a:rPr lang="cs-CZ" altLang="cs-CZ" sz="1350"/>
              <a:t>2.</a:t>
            </a:r>
            <a:r>
              <a:rPr lang="en-US" altLang="cs-CZ" sz="1350"/>
              <a:t> </a:t>
            </a:r>
            <a:r>
              <a:rPr lang="cs-CZ" altLang="cs-CZ" sz="1350">
                <a:solidFill>
                  <a:srgbClr val="FF0000"/>
                </a:solidFill>
              </a:rPr>
              <a:t>Oblast atributů třídy (vnitřní datové prvky)</a:t>
            </a:r>
            <a:endParaRPr lang="en-US" altLang="cs-CZ" sz="1350">
              <a:solidFill>
                <a:srgbClr val="FF0000"/>
              </a:solidFill>
            </a:endParaRPr>
          </a:p>
          <a:p>
            <a:endParaRPr lang="en-US" altLang="cs-CZ" sz="1350">
              <a:solidFill>
                <a:srgbClr val="FF0000"/>
              </a:solidFill>
            </a:endParaRPr>
          </a:p>
          <a:p>
            <a:r>
              <a:rPr lang="cs-CZ" altLang="cs-CZ" sz="1350"/>
              <a:t>3.</a:t>
            </a:r>
            <a:r>
              <a:rPr lang="en-US" altLang="cs-CZ" sz="1350"/>
              <a:t> </a:t>
            </a:r>
            <a:r>
              <a:rPr lang="cs-CZ" altLang="cs-CZ" sz="1350"/>
              <a:t>Oblast chování – jak soukromé (private) tak veřejné (public) </a:t>
            </a:r>
          </a:p>
        </p:txBody>
      </p:sp>
      <p:sp>
        <p:nvSpPr>
          <p:cNvPr id="21523" name="Rectangle 19"/>
          <p:cNvSpPr>
            <a:spLocks noChangeArrowheads="1"/>
          </p:cNvSpPr>
          <p:nvPr/>
        </p:nvSpPr>
        <p:spPr bwMode="auto">
          <a:xfrm>
            <a:off x="1601391" y="3042344"/>
            <a:ext cx="540067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196850" algn="l"/>
              </a:tabLst>
              <a:defRPr>
                <a:solidFill>
                  <a:schemeClr val="tx1"/>
                </a:solidFill>
                <a:latin typeface="Arial" panose="020B0604020202020204" pitchFamily="34" charset="0"/>
              </a:defRPr>
            </a:lvl1pPr>
            <a:lvl2pPr>
              <a:tabLst>
                <a:tab pos="196850" algn="l"/>
              </a:tabLst>
              <a:defRPr>
                <a:solidFill>
                  <a:schemeClr val="tx1"/>
                </a:solidFill>
                <a:latin typeface="Arial" panose="020B0604020202020204" pitchFamily="34" charset="0"/>
              </a:defRPr>
            </a:lvl2pPr>
            <a:lvl3pPr>
              <a:tabLst>
                <a:tab pos="196850" algn="l"/>
              </a:tabLst>
              <a:defRPr>
                <a:solidFill>
                  <a:schemeClr val="tx1"/>
                </a:solidFill>
                <a:latin typeface="Arial" panose="020B0604020202020204" pitchFamily="34" charset="0"/>
              </a:defRPr>
            </a:lvl3pPr>
            <a:lvl4pPr>
              <a:tabLst>
                <a:tab pos="196850" algn="l"/>
              </a:tabLst>
              <a:defRPr>
                <a:solidFill>
                  <a:schemeClr val="tx1"/>
                </a:solidFill>
                <a:latin typeface="Arial" panose="020B0604020202020204" pitchFamily="34" charset="0"/>
              </a:defRPr>
            </a:lvl4pPr>
            <a:lvl5pPr>
              <a:tabLst>
                <a:tab pos="196850" algn="l"/>
              </a:tabLst>
              <a:defRPr>
                <a:solidFill>
                  <a:schemeClr val="tx1"/>
                </a:solidFill>
                <a:latin typeface="Arial" panose="020B0604020202020204" pitchFamily="34" charset="0"/>
              </a:defRPr>
            </a:lvl5pPr>
            <a:lvl6pPr fontAlgn="base">
              <a:spcBef>
                <a:spcPct val="0"/>
              </a:spcBef>
              <a:spcAft>
                <a:spcPct val="0"/>
              </a:spcAft>
              <a:tabLst>
                <a:tab pos="196850" algn="l"/>
              </a:tabLst>
              <a:defRPr>
                <a:solidFill>
                  <a:schemeClr val="tx1"/>
                </a:solidFill>
                <a:latin typeface="Arial" panose="020B0604020202020204" pitchFamily="34" charset="0"/>
              </a:defRPr>
            </a:lvl6pPr>
            <a:lvl7pPr fontAlgn="base">
              <a:spcBef>
                <a:spcPct val="0"/>
              </a:spcBef>
              <a:spcAft>
                <a:spcPct val="0"/>
              </a:spcAft>
              <a:tabLst>
                <a:tab pos="196850" algn="l"/>
              </a:tabLst>
              <a:defRPr>
                <a:solidFill>
                  <a:schemeClr val="tx1"/>
                </a:solidFill>
                <a:latin typeface="Arial" panose="020B0604020202020204" pitchFamily="34" charset="0"/>
              </a:defRPr>
            </a:lvl7pPr>
            <a:lvl8pPr fontAlgn="base">
              <a:spcBef>
                <a:spcPct val="0"/>
              </a:spcBef>
              <a:spcAft>
                <a:spcPct val="0"/>
              </a:spcAft>
              <a:tabLst>
                <a:tab pos="196850" algn="l"/>
              </a:tabLst>
              <a:defRPr>
                <a:solidFill>
                  <a:schemeClr val="tx1"/>
                </a:solidFill>
                <a:latin typeface="Arial" panose="020B0604020202020204" pitchFamily="34" charset="0"/>
              </a:defRPr>
            </a:lvl8pPr>
            <a:lvl9pPr fontAlgn="base">
              <a:spcBef>
                <a:spcPct val="0"/>
              </a:spcBef>
              <a:spcAft>
                <a:spcPct val="0"/>
              </a:spcAft>
              <a:tabLst>
                <a:tab pos="196850" algn="l"/>
              </a:tabLst>
              <a:defRPr>
                <a:solidFill>
                  <a:schemeClr val="tx1"/>
                </a:solidFill>
                <a:latin typeface="Arial" panose="020B0604020202020204" pitchFamily="34" charset="0"/>
              </a:defRPr>
            </a:lvl9pPr>
          </a:lstStyle>
          <a:p>
            <a:r>
              <a:rPr lang="cs-CZ" altLang="cs-CZ" sz="1350"/>
              <a:t>Atributy a metody mohou být poznačeny jako</a:t>
            </a:r>
          </a:p>
          <a:p>
            <a:r>
              <a:rPr lang="cs-CZ" altLang="cs-CZ" sz="1350"/>
              <a:t>-</a:t>
            </a:r>
            <a:r>
              <a:rPr lang="en-US" altLang="cs-CZ" sz="1350"/>
              <a:t>  </a:t>
            </a:r>
            <a:r>
              <a:rPr lang="cs-CZ" altLang="cs-CZ" sz="1350"/>
              <a:t>Soukromé (private), </a:t>
            </a:r>
            <a:r>
              <a:rPr lang="en-US" altLang="cs-CZ" sz="1350"/>
              <a:t>   </a:t>
            </a:r>
            <a:r>
              <a:rPr lang="cs-CZ" altLang="cs-CZ" sz="1350"/>
              <a:t>nejsou viditelné volajícím mimo třídu </a:t>
            </a:r>
          </a:p>
          <a:p>
            <a:r>
              <a:rPr lang="cs-CZ" altLang="cs-CZ" sz="1350"/>
              <a:t>-</a:t>
            </a:r>
            <a:r>
              <a:rPr lang="en-US" altLang="cs-CZ" sz="1350"/>
              <a:t>  </a:t>
            </a:r>
            <a:r>
              <a:rPr lang="cs-CZ" altLang="cs-CZ" sz="1350"/>
              <a:t>Chráněné (protected), jsou viditelné pouze dědicům třídy</a:t>
            </a:r>
          </a:p>
          <a:p>
            <a:r>
              <a:rPr lang="cs-CZ" altLang="cs-CZ" sz="1350"/>
              <a:t>-</a:t>
            </a:r>
            <a:r>
              <a:rPr lang="en-US" altLang="cs-CZ" sz="1350"/>
              <a:t>  </a:t>
            </a:r>
            <a:r>
              <a:rPr lang="cs-CZ" altLang="cs-CZ" sz="1350"/>
              <a:t>Veřejné (public), </a:t>
            </a:r>
            <a:r>
              <a:rPr lang="en-US" altLang="cs-CZ" sz="1350"/>
              <a:t>         </a:t>
            </a:r>
            <a:r>
              <a:rPr lang="cs-CZ" altLang="cs-CZ" sz="1350"/>
              <a:t>jsou viditelné všem </a:t>
            </a:r>
          </a:p>
        </p:txBody>
      </p:sp>
    </p:spTree>
    <p:extLst>
      <p:ext uri="{BB962C8B-B14F-4D97-AF65-F5344CB8AC3E}">
        <p14:creationId xmlns:p14="http://schemas.microsoft.com/office/powerpoint/2010/main" val="31781557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cs-CZ" altLang="cs-CZ" sz="2400" dirty="0"/>
              <a:t>Dědění tříd</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28</a:t>
            </a:fld>
            <a:endParaRPr lang="cs-CZ" altLang="cs-CZ"/>
          </a:p>
        </p:txBody>
      </p:sp>
      <p:sp>
        <p:nvSpPr>
          <p:cNvPr id="22531" name="Rectangle 3"/>
          <p:cNvSpPr>
            <a:spLocks noGrp="1" noChangeArrowheads="1"/>
          </p:cNvSpPr>
          <p:nvPr>
            <p:ph type="body" idx="4294967295"/>
          </p:nvPr>
        </p:nvSpPr>
        <p:spPr>
          <a:xfrm>
            <a:off x="827584" y="800857"/>
            <a:ext cx="6172200" cy="777875"/>
          </a:xfrm>
        </p:spPr>
        <p:txBody>
          <a:bodyPr/>
          <a:lstStyle/>
          <a:p>
            <a:pPr marL="0" indent="0">
              <a:buNone/>
            </a:pPr>
            <a:r>
              <a:rPr lang="cs-CZ" altLang="cs-CZ" sz="1500" dirty="0"/>
              <a:t>abstraktní třída, je otcem dvou synovských</a:t>
            </a:r>
            <a:r>
              <a:rPr lang="en-US" altLang="cs-CZ" sz="1500" dirty="0"/>
              <a:t> </a:t>
            </a:r>
            <a:r>
              <a:rPr lang="cs-CZ" altLang="cs-CZ" sz="1500" dirty="0"/>
              <a:t>tříd, z nichž každá dědí vlastnosti základní (rodičovské) třídy a rozšiřuje je o svoje vlastní chování.</a:t>
            </a:r>
          </a:p>
        </p:txBody>
      </p:sp>
      <p:pic>
        <p:nvPicPr>
          <p:cNvPr id="22532" name="Picture 4" descr="Clas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1287" y="1707357"/>
            <a:ext cx="3509963" cy="296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Oval 5"/>
          <p:cNvSpPr>
            <a:spLocks noChangeArrowheads="1"/>
          </p:cNvSpPr>
          <p:nvPr/>
        </p:nvSpPr>
        <p:spPr bwMode="auto">
          <a:xfrm>
            <a:off x="2789635" y="3975498"/>
            <a:ext cx="1403747" cy="539353"/>
          </a:xfrm>
          <a:prstGeom prst="ellipse">
            <a:avLst/>
          </a:prstGeom>
          <a:solidFill>
            <a:srgbClr val="FFCC99">
              <a:alpha val="14999"/>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4" name="Oval 6"/>
          <p:cNvSpPr>
            <a:spLocks noChangeArrowheads="1"/>
          </p:cNvSpPr>
          <p:nvPr/>
        </p:nvSpPr>
        <p:spPr bwMode="auto">
          <a:xfrm>
            <a:off x="2789635" y="2356248"/>
            <a:ext cx="1403747" cy="539353"/>
          </a:xfrm>
          <a:prstGeom prst="ellipse">
            <a:avLst/>
          </a:prstGeom>
          <a:solidFill>
            <a:srgbClr val="FFCC99">
              <a:alpha val="14999"/>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6" name="AutoShape 8"/>
          <p:cNvSpPr>
            <a:spLocks/>
          </p:cNvSpPr>
          <p:nvPr/>
        </p:nvSpPr>
        <p:spPr bwMode="auto">
          <a:xfrm>
            <a:off x="1980010" y="2625329"/>
            <a:ext cx="809625" cy="1620440"/>
          </a:xfrm>
          <a:prstGeom prst="leftBracket">
            <a:avLst>
              <a:gd name="adj" fmla="val 16679"/>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7" name="Oval 9"/>
          <p:cNvSpPr>
            <a:spLocks noChangeArrowheads="1"/>
          </p:cNvSpPr>
          <p:nvPr/>
        </p:nvSpPr>
        <p:spPr bwMode="auto">
          <a:xfrm>
            <a:off x="4625578" y="3921919"/>
            <a:ext cx="1403747" cy="539354"/>
          </a:xfrm>
          <a:prstGeom prst="ellipse">
            <a:avLst/>
          </a:prstGeom>
          <a:solidFill>
            <a:srgbClr val="FFCC99">
              <a:alpha val="14999"/>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
        <p:nvSpPr>
          <p:cNvPr id="22538" name="AutoShape 10"/>
          <p:cNvSpPr>
            <a:spLocks/>
          </p:cNvSpPr>
          <p:nvPr/>
        </p:nvSpPr>
        <p:spPr bwMode="auto">
          <a:xfrm rot="18937423" flipH="1">
            <a:off x="4899423" y="1839517"/>
            <a:ext cx="839390" cy="2583656"/>
          </a:xfrm>
          <a:prstGeom prst="leftBracket">
            <a:avLst>
              <a:gd name="adj" fmla="val 153901"/>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p>
        </p:txBody>
      </p:sp>
    </p:spTree>
    <p:extLst>
      <p:ext uri="{BB962C8B-B14F-4D97-AF65-F5344CB8AC3E}">
        <p14:creationId xmlns:p14="http://schemas.microsoft.com/office/powerpoint/2010/main" val="3377043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51520" y="195486"/>
            <a:ext cx="7200800" cy="507703"/>
          </a:xfrm>
        </p:spPr>
        <p:txBody>
          <a:bodyPr/>
          <a:lstStyle/>
          <a:p>
            <a:r>
              <a:rPr lang="cs-CZ" altLang="cs-CZ" sz="2400" dirty="0"/>
              <a:t>Model </a:t>
            </a:r>
            <a:r>
              <a:rPr lang="cs-CZ" altLang="cs-CZ" sz="2400" dirty="0" smtClean="0"/>
              <a:t>tříd</a:t>
            </a:r>
            <a:endParaRPr lang="cs-CZ" altLang="cs-CZ" sz="2400" dirty="0"/>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29</a:t>
            </a:fld>
            <a:endParaRPr lang="cs-CZ" altLang="cs-CZ"/>
          </a:p>
        </p:txBody>
      </p:sp>
      <p:pic>
        <p:nvPicPr>
          <p:cNvPr id="23556" name="Picture 4" descr="Class3"/>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0" y="1058863"/>
            <a:ext cx="5076825" cy="3683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557" name="Oval 5"/>
          <p:cNvSpPr>
            <a:spLocks noChangeArrowheads="1"/>
          </p:cNvSpPr>
          <p:nvPr/>
        </p:nvSpPr>
        <p:spPr bwMode="auto">
          <a:xfrm>
            <a:off x="1547813" y="1059656"/>
            <a:ext cx="2645569" cy="1890713"/>
          </a:xfrm>
          <a:prstGeom prst="ellipse">
            <a:avLst/>
          </a:prstGeom>
          <a:solidFill>
            <a:srgbClr val="FFCC99">
              <a:alpha val="14999"/>
            </a:srgbClr>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cs-CZ" sz="1350">
                <a:solidFill>
                  <a:srgbClr val="FF0000"/>
                </a:solidFill>
              </a:rPr>
              <a:t>Jeden bal</a:t>
            </a:r>
            <a:r>
              <a:rPr lang="cs-CZ" altLang="cs-CZ" sz="1350">
                <a:solidFill>
                  <a:srgbClr val="FF0000"/>
                </a:solidFill>
              </a:rPr>
              <a:t>íček</a:t>
            </a:r>
          </a:p>
        </p:txBody>
      </p:sp>
      <p:sp>
        <p:nvSpPr>
          <p:cNvPr id="23558" name="Oval 6"/>
          <p:cNvSpPr>
            <a:spLocks noChangeArrowheads="1"/>
          </p:cNvSpPr>
          <p:nvPr/>
        </p:nvSpPr>
        <p:spPr bwMode="auto">
          <a:xfrm>
            <a:off x="1709737" y="3274219"/>
            <a:ext cx="2214563" cy="1403747"/>
          </a:xfrm>
          <a:prstGeom prst="ellipse">
            <a:avLst/>
          </a:prstGeom>
          <a:solidFill>
            <a:srgbClr val="FFCC99">
              <a:alpha val="14999"/>
            </a:srgbClr>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cs-CZ" altLang="cs-CZ" sz="1350">
                <a:solidFill>
                  <a:srgbClr val="FF0000"/>
                </a:solidFill>
              </a:rPr>
              <a:t>Druhý balíček</a:t>
            </a:r>
          </a:p>
          <a:p>
            <a:pPr algn="ctr"/>
            <a:endParaRPr lang="cs-CZ" altLang="cs-CZ" sz="1350"/>
          </a:p>
        </p:txBody>
      </p:sp>
      <p:sp>
        <p:nvSpPr>
          <p:cNvPr id="3" name="TextovéPole 2"/>
          <p:cNvSpPr txBox="1"/>
          <p:nvPr/>
        </p:nvSpPr>
        <p:spPr>
          <a:xfrm>
            <a:off x="4355976" y="2427734"/>
            <a:ext cx="3528392" cy="923330"/>
          </a:xfrm>
          <a:prstGeom prst="rect">
            <a:avLst/>
          </a:prstGeom>
          <a:noFill/>
        </p:spPr>
        <p:txBody>
          <a:bodyPr wrap="square" rtlCol="0">
            <a:spAutoFit/>
          </a:bodyPr>
          <a:lstStyle/>
          <a:p>
            <a:r>
              <a:rPr lang="cs-CZ" altLang="cs-CZ" dirty="0" smtClean="0"/>
              <a:t>Model tříd může </a:t>
            </a:r>
            <a:r>
              <a:rPr lang="cs-CZ" altLang="cs-CZ" dirty="0"/>
              <a:t>být soustředěn do balíčků s příbuzným chováním a stavem </a:t>
            </a:r>
            <a:endParaRPr lang="cs-CZ" dirty="0"/>
          </a:p>
        </p:txBody>
      </p:sp>
    </p:spTree>
    <p:extLst>
      <p:ext uri="{BB962C8B-B14F-4D97-AF65-F5344CB8AC3E}">
        <p14:creationId xmlns:p14="http://schemas.microsoft.com/office/powerpoint/2010/main" val="2046109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1520" y="195486"/>
            <a:ext cx="5688632" cy="507703"/>
          </a:xfrm>
        </p:spPr>
        <p:txBody>
          <a:bodyPr/>
          <a:lstStyle/>
          <a:p>
            <a:r>
              <a:rPr lang="cs-CZ" altLang="cs-CZ" sz="2400" b="1" dirty="0"/>
              <a:t>Diagramy pro modelování struktury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a:t>
            </a:fld>
            <a:endParaRPr lang="cs-CZ" altLang="cs-CZ"/>
          </a:p>
        </p:txBody>
      </p:sp>
      <p:sp>
        <p:nvSpPr>
          <p:cNvPr id="5123" name="Rectangle 3"/>
          <p:cNvSpPr>
            <a:spLocks noGrp="1" noChangeArrowheads="1"/>
          </p:cNvSpPr>
          <p:nvPr>
            <p:ph type="body" idx="4294967295"/>
          </p:nvPr>
        </p:nvSpPr>
        <p:spPr>
          <a:xfrm>
            <a:off x="827584" y="871587"/>
            <a:ext cx="6588125" cy="3997325"/>
          </a:xfrm>
        </p:spPr>
        <p:txBody>
          <a:bodyPr/>
          <a:lstStyle/>
          <a:p>
            <a:pPr>
              <a:lnSpc>
                <a:spcPct val="80000"/>
              </a:lnSpc>
            </a:pPr>
            <a:r>
              <a:rPr lang="cs-CZ" altLang="cs-CZ" sz="1500" b="1" dirty="0"/>
              <a:t>Diagramy</a:t>
            </a:r>
            <a:r>
              <a:rPr lang="cs-CZ" altLang="cs-CZ" sz="1500" dirty="0"/>
              <a:t> </a:t>
            </a:r>
            <a:r>
              <a:rPr lang="cs-CZ" altLang="cs-CZ" sz="1500" b="1" dirty="0"/>
              <a:t>balíčků</a:t>
            </a:r>
            <a:r>
              <a:rPr lang="cs-CZ" altLang="cs-CZ" sz="1500" dirty="0"/>
              <a:t> se používají k rozdělení modelů do logických kontejnerů  nebo balíků ('</a:t>
            </a:r>
            <a:r>
              <a:rPr lang="cs-CZ" altLang="cs-CZ" sz="1500" dirty="0" err="1"/>
              <a:t>packages</a:t>
            </a:r>
            <a:r>
              <a:rPr lang="cs-CZ" altLang="cs-CZ" sz="1500" dirty="0"/>
              <a:t>') a popisují jejich interakce na vyšší úrovni (tj. na úrovni těch kontejnerů)</a:t>
            </a:r>
          </a:p>
          <a:p>
            <a:pPr>
              <a:lnSpc>
                <a:spcPct val="80000"/>
              </a:lnSpc>
            </a:pPr>
            <a:r>
              <a:rPr lang="cs-CZ" altLang="cs-CZ" sz="1500" b="1" dirty="0"/>
              <a:t>Diagramy tříd</a:t>
            </a:r>
            <a:r>
              <a:rPr lang="cs-CZ" altLang="cs-CZ" sz="1500" dirty="0"/>
              <a:t> nebo též </a:t>
            </a:r>
            <a:r>
              <a:rPr lang="cs-CZ" altLang="cs-CZ" sz="1500" b="1" dirty="0"/>
              <a:t>strukturální diagramy</a:t>
            </a:r>
            <a:r>
              <a:rPr lang="cs-CZ" altLang="cs-CZ" sz="1500" dirty="0"/>
              <a:t> definují základní stavební bloky modelu: typy, třídy a  obecné součásti které jsou použity pro konstrukci úplného modelu</a:t>
            </a:r>
          </a:p>
          <a:p>
            <a:pPr>
              <a:lnSpc>
                <a:spcPct val="80000"/>
              </a:lnSpc>
            </a:pPr>
            <a:r>
              <a:rPr lang="cs-CZ" altLang="cs-CZ" sz="1500" b="1" dirty="0"/>
              <a:t>Diagramy objektů</a:t>
            </a:r>
            <a:r>
              <a:rPr lang="cs-CZ" altLang="cs-CZ" sz="1500" dirty="0"/>
              <a:t> ukazují jak vztahy mezi  instancemi  strukturálních elementů a jejich použití </a:t>
            </a:r>
            <a:r>
              <a:rPr lang="cs-CZ" altLang="cs-CZ" sz="1500" dirty="0" smtClean="0"/>
              <a:t>  </a:t>
            </a:r>
            <a:r>
              <a:rPr lang="cs-CZ" altLang="cs-CZ" sz="1500" dirty="0"/>
              <a:t>za běhu systému </a:t>
            </a:r>
          </a:p>
          <a:p>
            <a:pPr>
              <a:lnSpc>
                <a:spcPct val="80000"/>
              </a:lnSpc>
            </a:pPr>
            <a:r>
              <a:rPr lang="cs-CZ" altLang="cs-CZ" sz="1500" b="1" dirty="0"/>
              <a:t>Kompositní diagramy, Diagramy</a:t>
            </a:r>
            <a:r>
              <a:rPr lang="cs-CZ" altLang="cs-CZ" sz="1500" dirty="0"/>
              <a:t> </a:t>
            </a:r>
            <a:r>
              <a:rPr lang="cs-CZ" altLang="cs-CZ" sz="1500" b="1" dirty="0"/>
              <a:t>složených struktur </a:t>
            </a:r>
            <a:r>
              <a:rPr lang="cs-CZ" altLang="cs-CZ" sz="1500" dirty="0"/>
              <a:t>(</a:t>
            </a:r>
            <a:r>
              <a:rPr lang="cs-CZ" altLang="cs-CZ" sz="1500" dirty="0" err="1"/>
              <a:t>Composite</a:t>
            </a:r>
            <a:r>
              <a:rPr lang="cs-CZ" altLang="cs-CZ" sz="1500" dirty="0"/>
              <a:t> </a:t>
            </a:r>
            <a:r>
              <a:rPr lang="cs-CZ" altLang="cs-CZ" sz="1500" dirty="0" err="1"/>
              <a:t>Structure</a:t>
            </a:r>
            <a:r>
              <a:rPr lang="cs-CZ" altLang="cs-CZ" sz="1500" dirty="0"/>
              <a:t> </a:t>
            </a:r>
            <a:r>
              <a:rPr lang="cs-CZ" altLang="cs-CZ" sz="1500" dirty="0" err="1"/>
              <a:t>diagrams</a:t>
            </a:r>
            <a:r>
              <a:rPr lang="cs-CZ" altLang="cs-CZ" sz="1500" dirty="0"/>
              <a:t>) poskytují prostředky pro zobrazování vrstev struktur elementů a zaměřují se na vnitřní detaily, konstrukci a vztahy prvků a struktur   </a:t>
            </a:r>
          </a:p>
          <a:p>
            <a:pPr>
              <a:lnSpc>
                <a:spcPct val="80000"/>
              </a:lnSpc>
            </a:pPr>
            <a:r>
              <a:rPr lang="cs-CZ" altLang="cs-CZ" sz="1500" b="1" dirty="0"/>
              <a:t>Diagramy komponent</a:t>
            </a:r>
            <a:r>
              <a:rPr lang="cs-CZ" altLang="cs-CZ" sz="1500" dirty="0"/>
              <a:t> se používají pro modelování struktur vyšší úrovně nebo složitějších struktur, obvykle tvořených jednou nebo více třídami a s dobře definovaným </a:t>
            </a:r>
          </a:p>
          <a:p>
            <a:pPr>
              <a:lnSpc>
                <a:spcPct val="80000"/>
              </a:lnSpc>
            </a:pPr>
            <a:r>
              <a:rPr lang="cs-CZ" altLang="cs-CZ" sz="1500" b="1" dirty="0"/>
              <a:t>Diagramy nasazení</a:t>
            </a:r>
            <a:r>
              <a:rPr lang="cs-CZ" altLang="cs-CZ" sz="1500" dirty="0"/>
              <a:t> (</a:t>
            </a:r>
            <a:r>
              <a:rPr lang="cs-CZ" altLang="cs-CZ" sz="1500" dirty="0" err="1"/>
              <a:t>Deployment</a:t>
            </a:r>
            <a:r>
              <a:rPr lang="cs-CZ" altLang="cs-CZ" sz="1500" dirty="0"/>
              <a:t> </a:t>
            </a:r>
            <a:r>
              <a:rPr lang="cs-CZ" altLang="cs-CZ" sz="1500" dirty="0" err="1"/>
              <a:t>diagrams</a:t>
            </a:r>
            <a:r>
              <a:rPr lang="cs-CZ" altLang="cs-CZ" sz="1500" dirty="0"/>
              <a:t>) ukazují fyzické rozmístění významných prvků v reálném prostředí </a:t>
            </a:r>
          </a:p>
        </p:txBody>
      </p:sp>
    </p:spTree>
    <p:extLst>
      <p:ext uri="{BB962C8B-B14F-4D97-AF65-F5344CB8AC3E}">
        <p14:creationId xmlns:p14="http://schemas.microsoft.com/office/powerpoint/2010/main" val="791480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cs-CZ" altLang="cs-CZ" sz="2400" b="1"/>
              <a:t>Fyzický Model</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30</a:t>
            </a:fld>
            <a:endParaRPr lang="cs-CZ" altLang="cs-CZ"/>
          </a:p>
        </p:txBody>
      </p:sp>
      <p:sp>
        <p:nvSpPr>
          <p:cNvPr id="24579" name="Rectangle 3"/>
          <p:cNvSpPr>
            <a:spLocks noGrp="1" noChangeArrowheads="1"/>
          </p:cNvSpPr>
          <p:nvPr>
            <p:ph type="body" idx="4294967295"/>
          </p:nvPr>
        </p:nvSpPr>
        <p:spPr>
          <a:xfrm>
            <a:off x="683568" y="771466"/>
            <a:ext cx="6534150" cy="978135"/>
          </a:xfrm>
        </p:spPr>
        <p:txBody>
          <a:bodyPr/>
          <a:lstStyle/>
          <a:p>
            <a:pPr marL="0" indent="0">
              <a:lnSpc>
                <a:spcPct val="90000"/>
              </a:lnSpc>
              <a:buNone/>
            </a:pPr>
            <a:r>
              <a:rPr lang="cs-CZ" altLang="cs-CZ" sz="1500" dirty="0"/>
              <a:t>Fyzický model resp. model nasazení (</a:t>
            </a:r>
            <a:r>
              <a:rPr lang="cs-CZ" altLang="cs-CZ" sz="1500" dirty="0" err="1"/>
              <a:t>deployment</a:t>
            </a:r>
            <a:r>
              <a:rPr lang="cs-CZ" altLang="cs-CZ" sz="1500" dirty="0"/>
              <a:t>) poskytuje detailní model jakým způsobem budou jednotlivé komponenty rozmístěny v infrastruktuře systému. Zpodrobňuje schopnosti sítě, specifikace serveru, požadavky na hardware a další informace relevantní s ohledem k rozmístění navrhovaného systému </a:t>
            </a:r>
          </a:p>
        </p:txBody>
      </p:sp>
      <p:pic>
        <p:nvPicPr>
          <p:cNvPr id="24580" name="Picture 4" descr="http://www.sparxsystems.com.au/images/screenshots/Node1.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385888" y="1807369"/>
            <a:ext cx="3401616" cy="303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5"/>
          <p:cNvSpPr>
            <a:spLocks noChangeArrowheads="1"/>
          </p:cNvSpPr>
          <p:nvPr/>
        </p:nvSpPr>
        <p:spPr bwMode="auto">
          <a:xfrm>
            <a:off x="4086225" y="1749601"/>
            <a:ext cx="2979598"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cs-CZ" altLang="cs-CZ" sz="1350" b="1"/>
              <a:t>Diagram nasazení </a:t>
            </a:r>
            <a:r>
              <a:rPr lang="cs-CZ" altLang="cs-CZ" sz="1350"/>
              <a:t>(Deployment View) </a:t>
            </a:r>
          </a:p>
        </p:txBody>
      </p:sp>
    </p:spTree>
    <p:extLst>
      <p:ext uri="{BB962C8B-B14F-4D97-AF65-F5344CB8AC3E}">
        <p14:creationId xmlns:p14="http://schemas.microsoft.com/office/powerpoint/2010/main" val="253279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cs-CZ" altLang="cs-CZ" sz="2400"/>
              <a:t>Model komponent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31</a:t>
            </a:fld>
            <a:endParaRPr lang="cs-CZ" altLang="cs-CZ"/>
          </a:p>
        </p:txBody>
      </p:sp>
      <p:pic>
        <p:nvPicPr>
          <p:cNvPr id="26628" name="Picture 4" descr="pm_2"/>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0" y="1006475"/>
            <a:ext cx="2876550" cy="3394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629" name="Rectangle 5"/>
          <p:cNvSpPr>
            <a:spLocks noChangeArrowheads="1"/>
          </p:cNvSpPr>
          <p:nvPr/>
        </p:nvSpPr>
        <p:spPr bwMode="auto">
          <a:xfrm>
            <a:off x="755576" y="1171732"/>
            <a:ext cx="5832500" cy="237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285750" indent="-285750">
              <a:buFont typeface="Arial" panose="020B0604020202020204" pitchFamily="34" charset="0"/>
              <a:buChar char="•"/>
            </a:pPr>
            <a:r>
              <a:rPr lang="cs-CZ" altLang="cs-CZ" sz="1350" dirty="0"/>
              <a:t>Model komponent ilustruje softwarové komponenty, které budou využity pro vytvoření systému.</a:t>
            </a:r>
          </a:p>
          <a:p>
            <a:pPr marL="285750" indent="-285750">
              <a:buFont typeface="Arial" panose="020B0604020202020204" pitchFamily="34" charset="0"/>
              <a:buChar char="•"/>
            </a:pPr>
            <a:endParaRPr lang="cs-CZ" altLang="cs-CZ" sz="1350" dirty="0"/>
          </a:p>
          <a:p>
            <a:pPr marL="285750" indent="-285750">
              <a:buFont typeface="Arial" panose="020B0604020202020204" pitchFamily="34" charset="0"/>
              <a:buChar char="•"/>
            </a:pPr>
            <a:r>
              <a:rPr lang="cs-CZ" altLang="cs-CZ" sz="1350" dirty="0"/>
              <a:t>Ty mohou být sestrojeny z modelu tříd a napsány od základu jako nové pro tento systém, nebo mohou být převzaty z ostatních projektů nebo od dodavatelů tzv. třetích stran. </a:t>
            </a:r>
          </a:p>
          <a:p>
            <a:pPr marL="285750" indent="-285750">
              <a:buFont typeface="Arial" panose="020B0604020202020204" pitchFamily="34" charset="0"/>
              <a:buChar char="•"/>
            </a:pPr>
            <a:endParaRPr lang="cs-CZ" altLang="cs-CZ" sz="1350" dirty="0"/>
          </a:p>
          <a:p>
            <a:pPr marL="285750" indent="-285750">
              <a:buFont typeface="Arial" panose="020B0604020202020204" pitchFamily="34" charset="0"/>
              <a:buChar char="•"/>
            </a:pPr>
            <a:r>
              <a:rPr lang="cs-CZ" altLang="cs-CZ" sz="1350" dirty="0"/>
              <a:t>Komponenty jsou vysokoúrovňové agregace menších softwarových jednotek, a představují stavební </a:t>
            </a:r>
            <a:r>
              <a:rPr lang="cs-CZ" altLang="cs-CZ" sz="1350" dirty="0" smtClean="0"/>
              <a:t>bloky</a:t>
            </a:r>
          </a:p>
          <a:p>
            <a:pPr marL="285750" indent="-285750">
              <a:buFont typeface="Arial" panose="020B0604020202020204" pitchFamily="34" charset="0"/>
              <a:buChar char="•"/>
            </a:pPr>
            <a:endParaRPr lang="cs-CZ" altLang="cs-CZ" sz="1350" dirty="0"/>
          </a:p>
          <a:p>
            <a:pPr marL="285750" indent="-285750">
              <a:buFont typeface="Arial" panose="020B0604020202020204" pitchFamily="34" charset="0"/>
              <a:buChar char="•"/>
            </a:pPr>
            <a:r>
              <a:rPr lang="cs-CZ" altLang="cs-CZ" sz="1350" dirty="0"/>
              <a:t> typu '</a:t>
            </a:r>
            <a:r>
              <a:rPr lang="cs-CZ" altLang="cs-CZ" sz="1350" dirty="0" err="1"/>
              <a:t>black</a:t>
            </a:r>
            <a:r>
              <a:rPr lang="cs-CZ" altLang="cs-CZ" sz="1350" dirty="0"/>
              <a:t> box' pro konstrukci software </a:t>
            </a:r>
          </a:p>
        </p:txBody>
      </p:sp>
    </p:spTree>
    <p:extLst>
      <p:ext uri="{BB962C8B-B14F-4D97-AF65-F5344CB8AC3E}">
        <p14:creationId xmlns:p14="http://schemas.microsoft.com/office/powerpoint/2010/main" val="1828761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cs-CZ" altLang="cs-CZ" sz="2100" b="1"/>
              <a:t>Zakreslení komponent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32</a:t>
            </a:fld>
            <a:endParaRPr lang="cs-CZ" altLang="cs-CZ"/>
          </a:p>
        </p:txBody>
      </p:sp>
      <p:sp>
        <p:nvSpPr>
          <p:cNvPr id="27651" name="Rectangle 3"/>
          <p:cNvSpPr>
            <a:spLocks noGrp="1" noChangeArrowheads="1"/>
          </p:cNvSpPr>
          <p:nvPr>
            <p:ph type="body" idx="4294967295"/>
          </p:nvPr>
        </p:nvSpPr>
        <p:spPr>
          <a:xfrm>
            <a:off x="838200" y="840569"/>
            <a:ext cx="6172200" cy="593725"/>
          </a:xfrm>
        </p:spPr>
        <p:txBody>
          <a:bodyPr/>
          <a:lstStyle/>
          <a:p>
            <a:r>
              <a:rPr lang="cs-CZ" altLang="cs-CZ" sz="1500" dirty="0"/>
              <a:t>Komponenta může být něco jako prvek </a:t>
            </a:r>
            <a:r>
              <a:rPr lang="cs-CZ" altLang="cs-CZ" sz="1500" dirty="0" err="1"/>
              <a:t>ActiveX</a:t>
            </a:r>
            <a:r>
              <a:rPr lang="cs-CZ" altLang="cs-CZ" sz="1500" dirty="0"/>
              <a:t> - buď  uživatelské rozhraní nebo server s obchodními pravidly </a:t>
            </a:r>
          </a:p>
        </p:txBody>
      </p:sp>
      <p:grpSp>
        <p:nvGrpSpPr>
          <p:cNvPr id="27654" name="Group 6"/>
          <p:cNvGrpSpPr>
            <a:grpSpLocks/>
          </p:cNvGrpSpPr>
          <p:nvPr/>
        </p:nvGrpSpPr>
        <p:grpSpPr bwMode="auto">
          <a:xfrm>
            <a:off x="2250281" y="1600200"/>
            <a:ext cx="4481513" cy="2815829"/>
            <a:chOff x="930" y="1344"/>
            <a:chExt cx="3764" cy="2365"/>
          </a:xfrm>
        </p:grpSpPr>
        <p:pic>
          <p:nvPicPr>
            <p:cNvPr id="27652" name="Picture 4" descr="Comp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 y="1344"/>
              <a:ext cx="3764" cy="2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 Box 5"/>
            <p:cNvSpPr txBox="1">
              <a:spLocks noChangeArrowheads="1"/>
            </p:cNvSpPr>
            <p:nvPr/>
          </p:nvSpPr>
          <p:spPr bwMode="auto">
            <a:xfrm>
              <a:off x="2336" y="1389"/>
              <a:ext cx="908" cy="2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b="1"/>
                <a:t>Komponenty</a:t>
              </a:r>
            </a:p>
          </p:txBody>
        </p:sp>
      </p:grpSp>
    </p:spTree>
    <p:extLst>
      <p:ext uri="{BB962C8B-B14F-4D97-AF65-F5344CB8AC3E}">
        <p14:creationId xmlns:p14="http://schemas.microsoft.com/office/powerpoint/2010/main" val="325160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cs-CZ" altLang="cs-CZ" sz="2400"/>
              <a:t>Diagram případů užití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33</a:t>
            </a:fld>
            <a:endParaRPr lang="cs-CZ" altLang="cs-CZ"/>
          </a:p>
        </p:txBody>
      </p:sp>
      <p:sp>
        <p:nvSpPr>
          <p:cNvPr id="28675" name="Rectangle 3"/>
          <p:cNvSpPr>
            <a:spLocks noGrp="1" noChangeArrowheads="1"/>
          </p:cNvSpPr>
          <p:nvPr>
            <p:ph type="body" idx="4294967295"/>
          </p:nvPr>
        </p:nvSpPr>
        <p:spPr>
          <a:xfrm>
            <a:off x="2744788" y="573088"/>
            <a:ext cx="6399212" cy="1620837"/>
          </a:xfrm>
        </p:spPr>
        <p:txBody>
          <a:bodyPr/>
          <a:lstStyle/>
          <a:p>
            <a:pPr marL="0" indent="0">
              <a:lnSpc>
                <a:spcPct val="80000"/>
              </a:lnSpc>
              <a:buNone/>
            </a:pPr>
            <a:r>
              <a:rPr lang="cs-CZ" altLang="cs-CZ" sz="1500" b="1" dirty="0"/>
              <a:t>Aktéři, participanti</a:t>
            </a:r>
          </a:p>
          <a:p>
            <a:pPr marL="0" indent="0">
              <a:lnSpc>
                <a:spcPct val="80000"/>
              </a:lnSpc>
              <a:buNone/>
            </a:pPr>
            <a:r>
              <a:rPr lang="cs-CZ" altLang="cs-CZ" sz="1500" dirty="0"/>
              <a:t>Případ užití ukazuje interakci mezi systémem a entitami externími vzhledem k systému. Tyto externí entity se nazývají aktéry nebo participanti</a:t>
            </a:r>
          </a:p>
          <a:p>
            <a:pPr marL="0" indent="0">
              <a:lnSpc>
                <a:spcPct val="80000"/>
              </a:lnSpc>
              <a:buNone/>
            </a:pPr>
            <a:r>
              <a:rPr lang="cs-CZ" altLang="cs-CZ" sz="1500" dirty="0"/>
              <a:t>Aktéry představují role které mohou zahrnovat lidi, externí hardware nebo další systémy. </a:t>
            </a:r>
          </a:p>
          <a:p>
            <a:pPr marL="0" indent="0">
              <a:lnSpc>
                <a:spcPct val="80000"/>
              </a:lnSpc>
              <a:buNone/>
            </a:pPr>
            <a:r>
              <a:rPr lang="cs-CZ" altLang="cs-CZ" sz="1500" dirty="0"/>
              <a:t>Aktér je obyčejně nakreslen jako </a:t>
            </a:r>
            <a:r>
              <a:rPr lang="cs-CZ" altLang="cs-CZ" sz="1500" u="sng" dirty="0"/>
              <a:t>pojmenovaná schematická postava</a:t>
            </a:r>
            <a:r>
              <a:rPr lang="cs-CZ" altLang="cs-CZ" sz="1500" dirty="0"/>
              <a:t>, nebo alternativně jako </a:t>
            </a:r>
            <a:r>
              <a:rPr lang="cs-CZ" altLang="cs-CZ" sz="1500" u="sng" dirty="0"/>
              <a:t>obdélník reprezentující třídu</a:t>
            </a:r>
            <a:r>
              <a:rPr lang="cs-CZ" altLang="cs-CZ" sz="1500" dirty="0"/>
              <a:t> s klíčovým slovem </a:t>
            </a:r>
            <a:r>
              <a:rPr lang="cs-CZ" altLang="cs-CZ" sz="1500" b="1" dirty="0"/>
              <a:t>«</a:t>
            </a:r>
            <a:r>
              <a:rPr lang="cs-CZ" altLang="cs-CZ" sz="1500" b="1" dirty="0" err="1"/>
              <a:t>actor</a:t>
            </a:r>
            <a:r>
              <a:rPr lang="cs-CZ" altLang="cs-CZ" sz="1500" b="1" dirty="0"/>
              <a:t>»</a:t>
            </a:r>
            <a:r>
              <a:rPr lang="cs-CZ" altLang="cs-CZ" sz="1500" dirty="0"/>
              <a:t> </a:t>
            </a:r>
          </a:p>
        </p:txBody>
      </p:sp>
      <p:pic>
        <p:nvPicPr>
          <p:cNvPr id="28676" name="Picture 4" descr="uc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4235" y="2787253"/>
            <a:ext cx="971550"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5" descr="uc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1287" y="2787253"/>
            <a:ext cx="1253729"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6" descr="uc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4152" y="2704025"/>
            <a:ext cx="3240881" cy="1751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9" name="Rectangle 7"/>
          <p:cNvSpPr>
            <a:spLocks noChangeArrowheads="1"/>
          </p:cNvSpPr>
          <p:nvPr/>
        </p:nvSpPr>
        <p:spPr bwMode="auto">
          <a:xfrm>
            <a:off x="4672588" y="2394325"/>
            <a:ext cx="280076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cs-CZ" altLang="cs-CZ" sz="1350" dirty="0"/>
              <a:t>Aktéry mohou zobecňovat jiné aktéry</a:t>
            </a:r>
          </a:p>
        </p:txBody>
      </p:sp>
      <p:sp>
        <p:nvSpPr>
          <p:cNvPr id="28680" name="Line 8"/>
          <p:cNvSpPr>
            <a:spLocks noChangeShapeType="1"/>
          </p:cNvSpPr>
          <p:nvPr/>
        </p:nvSpPr>
        <p:spPr bwMode="auto">
          <a:xfrm flipH="1">
            <a:off x="2141935" y="1779663"/>
            <a:ext cx="917897" cy="133144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28681" name="Line 9"/>
          <p:cNvSpPr>
            <a:spLocks noChangeShapeType="1"/>
          </p:cNvSpPr>
          <p:nvPr/>
        </p:nvSpPr>
        <p:spPr bwMode="auto">
          <a:xfrm flipH="1">
            <a:off x="3600450" y="1995686"/>
            <a:ext cx="971549" cy="1278533"/>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28685" name="Text Box 13"/>
          <p:cNvSpPr txBox="1">
            <a:spLocks noChangeArrowheads="1"/>
          </p:cNvSpPr>
          <p:nvPr/>
        </p:nvSpPr>
        <p:spPr bwMode="auto">
          <a:xfrm>
            <a:off x="4410075" y="4751918"/>
            <a:ext cx="1188244" cy="253916"/>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dirty="0"/>
              <a:t>Zobecněný aktér</a:t>
            </a:r>
          </a:p>
        </p:txBody>
      </p:sp>
      <p:sp>
        <p:nvSpPr>
          <p:cNvPr id="28686" name="Text Box 14"/>
          <p:cNvSpPr txBox="1">
            <a:spLocks noChangeArrowheads="1"/>
          </p:cNvSpPr>
          <p:nvPr/>
        </p:nvSpPr>
        <p:spPr bwMode="auto">
          <a:xfrm>
            <a:off x="5825337" y="4741954"/>
            <a:ext cx="1674019" cy="253916"/>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dirty="0"/>
              <a:t>Specializovaný aktér</a:t>
            </a:r>
          </a:p>
        </p:txBody>
      </p:sp>
      <p:sp>
        <p:nvSpPr>
          <p:cNvPr id="28687" name="Line 15"/>
          <p:cNvSpPr>
            <a:spLocks noChangeShapeType="1"/>
          </p:cNvSpPr>
          <p:nvPr/>
        </p:nvSpPr>
        <p:spPr bwMode="auto">
          <a:xfrm flipH="1" flipV="1">
            <a:off x="4842272" y="4300538"/>
            <a:ext cx="108347" cy="6477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28688" name="Line 16"/>
          <p:cNvSpPr>
            <a:spLocks noChangeShapeType="1"/>
          </p:cNvSpPr>
          <p:nvPr/>
        </p:nvSpPr>
        <p:spPr bwMode="auto">
          <a:xfrm flipH="1" flipV="1">
            <a:off x="6624638" y="4300538"/>
            <a:ext cx="108347" cy="6477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Tree>
    <p:extLst>
      <p:ext uri="{BB962C8B-B14F-4D97-AF65-F5344CB8AC3E}">
        <p14:creationId xmlns:p14="http://schemas.microsoft.com/office/powerpoint/2010/main" val="2244110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cs-CZ" altLang="cs-CZ" sz="2400" b="1"/>
              <a:t>Případy užití</a:t>
            </a:r>
            <a:r>
              <a:rPr lang="cs-CZ" altLang="cs-CZ" sz="24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34</a:t>
            </a:fld>
            <a:endParaRPr lang="cs-CZ" altLang="cs-CZ"/>
          </a:p>
        </p:txBody>
      </p:sp>
      <p:sp>
        <p:nvSpPr>
          <p:cNvPr id="29699" name="Rectangle 3"/>
          <p:cNvSpPr>
            <a:spLocks noGrp="1" noChangeArrowheads="1"/>
          </p:cNvSpPr>
          <p:nvPr>
            <p:ph type="body" idx="4294967295"/>
          </p:nvPr>
        </p:nvSpPr>
        <p:spPr>
          <a:xfrm>
            <a:off x="1043608" y="792538"/>
            <a:ext cx="6172200" cy="3859212"/>
          </a:xfrm>
        </p:spPr>
        <p:txBody>
          <a:bodyPr/>
          <a:lstStyle/>
          <a:p>
            <a:pPr marL="0" indent="0">
              <a:buNone/>
            </a:pPr>
            <a:r>
              <a:rPr lang="cs-CZ" altLang="cs-CZ" sz="1500" dirty="0"/>
              <a:t>Případ užití představuje v rámci systému jednotku smysluplné činnosti. Poskytuje z vyšší úrovně pohled na chování pozorovatelné někomu nebo něčemu z vnějšku systému. Značka pro zakreslení případu užití je elipsa </a:t>
            </a:r>
          </a:p>
        </p:txBody>
      </p:sp>
      <p:pic>
        <p:nvPicPr>
          <p:cNvPr id="29700" name="Picture 4" descr="uc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762125"/>
            <a:ext cx="1457325" cy="120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Rectangle 5"/>
          <p:cNvSpPr>
            <a:spLocks noChangeArrowheads="1"/>
          </p:cNvSpPr>
          <p:nvPr/>
        </p:nvSpPr>
        <p:spPr bwMode="auto">
          <a:xfrm>
            <a:off x="3275410" y="1687138"/>
            <a:ext cx="4429125" cy="1546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cs-CZ" altLang="cs-CZ" sz="1350"/>
              <a:t>Symbol pro použití případu užití je propojovací linka s volitelnou šipkou na konci znázorňující směr řízení. Konektor znázorňující použití může mít dle potřeby hodnoty násobnosti na každém konci, které ukazují, že uživatel může mít v daném okamžiku pouze jednu akci výběru avšak banka může mít větší počet uživatelů, kteří provádějí své výběry souběžně.  </a:t>
            </a:r>
          </a:p>
        </p:txBody>
      </p:sp>
      <p:pic>
        <p:nvPicPr>
          <p:cNvPr id="29702" name="Picture 6" descr="uc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3233715"/>
            <a:ext cx="4212431" cy="1418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732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cs-CZ" altLang="cs-CZ" sz="2400" b="1"/>
              <a:t>Definice případu užití</a:t>
            </a:r>
            <a:r>
              <a:rPr lang="cs-CZ" altLang="cs-CZ" sz="24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35</a:t>
            </a:fld>
            <a:endParaRPr lang="cs-CZ" altLang="cs-CZ"/>
          </a:p>
        </p:txBody>
      </p:sp>
      <p:sp>
        <p:nvSpPr>
          <p:cNvPr id="30724" name="Rectangle 4"/>
          <p:cNvSpPr>
            <a:spLocks noChangeArrowheads="1"/>
          </p:cNvSpPr>
          <p:nvPr/>
        </p:nvSpPr>
        <p:spPr bwMode="auto">
          <a:xfrm>
            <a:off x="1277542" y="638519"/>
            <a:ext cx="6535340" cy="4016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4508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marL="342900" indent="-34290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Jméno a popis</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Případ užití je normálně pojmenován slovesnou frází a opatřen krátkým neformálním textovým popisem. </a:t>
            </a:r>
          </a:p>
          <a:p>
            <a:pPr marL="342900" indent="-342900" eaLnBrk="0" hangingPunct="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Po</a:t>
            </a:r>
            <a:r>
              <a:rPr lang="cs-CZ" altLang="cs-CZ" sz="1500" b="1" dirty="0">
                <a:solidFill>
                  <a:srgbClr val="084887"/>
                </a:solidFill>
                <a:latin typeface="Verdana" panose="020B0604030504040204" pitchFamily="34" charset="0"/>
              </a:rPr>
              <a:t>ž</a:t>
            </a:r>
            <a:r>
              <a:rPr lang="cs-CZ" altLang="cs-CZ" sz="1500" b="1" dirty="0">
                <a:solidFill>
                  <a:srgbClr val="084887"/>
                </a:solidFill>
                <a:latin typeface="Verdana" panose="020B0604030504040204" pitchFamily="34" charset="0"/>
                <a:cs typeface="Times New Roman" panose="02020603050405020304" pitchFamily="18" charset="0"/>
              </a:rPr>
              <a:t>adavky</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Po</a:t>
            </a:r>
            <a:r>
              <a:rPr lang="cs-CZ" altLang="cs-CZ" sz="1500" dirty="0"/>
              <a:t>ž</a:t>
            </a:r>
            <a:r>
              <a:rPr lang="cs-CZ" altLang="cs-CZ" sz="1500" dirty="0">
                <a:cs typeface="Times New Roman" panose="02020603050405020304" pitchFamily="18" charset="0"/>
              </a:rPr>
              <a:t>adavky definují formální funkční požadavky, které musí případ užití poskytovat koncovému uživateli. Požadavek je slib </a:t>
            </a:r>
            <a:r>
              <a:rPr lang="cs-CZ" altLang="cs-CZ" sz="1500" dirty="0"/>
              <a:t>ž</a:t>
            </a:r>
            <a:r>
              <a:rPr lang="cs-CZ" altLang="cs-CZ" sz="1500" dirty="0">
                <a:cs typeface="Times New Roman" panose="02020603050405020304" pitchFamily="18" charset="0"/>
              </a:rPr>
              <a:t>e, případ u</a:t>
            </a:r>
            <a:r>
              <a:rPr lang="cs-CZ" altLang="cs-CZ" sz="1500" dirty="0"/>
              <a:t>ž</a:t>
            </a:r>
            <a:r>
              <a:rPr lang="cs-CZ" altLang="cs-CZ" sz="1500" dirty="0">
                <a:cs typeface="Times New Roman" panose="02020603050405020304" pitchFamily="18" charset="0"/>
              </a:rPr>
              <a:t>ití bude provádět akci nebo poskytovat nějakou hodnotu systému. </a:t>
            </a:r>
          </a:p>
          <a:p>
            <a:pPr marL="342900" indent="-342900" eaLnBrk="0" hangingPunct="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Omezení</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Omezení (</a:t>
            </a:r>
            <a:r>
              <a:rPr lang="cs-CZ" altLang="cs-CZ" sz="1500" dirty="0" err="1">
                <a:cs typeface="Times New Roman" panose="02020603050405020304" pitchFamily="18" charset="0"/>
              </a:rPr>
              <a:t>constraint</a:t>
            </a:r>
            <a:r>
              <a:rPr lang="cs-CZ" altLang="cs-CZ" sz="1500" dirty="0">
                <a:cs typeface="Times New Roman" panose="02020603050405020304" pitchFamily="18" charset="0"/>
              </a:rPr>
              <a:t>) je podmínka, za nichž případ u</a:t>
            </a:r>
            <a:r>
              <a:rPr lang="cs-CZ" altLang="cs-CZ" sz="1500" dirty="0"/>
              <a:t>ž</a:t>
            </a:r>
            <a:r>
              <a:rPr lang="cs-CZ" altLang="cs-CZ" sz="1500" dirty="0">
                <a:cs typeface="Times New Roman" panose="02020603050405020304" pitchFamily="18" charset="0"/>
              </a:rPr>
              <a:t>ití operuje. To zahrnuje před- post</a:t>
            </a:r>
            <a:r>
              <a:rPr lang="cs-CZ" altLang="cs-CZ" sz="1500" dirty="0"/>
              <a:t>-</a:t>
            </a:r>
            <a:r>
              <a:rPr lang="cs-CZ" altLang="cs-CZ" sz="1500" dirty="0">
                <a:cs typeface="Times New Roman" panose="02020603050405020304" pitchFamily="18" charset="0"/>
              </a:rPr>
              <a:t> a invariantní podmínky.</a:t>
            </a:r>
          </a:p>
          <a:p>
            <a:pPr marL="342900" indent="-342900" eaLnBrk="0" hangingPunct="0">
              <a:buFont typeface="Arial" panose="020B0604020202020204" pitchFamily="34" charset="0"/>
              <a:buChar char="•"/>
            </a:pPr>
            <a:r>
              <a:rPr lang="cs-CZ" altLang="cs-CZ" sz="1500" b="1" dirty="0">
                <a:solidFill>
                  <a:srgbClr val="084887"/>
                </a:solidFill>
                <a:latin typeface="Verdana" panose="020B0604030504040204" pitchFamily="34" charset="0"/>
                <a:cs typeface="Times New Roman" panose="02020603050405020304" pitchFamily="18" charset="0"/>
              </a:rPr>
              <a:t>Scéná</a:t>
            </a:r>
            <a:r>
              <a:rPr lang="cs-CZ" altLang="cs-CZ" sz="1500" b="1" dirty="0">
                <a:solidFill>
                  <a:srgbClr val="084887"/>
                </a:solidFill>
                <a:latin typeface="Verdana" panose="020B0604030504040204" pitchFamily="34" charset="0"/>
              </a:rPr>
              <a:t>ř</a:t>
            </a:r>
            <a:r>
              <a:rPr lang="cs-CZ" altLang="cs-CZ" sz="1500" b="1" dirty="0">
                <a:solidFill>
                  <a:srgbClr val="084887"/>
                </a:solidFill>
                <a:latin typeface="Verdana" panose="020B0604030504040204" pitchFamily="34" charset="0"/>
                <a:cs typeface="Times New Roman" panose="02020603050405020304" pitchFamily="18" charset="0"/>
              </a:rPr>
              <a:t>e</a:t>
            </a:r>
            <a:endParaRPr lang="cs-CZ" altLang="cs-CZ" sz="1500" dirty="0">
              <a:cs typeface="Times New Roman" panose="02020603050405020304" pitchFamily="18" charset="0"/>
            </a:endParaRPr>
          </a:p>
          <a:p>
            <a:pPr marL="625475" indent="-266700" eaLnBrk="0" hangingPunct="0">
              <a:buFont typeface="Times New Roman" panose="02020603050405020304" pitchFamily="18" charset="0"/>
              <a:buChar char="⁃"/>
            </a:pPr>
            <a:r>
              <a:rPr lang="cs-CZ" altLang="cs-CZ" sz="1500" dirty="0">
                <a:cs typeface="Times New Roman" panose="02020603050405020304" pitchFamily="18" charset="0"/>
              </a:rPr>
              <a:t>A Scénář je formální popis toku událostí, které se vyskytují během provádění případu užití. Definuje specifickou posloupnost událostí odehrávajících se mezi systémem a extérními aktéry. Je běžně popsán textem o odpovídá jazykovému vyjádření diagramu sekvencí</a:t>
            </a:r>
            <a:endParaRPr lang="cs-CZ" altLang="cs-CZ" sz="1350" dirty="0"/>
          </a:p>
        </p:txBody>
      </p:sp>
      <p:sp>
        <p:nvSpPr>
          <p:cNvPr id="30725" name="Rectangle 5"/>
          <p:cNvSpPr>
            <a:spLocks noChangeArrowheads="1"/>
          </p:cNvSpPr>
          <p:nvPr/>
        </p:nvSpPr>
        <p:spPr bwMode="auto">
          <a:xfrm>
            <a:off x="-3419475" y="3221809"/>
            <a:ext cx="184731" cy="30008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cs-CZ" sz="1350"/>
          </a:p>
        </p:txBody>
      </p:sp>
      <p:sp>
        <p:nvSpPr>
          <p:cNvPr id="30727" name="Text Box 7"/>
          <p:cNvSpPr txBox="1">
            <a:spLocks noChangeArrowheads="1"/>
          </p:cNvSpPr>
          <p:nvPr/>
        </p:nvSpPr>
        <p:spPr bwMode="auto">
          <a:xfrm>
            <a:off x="1439466" y="303610"/>
            <a:ext cx="10798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cs-CZ" altLang="cs-CZ" sz="1350"/>
          </a:p>
        </p:txBody>
      </p:sp>
    </p:spTree>
    <p:extLst>
      <p:ext uri="{BB962C8B-B14F-4D97-AF65-F5344CB8AC3E}">
        <p14:creationId xmlns:p14="http://schemas.microsoft.com/office/powerpoint/2010/main" val="28157989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51520" y="195486"/>
            <a:ext cx="6388224" cy="507703"/>
          </a:xfrm>
        </p:spPr>
        <p:txBody>
          <a:bodyPr/>
          <a:lstStyle/>
          <a:p>
            <a:r>
              <a:rPr lang="cs-CZ" altLang="cs-CZ" sz="2400" b="1" dirty="0"/>
              <a:t>Vložený případ užití (</a:t>
            </a:r>
            <a:r>
              <a:rPr lang="cs-CZ" altLang="cs-CZ" sz="2400" b="1" dirty="0" err="1"/>
              <a:t>Including</a:t>
            </a:r>
            <a:r>
              <a:rPr lang="cs-CZ" altLang="cs-CZ" sz="2400" b="1" dirty="0"/>
              <a:t> Use CASE)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36</a:t>
            </a:fld>
            <a:endParaRPr lang="cs-CZ" altLang="cs-CZ"/>
          </a:p>
        </p:txBody>
      </p:sp>
      <p:sp>
        <p:nvSpPr>
          <p:cNvPr id="31747" name="Rectangle 3"/>
          <p:cNvSpPr>
            <a:spLocks noGrp="1" noChangeArrowheads="1"/>
          </p:cNvSpPr>
          <p:nvPr>
            <p:ph type="body" idx="4294967295"/>
          </p:nvPr>
        </p:nvSpPr>
        <p:spPr>
          <a:xfrm>
            <a:off x="467544" y="1114866"/>
            <a:ext cx="6172200" cy="1425575"/>
          </a:xfrm>
        </p:spPr>
        <p:txBody>
          <a:bodyPr/>
          <a:lstStyle/>
          <a:p>
            <a:pPr marL="0" indent="0">
              <a:lnSpc>
                <a:spcPct val="90000"/>
              </a:lnSpc>
              <a:buNone/>
            </a:pPr>
            <a:r>
              <a:rPr lang="cs-CZ" altLang="cs-CZ" sz="1500" dirty="0"/>
              <a:t>Případy užití mohou obsahovat funkcionalitu jiného případu užití jako část svého normálního zpracování. Obecně se předpokládá že libovolný vnořený (&lt;&lt;</a:t>
            </a:r>
            <a:r>
              <a:rPr lang="cs-CZ" altLang="cs-CZ" sz="1500" dirty="0" err="1"/>
              <a:t>include</a:t>
            </a:r>
            <a:r>
              <a:rPr lang="cs-CZ" altLang="cs-CZ" sz="1500" dirty="0"/>
              <a:t>&gt;&gt;) případ užití bude zavolán pokaždé, kdy poběží základní případ užití. Jako příklad tohoto přístupu je provedení případu užití &lt;</a:t>
            </a:r>
            <a:r>
              <a:rPr lang="cs-CZ" altLang="cs-CZ" sz="1500" dirty="0" err="1"/>
              <a:t>Card</a:t>
            </a:r>
            <a:r>
              <a:rPr lang="cs-CZ" altLang="cs-CZ" sz="1500" dirty="0"/>
              <a:t> </a:t>
            </a:r>
            <a:r>
              <a:rPr lang="cs-CZ" altLang="cs-CZ" sz="1500" dirty="0" err="1"/>
              <a:t>Identification</a:t>
            </a:r>
            <a:r>
              <a:rPr lang="cs-CZ" altLang="cs-CZ" sz="1500" dirty="0"/>
              <a:t>&gt; jako součásti případu užití &lt;</a:t>
            </a:r>
            <a:r>
              <a:rPr lang="cs-CZ" altLang="cs-CZ" sz="1500" dirty="0" err="1"/>
              <a:t>Withdraw</a:t>
            </a:r>
            <a:r>
              <a:rPr lang="cs-CZ" altLang="cs-CZ" sz="1500" dirty="0"/>
              <a:t>&gt; </a:t>
            </a:r>
          </a:p>
        </p:txBody>
      </p:sp>
      <p:pic>
        <p:nvPicPr>
          <p:cNvPr id="31748" name="Picture 4" descr="uc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3587" y="2518173"/>
            <a:ext cx="4482704" cy="1577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0677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51520" y="195486"/>
            <a:ext cx="6696744" cy="507703"/>
          </a:xfrm>
        </p:spPr>
        <p:txBody>
          <a:bodyPr/>
          <a:lstStyle/>
          <a:p>
            <a:r>
              <a:rPr lang="cs-CZ" altLang="cs-CZ" sz="2400" b="1" dirty="0"/>
              <a:t>Rozšiřující případy užití (</a:t>
            </a:r>
            <a:r>
              <a:rPr lang="cs-CZ" altLang="cs-CZ" sz="2400" b="1" dirty="0" err="1"/>
              <a:t>Extending</a:t>
            </a:r>
            <a:r>
              <a:rPr lang="cs-CZ" altLang="cs-CZ" sz="2400" b="1" dirty="0"/>
              <a:t> Use</a:t>
            </a:r>
            <a:r>
              <a:rPr lang="cs-CZ" altLang="cs-CZ" sz="3000" b="1" dirty="0"/>
              <a:t> </a:t>
            </a:r>
            <a:r>
              <a:rPr lang="cs-CZ" altLang="cs-CZ" sz="2400" b="1" dirty="0"/>
              <a:t>CASE)</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37</a:t>
            </a:fld>
            <a:endParaRPr lang="cs-CZ" altLang="cs-CZ"/>
          </a:p>
        </p:txBody>
      </p:sp>
      <p:sp>
        <p:nvSpPr>
          <p:cNvPr id="32771" name="Rectangle 3"/>
          <p:cNvSpPr>
            <a:spLocks noGrp="1" noChangeArrowheads="1"/>
          </p:cNvSpPr>
          <p:nvPr>
            <p:ph type="body" idx="4294967295"/>
          </p:nvPr>
        </p:nvSpPr>
        <p:spPr>
          <a:xfrm>
            <a:off x="1269206" y="934803"/>
            <a:ext cx="6172200" cy="1296987"/>
          </a:xfrm>
        </p:spPr>
        <p:txBody>
          <a:bodyPr/>
          <a:lstStyle/>
          <a:p>
            <a:pPr marL="0" indent="0">
              <a:buNone/>
            </a:pPr>
            <a:r>
              <a:rPr lang="cs-CZ" altLang="cs-CZ" sz="1500" dirty="0"/>
              <a:t>Jeden případ užití může být použit pro rozšíření chování druhého; to se typicky užívá za výjimečných okolností. Například před modifikací určitého typu objednávka zákazníka, když uživatel musí dostat souhlas od nějaké vyšší autority, může se volitelně rozšířit normální případ užití &lt;</a:t>
            </a:r>
            <a:r>
              <a:rPr lang="cs-CZ" altLang="cs-CZ" sz="1500" dirty="0" err="1"/>
              <a:t>Modify</a:t>
            </a:r>
            <a:r>
              <a:rPr lang="cs-CZ" altLang="cs-CZ" sz="1500" dirty="0"/>
              <a:t> </a:t>
            </a:r>
            <a:r>
              <a:rPr lang="cs-CZ" altLang="cs-CZ" sz="1500" dirty="0" err="1"/>
              <a:t>Order</a:t>
            </a:r>
            <a:r>
              <a:rPr lang="cs-CZ" altLang="cs-CZ" sz="1500" dirty="0"/>
              <a:t>&gt; případem užití &lt;</a:t>
            </a:r>
            <a:r>
              <a:rPr lang="cs-CZ" altLang="cs-CZ" sz="1500" dirty="0" err="1"/>
              <a:t>Get</a:t>
            </a:r>
            <a:r>
              <a:rPr lang="cs-CZ" altLang="cs-CZ" sz="1500" dirty="0"/>
              <a:t> </a:t>
            </a:r>
            <a:r>
              <a:rPr lang="cs-CZ" altLang="cs-CZ" sz="1500" dirty="0" err="1"/>
              <a:t>Approval</a:t>
            </a:r>
            <a:r>
              <a:rPr lang="cs-CZ" altLang="cs-CZ" sz="1500" dirty="0"/>
              <a:t>&gt;</a:t>
            </a:r>
            <a:endParaRPr lang="cs-CZ" altLang="cs-CZ" sz="2100" dirty="0"/>
          </a:p>
        </p:txBody>
      </p:sp>
      <p:pic>
        <p:nvPicPr>
          <p:cNvPr id="32773" name="Picture 5" descr="uc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7437" y="2463404"/>
            <a:ext cx="3995738" cy="1494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2189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cs-CZ" altLang="cs-CZ" sz="2400" b="1"/>
              <a:t>Body rozšíření - Extension Points</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38</a:t>
            </a:fld>
            <a:endParaRPr lang="cs-CZ" altLang="cs-CZ"/>
          </a:p>
        </p:txBody>
      </p:sp>
      <p:sp>
        <p:nvSpPr>
          <p:cNvPr id="33795" name="Rectangle 3"/>
          <p:cNvSpPr>
            <a:spLocks noGrp="1" noChangeArrowheads="1"/>
          </p:cNvSpPr>
          <p:nvPr>
            <p:ph type="body" idx="4294967295"/>
          </p:nvPr>
        </p:nvSpPr>
        <p:spPr>
          <a:xfrm>
            <a:off x="683568" y="773671"/>
            <a:ext cx="6172200" cy="647700"/>
          </a:xfrm>
        </p:spPr>
        <p:txBody>
          <a:bodyPr/>
          <a:lstStyle/>
          <a:p>
            <a:pPr marL="0" indent="0">
              <a:lnSpc>
                <a:spcPct val="90000"/>
              </a:lnSpc>
              <a:buNone/>
            </a:pPr>
            <a:r>
              <a:rPr lang="cs-CZ" altLang="cs-CZ" sz="1500" dirty="0"/>
              <a:t>Bod kam je rozšiřující případ užití přidán je možno definovat prostřednictvím nějakého bodu rozšíření ( </a:t>
            </a:r>
            <a:r>
              <a:rPr lang="cs-CZ" altLang="cs-CZ" sz="1500" dirty="0" err="1"/>
              <a:t>extension</a:t>
            </a:r>
            <a:r>
              <a:rPr lang="cs-CZ" altLang="cs-CZ" sz="1500" dirty="0"/>
              <a:t> point)</a:t>
            </a:r>
            <a:r>
              <a:rPr lang="cs-CZ" altLang="cs-CZ" dirty="0"/>
              <a:t> </a:t>
            </a:r>
          </a:p>
        </p:txBody>
      </p:sp>
      <p:pic>
        <p:nvPicPr>
          <p:cNvPr id="33796" name="Picture 4" descr="uc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923678"/>
            <a:ext cx="4050506" cy="236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7818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51520" y="195486"/>
            <a:ext cx="6408712" cy="507703"/>
          </a:xfrm>
        </p:spPr>
        <p:txBody>
          <a:bodyPr/>
          <a:lstStyle/>
          <a:p>
            <a:r>
              <a:rPr lang="cs-CZ" altLang="cs-CZ" sz="2400" b="1" dirty="0"/>
              <a:t>Hranice systému (</a:t>
            </a:r>
            <a:r>
              <a:rPr lang="cs-CZ" altLang="cs-CZ" sz="2400" b="1" dirty="0" err="1"/>
              <a:t>System</a:t>
            </a:r>
            <a:r>
              <a:rPr lang="cs-CZ" altLang="cs-CZ" sz="2400" b="1" dirty="0"/>
              <a:t> </a:t>
            </a:r>
            <a:r>
              <a:rPr lang="cs-CZ" altLang="cs-CZ" sz="2400" b="1" dirty="0" err="1"/>
              <a:t>Boundary</a:t>
            </a:r>
            <a:r>
              <a:rPr lang="cs-CZ" altLang="cs-CZ" sz="2400" b="1" dirty="0"/>
              <a: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39</a:t>
            </a:fld>
            <a:endParaRPr lang="cs-CZ" altLang="cs-CZ"/>
          </a:p>
        </p:txBody>
      </p:sp>
      <p:sp>
        <p:nvSpPr>
          <p:cNvPr id="34819" name="Rectangle 3"/>
          <p:cNvSpPr>
            <a:spLocks noGrp="1" noChangeArrowheads="1"/>
          </p:cNvSpPr>
          <p:nvPr>
            <p:ph type="body" idx="4294967295"/>
          </p:nvPr>
        </p:nvSpPr>
        <p:spPr>
          <a:xfrm>
            <a:off x="899592" y="762559"/>
            <a:ext cx="6453188" cy="669925"/>
          </a:xfrm>
        </p:spPr>
        <p:txBody>
          <a:bodyPr/>
          <a:lstStyle/>
          <a:p>
            <a:pPr marL="0" indent="0">
              <a:lnSpc>
                <a:spcPct val="80000"/>
              </a:lnSpc>
              <a:buNone/>
            </a:pPr>
            <a:r>
              <a:rPr lang="cs-CZ" altLang="cs-CZ" sz="1800" dirty="0"/>
              <a:t>Je obvyklé zobrazovat případy užití uvnitř nějakého systému a aktéry vně tohoto systému.</a:t>
            </a:r>
            <a:br>
              <a:rPr lang="cs-CZ" altLang="cs-CZ" sz="1800" dirty="0"/>
            </a:br>
            <a:r>
              <a:rPr lang="cs-CZ" altLang="cs-CZ" sz="1800" dirty="0"/>
              <a:t/>
            </a:r>
            <a:br>
              <a:rPr lang="cs-CZ" altLang="cs-CZ" sz="1800" dirty="0"/>
            </a:br>
            <a:endParaRPr lang="cs-CZ" altLang="cs-CZ" sz="1800" dirty="0"/>
          </a:p>
        </p:txBody>
      </p:sp>
      <p:pic>
        <p:nvPicPr>
          <p:cNvPr id="34820" name="Picture 4" descr="uc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160" y="1491854"/>
            <a:ext cx="3456384"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953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195486"/>
            <a:ext cx="5400600" cy="507703"/>
          </a:xfrm>
        </p:spPr>
        <p:txBody>
          <a:bodyPr/>
          <a:lstStyle/>
          <a:p>
            <a:r>
              <a:rPr lang="cs-CZ" altLang="cs-CZ" sz="2400" b="1" dirty="0"/>
              <a:t>Diagramy pro modelování chování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a:t>
            </a:fld>
            <a:endParaRPr lang="cs-CZ" altLang="cs-CZ"/>
          </a:p>
        </p:txBody>
      </p:sp>
      <p:sp>
        <p:nvSpPr>
          <p:cNvPr id="6147" name="Rectangle 3"/>
          <p:cNvSpPr>
            <a:spLocks noGrp="1" noChangeArrowheads="1"/>
          </p:cNvSpPr>
          <p:nvPr>
            <p:ph type="body" idx="4294967295"/>
          </p:nvPr>
        </p:nvSpPr>
        <p:spPr>
          <a:xfrm>
            <a:off x="395536" y="871587"/>
            <a:ext cx="6588125" cy="3997325"/>
          </a:xfrm>
        </p:spPr>
        <p:txBody>
          <a:bodyPr/>
          <a:lstStyle/>
          <a:p>
            <a:pPr>
              <a:lnSpc>
                <a:spcPct val="80000"/>
              </a:lnSpc>
            </a:pPr>
            <a:r>
              <a:rPr lang="cs-CZ" altLang="cs-CZ" sz="1350" b="1" dirty="0"/>
              <a:t>Diagramy případů užití</a:t>
            </a:r>
            <a:r>
              <a:rPr lang="cs-CZ" altLang="cs-CZ" sz="1350" dirty="0"/>
              <a:t> (Use Case </a:t>
            </a:r>
            <a:r>
              <a:rPr lang="cs-CZ" altLang="cs-CZ" sz="1350" dirty="0" err="1"/>
              <a:t>diagrams</a:t>
            </a:r>
            <a:r>
              <a:rPr lang="cs-CZ" altLang="cs-CZ" sz="1350" dirty="0"/>
              <a:t>) se používají k modelování interakce uživatele se  systémem. Definují </a:t>
            </a:r>
            <a:r>
              <a:rPr lang="cs-CZ" altLang="cs-CZ" sz="1350" dirty="0" err="1"/>
              <a:t>definují</a:t>
            </a:r>
            <a:r>
              <a:rPr lang="cs-CZ" altLang="cs-CZ" sz="1350" dirty="0"/>
              <a:t> chování, požadavky a omezení formou scénářů a skriptů   </a:t>
            </a:r>
          </a:p>
          <a:p>
            <a:pPr>
              <a:lnSpc>
                <a:spcPct val="80000"/>
              </a:lnSpc>
            </a:pPr>
            <a:r>
              <a:rPr lang="cs-CZ" altLang="cs-CZ" sz="1350" b="1" dirty="0"/>
              <a:t>Diagramy aktivit</a:t>
            </a:r>
            <a:r>
              <a:rPr lang="cs-CZ" altLang="cs-CZ" sz="1350" dirty="0"/>
              <a:t> (</a:t>
            </a:r>
            <a:r>
              <a:rPr lang="cs-CZ" altLang="cs-CZ" sz="1350" dirty="0" err="1"/>
              <a:t>Activity</a:t>
            </a:r>
            <a:r>
              <a:rPr lang="cs-CZ" altLang="cs-CZ" sz="1350" dirty="0"/>
              <a:t> </a:t>
            </a:r>
            <a:r>
              <a:rPr lang="cs-CZ" altLang="cs-CZ" sz="1350" dirty="0" err="1"/>
              <a:t>diagrams</a:t>
            </a:r>
            <a:r>
              <a:rPr lang="cs-CZ" altLang="cs-CZ" sz="1350" dirty="0"/>
              <a:t>)  mají široké pole použití počínaje definováním základního toku zpracování až po zachycení rozhodovacích bodů a akcí uvnitř jakékoliv obecného procesu </a:t>
            </a:r>
          </a:p>
          <a:p>
            <a:pPr>
              <a:lnSpc>
                <a:spcPct val="80000"/>
              </a:lnSpc>
            </a:pPr>
            <a:r>
              <a:rPr lang="cs-CZ" altLang="cs-CZ" sz="1350" b="1" dirty="0"/>
              <a:t>Diagramy stavových přechodů (</a:t>
            </a:r>
            <a:r>
              <a:rPr lang="cs-CZ" altLang="cs-CZ" sz="1350" dirty="0" err="1"/>
              <a:t>State</a:t>
            </a:r>
            <a:r>
              <a:rPr lang="cs-CZ" altLang="cs-CZ" sz="1350" dirty="0"/>
              <a:t> </a:t>
            </a:r>
            <a:r>
              <a:rPr lang="cs-CZ" altLang="cs-CZ" sz="1350" dirty="0" err="1"/>
              <a:t>Machine</a:t>
            </a:r>
            <a:r>
              <a:rPr lang="cs-CZ" altLang="cs-CZ" sz="1350" dirty="0"/>
              <a:t> </a:t>
            </a:r>
            <a:r>
              <a:rPr lang="cs-CZ" altLang="cs-CZ" sz="1350" dirty="0" err="1"/>
              <a:t>diagrams</a:t>
            </a:r>
            <a:r>
              <a:rPr lang="cs-CZ" altLang="cs-CZ" sz="1350" dirty="0"/>
              <a:t> ) jsou podstatné pro porozumění podmínkám přechodu z jednoho stavu systému do jiného stavu které charakterizují stav modelu za jeho běhu </a:t>
            </a:r>
          </a:p>
          <a:p>
            <a:pPr>
              <a:lnSpc>
                <a:spcPct val="80000"/>
              </a:lnSpc>
            </a:pPr>
            <a:r>
              <a:rPr lang="cs-CZ" altLang="cs-CZ" sz="1350" b="1" dirty="0"/>
              <a:t>Komunikační diagramy</a:t>
            </a:r>
            <a:r>
              <a:rPr lang="cs-CZ" altLang="cs-CZ" sz="1350" dirty="0"/>
              <a:t> (</a:t>
            </a:r>
            <a:r>
              <a:rPr lang="cs-CZ" altLang="cs-CZ" sz="1350" dirty="0" err="1"/>
              <a:t>Communication</a:t>
            </a:r>
            <a:r>
              <a:rPr lang="cs-CZ" altLang="cs-CZ" sz="1350" dirty="0"/>
              <a:t> </a:t>
            </a:r>
            <a:r>
              <a:rPr lang="cs-CZ" altLang="cs-CZ" sz="1350" dirty="0" err="1"/>
              <a:t>diagrams</a:t>
            </a:r>
            <a:r>
              <a:rPr lang="cs-CZ" altLang="cs-CZ" sz="1350" dirty="0"/>
              <a:t>) znázorňují síť a posloupnost zpráv nebo komunikací mezí objekty za běhu při jejich spolupráci   </a:t>
            </a:r>
          </a:p>
          <a:p>
            <a:pPr>
              <a:lnSpc>
                <a:spcPct val="80000"/>
              </a:lnSpc>
            </a:pPr>
            <a:r>
              <a:rPr lang="cs-CZ" altLang="cs-CZ" sz="1350" b="1" dirty="0"/>
              <a:t>Sekvenční diagramy</a:t>
            </a:r>
            <a:r>
              <a:rPr lang="cs-CZ" altLang="cs-CZ" sz="1350" dirty="0"/>
              <a:t> (</a:t>
            </a:r>
            <a:r>
              <a:rPr lang="cs-CZ" altLang="cs-CZ" sz="1350" dirty="0" err="1"/>
              <a:t>Sequence</a:t>
            </a:r>
            <a:r>
              <a:rPr lang="cs-CZ" altLang="cs-CZ" sz="1350" dirty="0"/>
              <a:t> </a:t>
            </a:r>
            <a:r>
              <a:rPr lang="cs-CZ" altLang="cs-CZ" sz="1350" dirty="0" err="1"/>
              <a:t>diagrams</a:t>
            </a:r>
            <a:r>
              <a:rPr lang="cs-CZ" altLang="cs-CZ" sz="1350" dirty="0"/>
              <a:t>) úzce souvisejí s komunikačními diagramy a zobrazují posloupnost zpráv předávaných mezi objekty s použitím vertikálních časových os   </a:t>
            </a:r>
          </a:p>
          <a:p>
            <a:pPr>
              <a:lnSpc>
                <a:spcPct val="80000"/>
              </a:lnSpc>
            </a:pPr>
            <a:r>
              <a:rPr lang="cs-CZ" altLang="cs-CZ" sz="1350" b="1" dirty="0"/>
              <a:t>Časovací diagramy</a:t>
            </a:r>
            <a:r>
              <a:rPr lang="cs-CZ" altLang="cs-CZ" sz="1350" dirty="0"/>
              <a:t> (</a:t>
            </a:r>
            <a:r>
              <a:rPr lang="cs-CZ" altLang="cs-CZ" sz="1350" dirty="0" err="1"/>
              <a:t>Timing</a:t>
            </a:r>
            <a:r>
              <a:rPr lang="cs-CZ" altLang="cs-CZ" sz="1350" dirty="0"/>
              <a:t> </a:t>
            </a:r>
            <a:r>
              <a:rPr lang="cs-CZ" altLang="cs-CZ" sz="1350" dirty="0" err="1"/>
              <a:t>diagrams</a:t>
            </a:r>
            <a:r>
              <a:rPr lang="cs-CZ" altLang="cs-CZ" sz="1350" dirty="0"/>
              <a:t>) spojují sekvenční a stavové diagramy aby poskytly názornější pohled na stavy objektů v čase a na zprávy které způsobují změnu jejich stavu </a:t>
            </a:r>
          </a:p>
          <a:p>
            <a:pPr>
              <a:lnSpc>
                <a:spcPct val="80000"/>
              </a:lnSpc>
            </a:pPr>
            <a:r>
              <a:rPr lang="cs-CZ" altLang="cs-CZ" sz="1350" b="1" dirty="0"/>
              <a:t>Diagramy přehledu interakcí</a:t>
            </a:r>
            <a:r>
              <a:rPr lang="cs-CZ" altLang="cs-CZ" sz="1350" dirty="0"/>
              <a:t> (</a:t>
            </a:r>
            <a:r>
              <a:rPr lang="cs-CZ" altLang="cs-CZ" sz="1350" dirty="0" err="1"/>
              <a:t>Interaction</a:t>
            </a:r>
            <a:r>
              <a:rPr lang="cs-CZ" altLang="cs-CZ" sz="1350" dirty="0"/>
              <a:t> </a:t>
            </a:r>
            <a:r>
              <a:rPr lang="cs-CZ" altLang="cs-CZ" sz="1350" dirty="0" err="1"/>
              <a:t>Overview</a:t>
            </a:r>
            <a:r>
              <a:rPr lang="cs-CZ" altLang="cs-CZ" sz="1350" dirty="0"/>
              <a:t> </a:t>
            </a:r>
            <a:r>
              <a:rPr lang="cs-CZ" altLang="cs-CZ" sz="1350" dirty="0" err="1"/>
              <a:t>diagrams</a:t>
            </a:r>
            <a:r>
              <a:rPr lang="cs-CZ" altLang="cs-CZ" sz="1350" dirty="0"/>
              <a:t>) spojují diagramy činností a sekvenční diagramy aby umožnily interakčním fragmentům (</a:t>
            </a:r>
            <a:r>
              <a:rPr lang="cs-CZ" altLang="cs-CZ" sz="1350" dirty="0" err="1"/>
              <a:t>interaction</a:t>
            </a:r>
            <a:r>
              <a:rPr lang="cs-CZ" altLang="cs-CZ" sz="1350" dirty="0"/>
              <a:t> </a:t>
            </a:r>
            <a:r>
              <a:rPr lang="cs-CZ" altLang="cs-CZ" sz="1350" dirty="0" err="1"/>
              <a:t>occurrence</a:t>
            </a:r>
            <a:r>
              <a:rPr lang="cs-CZ" altLang="cs-CZ" sz="1350" dirty="0"/>
              <a:t>) se lépe propojit s rozhodovacími bloky a toky zpracování</a:t>
            </a:r>
          </a:p>
          <a:p>
            <a:pPr>
              <a:lnSpc>
                <a:spcPct val="80000"/>
              </a:lnSpc>
            </a:pPr>
            <a:endParaRPr lang="cs-CZ" altLang="cs-CZ" sz="1350" dirty="0"/>
          </a:p>
        </p:txBody>
      </p:sp>
    </p:spTree>
    <p:extLst>
      <p:ext uri="{BB962C8B-B14F-4D97-AF65-F5344CB8AC3E}">
        <p14:creationId xmlns:p14="http://schemas.microsoft.com/office/powerpoint/2010/main" val="1002316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cs-CZ" altLang="cs-CZ" sz="2400" b="1"/>
              <a:t>Diagramy aktivit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40</a:t>
            </a:fld>
            <a:endParaRPr lang="cs-CZ" altLang="cs-CZ"/>
          </a:p>
        </p:txBody>
      </p:sp>
      <p:sp>
        <p:nvSpPr>
          <p:cNvPr id="35843" name="Rectangle 3"/>
          <p:cNvSpPr>
            <a:spLocks noGrp="1" noChangeArrowheads="1"/>
          </p:cNvSpPr>
          <p:nvPr>
            <p:ph type="body" idx="4294967295"/>
          </p:nvPr>
        </p:nvSpPr>
        <p:spPr>
          <a:xfrm>
            <a:off x="1043608" y="691717"/>
            <a:ext cx="6624736" cy="1350962"/>
          </a:xfrm>
        </p:spPr>
        <p:txBody>
          <a:bodyPr/>
          <a:lstStyle/>
          <a:p>
            <a:pPr marL="0" indent="0">
              <a:lnSpc>
                <a:spcPct val="90000"/>
              </a:lnSpc>
              <a:buNone/>
            </a:pPr>
            <a:r>
              <a:rPr lang="cs-CZ" altLang="cs-CZ" sz="1500" dirty="0"/>
              <a:t>Diagramy aktivit ukazují tok akcí  (</a:t>
            </a:r>
            <a:r>
              <a:rPr lang="cs-CZ" altLang="cs-CZ" sz="1500" dirty="0" err="1"/>
              <a:t>workflow</a:t>
            </a:r>
            <a:r>
              <a:rPr lang="cs-CZ" altLang="cs-CZ" sz="1500" dirty="0"/>
              <a:t>) od startovního bodu ke koncovému bodu,  přičemž zpodrobňují řadu rozhodovacích cest, které existují při postupu mezi jednotlivými událostmi vznikajících při provádění činnosti. Mohou být použity pro detailní popis situací, v nichž může dojít k paralelnímu zpracování, které se může vyskytnout při zpracování některých aktivit. </a:t>
            </a:r>
          </a:p>
        </p:txBody>
      </p:sp>
      <p:pic>
        <p:nvPicPr>
          <p:cNvPr id="35844" name="Picture 4" descr="http://www.sparxsystems.com.au/images/screenshots/uml2_tutorial/ad03.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547813" y="2031206"/>
            <a:ext cx="6211491" cy="2739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Line 5"/>
          <p:cNvSpPr>
            <a:spLocks noChangeShapeType="1"/>
          </p:cNvSpPr>
          <p:nvPr/>
        </p:nvSpPr>
        <p:spPr bwMode="auto">
          <a:xfrm>
            <a:off x="4139951" y="1038511"/>
            <a:ext cx="810667" cy="1695165"/>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5846" name="Line 6"/>
          <p:cNvSpPr>
            <a:spLocks noChangeShapeType="1"/>
          </p:cNvSpPr>
          <p:nvPr/>
        </p:nvSpPr>
        <p:spPr bwMode="auto">
          <a:xfrm>
            <a:off x="4139952" y="1027039"/>
            <a:ext cx="1890564" cy="1706638"/>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5847" name="Line 7"/>
          <p:cNvSpPr>
            <a:spLocks noChangeShapeType="1"/>
          </p:cNvSpPr>
          <p:nvPr/>
        </p:nvSpPr>
        <p:spPr bwMode="auto">
          <a:xfrm flipH="1">
            <a:off x="3221832" y="843557"/>
            <a:ext cx="2214264" cy="2429471"/>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5848" name="Line 8"/>
          <p:cNvSpPr>
            <a:spLocks noChangeShapeType="1"/>
          </p:cNvSpPr>
          <p:nvPr/>
        </p:nvSpPr>
        <p:spPr bwMode="auto">
          <a:xfrm>
            <a:off x="6822604" y="915566"/>
            <a:ext cx="125884" cy="2358653"/>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Tree>
    <p:extLst>
      <p:ext uri="{BB962C8B-B14F-4D97-AF65-F5344CB8AC3E}">
        <p14:creationId xmlns:p14="http://schemas.microsoft.com/office/powerpoint/2010/main" val="622581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cs-CZ" altLang="cs-CZ" sz="2400"/>
              <a:t>Aktivita, akce a jejich omezení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41</a:t>
            </a:fld>
            <a:endParaRPr lang="cs-CZ" altLang="cs-CZ"/>
          </a:p>
        </p:txBody>
      </p:sp>
      <p:sp>
        <p:nvSpPr>
          <p:cNvPr id="36867" name="Rectangle 3"/>
          <p:cNvSpPr>
            <a:spLocks noGrp="1" noChangeArrowheads="1"/>
          </p:cNvSpPr>
          <p:nvPr>
            <p:ph type="body" idx="4294967295"/>
          </p:nvPr>
        </p:nvSpPr>
        <p:spPr>
          <a:xfrm>
            <a:off x="0" y="844550"/>
            <a:ext cx="2654300" cy="1458913"/>
          </a:xfrm>
        </p:spPr>
        <p:txBody>
          <a:bodyPr/>
          <a:lstStyle/>
          <a:p>
            <a:pPr marL="0" indent="0">
              <a:lnSpc>
                <a:spcPct val="80000"/>
              </a:lnSpc>
              <a:buNone/>
            </a:pPr>
            <a:r>
              <a:rPr lang="cs-CZ" altLang="cs-CZ" sz="1500" b="1"/>
              <a:t>Aktivita</a:t>
            </a:r>
            <a:r>
              <a:rPr lang="cs-CZ" altLang="cs-CZ" sz="1500"/>
              <a:t> je specifikace parametrizovatelných posloupností chování</a:t>
            </a:r>
          </a:p>
          <a:p>
            <a:pPr marL="0" indent="0">
              <a:lnSpc>
                <a:spcPct val="80000"/>
              </a:lnSpc>
              <a:buNone/>
            </a:pPr>
            <a:r>
              <a:rPr lang="cs-CZ" altLang="cs-CZ" sz="1500"/>
              <a:t>Je znázorněna jako zaoblený obdélník  zapouzdřující všechny činnostní prvky, kterými je tvořena aktivita</a:t>
            </a:r>
          </a:p>
        </p:txBody>
      </p:sp>
      <p:pic>
        <p:nvPicPr>
          <p:cNvPr id="36868" name="Picture 4" descr="ad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6498" y="897732"/>
            <a:ext cx="2807494" cy="1318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5" descr="ad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466" y="2571750"/>
            <a:ext cx="1404938"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6" descr="ad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5748" y="2463403"/>
            <a:ext cx="1812131"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Text Box 7"/>
          <p:cNvSpPr txBox="1">
            <a:spLocks noChangeArrowheads="1"/>
          </p:cNvSpPr>
          <p:nvPr/>
        </p:nvSpPr>
        <p:spPr bwMode="auto">
          <a:xfrm>
            <a:off x="2920152" y="2313770"/>
            <a:ext cx="2591990" cy="237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dirty="0"/>
              <a:t>Akce představuje jeden krok uvnitř aktivity. </a:t>
            </a:r>
          </a:p>
          <a:p>
            <a:pPr>
              <a:spcBef>
                <a:spcPct val="50000"/>
              </a:spcBef>
            </a:pPr>
            <a:r>
              <a:rPr lang="cs-CZ" altLang="cs-CZ" sz="1350" dirty="0"/>
              <a:t>Akce jsou znázorněny zaoblenými obdélníky</a:t>
            </a:r>
          </a:p>
          <a:p>
            <a:pPr>
              <a:spcBef>
                <a:spcPct val="50000"/>
              </a:spcBef>
            </a:pPr>
            <a:r>
              <a:rPr lang="cs-CZ" altLang="cs-CZ" sz="1350" dirty="0"/>
              <a:t>K akci může být připojeno omezení. Následující diagram ukazuje akci s lokálními </a:t>
            </a:r>
          </a:p>
          <a:p>
            <a:pPr>
              <a:spcBef>
                <a:spcPct val="50000"/>
              </a:spcBef>
            </a:pPr>
            <a:r>
              <a:rPr lang="cs-CZ" altLang="cs-CZ" sz="1350" dirty="0" err="1"/>
              <a:t>pre</a:t>
            </a:r>
            <a:r>
              <a:rPr lang="cs-CZ" altLang="cs-CZ" sz="1350" dirty="0"/>
              <a:t>- a </a:t>
            </a:r>
          </a:p>
          <a:p>
            <a:pPr>
              <a:spcBef>
                <a:spcPct val="50000"/>
              </a:spcBef>
            </a:pPr>
            <a:r>
              <a:rPr lang="cs-CZ" altLang="cs-CZ" sz="1350" dirty="0"/>
              <a:t>post-podmínkami</a:t>
            </a:r>
          </a:p>
        </p:txBody>
      </p:sp>
      <p:sp>
        <p:nvSpPr>
          <p:cNvPr id="36872" name="Line 8"/>
          <p:cNvSpPr>
            <a:spLocks noChangeShapeType="1"/>
          </p:cNvSpPr>
          <p:nvPr/>
        </p:nvSpPr>
        <p:spPr bwMode="auto">
          <a:xfrm flipV="1">
            <a:off x="3308010" y="3165872"/>
            <a:ext cx="2829663" cy="1026319"/>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36873" name="Line 9"/>
          <p:cNvSpPr>
            <a:spLocks noChangeShapeType="1"/>
          </p:cNvSpPr>
          <p:nvPr/>
        </p:nvSpPr>
        <p:spPr bwMode="auto">
          <a:xfrm flipV="1">
            <a:off x="3347864" y="4354116"/>
            <a:ext cx="2789808" cy="16185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Tree>
    <p:extLst>
      <p:ext uri="{BB962C8B-B14F-4D97-AF65-F5344CB8AC3E}">
        <p14:creationId xmlns:p14="http://schemas.microsoft.com/office/powerpoint/2010/main" val="2193615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51520" y="195486"/>
            <a:ext cx="6768752" cy="507703"/>
          </a:xfrm>
        </p:spPr>
        <p:txBody>
          <a:bodyPr/>
          <a:lstStyle/>
          <a:p>
            <a:r>
              <a:rPr lang="cs-CZ" altLang="cs-CZ" sz="2100" dirty="0"/>
              <a:t>Řídicí </a:t>
            </a:r>
            <a:r>
              <a:rPr lang="cs-CZ" altLang="cs-CZ" sz="2100" dirty="0" err="1"/>
              <a:t>tok,počáteční</a:t>
            </a:r>
            <a:r>
              <a:rPr lang="cs-CZ" altLang="cs-CZ" sz="2100" dirty="0"/>
              <a:t> </a:t>
            </a:r>
            <a:r>
              <a:rPr lang="cs-CZ" altLang="cs-CZ" sz="2100" dirty="0" err="1"/>
              <a:t>uzly,koncové</a:t>
            </a:r>
            <a:r>
              <a:rPr lang="cs-CZ" altLang="cs-CZ" sz="2100" dirty="0"/>
              <a:t> aktivity a toky</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42</a:t>
            </a:fld>
            <a:endParaRPr lang="cs-CZ" altLang="cs-CZ"/>
          </a:p>
        </p:txBody>
      </p:sp>
      <p:sp>
        <p:nvSpPr>
          <p:cNvPr id="37891" name="Rectangle 3"/>
          <p:cNvSpPr>
            <a:spLocks noGrp="1" noChangeArrowheads="1"/>
          </p:cNvSpPr>
          <p:nvPr>
            <p:ph type="body" idx="4294967295"/>
          </p:nvPr>
        </p:nvSpPr>
        <p:spPr>
          <a:xfrm>
            <a:off x="3839606" y="871643"/>
            <a:ext cx="3187700" cy="809625"/>
          </a:xfrm>
        </p:spPr>
        <p:txBody>
          <a:bodyPr/>
          <a:lstStyle/>
          <a:p>
            <a:pPr marL="0" indent="0">
              <a:lnSpc>
                <a:spcPct val="90000"/>
              </a:lnSpc>
              <a:buNone/>
            </a:pPr>
            <a:r>
              <a:rPr lang="cs-CZ" altLang="cs-CZ" sz="1500" b="1" dirty="0"/>
              <a:t>Řídicí tok</a:t>
            </a:r>
            <a:r>
              <a:rPr lang="cs-CZ" altLang="cs-CZ" sz="1500" dirty="0"/>
              <a:t> ukazuje chod řízení od jedné akce k následující. </a:t>
            </a:r>
          </a:p>
          <a:p>
            <a:pPr marL="0" indent="0">
              <a:lnSpc>
                <a:spcPct val="90000"/>
              </a:lnSpc>
              <a:buNone/>
            </a:pPr>
            <a:r>
              <a:rPr lang="cs-CZ" altLang="cs-CZ" sz="1500" dirty="0"/>
              <a:t>Je označen čarou s šipkou.</a:t>
            </a:r>
          </a:p>
        </p:txBody>
      </p:sp>
      <p:pic>
        <p:nvPicPr>
          <p:cNvPr id="37894" name="Picture 6" descr="ad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7541" y="2895600"/>
            <a:ext cx="2213372" cy="979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5" name="Picture 7" descr="ad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467" y="3975498"/>
            <a:ext cx="2106215" cy="1053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6" name="Rectangle 8"/>
          <p:cNvSpPr>
            <a:spLocks noChangeArrowheads="1"/>
          </p:cNvSpPr>
          <p:nvPr/>
        </p:nvSpPr>
        <p:spPr bwMode="auto">
          <a:xfrm>
            <a:off x="3815954" y="1914526"/>
            <a:ext cx="3187304"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cs-CZ" altLang="cs-CZ" sz="1500" b="1" dirty="0"/>
              <a:t>Počáteční nebo startovní</a:t>
            </a:r>
            <a:r>
              <a:rPr lang="cs-CZ" altLang="cs-CZ" sz="1500" dirty="0"/>
              <a:t> uzel je zobrazen velkým černým bodem, </a:t>
            </a:r>
          </a:p>
        </p:txBody>
      </p:sp>
      <p:sp>
        <p:nvSpPr>
          <p:cNvPr id="37897" name="Rectangle 9"/>
          <p:cNvSpPr>
            <a:spLocks noChangeArrowheads="1"/>
          </p:cNvSpPr>
          <p:nvPr/>
        </p:nvSpPr>
        <p:spPr bwMode="auto">
          <a:xfrm>
            <a:off x="3815954" y="2902129"/>
            <a:ext cx="3996929" cy="917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cs-CZ" altLang="cs-CZ" sz="1500" b="1" dirty="0"/>
              <a:t>Uzel koncová aktivita</a:t>
            </a:r>
            <a:r>
              <a:rPr lang="cs-CZ" altLang="cs-CZ" sz="1500" dirty="0"/>
              <a:t> je znázorněn jako kroužek s tečkou uvnitř. čarou s šipkou. uzel koncový tok označuje konec jednoho řídicího toku </a:t>
            </a:r>
          </a:p>
        </p:txBody>
      </p:sp>
      <p:sp>
        <p:nvSpPr>
          <p:cNvPr id="37898" name="Rectangle 10"/>
          <p:cNvSpPr>
            <a:spLocks noChangeArrowheads="1"/>
          </p:cNvSpPr>
          <p:nvPr/>
        </p:nvSpPr>
        <p:spPr bwMode="auto">
          <a:xfrm>
            <a:off x="3815954" y="3975497"/>
            <a:ext cx="3888581"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cs-CZ" altLang="cs-CZ" sz="1500" b="1"/>
              <a:t>Uzel koncový tok</a:t>
            </a:r>
            <a:r>
              <a:rPr lang="cs-CZ" altLang="cs-CZ" sz="1500"/>
              <a:t> je znázorněn jako kroužek s křížkem uvnitř. Uzel koncová aktivita označuje konec všech řídicích toků uvnitř aktivity. </a:t>
            </a:r>
          </a:p>
        </p:txBody>
      </p:sp>
      <p:pic>
        <p:nvPicPr>
          <p:cNvPr id="37900" name="Picture 12" descr="ad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7542" y="735806"/>
            <a:ext cx="2325290" cy="78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1" name="Picture 13" descr="ad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5888" y="1707357"/>
            <a:ext cx="2213372" cy="1016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7772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51520" y="195486"/>
            <a:ext cx="6768752" cy="507703"/>
          </a:xfrm>
        </p:spPr>
        <p:txBody>
          <a:bodyPr/>
          <a:lstStyle/>
          <a:p>
            <a:r>
              <a:rPr lang="cs-CZ" altLang="cs-CZ" sz="2400" b="1" dirty="0"/>
              <a:t>Uzly paralelního rozvětvení (</a:t>
            </a:r>
            <a:r>
              <a:rPr lang="cs-CZ" altLang="cs-CZ" sz="2400" b="1" dirty="0" err="1"/>
              <a:t>Fork</a:t>
            </a:r>
            <a:r>
              <a:rPr lang="cs-CZ" altLang="cs-CZ" sz="2400" b="1" dirty="0"/>
              <a:t>) a spojení (</a:t>
            </a:r>
            <a:r>
              <a:rPr lang="cs-CZ" altLang="cs-CZ" sz="2400" b="1" dirty="0" err="1"/>
              <a:t>Join</a:t>
            </a:r>
            <a:r>
              <a:rPr lang="cs-CZ" altLang="cs-CZ" sz="2400" b="1" dirty="0"/>
              <a: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43</a:t>
            </a:fld>
            <a:endParaRPr lang="cs-CZ" altLang="cs-CZ"/>
          </a:p>
        </p:txBody>
      </p:sp>
      <p:sp>
        <p:nvSpPr>
          <p:cNvPr id="38915" name="Rectangle 3"/>
          <p:cNvSpPr>
            <a:spLocks noGrp="1" noChangeArrowheads="1"/>
          </p:cNvSpPr>
          <p:nvPr>
            <p:ph type="body" idx="4294967295"/>
          </p:nvPr>
        </p:nvSpPr>
        <p:spPr>
          <a:xfrm>
            <a:off x="0" y="1112838"/>
            <a:ext cx="6380163" cy="973137"/>
          </a:xfrm>
        </p:spPr>
        <p:txBody>
          <a:bodyPr/>
          <a:lstStyle/>
          <a:p>
            <a:pPr marL="0" indent="0">
              <a:lnSpc>
                <a:spcPct val="90000"/>
              </a:lnSpc>
              <a:buNone/>
            </a:pPr>
            <a:r>
              <a:rPr lang="cs-CZ" altLang="cs-CZ" sz="1500"/>
              <a:t>Uzly rozvětvení a spojení jsou označeny shodně: buď  horizontální nebo vertikální trámek (orientace je dána orientací vstupujících nebo vystupujících toků). Označují začátek a konec souběžných (paralelních) cest řízení. </a:t>
            </a:r>
          </a:p>
        </p:txBody>
      </p:sp>
      <p:pic>
        <p:nvPicPr>
          <p:cNvPr id="38916" name="Picture 4" descr="ad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5888" y="2139554"/>
            <a:ext cx="3401616" cy="1360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2596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cs-CZ" altLang="cs-CZ" sz="2100" b="1" dirty="0"/>
              <a:t>Oddíly (</a:t>
            </a:r>
            <a:r>
              <a:rPr lang="cs-CZ" altLang="cs-CZ" sz="2100" b="1" dirty="0" err="1"/>
              <a:t>Partition</a:t>
            </a:r>
            <a:r>
              <a:rPr lang="cs-CZ" altLang="cs-CZ" sz="2100" b="1" dirty="0"/>
              <a:t>)</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44</a:t>
            </a:fld>
            <a:endParaRPr lang="cs-CZ" altLang="cs-CZ"/>
          </a:p>
        </p:txBody>
      </p:sp>
      <p:sp>
        <p:nvSpPr>
          <p:cNvPr id="39939" name="Rectangle 3"/>
          <p:cNvSpPr>
            <a:spLocks noGrp="1" noChangeArrowheads="1"/>
          </p:cNvSpPr>
          <p:nvPr>
            <p:ph type="body" idx="4294967295"/>
          </p:nvPr>
        </p:nvSpPr>
        <p:spPr>
          <a:xfrm>
            <a:off x="827584" y="783355"/>
            <a:ext cx="6172200" cy="1263650"/>
          </a:xfrm>
        </p:spPr>
        <p:txBody>
          <a:bodyPr/>
          <a:lstStyle/>
          <a:p>
            <a:pPr marL="0" indent="0">
              <a:buNone/>
            </a:pPr>
            <a:r>
              <a:rPr lang="cs-CZ" altLang="cs-CZ" sz="1500" dirty="0"/>
              <a:t>Oddíl aktivity je znázorněn jako horizontální nebo vertikální dráha (</a:t>
            </a:r>
            <a:r>
              <a:rPr lang="cs-CZ" altLang="cs-CZ" sz="1500" dirty="0" err="1"/>
              <a:t>swimlane</a:t>
            </a:r>
            <a:r>
              <a:rPr lang="cs-CZ" altLang="cs-CZ" sz="1500" dirty="0"/>
              <a:t>). V následujícím diagramu jsou oddíly použity pro oddělení akcí uvnitř nějaké aktivity are na ty které jsou provedeny účtárnou (</a:t>
            </a:r>
            <a:r>
              <a:rPr lang="cs-CZ" altLang="cs-CZ" sz="1500" dirty="0" err="1"/>
              <a:t>Accounting</a:t>
            </a:r>
            <a:r>
              <a:rPr lang="cs-CZ" altLang="cs-CZ" sz="1500" dirty="0"/>
              <a:t> </a:t>
            </a:r>
            <a:r>
              <a:rPr lang="cs-CZ" altLang="cs-CZ" sz="1500" dirty="0" err="1"/>
              <a:t>Dept</a:t>
            </a:r>
            <a:r>
              <a:rPr lang="cs-CZ" altLang="cs-CZ" sz="1500" dirty="0"/>
              <a:t>.) a na ty které jsou provedeny zákazníkem (</a:t>
            </a:r>
            <a:r>
              <a:rPr lang="cs-CZ" altLang="cs-CZ" sz="1500" dirty="0" err="1"/>
              <a:t>Customer</a:t>
            </a:r>
            <a:r>
              <a:rPr lang="cs-CZ" altLang="cs-CZ" sz="1500" dirty="0"/>
              <a:t>).</a:t>
            </a:r>
          </a:p>
        </p:txBody>
      </p:sp>
      <p:pic>
        <p:nvPicPr>
          <p:cNvPr id="39940" name="Picture 4" descr="ad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2" y="2085976"/>
            <a:ext cx="3835004" cy="2842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8682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cs-CZ" altLang="cs-CZ" sz="2400" b="1"/>
              <a:t>Diagramy stavových přechodů</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45</a:t>
            </a:fld>
            <a:endParaRPr lang="cs-CZ" altLang="cs-CZ"/>
          </a:p>
        </p:txBody>
      </p:sp>
      <p:sp>
        <p:nvSpPr>
          <p:cNvPr id="40963" name="Rectangle 3"/>
          <p:cNvSpPr>
            <a:spLocks noGrp="1" noChangeArrowheads="1"/>
          </p:cNvSpPr>
          <p:nvPr>
            <p:ph type="body" idx="4294967295"/>
          </p:nvPr>
        </p:nvSpPr>
        <p:spPr>
          <a:xfrm>
            <a:off x="1107282" y="784151"/>
            <a:ext cx="6172200" cy="1243012"/>
          </a:xfrm>
        </p:spPr>
        <p:txBody>
          <a:bodyPr/>
          <a:lstStyle/>
          <a:p>
            <a:pPr marL="0" indent="0">
              <a:buNone/>
            </a:pPr>
            <a:r>
              <a:rPr lang="cs-CZ" altLang="cs-CZ" sz="1500" dirty="0"/>
              <a:t>Diagram stavových přechodů modeluje chování jednoho objektu tím, že specifikuje množinu stavů, kterými tento objekt prochází během svého života a množinu událostí, které způsobují přechod objektu z jednoho stavu do druhého. Následující diagram stavových přechodů ukazuje stavy kterými během svého života procházejí dveře </a:t>
            </a:r>
          </a:p>
        </p:txBody>
      </p:sp>
      <p:pic>
        <p:nvPicPr>
          <p:cNvPr id="40965" name="Picture 5" descr="sm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316" y="2139554"/>
            <a:ext cx="5292328" cy="2487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6" name="Line 6"/>
          <p:cNvSpPr>
            <a:spLocks noChangeShapeType="1"/>
          </p:cNvSpPr>
          <p:nvPr/>
        </p:nvSpPr>
        <p:spPr bwMode="auto">
          <a:xfrm flipV="1">
            <a:off x="2412207" y="2733675"/>
            <a:ext cx="1241822" cy="1026319"/>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67" name="Line 7"/>
          <p:cNvSpPr>
            <a:spLocks noChangeShapeType="1"/>
          </p:cNvSpPr>
          <p:nvPr/>
        </p:nvSpPr>
        <p:spPr bwMode="auto">
          <a:xfrm flipV="1">
            <a:off x="2465785" y="2842022"/>
            <a:ext cx="3455194" cy="97155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68" name="Line 8"/>
          <p:cNvSpPr>
            <a:spLocks noChangeShapeType="1"/>
          </p:cNvSpPr>
          <p:nvPr/>
        </p:nvSpPr>
        <p:spPr bwMode="auto">
          <a:xfrm>
            <a:off x="2465785" y="3921919"/>
            <a:ext cx="3294459" cy="27027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69" name="Text Box 9"/>
          <p:cNvSpPr txBox="1">
            <a:spLocks noChangeArrowheads="1"/>
          </p:cNvSpPr>
          <p:nvPr/>
        </p:nvSpPr>
        <p:spPr bwMode="auto">
          <a:xfrm>
            <a:off x="1925241" y="3706416"/>
            <a:ext cx="7560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solidFill>
                  <a:srgbClr val="FF0000"/>
                </a:solidFill>
              </a:rPr>
              <a:t>stavy</a:t>
            </a:r>
          </a:p>
        </p:txBody>
      </p:sp>
      <p:sp>
        <p:nvSpPr>
          <p:cNvPr id="40970" name="Text Box 10"/>
          <p:cNvSpPr txBox="1">
            <a:spLocks noChangeArrowheads="1"/>
          </p:cNvSpPr>
          <p:nvPr/>
        </p:nvSpPr>
        <p:spPr bwMode="auto">
          <a:xfrm>
            <a:off x="4086226" y="3651647"/>
            <a:ext cx="75604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solidFill>
                  <a:schemeClr val="accent2"/>
                </a:solidFill>
              </a:rPr>
              <a:t>události</a:t>
            </a:r>
          </a:p>
        </p:txBody>
      </p:sp>
      <p:sp>
        <p:nvSpPr>
          <p:cNvPr id="40971" name="Line 11"/>
          <p:cNvSpPr>
            <a:spLocks noChangeShapeType="1"/>
          </p:cNvSpPr>
          <p:nvPr/>
        </p:nvSpPr>
        <p:spPr bwMode="auto">
          <a:xfrm flipH="1" flipV="1">
            <a:off x="2465785" y="2842023"/>
            <a:ext cx="1620440" cy="864394"/>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2" name="Line 12"/>
          <p:cNvSpPr>
            <a:spLocks noChangeShapeType="1"/>
          </p:cNvSpPr>
          <p:nvPr/>
        </p:nvSpPr>
        <p:spPr bwMode="auto">
          <a:xfrm flipV="1">
            <a:off x="4248151" y="2842023"/>
            <a:ext cx="108347" cy="864394"/>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3" name="Line 13"/>
          <p:cNvSpPr>
            <a:spLocks noChangeShapeType="1"/>
          </p:cNvSpPr>
          <p:nvPr/>
        </p:nvSpPr>
        <p:spPr bwMode="auto">
          <a:xfrm flipV="1">
            <a:off x="4463653" y="3381375"/>
            <a:ext cx="108347" cy="271463"/>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4" name="Line 14"/>
          <p:cNvSpPr>
            <a:spLocks noChangeShapeType="1"/>
          </p:cNvSpPr>
          <p:nvPr/>
        </p:nvSpPr>
        <p:spPr bwMode="auto">
          <a:xfrm flipV="1">
            <a:off x="4625579" y="3381375"/>
            <a:ext cx="1458515" cy="32385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5" name="Line 15"/>
          <p:cNvSpPr>
            <a:spLocks noChangeShapeType="1"/>
          </p:cNvSpPr>
          <p:nvPr/>
        </p:nvSpPr>
        <p:spPr bwMode="auto">
          <a:xfrm flipV="1">
            <a:off x="4787503" y="3436144"/>
            <a:ext cx="1728788" cy="32385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6" name="Line 16"/>
          <p:cNvSpPr>
            <a:spLocks noChangeShapeType="1"/>
          </p:cNvSpPr>
          <p:nvPr/>
        </p:nvSpPr>
        <p:spPr bwMode="auto">
          <a:xfrm>
            <a:off x="4842272" y="2301478"/>
            <a:ext cx="0" cy="270272"/>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sz="1350"/>
          </a:p>
        </p:txBody>
      </p:sp>
      <p:sp>
        <p:nvSpPr>
          <p:cNvPr id="40977" name="Text Box 17"/>
          <p:cNvSpPr txBox="1">
            <a:spLocks noChangeArrowheads="1"/>
          </p:cNvSpPr>
          <p:nvPr/>
        </p:nvSpPr>
        <p:spPr bwMode="auto">
          <a:xfrm>
            <a:off x="4842272" y="2193131"/>
            <a:ext cx="1079897"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solidFill>
                  <a:schemeClr val="accent2"/>
                </a:solidFill>
              </a:rPr>
              <a:t>podmínka</a:t>
            </a:r>
          </a:p>
        </p:txBody>
      </p:sp>
    </p:spTree>
    <p:extLst>
      <p:ext uri="{BB962C8B-B14F-4D97-AF65-F5344CB8AC3E}">
        <p14:creationId xmlns:p14="http://schemas.microsoft.com/office/powerpoint/2010/main" val="1251005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obsah 2"/>
          <p:cNvSpPr txBox="1">
            <a:spLocks/>
          </p:cNvSpPr>
          <p:nvPr/>
        </p:nvSpPr>
        <p:spPr>
          <a:xfrm>
            <a:off x="395536" y="771550"/>
            <a:ext cx="7416824" cy="43204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200"/>
              </a:spcBef>
            </a:pPr>
            <a:endParaRPr lang="cs-CZ" sz="2000" dirty="0" smtClean="0">
              <a:solidFill>
                <a:srgbClr val="000000"/>
              </a:solidFill>
            </a:endParaRPr>
          </a:p>
        </p:txBody>
      </p:sp>
      <p:sp>
        <p:nvSpPr>
          <p:cNvPr id="2" name="TextovéPole 1"/>
          <p:cNvSpPr txBox="1"/>
          <p:nvPr/>
        </p:nvSpPr>
        <p:spPr>
          <a:xfrm>
            <a:off x="2483768" y="1923678"/>
            <a:ext cx="3312368" cy="1384995"/>
          </a:xfrm>
          <a:prstGeom prst="rect">
            <a:avLst/>
          </a:prstGeom>
          <a:noFill/>
        </p:spPr>
        <p:txBody>
          <a:bodyPr wrap="square" rtlCol="0">
            <a:spAutoFit/>
          </a:bodyPr>
          <a:lstStyle/>
          <a:p>
            <a:pPr algn="ctr"/>
            <a:r>
              <a:rPr lang="cs-CZ" sz="2800" b="1" dirty="0" smtClean="0">
                <a:solidFill>
                  <a:srgbClr val="000000"/>
                </a:solidFill>
              </a:rPr>
              <a:t>Děkuji za pozornost</a:t>
            </a:r>
          </a:p>
          <a:p>
            <a:pPr algn="ctr"/>
            <a:endParaRPr lang="cs-CZ" sz="2800" b="1" dirty="0">
              <a:solidFill>
                <a:srgbClr val="000000"/>
              </a:solidFill>
            </a:endParaRPr>
          </a:p>
          <a:p>
            <a:pPr algn="ctr"/>
            <a:r>
              <a:rPr lang="cs-CZ" sz="2800" b="1" dirty="0" smtClean="0">
                <a:solidFill>
                  <a:srgbClr val="000000"/>
                </a:solidFill>
              </a:rPr>
              <a:t>Otázky?</a:t>
            </a:r>
            <a:endParaRPr lang="cs-CZ" sz="2800" b="1" dirty="0">
              <a:solidFill>
                <a:srgbClr val="000000"/>
              </a:solidFill>
            </a:endParaRPr>
          </a:p>
        </p:txBody>
      </p:sp>
    </p:spTree>
    <p:extLst>
      <p:ext uri="{BB962C8B-B14F-4D97-AF65-F5344CB8AC3E}">
        <p14:creationId xmlns:p14="http://schemas.microsoft.com/office/powerpoint/2010/main" val="2123821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chor="ctr"/>
          <a:lstStyle/>
          <a:p>
            <a:r>
              <a:rPr lang="cs-CZ" altLang="cs-CZ" sz="2400" u="sng"/>
              <a:t>Diagram užití – </a:t>
            </a:r>
            <a:r>
              <a:rPr lang="cs-CZ" altLang="cs-CZ" sz="2400" i="1" u="sng"/>
              <a:t>use case diagram</a:t>
            </a:r>
          </a:p>
        </p:txBody>
      </p:sp>
      <p:sp>
        <p:nvSpPr>
          <p:cNvPr id="48131" name="Rectangle 3"/>
          <p:cNvSpPr>
            <a:spLocks noGrp="1" noChangeArrowheads="1"/>
          </p:cNvSpPr>
          <p:nvPr>
            <p:ph type="subTitle" idx="4294967295"/>
          </p:nvPr>
        </p:nvSpPr>
        <p:spPr>
          <a:xfrm>
            <a:off x="611560" y="1491630"/>
            <a:ext cx="6286500" cy="1943100"/>
          </a:xfrm>
        </p:spPr>
        <p:txBody>
          <a:bodyPr/>
          <a:lstStyle/>
          <a:p>
            <a:r>
              <a:rPr lang="cs-CZ" altLang="cs-CZ" sz="2100" dirty="0"/>
              <a:t>Popisuje systém podle toho, co s ním budou uživatelé dělat. Je obzvlášť důležitý pro analytickou část vývoje systému. Diagram užití si je možné představit jako soubor scénářů pro použití systému. Popisuje sled událostí, které inicializuje účastník (</a:t>
            </a:r>
            <a:r>
              <a:rPr lang="cs-CZ" altLang="cs-CZ" sz="2100" dirty="0" err="1"/>
              <a:t>aktor</a:t>
            </a:r>
            <a:r>
              <a:rPr lang="cs-CZ" altLang="cs-CZ" sz="2100" dirty="0"/>
              <a:t>).</a:t>
            </a:r>
          </a:p>
        </p:txBody>
      </p:sp>
    </p:spTree>
    <p:extLst>
      <p:ext uri="{BB962C8B-B14F-4D97-AF65-F5344CB8AC3E}">
        <p14:creationId xmlns:p14="http://schemas.microsoft.com/office/powerpoint/2010/main" val="206614470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fade">
                                      <p:cBhvr>
                                        <p:cTn id="7" dur="500"/>
                                        <p:tgtEl>
                                          <p:spTgt spid="481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altLang="cs-CZ" sz="2100" b="1"/>
              <a:t>Model případů užití</a:t>
            </a:r>
            <a:r>
              <a:rPr lang="cs-CZ" altLang="cs-CZ" sz="3000"/>
              <a:t> </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6</a:t>
            </a:fld>
            <a:endParaRPr lang="cs-CZ" altLang="cs-CZ"/>
          </a:p>
        </p:txBody>
      </p:sp>
      <p:pic>
        <p:nvPicPr>
          <p:cNvPr id="7172" name="Picture 4" descr="UCLogin"/>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6372225" y="1168400"/>
            <a:ext cx="2771775" cy="2620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3" name="Text Box 5"/>
          <p:cNvSpPr txBox="1">
            <a:spLocks noChangeArrowheads="1"/>
          </p:cNvSpPr>
          <p:nvPr/>
        </p:nvSpPr>
        <p:spPr bwMode="auto">
          <a:xfrm>
            <a:off x="4787504" y="2733675"/>
            <a:ext cx="809625" cy="25391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050" b="1"/>
              <a:t>Zákazník</a:t>
            </a:r>
          </a:p>
        </p:txBody>
      </p:sp>
      <p:sp>
        <p:nvSpPr>
          <p:cNvPr id="7174" name="Text Box 6"/>
          <p:cNvSpPr txBox="1">
            <a:spLocks noChangeArrowheads="1"/>
          </p:cNvSpPr>
          <p:nvPr/>
        </p:nvSpPr>
        <p:spPr bwMode="auto">
          <a:xfrm>
            <a:off x="6569869" y="3175397"/>
            <a:ext cx="809625" cy="2308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900" b="1"/>
              <a:t>Registrace</a:t>
            </a:r>
            <a:endParaRPr lang="cs-CZ" altLang="cs-CZ" sz="1050" b="1"/>
          </a:p>
        </p:txBody>
      </p:sp>
      <p:sp>
        <p:nvSpPr>
          <p:cNvPr id="7175" name="Text Box 7"/>
          <p:cNvSpPr txBox="1">
            <a:spLocks noChangeArrowheads="1"/>
          </p:cNvSpPr>
          <p:nvPr/>
        </p:nvSpPr>
        <p:spPr bwMode="auto">
          <a:xfrm>
            <a:off x="1494235" y="735806"/>
            <a:ext cx="3131344" cy="3312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cs-CZ" altLang="cs-CZ" sz="1350"/>
              <a:t>Use Case – Případ užití  </a:t>
            </a:r>
          </a:p>
          <a:p>
            <a:pPr>
              <a:spcBef>
                <a:spcPct val="50000"/>
              </a:spcBef>
              <a:buFontTx/>
              <a:buChar char="•"/>
            </a:pPr>
            <a:r>
              <a:rPr lang="cs-CZ" altLang="cs-CZ" sz="1350"/>
              <a:t> popisuje navrhovanou funkcionalitu nového systému. </a:t>
            </a:r>
          </a:p>
          <a:p>
            <a:pPr>
              <a:spcBef>
                <a:spcPct val="50000"/>
              </a:spcBef>
              <a:buFontTx/>
              <a:buChar char="•"/>
            </a:pPr>
            <a:r>
              <a:rPr lang="cs-CZ" altLang="cs-CZ" sz="1350"/>
              <a:t> vyjadřuje oddělenou jednotku   interakce mezi uživatelem (člověk nebo stroj) a systémem</a:t>
            </a:r>
          </a:p>
          <a:p>
            <a:pPr>
              <a:spcBef>
                <a:spcPct val="50000"/>
              </a:spcBef>
              <a:buFontTx/>
              <a:buChar char="•"/>
            </a:pPr>
            <a:r>
              <a:rPr lang="cs-CZ" altLang="cs-CZ" sz="1350"/>
              <a:t> je je samostatná jednotka smysluplné činnosti; </a:t>
            </a:r>
          </a:p>
          <a:p>
            <a:pPr lvl="1">
              <a:spcBef>
                <a:spcPct val="50000"/>
              </a:spcBef>
              <a:buFontTx/>
              <a:buChar char="•"/>
            </a:pPr>
            <a:r>
              <a:rPr lang="cs-CZ" altLang="cs-CZ" sz="1350"/>
              <a:t> logovat se do systému, </a:t>
            </a:r>
          </a:p>
          <a:p>
            <a:pPr lvl="1">
              <a:spcBef>
                <a:spcPct val="50000"/>
              </a:spcBef>
              <a:buFontTx/>
              <a:buChar char="•"/>
            </a:pPr>
            <a:r>
              <a:rPr lang="cs-CZ" altLang="cs-CZ" sz="1350"/>
              <a:t> registrace v systému </a:t>
            </a:r>
          </a:p>
          <a:p>
            <a:pPr lvl="1">
              <a:spcBef>
                <a:spcPct val="50000"/>
              </a:spcBef>
              <a:buFontTx/>
              <a:buChar char="•"/>
            </a:pPr>
            <a:r>
              <a:rPr lang="cs-CZ" altLang="cs-CZ" sz="1350"/>
              <a:t> vytvoření objednávky </a:t>
            </a:r>
          </a:p>
          <a:p>
            <a:pPr>
              <a:spcBef>
                <a:spcPct val="50000"/>
              </a:spcBef>
            </a:pPr>
            <a:r>
              <a:rPr lang="cs-CZ" altLang="cs-CZ" sz="1350"/>
              <a:t>jsou všechno případy užití. </a:t>
            </a:r>
          </a:p>
        </p:txBody>
      </p:sp>
      <p:sp>
        <p:nvSpPr>
          <p:cNvPr id="7176" name="AutoShape 8"/>
          <p:cNvSpPr>
            <a:spLocks noChangeArrowheads="1"/>
          </p:cNvSpPr>
          <p:nvPr/>
        </p:nvSpPr>
        <p:spPr bwMode="auto">
          <a:xfrm>
            <a:off x="5166122" y="1545432"/>
            <a:ext cx="809625" cy="270272"/>
          </a:xfrm>
          <a:prstGeom prst="wedgeRoundRectCallout">
            <a:avLst>
              <a:gd name="adj1" fmla="val -68972"/>
              <a:gd name="adj2" fmla="val 20682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1050" dirty="0">
                <a:solidFill>
                  <a:srgbClr val="000000"/>
                </a:solidFill>
              </a:rPr>
              <a:t>AKTÉR</a:t>
            </a:r>
          </a:p>
        </p:txBody>
      </p:sp>
      <p:sp>
        <p:nvSpPr>
          <p:cNvPr id="7177" name="AutoShape 9"/>
          <p:cNvSpPr>
            <a:spLocks noChangeArrowheads="1"/>
          </p:cNvSpPr>
          <p:nvPr/>
        </p:nvSpPr>
        <p:spPr bwMode="auto">
          <a:xfrm>
            <a:off x="6641307" y="1011357"/>
            <a:ext cx="809625" cy="432197"/>
          </a:xfrm>
          <a:prstGeom prst="wedgeRoundRectCallout">
            <a:avLst>
              <a:gd name="adj1" fmla="val 8528"/>
              <a:gd name="adj2" fmla="val 14696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1050" dirty="0">
                <a:solidFill>
                  <a:srgbClr val="000000"/>
                </a:solidFill>
              </a:rPr>
              <a:t>PŘÍPAD</a:t>
            </a:r>
            <a:r>
              <a:rPr lang="cs-CZ" altLang="cs-CZ" sz="1050" dirty="0"/>
              <a:t> </a:t>
            </a:r>
            <a:r>
              <a:rPr lang="cs-CZ" altLang="cs-CZ" sz="1050" dirty="0">
                <a:solidFill>
                  <a:srgbClr val="000000"/>
                </a:solidFill>
              </a:rPr>
              <a:t>UŽITÍ</a:t>
            </a:r>
          </a:p>
        </p:txBody>
      </p:sp>
      <p:sp>
        <p:nvSpPr>
          <p:cNvPr id="7179" name="AutoShape 11"/>
          <p:cNvSpPr>
            <a:spLocks noChangeArrowheads="1"/>
          </p:cNvSpPr>
          <p:nvPr/>
        </p:nvSpPr>
        <p:spPr bwMode="auto">
          <a:xfrm>
            <a:off x="5706666" y="3543301"/>
            <a:ext cx="809625" cy="432197"/>
          </a:xfrm>
          <a:prstGeom prst="wedgeRoundRectCallout">
            <a:avLst>
              <a:gd name="adj1" fmla="val 100440"/>
              <a:gd name="adj2" fmla="val -6707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cs-CZ" altLang="cs-CZ" sz="1050" dirty="0">
                <a:solidFill>
                  <a:srgbClr val="000000"/>
                </a:solidFill>
              </a:rPr>
              <a:t>PŘÍPAD</a:t>
            </a:r>
            <a:r>
              <a:rPr lang="cs-CZ" altLang="cs-CZ" sz="1050" dirty="0"/>
              <a:t> </a:t>
            </a:r>
            <a:r>
              <a:rPr lang="cs-CZ" altLang="cs-CZ" sz="1050" dirty="0">
                <a:solidFill>
                  <a:srgbClr val="000000"/>
                </a:solidFill>
              </a:rPr>
              <a:t>UŽITÍ</a:t>
            </a:r>
          </a:p>
        </p:txBody>
      </p:sp>
      <p:sp>
        <p:nvSpPr>
          <p:cNvPr id="7180" name="Rectangle 12"/>
          <p:cNvSpPr>
            <a:spLocks noChangeArrowheads="1"/>
          </p:cNvSpPr>
          <p:nvPr/>
        </p:nvSpPr>
        <p:spPr bwMode="auto">
          <a:xfrm>
            <a:off x="4865427" y="992260"/>
            <a:ext cx="2761186" cy="3641935"/>
          </a:xfrm>
          <a:prstGeom prst="rect">
            <a:avLst/>
          </a:prstGeom>
          <a:solidFill>
            <a:schemeClr val="accent1">
              <a:alpha val="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sz="1350">
              <a:solidFill>
                <a:srgbClr val="000000"/>
              </a:solidFill>
            </a:endParaRPr>
          </a:p>
        </p:txBody>
      </p:sp>
      <p:sp>
        <p:nvSpPr>
          <p:cNvPr id="7181" name="Text Box 13"/>
          <p:cNvSpPr txBox="1">
            <a:spLocks noChangeArrowheads="1"/>
          </p:cNvSpPr>
          <p:nvPr/>
        </p:nvSpPr>
        <p:spPr bwMode="auto">
          <a:xfrm>
            <a:off x="4625579" y="735806"/>
            <a:ext cx="2159794"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cs-CZ" altLang="cs-CZ" sz="1350"/>
              <a:t>Systém knižní obchod</a:t>
            </a:r>
          </a:p>
        </p:txBody>
      </p:sp>
      <p:sp>
        <p:nvSpPr>
          <p:cNvPr id="7182" name="Text Box 14"/>
          <p:cNvSpPr txBox="1">
            <a:spLocks noChangeArrowheads="1"/>
          </p:cNvSpPr>
          <p:nvPr/>
        </p:nvSpPr>
        <p:spPr bwMode="auto">
          <a:xfrm>
            <a:off x="5166123" y="4300537"/>
            <a:ext cx="2159794"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cs-CZ" altLang="cs-CZ" sz="1350"/>
              <a:t>Diagram případů užití</a:t>
            </a:r>
          </a:p>
        </p:txBody>
      </p:sp>
    </p:spTree>
    <p:extLst>
      <p:ext uri="{BB962C8B-B14F-4D97-AF65-F5344CB8AC3E}">
        <p14:creationId xmlns:p14="http://schemas.microsoft.com/office/powerpoint/2010/main" val="2884982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cs-CZ" altLang="cs-CZ" sz="2400" u="sng"/>
              <a:t>Značky diagramu užití</a:t>
            </a:r>
          </a:p>
        </p:txBody>
      </p:sp>
      <p:sp>
        <p:nvSpPr>
          <p:cNvPr id="2" name="Zástupný symbol pro číslo snímku 1"/>
          <p:cNvSpPr>
            <a:spLocks noGrp="1"/>
          </p:cNvSpPr>
          <p:nvPr>
            <p:ph type="sldNum" sz="quarter" idx="12"/>
          </p:nvPr>
        </p:nvSpPr>
        <p:spPr/>
        <p:txBody>
          <a:bodyPr/>
          <a:lstStyle/>
          <a:p>
            <a:fld id="{FA87C97B-B704-4493-849C-FD9C1808290A}" type="slidenum">
              <a:rPr lang="cs-CZ" altLang="cs-CZ" smtClean="0"/>
              <a:pPr/>
              <a:t>7</a:t>
            </a:fld>
            <a:endParaRPr lang="cs-CZ" altLang="cs-CZ"/>
          </a:p>
        </p:txBody>
      </p:sp>
      <p:graphicFrame>
        <p:nvGraphicFramePr>
          <p:cNvPr id="49155" name="Object 3"/>
          <p:cNvGraphicFramePr>
            <a:graphicFrameLocks noChangeAspect="1"/>
          </p:cNvGraphicFramePr>
          <p:nvPr/>
        </p:nvGraphicFramePr>
        <p:xfrm>
          <a:off x="2857500" y="2100263"/>
          <a:ext cx="685800" cy="942975"/>
        </p:xfrm>
        <a:graphic>
          <a:graphicData uri="http://schemas.openxmlformats.org/presentationml/2006/ole">
            <mc:AlternateContent xmlns:mc="http://schemas.openxmlformats.org/markup-compatibility/2006">
              <mc:Choice xmlns:v="urn:schemas-microsoft-com:vml" Requires="v">
                <p:oleObj spid="_x0000_s1040" r:id="rId3" imgW="390580" imgH="619211" progId="Obraz programu Malování">
                  <p:embed/>
                </p:oleObj>
              </mc:Choice>
              <mc:Fallback>
                <p:oleObj r:id="rId3" imgW="390580" imgH="619211" progId="Obraz programu Malování">
                  <p:embed/>
                  <p:pic>
                    <p:nvPicPr>
                      <p:cNvPr id="49155"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0" y="2100263"/>
                        <a:ext cx="685800" cy="942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156" name="Oval 4"/>
          <p:cNvSpPr>
            <a:spLocks noChangeArrowheads="1"/>
          </p:cNvSpPr>
          <p:nvPr/>
        </p:nvSpPr>
        <p:spPr bwMode="auto">
          <a:xfrm>
            <a:off x="5600700" y="2286000"/>
            <a:ext cx="1028700" cy="571500"/>
          </a:xfrm>
          <a:prstGeom prst="ellipse">
            <a:avLst/>
          </a:prstGeom>
          <a:solidFill>
            <a:srgbClr val="FFFFFF"/>
          </a:solidFill>
          <a:ln w="9525">
            <a:solidFill>
              <a:srgbClr val="000000"/>
            </a:solidFill>
            <a:round/>
            <a:headEnd/>
            <a:tailEnd/>
          </a:ln>
        </p:spPr>
        <p:txBody>
          <a:bodyPr/>
          <a:lstStyle/>
          <a:p>
            <a:pPr eaLnBrk="0" hangingPunct="0"/>
            <a:r>
              <a:rPr lang="cs-CZ" altLang="cs-CZ" sz="750">
                <a:latin typeface="Times New Roman" panose="02020603050405020304" pitchFamily="18" charset="0"/>
              </a:rPr>
              <a:t>  </a:t>
            </a:r>
          </a:p>
          <a:p>
            <a:pPr eaLnBrk="0" hangingPunct="0"/>
            <a:r>
              <a:rPr lang="cs-CZ" altLang="cs-CZ" sz="750">
                <a:latin typeface="Times New Roman" panose="02020603050405020304" pitchFamily="18" charset="0"/>
              </a:rPr>
              <a:t>    Případ užití</a:t>
            </a:r>
          </a:p>
        </p:txBody>
      </p:sp>
      <p:sp>
        <p:nvSpPr>
          <p:cNvPr id="49157" name="Text Box 5"/>
          <p:cNvSpPr txBox="1">
            <a:spLocks noChangeArrowheads="1"/>
          </p:cNvSpPr>
          <p:nvPr/>
        </p:nvSpPr>
        <p:spPr bwMode="auto">
          <a:xfrm>
            <a:off x="2400300" y="3257550"/>
            <a:ext cx="164660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Aktor – uživatel</a:t>
            </a:r>
          </a:p>
        </p:txBody>
      </p:sp>
      <p:sp>
        <p:nvSpPr>
          <p:cNvPr id="49158" name="Text Box 6"/>
          <p:cNvSpPr txBox="1">
            <a:spLocks noChangeArrowheads="1"/>
          </p:cNvSpPr>
          <p:nvPr/>
        </p:nvSpPr>
        <p:spPr bwMode="auto">
          <a:xfrm>
            <a:off x="5543550" y="3257550"/>
            <a:ext cx="128112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Případ užití</a:t>
            </a:r>
          </a:p>
        </p:txBody>
      </p:sp>
    </p:spTree>
    <p:extLst>
      <p:ext uri="{BB962C8B-B14F-4D97-AF65-F5344CB8AC3E}">
        <p14:creationId xmlns:p14="http://schemas.microsoft.com/office/powerpoint/2010/main" val="78969602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500"/>
                                  </p:stCondLst>
                                  <p:childTnLst>
                                    <p:set>
                                      <p:cBhvr>
                                        <p:cTn id="6" dur="1" fill="hold">
                                          <p:stCondLst>
                                            <p:cond delay="0"/>
                                          </p:stCondLst>
                                        </p:cTn>
                                        <p:tgtEl>
                                          <p:spTgt spid="49155"/>
                                        </p:tgtEl>
                                        <p:attrNameLst>
                                          <p:attrName>style.visibility</p:attrName>
                                        </p:attrNameLst>
                                      </p:cBhvr>
                                      <p:to>
                                        <p:strVal val="visible"/>
                                      </p:to>
                                    </p:set>
                                    <p:animEffect transition="in" filter="fade">
                                      <p:cBhvr>
                                        <p:cTn id="7" dur="500"/>
                                        <p:tgtEl>
                                          <p:spTgt spid="49155"/>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49157"/>
                                        </p:tgtEl>
                                        <p:attrNameLst>
                                          <p:attrName>style.visibility</p:attrName>
                                        </p:attrNameLst>
                                      </p:cBhvr>
                                      <p:to>
                                        <p:strVal val="visible"/>
                                      </p:to>
                                    </p:set>
                                    <p:animEffect transition="in" filter="fade">
                                      <p:cBhvr>
                                        <p:cTn id="10" dur="500"/>
                                        <p:tgtEl>
                                          <p:spTgt spid="49157"/>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49156"/>
                                        </p:tgtEl>
                                        <p:attrNameLst>
                                          <p:attrName>style.visibility</p:attrName>
                                        </p:attrNameLst>
                                      </p:cBhvr>
                                      <p:to>
                                        <p:strVal val="visible"/>
                                      </p:to>
                                    </p:set>
                                    <p:animEffect transition="in" filter="fade">
                                      <p:cBhvr>
                                        <p:cTn id="13" dur="500"/>
                                        <p:tgtEl>
                                          <p:spTgt spid="49156"/>
                                        </p:tgtEl>
                                      </p:cBhvr>
                                    </p:animEffect>
                                  </p:childTnLst>
                                </p:cTn>
                              </p:par>
                              <p:par>
                                <p:cTn id="14" presetID="10" presetClass="entr" presetSubtype="0" fill="hold" grpId="0" nodeType="withEffect">
                                  <p:stCondLst>
                                    <p:cond delay="1000"/>
                                  </p:stCondLst>
                                  <p:childTnLst>
                                    <p:set>
                                      <p:cBhvr>
                                        <p:cTn id="15" dur="1" fill="hold">
                                          <p:stCondLst>
                                            <p:cond delay="0"/>
                                          </p:stCondLst>
                                        </p:cTn>
                                        <p:tgtEl>
                                          <p:spTgt spid="49158"/>
                                        </p:tgtEl>
                                        <p:attrNameLst>
                                          <p:attrName>style.visibility</p:attrName>
                                        </p:attrNameLst>
                                      </p:cBhvr>
                                      <p:to>
                                        <p:strVal val="visible"/>
                                      </p:to>
                                    </p:set>
                                    <p:animEffect transition="in" filter="fade">
                                      <p:cBhvr>
                                        <p:cTn id="16" dur="500"/>
                                        <p:tgtEl>
                                          <p:spTgt spid="49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animBg="1"/>
      <p:bldP spid="49157" grpId="0"/>
      <p:bldP spid="4915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cs-CZ" altLang="cs-CZ" sz="2400" u="sng" dirty="0"/>
              <a:t>Značky diagramu užití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8</a:t>
            </a:fld>
            <a:endParaRPr lang="cs-CZ" altLang="cs-CZ"/>
          </a:p>
        </p:txBody>
      </p:sp>
      <p:sp>
        <p:nvSpPr>
          <p:cNvPr id="4" name="TextovéPole 3"/>
          <p:cNvSpPr txBox="1"/>
          <p:nvPr/>
        </p:nvSpPr>
        <p:spPr>
          <a:xfrm>
            <a:off x="755576" y="1131590"/>
            <a:ext cx="6696744" cy="3693319"/>
          </a:xfrm>
          <a:prstGeom prst="rect">
            <a:avLst/>
          </a:prstGeom>
          <a:noFill/>
        </p:spPr>
        <p:txBody>
          <a:bodyPr wrap="square" rtlCol="0">
            <a:spAutoFit/>
          </a:bodyPr>
          <a:lstStyle/>
          <a:p>
            <a:r>
              <a:rPr lang="cs-CZ" altLang="cs-CZ" i="1" u="sng" dirty="0" err="1"/>
              <a:t>Aktor</a:t>
            </a:r>
            <a:r>
              <a:rPr lang="cs-CZ" altLang="cs-CZ" dirty="0"/>
              <a:t> je část okolí systému, které komunikuje s vytvářeným systémem. Může to být člověk, ale také jiný systém předávající si informace s námi vytvářeným systémem. Pomocí </a:t>
            </a:r>
            <a:r>
              <a:rPr lang="cs-CZ" altLang="cs-CZ" dirty="0" err="1"/>
              <a:t>aktora</a:t>
            </a:r>
            <a:r>
              <a:rPr lang="cs-CZ" altLang="cs-CZ" dirty="0"/>
              <a:t> určujeme hranice navrhovaného systému. Ne vždy je možné postihnout všechny uživatele systému, proto je třeba mít na paměti proč a za jakým účelem daný systém navrhujeme, komu má sloužit.</a:t>
            </a:r>
          </a:p>
          <a:p>
            <a:r>
              <a:rPr lang="cs-CZ" altLang="cs-CZ" i="1" u="sng" dirty="0"/>
              <a:t>Případ užití</a:t>
            </a:r>
            <a:r>
              <a:rPr lang="cs-CZ" altLang="cs-CZ" dirty="0"/>
              <a:t> je logicky uzavřený popis komunikace mezi </a:t>
            </a:r>
            <a:r>
              <a:rPr lang="cs-CZ" altLang="cs-CZ" dirty="0" err="1"/>
              <a:t>aktorem</a:t>
            </a:r>
            <a:r>
              <a:rPr lang="cs-CZ" altLang="cs-CZ" dirty="0"/>
              <a:t> a vytvářeným systémem. Případ použití určuje funkce modelu, tj. pomocí jejich popisu se definují funkční požadavky na vytvářený systém. Je to posloupnost událostí iniciovaná </a:t>
            </a:r>
            <a:r>
              <a:rPr lang="cs-CZ" altLang="cs-CZ" dirty="0" err="1"/>
              <a:t>aktorem</a:t>
            </a:r>
            <a:r>
              <a:rPr lang="cs-CZ" altLang="cs-CZ" dirty="0"/>
              <a:t> a specifikuje vztah mezi uživatelem a systémem. Slouží vývojářům systému jako údaj o požadavcích na systém z hlediska uživatelů.</a:t>
            </a:r>
          </a:p>
          <a:p>
            <a:endParaRPr lang="cs-CZ" dirty="0"/>
          </a:p>
        </p:txBody>
      </p:sp>
    </p:spTree>
    <p:extLst>
      <p:ext uri="{BB962C8B-B14F-4D97-AF65-F5344CB8AC3E}">
        <p14:creationId xmlns:p14="http://schemas.microsoft.com/office/powerpoint/2010/main" val="193839043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51520" y="195486"/>
            <a:ext cx="6048672" cy="507703"/>
          </a:xfrm>
        </p:spPr>
        <p:txBody>
          <a:bodyPr/>
          <a:lstStyle/>
          <a:p>
            <a:r>
              <a:rPr lang="cs-CZ" altLang="cs-CZ" sz="2400" u="sng" dirty="0"/>
              <a:t>Elementární situace v diagramu užití</a:t>
            </a:r>
          </a:p>
        </p:txBody>
      </p:sp>
      <p:sp>
        <p:nvSpPr>
          <p:cNvPr id="2" name="Zástupný symbol pro číslo snímku 1"/>
          <p:cNvSpPr>
            <a:spLocks noGrp="1"/>
          </p:cNvSpPr>
          <p:nvPr>
            <p:ph type="sldNum" sz="quarter" idx="12"/>
          </p:nvPr>
        </p:nvSpPr>
        <p:spPr/>
        <p:txBody>
          <a:bodyPr/>
          <a:lstStyle/>
          <a:p>
            <a:fld id="{0BA9B786-825A-4B3B-BEE5-69B27C3FC421}" type="slidenum">
              <a:rPr lang="cs-CZ" altLang="cs-CZ" smtClean="0"/>
              <a:pPr/>
              <a:t>9</a:t>
            </a:fld>
            <a:endParaRPr lang="cs-CZ" altLang="cs-CZ"/>
          </a:p>
        </p:txBody>
      </p:sp>
      <p:sp>
        <p:nvSpPr>
          <p:cNvPr id="51203" name="Rectangle 3"/>
          <p:cNvSpPr>
            <a:spLocks noGrp="1" noChangeArrowheads="1"/>
          </p:cNvSpPr>
          <p:nvPr>
            <p:ph type="body" idx="4294967295"/>
          </p:nvPr>
        </p:nvSpPr>
        <p:spPr>
          <a:xfrm>
            <a:off x="0" y="1200150"/>
            <a:ext cx="6172200" cy="1885950"/>
          </a:xfrm>
        </p:spPr>
        <p:txBody>
          <a:bodyPr/>
          <a:lstStyle/>
          <a:p>
            <a:pPr>
              <a:lnSpc>
                <a:spcPct val="90000"/>
              </a:lnSpc>
            </a:pPr>
            <a:r>
              <a:rPr lang="cs-CZ" altLang="cs-CZ" sz="1500" i="1" u="sng"/>
              <a:t>Scénář</a:t>
            </a:r>
            <a:r>
              <a:rPr lang="cs-CZ" altLang="cs-CZ" sz="1500"/>
              <a:t> – podrobný rozpis komunikace aktora se systémem. Je to posloupnost impulsů aktorů a reakcí systému.</a:t>
            </a:r>
          </a:p>
          <a:p>
            <a:pPr>
              <a:lnSpc>
                <a:spcPct val="90000"/>
              </a:lnSpc>
            </a:pPr>
            <a:r>
              <a:rPr lang="cs-CZ" altLang="cs-CZ" sz="1500" i="1" u="sng"/>
              <a:t>Impuls</a:t>
            </a:r>
            <a:r>
              <a:rPr lang="cs-CZ" altLang="cs-CZ" sz="1500"/>
              <a:t> – je komunikace ve směru od aktora k systému (požadavek aktora na systém nebo odpověď aktora na požadavek systému).</a:t>
            </a:r>
          </a:p>
          <a:p>
            <a:pPr>
              <a:lnSpc>
                <a:spcPct val="90000"/>
              </a:lnSpc>
            </a:pPr>
            <a:r>
              <a:rPr lang="cs-CZ" altLang="cs-CZ" sz="1500" i="1" u="sng"/>
              <a:t>Reakce</a:t>
            </a:r>
            <a:r>
              <a:rPr lang="cs-CZ" altLang="cs-CZ" sz="1500"/>
              <a:t> – je odpověď systému aktorovi nebo požadavek na aktora.</a:t>
            </a:r>
          </a:p>
        </p:txBody>
      </p:sp>
      <p:sp>
        <p:nvSpPr>
          <p:cNvPr id="51204" name="Rectangle 4"/>
          <p:cNvSpPr>
            <a:spLocks noChangeArrowheads="1"/>
          </p:cNvSpPr>
          <p:nvPr/>
        </p:nvSpPr>
        <p:spPr bwMode="auto">
          <a:xfrm>
            <a:off x="4368404" y="2250281"/>
            <a:ext cx="68580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cs-CZ" sz="1350"/>
          </a:p>
        </p:txBody>
      </p:sp>
      <p:graphicFrame>
        <p:nvGraphicFramePr>
          <p:cNvPr id="51205" name="Object 5"/>
          <p:cNvGraphicFramePr>
            <a:graphicFrameLocks noChangeAspect="1"/>
          </p:cNvGraphicFramePr>
          <p:nvPr/>
        </p:nvGraphicFramePr>
        <p:xfrm>
          <a:off x="1828800" y="3314700"/>
          <a:ext cx="407194" cy="642938"/>
        </p:xfrm>
        <a:graphic>
          <a:graphicData uri="http://schemas.openxmlformats.org/presentationml/2006/ole">
            <mc:AlternateContent xmlns:mc="http://schemas.openxmlformats.org/markup-compatibility/2006">
              <mc:Choice xmlns:v="urn:schemas-microsoft-com:vml" Requires="v">
                <p:oleObj spid="_x0000_s2078" r:id="rId3" imgW="390580" imgH="619211" progId="Obraz programu Malování">
                  <p:embed/>
                </p:oleObj>
              </mc:Choice>
              <mc:Fallback>
                <p:oleObj r:id="rId3" imgW="390580" imgH="619211" progId="Obraz programu Malování">
                  <p:embed/>
                  <p:pic>
                    <p:nvPicPr>
                      <p:cNvPr id="51205"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314700"/>
                        <a:ext cx="407194" cy="642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6" name="Line 6"/>
          <p:cNvSpPr>
            <a:spLocks noChangeShapeType="1"/>
          </p:cNvSpPr>
          <p:nvPr/>
        </p:nvSpPr>
        <p:spPr bwMode="auto">
          <a:xfrm>
            <a:off x="2228850" y="3600450"/>
            <a:ext cx="77152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sz="1350"/>
          </a:p>
        </p:txBody>
      </p:sp>
      <p:sp>
        <p:nvSpPr>
          <p:cNvPr id="51207" name="Oval 7"/>
          <p:cNvSpPr>
            <a:spLocks noChangeArrowheads="1"/>
          </p:cNvSpPr>
          <p:nvPr/>
        </p:nvSpPr>
        <p:spPr bwMode="auto">
          <a:xfrm>
            <a:off x="3028950" y="3429000"/>
            <a:ext cx="1028700" cy="342900"/>
          </a:xfrm>
          <a:prstGeom prst="ellipse">
            <a:avLst/>
          </a:prstGeom>
          <a:solidFill>
            <a:srgbClr val="FFFFFF"/>
          </a:solidFill>
          <a:ln w="9525">
            <a:solidFill>
              <a:srgbClr val="000000"/>
            </a:solidFill>
            <a:round/>
            <a:headEnd/>
            <a:tailEnd/>
          </a:ln>
        </p:spPr>
        <p:txBody>
          <a:bodyPr/>
          <a:lstStyle/>
          <a:p>
            <a:pPr eaLnBrk="0" hangingPunct="0"/>
            <a:r>
              <a:rPr lang="cs-CZ" altLang="cs-CZ" sz="750">
                <a:latin typeface="Times New Roman" panose="02020603050405020304" pitchFamily="18" charset="0"/>
              </a:rPr>
              <a:t>   Případ užití</a:t>
            </a:r>
          </a:p>
        </p:txBody>
      </p:sp>
      <p:sp>
        <p:nvSpPr>
          <p:cNvPr id="51208" name="Rectangle 8"/>
          <p:cNvSpPr>
            <a:spLocks noChangeArrowheads="1"/>
          </p:cNvSpPr>
          <p:nvPr/>
        </p:nvSpPr>
        <p:spPr bwMode="auto">
          <a:xfrm>
            <a:off x="4368404" y="2250281"/>
            <a:ext cx="68580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cs-CZ" sz="1350"/>
          </a:p>
        </p:txBody>
      </p:sp>
      <p:graphicFrame>
        <p:nvGraphicFramePr>
          <p:cNvPr id="51209" name="Object 9"/>
          <p:cNvGraphicFramePr>
            <a:graphicFrameLocks noChangeAspect="1"/>
          </p:cNvGraphicFramePr>
          <p:nvPr/>
        </p:nvGraphicFramePr>
        <p:xfrm>
          <a:off x="4572000" y="3327797"/>
          <a:ext cx="407194" cy="642938"/>
        </p:xfrm>
        <a:graphic>
          <a:graphicData uri="http://schemas.openxmlformats.org/presentationml/2006/ole">
            <mc:AlternateContent xmlns:mc="http://schemas.openxmlformats.org/markup-compatibility/2006">
              <mc:Choice xmlns:v="urn:schemas-microsoft-com:vml" Requires="v">
                <p:oleObj spid="_x0000_s2079" r:id="rId5" imgW="390580" imgH="619211" progId="Obraz programu Malování">
                  <p:embed/>
                </p:oleObj>
              </mc:Choice>
              <mc:Fallback>
                <p:oleObj r:id="rId5" imgW="390580" imgH="619211" progId="Obraz programu Malování">
                  <p:embed/>
                  <p:pic>
                    <p:nvPicPr>
                      <p:cNvPr id="51209"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3327797"/>
                        <a:ext cx="407194" cy="642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10" name="Line 10"/>
          <p:cNvSpPr>
            <a:spLocks noChangeShapeType="1"/>
          </p:cNvSpPr>
          <p:nvPr/>
        </p:nvSpPr>
        <p:spPr bwMode="auto">
          <a:xfrm flipH="1">
            <a:off x="4972050" y="3600450"/>
            <a:ext cx="85725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sz="1350"/>
          </a:p>
        </p:txBody>
      </p:sp>
      <p:sp>
        <p:nvSpPr>
          <p:cNvPr id="51211" name="Oval 11"/>
          <p:cNvSpPr>
            <a:spLocks noChangeArrowheads="1"/>
          </p:cNvSpPr>
          <p:nvPr/>
        </p:nvSpPr>
        <p:spPr bwMode="auto">
          <a:xfrm>
            <a:off x="5886450" y="3429000"/>
            <a:ext cx="1028700" cy="342900"/>
          </a:xfrm>
          <a:prstGeom prst="ellipse">
            <a:avLst/>
          </a:prstGeom>
          <a:solidFill>
            <a:srgbClr val="FFFFFF"/>
          </a:solidFill>
          <a:ln w="9525">
            <a:solidFill>
              <a:srgbClr val="000000"/>
            </a:solidFill>
            <a:round/>
            <a:headEnd/>
            <a:tailEnd/>
          </a:ln>
        </p:spPr>
        <p:txBody>
          <a:bodyPr/>
          <a:lstStyle/>
          <a:p>
            <a:pPr eaLnBrk="0" hangingPunct="0"/>
            <a:r>
              <a:rPr lang="cs-CZ" altLang="cs-CZ" sz="750">
                <a:latin typeface="Times New Roman" panose="02020603050405020304" pitchFamily="18" charset="0"/>
              </a:rPr>
              <a:t>   Případ užití</a:t>
            </a:r>
          </a:p>
        </p:txBody>
      </p:sp>
      <p:sp>
        <p:nvSpPr>
          <p:cNvPr id="51212" name="Text Box 12"/>
          <p:cNvSpPr txBox="1">
            <a:spLocks noChangeArrowheads="1"/>
          </p:cNvSpPr>
          <p:nvPr/>
        </p:nvSpPr>
        <p:spPr bwMode="auto">
          <a:xfrm>
            <a:off x="2400301" y="4057650"/>
            <a:ext cx="8130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Impuls</a:t>
            </a:r>
          </a:p>
        </p:txBody>
      </p:sp>
      <p:sp>
        <p:nvSpPr>
          <p:cNvPr id="51213" name="Text Box 13"/>
          <p:cNvSpPr txBox="1">
            <a:spLocks noChangeArrowheads="1"/>
          </p:cNvSpPr>
          <p:nvPr/>
        </p:nvSpPr>
        <p:spPr bwMode="auto">
          <a:xfrm>
            <a:off x="5257801" y="4114800"/>
            <a:ext cx="8515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cs-CZ" altLang="cs-CZ" i="1">
                <a:latin typeface="Times New Roman" panose="02020603050405020304" pitchFamily="18" charset="0"/>
              </a:rPr>
              <a:t>Reakce</a:t>
            </a:r>
          </a:p>
        </p:txBody>
      </p:sp>
    </p:spTree>
    <p:extLst>
      <p:ext uri="{BB962C8B-B14F-4D97-AF65-F5344CB8AC3E}">
        <p14:creationId xmlns:p14="http://schemas.microsoft.com/office/powerpoint/2010/main" val="109648256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fade">
                                      <p:cBhvr>
                                        <p:cTn id="7" dur="500"/>
                                        <p:tgtEl>
                                          <p:spTgt spid="51203">
                                            <p:txEl>
                                              <p:pRg st="0" end="0"/>
                                            </p:txEl>
                                          </p:spTgt>
                                        </p:tgtEl>
                                      </p:cBhvr>
                                    </p:animEffect>
                                  </p:childTnLst>
                                </p:cTn>
                              </p:par>
                              <p:par>
                                <p:cTn id="8" presetID="10" presetClass="entr" presetSubtype="0" fill="hold" grpId="0" nodeType="withEffect">
                                  <p:stCondLst>
                                    <p:cond delay="1000"/>
                                  </p:stCondLst>
                                  <p:childTnLst>
                                    <p:set>
                                      <p:cBhvr>
                                        <p:cTn id="9" dur="1" fill="hold">
                                          <p:stCondLst>
                                            <p:cond delay="0"/>
                                          </p:stCondLst>
                                        </p:cTn>
                                        <p:tgtEl>
                                          <p:spTgt spid="51203">
                                            <p:txEl>
                                              <p:pRg st="1" end="1"/>
                                            </p:txEl>
                                          </p:spTgt>
                                        </p:tgtEl>
                                        <p:attrNameLst>
                                          <p:attrName>style.visibility</p:attrName>
                                        </p:attrNameLst>
                                      </p:cBhvr>
                                      <p:to>
                                        <p:strVal val="visible"/>
                                      </p:to>
                                    </p:set>
                                    <p:animEffect transition="in" filter="fade">
                                      <p:cBhvr>
                                        <p:cTn id="10" dur="500"/>
                                        <p:tgtEl>
                                          <p:spTgt spid="51203">
                                            <p:txEl>
                                              <p:pRg st="1" end="1"/>
                                            </p:txEl>
                                          </p:spTgt>
                                        </p:tgtEl>
                                      </p:cBhvr>
                                    </p:animEffect>
                                  </p:childTnLst>
                                </p:cTn>
                              </p:par>
                              <p:par>
                                <p:cTn id="11" presetID="10" presetClass="entr" presetSubtype="0" fill="hold" grpId="0" nodeType="withEffect">
                                  <p:stCondLst>
                                    <p:cond delay="1500"/>
                                  </p:stCondLst>
                                  <p:childTnLst>
                                    <p:set>
                                      <p:cBhvr>
                                        <p:cTn id="12" dur="1" fill="hold">
                                          <p:stCondLst>
                                            <p:cond delay="0"/>
                                          </p:stCondLst>
                                        </p:cTn>
                                        <p:tgtEl>
                                          <p:spTgt spid="51203">
                                            <p:txEl>
                                              <p:pRg st="2" end="2"/>
                                            </p:txEl>
                                          </p:spTgt>
                                        </p:tgtEl>
                                        <p:attrNameLst>
                                          <p:attrName>style.visibility</p:attrName>
                                        </p:attrNameLst>
                                      </p:cBhvr>
                                      <p:to>
                                        <p:strVal val="visible"/>
                                      </p:to>
                                    </p:set>
                                    <p:animEffect transition="in" filter="fade">
                                      <p:cBhvr>
                                        <p:cTn id="13" dur="500"/>
                                        <p:tgtEl>
                                          <p:spTgt spid="51203">
                                            <p:txEl>
                                              <p:pRg st="2" end="2"/>
                                            </p:txEl>
                                          </p:spTgt>
                                        </p:tgtEl>
                                      </p:cBhvr>
                                    </p:animEffect>
                                  </p:childTnLst>
                                </p:cTn>
                              </p:par>
                              <p:par>
                                <p:cTn id="14" presetID="10" presetClass="entr" presetSubtype="0" fill="hold" nodeType="withEffect">
                                  <p:stCondLst>
                                    <p:cond delay="2000"/>
                                  </p:stCondLst>
                                  <p:childTnLst>
                                    <p:set>
                                      <p:cBhvr>
                                        <p:cTn id="15" dur="1" fill="hold">
                                          <p:stCondLst>
                                            <p:cond delay="0"/>
                                          </p:stCondLst>
                                        </p:cTn>
                                        <p:tgtEl>
                                          <p:spTgt spid="51205"/>
                                        </p:tgtEl>
                                        <p:attrNameLst>
                                          <p:attrName>style.visibility</p:attrName>
                                        </p:attrNameLst>
                                      </p:cBhvr>
                                      <p:to>
                                        <p:strVal val="visible"/>
                                      </p:to>
                                    </p:set>
                                    <p:animEffect transition="in" filter="fade">
                                      <p:cBhvr>
                                        <p:cTn id="16" dur="500"/>
                                        <p:tgtEl>
                                          <p:spTgt spid="51205"/>
                                        </p:tgtEl>
                                      </p:cBhvr>
                                    </p:animEffect>
                                  </p:childTnLst>
                                </p:cTn>
                              </p:par>
                              <p:par>
                                <p:cTn id="17" presetID="10" presetClass="entr" presetSubtype="0" fill="hold" nodeType="withEffect">
                                  <p:stCondLst>
                                    <p:cond delay="2000"/>
                                  </p:stCondLst>
                                  <p:childTnLst>
                                    <p:set>
                                      <p:cBhvr>
                                        <p:cTn id="18" dur="1" fill="hold">
                                          <p:stCondLst>
                                            <p:cond delay="0"/>
                                          </p:stCondLst>
                                        </p:cTn>
                                        <p:tgtEl>
                                          <p:spTgt spid="51206"/>
                                        </p:tgtEl>
                                        <p:attrNameLst>
                                          <p:attrName>style.visibility</p:attrName>
                                        </p:attrNameLst>
                                      </p:cBhvr>
                                      <p:to>
                                        <p:strVal val="visible"/>
                                      </p:to>
                                    </p:set>
                                    <p:animEffect transition="in" filter="fade">
                                      <p:cBhvr>
                                        <p:cTn id="19" dur="500"/>
                                        <p:tgtEl>
                                          <p:spTgt spid="51206"/>
                                        </p:tgtEl>
                                      </p:cBhvr>
                                    </p:animEffect>
                                  </p:childTnLst>
                                </p:cTn>
                              </p:par>
                              <p:par>
                                <p:cTn id="20" presetID="10" presetClass="entr" presetSubtype="0" fill="hold" grpId="0" nodeType="withEffect">
                                  <p:stCondLst>
                                    <p:cond delay="2000"/>
                                  </p:stCondLst>
                                  <p:childTnLst>
                                    <p:set>
                                      <p:cBhvr>
                                        <p:cTn id="21" dur="1" fill="hold">
                                          <p:stCondLst>
                                            <p:cond delay="0"/>
                                          </p:stCondLst>
                                        </p:cTn>
                                        <p:tgtEl>
                                          <p:spTgt spid="51207"/>
                                        </p:tgtEl>
                                        <p:attrNameLst>
                                          <p:attrName>style.visibility</p:attrName>
                                        </p:attrNameLst>
                                      </p:cBhvr>
                                      <p:to>
                                        <p:strVal val="visible"/>
                                      </p:to>
                                    </p:set>
                                    <p:animEffect transition="in" filter="fade">
                                      <p:cBhvr>
                                        <p:cTn id="22" dur="500"/>
                                        <p:tgtEl>
                                          <p:spTgt spid="51207"/>
                                        </p:tgtEl>
                                      </p:cBhvr>
                                    </p:animEffect>
                                  </p:childTnLst>
                                </p:cTn>
                              </p:par>
                              <p:par>
                                <p:cTn id="23" presetID="10" presetClass="entr" presetSubtype="0" fill="hold" grpId="0" nodeType="withEffect">
                                  <p:stCondLst>
                                    <p:cond delay="2000"/>
                                  </p:stCondLst>
                                  <p:childTnLst>
                                    <p:set>
                                      <p:cBhvr>
                                        <p:cTn id="24" dur="1" fill="hold">
                                          <p:stCondLst>
                                            <p:cond delay="0"/>
                                          </p:stCondLst>
                                        </p:cTn>
                                        <p:tgtEl>
                                          <p:spTgt spid="51212"/>
                                        </p:tgtEl>
                                        <p:attrNameLst>
                                          <p:attrName>style.visibility</p:attrName>
                                        </p:attrNameLst>
                                      </p:cBhvr>
                                      <p:to>
                                        <p:strVal val="visible"/>
                                      </p:to>
                                    </p:set>
                                    <p:animEffect transition="in" filter="fade">
                                      <p:cBhvr>
                                        <p:cTn id="25" dur="500"/>
                                        <p:tgtEl>
                                          <p:spTgt spid="51212"/>
                                        </p:tgtEl>
                                      </p:cBhvr>
                                    </p:animEffect>
                                  </p:childTnLst>
                                </p:cTn>
                              </p:par>
                              <p:par>
                                <p:cTn id="26" presetID="10" presetClass="entr" presetSubtype="0" fill="hold" nodeType="withEffect">
                                  <p:stCondLst>
                                    <p:cond delay="2500"/>
                                  </p:stCondLst>
                                  <p:childTnLst>
                                    <p:set>
                                      <p:cBhvr>
                                        <p:cTn id="27" dur="1" fill="hold">
                                          <p:stCondLst>
                                            <p:cond delay="0"/>
                                          </p:stCondLst>
                                        </p:cTn>
                                        <p:tgtEl>
                                          <p:spTgt spid="51209"/>
                                        </p:tgtEl>
                                        <p:attrNameLst>
                                          <p:attrName>style.visibility</p:attrName>
                                        </p:attrNameLst>
                                      </p:cBhvr>
                                      <p:to>
                                        <p:strVal val="visible"/>
                                      </p:to>
                                    </p:set>
                                    <p:animEffect transition="in" filter="fade">
                                      <p:cBhvr>
                                        <p:cTn id="28" dur="500"/>
                                        <p:tgtEl>
                                          <p:spTgt spid="51209"/>
                                        </p:tgtEl>
                                      </p:cBhvr>
                                    </p:animEffect>
                                  </p:childTnLst>
                                </p:cTn>
                              </p:par>
                              <p:par>
                                <p:cTn id="29" presetID="10" presetClass="entr" presetSubtype="0" fill="hold" nodeType="withEffect">
                                  <p:stCondLst>
                                    <p:cond delay="2500"/>
                                  </p:stCondLst>
                                  <p:childTnLst>
                                    <p:set>
                                      <p:cBhvr>
                                        <p:cTn id="30" dur="1" fill="hold">
                                          <p:stCondLst>
                                            <p:cond delay="0"/>
                                          </p:stCondLst>
                                        </p:cTn>
                                        <p:tgtEl>
                                          <p:spTgt spid="51210"/>
                                        </p:tgtEl>
                                        <p:attrNameLst>
                                          <p:attrName>style.visibility</p:attrName>
                                        </p:attrNameLst>
                                      </p:cBhvr>
                                      <p:to>
                                        <p:strVal val="visible"/>
                                      </p:to>
                                    </p:set>
                                    <p:animEffect transition="in" filter="fade">
                                      <p:cBhvr>
                                        <p:cTn id="31" dur="500"/>
                                        <p:tgtEl>
                                          <p:spTgt spid="51210"/>
                                        </p:tgtEl>
                                      </p:cBhvr>
                                    </p:animEffect>
                                  </p:childTnLst>
                                </p:cTn>
                              </p:par>
                              <p:par>
                                <p:cTn id="32" presetID="10" presetClass="entr" presetSubtype="0" fill="hold" grpId="0" nodeType="withEffect">
                                  <p:stCondLst>
                                    <p:cond delay="2500"/>
                                  </p:stCondLst>
                                  <p:childTnLst>
                                    <p:set>
                                      <p:cBhvr>
                                        <p:cTn id="33" dur="1" fill="hold">
                                          <p:stCondLst>
                                            <p:cond delay="0"/>
                                          </p:stCondLst>
                                        </p:cTn>
                                        <p:tgtEl>
                                          <p:spTgt spid="51211"/>
                                        </p:tgtEl>
                                        <p:attrNameLst>
                                          <p:attrName>style.visibility</p:attrName>
                                        </p:attrNameLst>
                                      </p:cBhvr>
                                      <p:to>
                                        <p:strVal val="visible"/>
                                      </p:to>
                                    </p:set>
                                    <p:animEffect transition="in" filter="fade">
                                      <p:cBhvr>
                                        <p:cTn id="34" dur="500"/>
                                        <p:tgtEl>
                                          <p:spTgt spid="51211"/>
                                        </p:tgtEl>
                                      </p:cBhvr>
                                    </p:animEffect>
                                  </p:childTnLst>
                                </p:cTn>
                              </p:par>
                              <p:par>
                                <p:cTn id="35" presetID="10" presetClass="entr" presetSubtype="0" fill="hold" grpId="0" nodeType="withEffect">
                                  <p:stCondLst>
                                    <p:cond delay="2500"/>
                                  </p:stCondLst>
                                  <p:childTnLst>
                                    <p:set>
                                      <p:cBhvr>
                                        <p:cTn id="36" dur="1" fill="hold">
                                          <p:stCondLst>
                                            <p:cond delay="0"/>
                                          </p:stCondLst>
                                        </p:cTn>
                                        <p:tgtEl>
                                          <p:spTgt spid="51213"/>
                                        </p:tgtEl>
                                        <p:attrNameLst>
                                          <p:attrName>style.visibility</p:attrName>
                                        </p:attrNameLst>
                                      </p:cBhvr>
                                      <p:to>
                                        <p:strVal val="visible"/>
                                      </p:to>
                                    </p:set>
                                    <p:animEffect transition="in" filter="fade">
                                      <p:cBhvr>
                                        <p:cTn id="37"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P spid="51207" grpId="0" animBg="1"/>
      <p:bldP spid="51211" grpId="0" animBg="1"/>
      <p:bldP spid="51212" grpId="0"/>
      <p:bldP spid="51213" grpId="0"/>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3194</TotalTime>
  <Words>2415</Words>
  <Application>Microsoft Office PowerPoint</Application>
  <PresentationFormat>Předvádění na obrazovce (16:9)</PresentationFormat>
  <Paragraphs>282</Paragraphs>
  <Slides>46</Slides>
  <Notes>2</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3</vt:i4>
      </vt:variant>
      <vt:variant>
        <vt:lpstr>Nadpisy snímků</vt:lpstr>
      </vt:variant>
      <vt:variant>
        <vt:i4>46</vt:i4>
      </vt:variant>
    </vt:vector>
  </HeadingPairs>
  <TitlesOfParts>
    <vt:vector size="54" baseType="lpstr">
      <vt:lpstr>Arial</vt:lpstr>
      <vt:lpstr>Calibri</vt:lpstr>
      <vt:lpstr>Times New Roman</vt:lpstr>
      <vt:lpstr>Verdana</vt:lpstr>
      <vt:lpstr>SLU</vt:lpstr>
      <vt:lpstr>Obraz programu Malování</vt:lpstr>
      <vt:lpstr>Rastrový obrázek</vt:lpstr>
      <vt:lpstr>Klip</vt:lpstr>
      <vt:lpstr>Objektové metody modelování</vt:lpstr>
      <vt:lpstr>UML definuje notaci pro následující oblasti </vt:lpstr>
      <vt:lpstr>Diagramy pro modelování struktury</vt:lpstr>
      <vt:lpstr>Diagramy pro modelování chování</vt:lpstr>
      <vt:lpstr>Diagram užití – use case diagram</vt:lpstr>
      <vt:lpstr>Model případů užití </vt:lpstr>
      <vt:lpstr>Značky diagramu užití</vt:lpstr>
      <vt:lpstr>Značky diagramu užití</vt:lpstr>
      <vt:lpstr>Elementární situace v diagramu užití</vt:lpstr>
      <vt:lpstr>Znázornění vztahů mezi případy užití</vt:lpstr>
      <vt:lpstr>Příklad vkládání mezi případy užití</vt:lpstr>
      <vt:lpstr>Příklad rozšíření mezi případy užití</vt:lpstr>
      <vt:lpstr>Příklad diagramu užití - informační systém CK</vt:lpstr>
      <vt:lpstr>Popis případu užití obvykle obsahuje</vt:lpstr>
      <vt:lpstr>Participanti, aktéry (actor)</vt:lpstr>
      <vt:lpstr>Omezení, Požadavky a Scénáře</vt:lpstr>
      <vt:lpstr>Vztahy obsahování a rozšiřování mezi případy užití</vt:lpstr>
      <vt:lpstr>Sekvenční diagramy</vt:lpstr>
      <vt:lpstr>Implementační diagramy</vt:lpstr>
      <vt:lpstr>Dynamický  Model</vt:lpstr>
      <vt:lpstr>Diagramy činností</vt:lpstr>
      <vt:lpstr>Diagram činností a plavecké dráhy</vt:lpstr>
      <vt:lpstr>Stavové diagramy </vt:lpstr>
      <vt:lpstr>Logický Model</vt:lpstr>
      <vt:lpstr>Model tříd</vt:lpstr>
      <vt:lpstr>Model tříd</vt:lpstr>
      <vt:lpstr>Zobrazení třídy</vt:lpstr>
      <vt:lpstr>Dědění tříd</vt:lpstr>
      <vt:lpstr>Model tříd</vt:lpstr>
      <vt:lpstr>Fyzický Model</vt:lpstr>
      <vt:lpstr>Model komponent</vt:lpstr>
      <vt:lpstr>Zakreslení komponent</vt:lpstr>
      <vt:lpstr>Diagram případů užití </vt:lpstr>
      <vt:lpstr>Případy užití </vt:lpstr>
      <vt:lpstr>Definice případu užití </vt:lpstr>
      <vt:lpstr>Vložený případ užití (Including Use CASE)</vt:lpstr>
      <vt:lpstr>Rozšiřující případy užití (Extending Use CASE)</vt:lpstr>
      <vt:lpstr>Body rozšíření - Extension Points</vt:lpstr>
      <vt:lpstr>Hranice systému (System Boundary)</vt:lpstr>
      <vt:lpstr>Diagramy aktivit</vt:lpstr>
      <vt:lpstr>Aktivita, akce a jejich omezení</vt:lpstr>
      <vt:lpstr>Řídicí tok,počáteční uzly,koncové aktivity a toky</vt:lpstr>
      <vt:lpstr>Uzly paralelního rozvětvení (Fork) a spojení (Join)</vt:lpstr>
      <vt:lpstr>Oddíly (Partition)</vt:lpstr>
      <vt:lpstr>Diagramy stavových přechodů</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Zdeněk Franěk</cp:lastModifiedBy>
  <cp:revision>229</cp:revision>
  <dcterms:created xsi:type="dcterms:W3CDTF">2016-07-06T15:42:34Z</dcterms:created>
  <dcterms:modified xsi:type="dcterms:W3CDTF">2018-11-19T13:09:07Z</dcterms:modified>
</cp:coreProperties>
</file>