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30" r:id="rId4"/>
    <p:sldId id="412" r:id="rId5"/>
    <p:sldId id="411" r:id="rId6"/>
    <p:sldId id="410" r:id="rId7"/>
    <p:sldId id="409" r:id="rId8"/>
    <p:sldId id="408" r:id="rId9"/>
    <p:sldId id="407" r:id="rId10"/>
    <p:sldId id="406" r:id="rId11"/>
    <p:sldId id="405" r:id="rId12"/>
    <p:sldId id="404" r:id="rId13"/>
    <p:sldId id="403" r:id="rId14"/>
    <p:sldId id="418" r:id="rId15"/>
    <p:sldId id="398" r:id="rId16"/>
    <p:sldId id="397" r:id="rId17"/>
    <p:sldId id="396" r:id="rId18"/>
    <p:sldId id="395" r:id="rId19"/>
    <p:sldId id="394" r:id="rId20"/>
    <p:sldId id="393" r:id="rId21"/>
    <p:sldId id="392" r:id="rId22"/>
    <p:sldId id="391" r:id="rId23"/>
    <p:sldId id="390" r:id="rId24"/>
    <p:sldId id="389" r:id="rId25"/>
    <p:sldId id="388" r:id="rId26"/>
    <p:sldId id="387" r:id="rId27"/>
    <p:sldId id="386" r:id="rId28"/>
    <p:sldId id="385" r:id="rId29"/>
    <p:sldId id="413" r:id="rId30"/>
    <p:sldId id="417" r:id="rId31"/>
    <p:sldId id="416" r:id="rId32"/>
    <p:sldId id="414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528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5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4.jpeg"/><Relationship Id="rId9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9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4.jpeg"/><Relationship Id="rId9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2.emf"/><Relationship Id="rId5" Type="http://schemas.openxmlformats.org/officeDocument/2006/relationships/image" Target="../media/image5.wmf"/><Relationship Id="rId15" Type="http://schemas.openxmlformats.org/officeDocument/2006/relationships/image" Target="../media/image34.wmf"/><Relationship Id="rId10" Type="http://schemas.openxmlformats.org/officeDocument/2006/relationships/oleObject" Target="../embeddings/Microsoft_Excel_97-2003_Worksheet3.xls"/><Relationship Id="rId4" Type="http://schemas.openxmlformats.org/officeDocument/2006/relationships/image" Target="../media/image4.jpeg"/><Relationship Id="rId9" Type="http://schemas.openxmlformats.org/officeDocument/2006/relationships/image" Target="../media/image31.emf"/><Relationship Id="rId1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Excel_97-2003_Worksheet4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6.xls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Microsoft_Excel_97-2003_Worksheet5.xls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4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5.wmf"/><Relationship Id="rId10" Type="http://schemas.openxmlformats.org/officeDocument/2006/relationships/image" Target="../media/image47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3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8.emf"/><Relationship Id="rId5" Type="http://schemas.openxmlformats.org/officeDocument/2006/relationships/oleObject" Target="../embeddings/Microsoft_Excel_97-2003_Worksheet7.xls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9.emf"/><Relationship Id="rId5" Type="http://schemas.openxmlformats.org/officeDocument/2006/relationships/oleObject" Target="../embeddings/Microsoft_Excel_97-2003_Worksheet8.xls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0.emf"/><Relationship Id="rId5" Type="http://schemas.openxmlformats.org/officeDocument/2006/relationships/oleObject" Target="../embeddings/Microsoft_Excel_97-2003_Worksheet9.xls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4.jpeg"/><Relationship Id="rId9" Type="http://schemas.openxmlformats.org/officeDocument/2006/relationships/image" Target="../media/image7.wmf"/><Relationship Id="rId1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4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image" Target="../media/image4.jpeg"/><Relationship Id="rId9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5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4.jpeg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Excel_97-2003_Worksheet1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11.přednáška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Model proporcionální sezónnosti s trendem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57561200"/>
              </p:ext>
            </p:extLst>
          </p:nvPr>
        </p:nvGraphicFramePr>
        <p:xfrm>
          <a:off x="2555777" y="915566"/>
          <a:ext cx="187220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2" name="Rovnice" r:id="rId6" imgW="1040948" imgH="241195" progId="Equation.3">
                  <p:embed/>
                </p:oleObj>
              </mc:Choice>
              <mc:Fallback>
                <p:oleObj name="Rovnice" r:id="rId6" imgW="1040948" imgH="241195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7" y="915566"/>
                        <a:ext cx="1872207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42667629"/>
              </p:ext>
            </p:extLst>
          </p:nvPr>
        </p:nvGraphicFramePr>
        <p:xfrm>
          <a:off x="1835697" y="1491631"/>
          <a:ext cx="136815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3" name="Rovnice" r:id="rId8" imgW="622030" imgH="241195" progId="Equation.3">
                  <p:embed/>
                </p:oleObj>
              </mc:Choice>
              <mc:Fallback>
                <p:oleObj name="Rovnice" r:id="rId8" imgW="622030" imgH="241195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7" y="1491631"/>
                        <a:ext cx="1368152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814318" y="1563638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Aplikací MNČ obdržíme: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0997"/>
              </p:ext>
            </p:extLst>
          </p:nvPr>
        </p:nvGraphicFramePr>
        <p:xfrm>
          <a:off x="1403648" y="2211710"/>
          <a:ext cx="2231331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4" name="Rovnice" r:id="rId10" imgW="990170" imgH="660113" progId="Equation.3">
                  <p:embed/>
                </p:oleObj>
              </mc:Choice>
              <mc:Fallback>
                <p:oleObj name="Rovnice" r:id="rId10" imgW="990170" imgH="6601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211710"/>
                        <a:ext cx="2231331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355976" y="2643758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- sezónní index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115616" y="3723878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Model: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189479"/>
              </p:ext>
            </p:extLst>
          </p:nvPr>
        </p:nvGraphicFramePr>
        <p:xfrm>
          <a:off x="2353692" y="3651870"/>
          <a:ext cx="2218308" cy="44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5" name="Rovnice" r:id="rId12" imgW="914400" imgH="241300" progId="Equation.3">
                  <p:embed/>
                </p:oleObj>
              </mc:Choice>
              <mc:Fallback>
                <p:oleObj name="Rovnice" r:id="rId12" imgW="914400" imgH="241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692" y="3651870"/>
                        <a:ext cx="2218308" cy="441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2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Analýza náhodné složky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06474" y="1020429"/>
            <a:ext cx="7821910" cy="32943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400" i="1" dirty="0" err="1" smtClean="0">
                <a:latin typeface="Times New Roman" pitchFamily="18" charset="0"/>
              </a:rPr>
              <a:t>y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 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</a:rPr>
              <a:t>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1,2,…</a:t>
            </a:r>
            <a:r>
              <a:rPr lang="cs-CZ" sz="2400" b="1" i="1" dirty="0" smtClean="0">
                <a:latin typeface="Times New Roman" pitchFamily="18" charset="0"/>
              </a:rPr>
              <a:t>- teoretický aditivní model ČŘ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dirty="0" smtClean="0">
                <a:latin typeface="Times New Roman" pitchFamily="18" charset="0"/>
              </a:rPr>
              <a:t>    - náhodná složka ČŘ</a:t>
            </a:r>
          </a:p>
          <a:p>
            <a:r>
              <a:rPr lang="cs-CZ" sz="2400" i="1" dirty="0" err="1" smtClean="0">
                <a:latin typeface="Times New Roman" pitchFamily="18" charset="0"/>
              </a:rPr>
              <a:t>Y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 +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e</a:t>
            </a:r>
            <a:r>
              <a:rPr lang="cs-CZ" sz="2400" i="1" baseline="-30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sz="2400" i="1" dirty="0" smtClean="0">
                <a:latin typeface="Times New Roman" pitchFamily="18" charset="0"/>
              </a:rPr>
              <a:t>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1,2,…,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</a:rPr>
              <a:t> - konkrétní model ČŘ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e</a:t>
            </a:r>
            <a:r>
              <a:rPr lang="cs-CZ" sz="2400" i="1" baseline="-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</a:rPr>
              <a:t> =</a:t>
            </a:r>
            <a:r>
              <a:rPr lang="cs-CZ" sz="2400" i="1" dirty="0" err="1" smtClean="0">
                <a:latin typeface="Times New Roman" pitchFamily="18" charset="0"/>
              </a:rPr>
              <a:t>Y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-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-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30000" dirty="0" smtClean="0">
                <a:latin typeface="Times New Roman" pitchFamily="18" charset="0"/>
              </a:rPr>
              <a:t>´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,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1,2,…,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</a:rPr>
              <a:t>  - reziduum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Zdrojem </a:t>
            </a:r>
            <a:r>
              <a:rPr lang="cs-CZ" sz="2400" b="1" i="1" dirty="0" smtClean="0">
                <a:latin typeface="Times New Roman" pitchFamily="18" charset="0"/>
              </a:rPr>
              <a:t>náhodné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složky jsou obvykle </a:t>
            </a:r>
            <a:r>
              <a:rPr lang="cs-CZ" sz="2400" b="1" i="1" dirty="0" smtClean="0">
                <a:latin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epodchycené</a:t>
            </a:r>
            <a:r>
              <a:rPr lang="cs-CZ" sz="2400" b="1" i="1" dirty="0" smtClean="0">
                <a:latin typeface="Times New Roman" pitchFamily="18" charset="0"/>
              </a:rPr>
              <a:t>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drobné</a:t>
            </a:r>
            <a:r>
              <a:rPr lang="cs-CZ" sz="2400" b="1" i="1" dirty="0" smtClean="0">
                <a:latin typeface="Times New Roman" pitchFamily="18" charset="0"/>
              </a:rPr>
              <a:t>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vzájemně nezávislé náhodné vlivy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7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Vlastnosti náhodné složky (reziduí)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824110"/>
            <a:ext cx="6571456" cy="34038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800" dirty="0" smtClean="0">
                <a:cs typeface="Times New Roman" pitchFamily="18" charset="0"/>
              </a:rPr>
              <a:t> </a:t>
            </a:r>
            <a:r>
              <a:rPr lang="cs-CZ" sz="2800" dirty="0" smtClean="0"/>
              <a:t> </a:t>
            </a:r>
            <a:r>
              <a:rPr lang="cs-CZ" sz="2400" b="1" dirty="0" smtClean="0">
                <a:cs typeface="Times New Roman" pitchFamily="18" charset="0"/>
              </a:rPr>
              <a:t>1</a:t>
            </a:r>
            <a:r>
              <a:rPr lang="cs-CZ" sz="2400" dirty="0" smtClean="0">
                <a:cs typeface="Times New Roman" pitchFamily="18" charset="0"/>
              </a:rPr>
              <a:t>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400" dirty="0" smtClean="0">
                <a:cs typeface="Times New Roman" pitchFamily="18" charset="0"/>
              </a:rPr>
              <a:t>Náhodné slo</a:t>
            </a:r>
            <a:r>
              <a:rPr lang="cs-CZ" sz="2400" dirty="0" smtClean="0"/>
              <a:t>ž</a:t>
            </a:r>
            <a:r>
              <a:rPr lang="cs-CZ" sz="2400" dirty="0" smtClean="0">
                <a:cs typeface="Times New Roman" pitchFamily="18" charset="0"/>
              </a:rPr>
              <a:t>ky 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baseline="-30000" dirty="0" smtClean="0">
                <a:cs typeface="Times New Roman" pitchFamily="18" charset="0"/>
              </a:rPr>
              <a:t>  </a:t>
            </a:r>
            <a:r>
              <a:rPr lang="cs-CZ" sz="2400" dirty="0" smtClean="0">
                <a:cs typeface="Times New Roman" pitchFamily="18" charset="0"/>
              </a:rPr>
              <a:t>v modelu </a:t>
            </a:r>
            <a:r>
              <a:rPr lang="cs-CZ" sz="2400" dirty="0" smtClean="0"/>
              <a:t>ČŘ </a:t>
            </a:r>
            <a:r>
              <a:rPr lang="cs-CZ" sz="2400" dirty="0" smtClean="0">
                <a:cs typeface="Times New Roman" pitchFamily="18" charset="0"/>
              </a:rPr>
              <a:t>mají</a:t>
            </a:r>
            <a:r>
              <a:rPr lang="cs-CZ" sz="2400" dirty="0" smtClean="0"/>
              <a:t>:</a:t>
            </a:r>
            <a:r>
              <a:rPr lang="cs-CZ" sz="2400" dirty="0" smtClean="0">
                <a:cs typeface="Times New Roman" pitchFamily="18" charset="0"/>
              </a:rPr>
              <a:t> </a:t>
            </a:r>
            <a:endParaRPr lang="cs-CZ" sz="2400" dirty="0" smtClean="0"/>
          </a:p>
          <a:p>
            <a:pPr algn="just">
              <a:lnSpc>
                <a:spcPct val="80000"/>
              </a:lnSpc>
            </a:pPr>
            <a:r>
              <a:rPr lang="cs-CZ" sz="2400" b="1" dirty="0" smtClean="0"/>
              <a:t>a)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st</a:t>
            </a:r>
            <a:r>
              <a:rPr lang="cs-CZ" sz="2400" dirty="0" smtClean="0"/>
              <a:t>ř</a:t>
            </a:r>
            <a:r>
              <a:rPr lang="cs-CZ" sz="2400" dirty="0" smtClean="0">
                <a:cs typeface="Times New Roman" pitchFamily="18" charset="0"/>
              </a:rPr>
              <a:t>ední hodnot</a:t>
            </a:r>
            <a:r>
              <a:rPr lang="cs-CZ" sz="2400" dirty="0" smtClean="0"/>
              <a:t>u =</a:t>
            </a:r>
            <a:r>
              <a:rPr lang="cs-CZ" sz="2400" dirty="0" smtClean="0">
                <a:cs typeface="Times New Roman" pitchFamily="18" charset="0"/>
              </a:rPr>
              <a:t> 0 , tj.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baseline="-30000" dirty="0" smtClean="0"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= 0</a:t>
            </a:r>
            <a:endParaRPr lang="cs-CZ" sz="24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cs-CZ" sz="2400" b="1" dirty="0" smtClean="0"/>
              <a:t>b)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normální rozd</a:t>
            </a:r>
            <a:r>
              <a:rPr lang="cs-CZ" sz="2400" dirty="0" smtClean="0"/>
              <a:t>ě</a:t>
            </a:r>
            <a:r>
              <a:rPr lang="cs-CZ" sz="2400" dirty="0" smtClean="0">
                <a:cs typeface="Times New Roman" pitchFamily="18" charset="0"/>
              </a:rPr>
              <a:t>lení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c)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cs-CZ" sz="2400" dirty="0" err="1" smtClean="0"/>
              <a:t>konstatntní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rozptyl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lang="cs-CZ" sz="2400" b="1" baseline="30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 (neznámý)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i="1" dirty="0" smtClean="0">
                <a:cs typeface="Times New Roman" pitchFamily="18" charset="0"/>
              </a:rPr>
              <a:t>	tzv. </a:t>
            </a:r>
            <a:r>
              <a:rPr lang="cs-CZ" sz="2400" b="1" i="1" dirty="0" err="1" smtClean="0">
                <a:cs typeface="Times New Roman" pitchFamily="18" charset="0"/>
              </a:rPr>
              <a:t>homoskedasticita</a:t>
            </a:r>
            <a:r>
              <a:rPr lang="cs-CZ" sz="2400" b="1" i="1" dirty="0" smtClean="0">
                <a:cs typeface="Times New Roman" pitchFamily="18" charset="0"/>
              </a:rPr>
              <a:t> </a:t>
            </a:r>
            <a:r>
              <a:rPr lang="cs-CZ" sz="2400" b="1" i="1" dirty="0" err="1" smtClean="0">
                <a:cs typeface="Times New Roman" pitchFamily="18" charset="0"/>
              </a:rPr>
              <a:t>vers</a:t>
            </a:r>
            <a:r>
              <a:rPr lang="cs-CZ" sz="2400" b="1" i="1" dirty="0" smtClean="0">
                <a:cs typeface="Times New Roman" pitchFamily="18" charset="0"/>
              </a:rPr>
              <a:t>. </a:t>
            </a:r>
            <a:r>
              <a:rPr lang="cs-CZ" sz="2400" b="1" i="1" dirty="0" err="1" smtClean="0">
                <a:cs typeface="Times New Roman" pitchFamily="18" charset="0"/>
              </a:rPr>
              <a:t>heteroskedasticita</a:t>
            </a:r>
            <a:r>
              <a:rPr lang="cs-CZ" sz="2400" b="1" i="1" dirty="0" smtClean="0">
                <a:cs typeface="Times New Roman" pitchFamily="18" charset="0"/>
              </a:rPr>
              <a:t>)</a:t>
            </a:r>
            <a:endParaRPr lang="cs-CZ" sz="2400" b="1" i="1" dirty="0" smtClean="0"/>
          </a:p>
          <a:p>
            <a:pPr algn="just">
              <a:lnSpc>
                <a:spcPct val="80000"/>
              </a:lnSpc>
            </a:pPr>
            <a:endParaRPr lang="cs-CZ" sz="24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	</a:t>
            </a:r>
            <a:r>
              <a:rPr lang="cs-CZ" sz="2400" b="1" dirty="0" smtClean="0">
                <a:cs typeface="Times New Roman" pitchFamily="18" charset="0"/>
              </a:rPr>
              <a:t>2.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cs-CZ" sz="2400" dirty="0" smtClean="0">
                <a:cs typeface="Times New Roman" pitchFamily="18" charset="0"/>
              </a:rPr>
              <a:t>Náhodné slo</a:t>
            </a:r>
            <a:r>
              <a:rPr lang="cs-CZ" sz="2400" dirty="0" smtClean="0"/>
              <a:t>ž</a:t>
            </a:r>
            <a:r>
              <a:rPr lang="cs-CZ" sz="2400" dirty="0" smtClean="0">
                <a:cs typeface="Times New Roman" pitchFamily="18" charset="0"/>
              </a:rPr>
              <a:t>ky jsou </a:t>
            </a:r>
            <a:r>
              <a:rPr lang="cs-CZ" sz="2400" b="1" i="1" dirty="0" smtClean="0">
                <a:cs typeface="Times New Roman" pitchFamily="18" charset="0"/>
              </a:rPr>
              <a:t>nekorelované</a:t>
            </a:r>
            <a:r>
              <a:rPr lang="cs-CZ" sz="2400" dirty="0" smtClean="0">
                <a:cs typeface="Times New Roman" pitchFamily="18" charset="0"/>
              </a:rPr>
              <a:t>, tj</a:t>
            </a:r>
            <a:r>
              <a:rPr lang="cs-CZ" sz="2400" dirty="0" smtClean="0"/>
              <a:t>.</a:t>
            </a:r>
            <a:r>
              <a:rPr lang="cs-CZ" sz="2400" dirty="0" smtClean="0"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cs-CZ" sz="2400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i="1" baseline="-30000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dirty="0" smtClean="0">
                <a:cs typeface="Times New Roman" pitchFamily="18" charset="0"/>
              </a:rPr>
              <a:t> pro každé</a:t>
            </a:r>
            <a:r>
              <a:rPr lang="cs-CZ" sz="2400" i="1" dirty="0" smtClean="0"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t´,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t,t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1,2,...,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 smtClean="0"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32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Testování vlastností náhodné složky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5" y="915566"/>
            <a:ext cx="8136905" cy="35498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Ad 1 a) Znaménkový test </a:t>
            </a:r>
            <a:r>
              <a:rPr lang="cs-CZ" sz="2800" i="1" dirty="0" smtClean="0"/>
              <a:t>nulovosti</a:t>
            </a:r>
            <a:r>
              <a:rPr lang="cs-CZ" sz="2800" dirty="0" smtClean="0"/>
              <a:t> </a:t>
            </a:r>
            <a:r>
              <a:rPr lang="cs-CZ" sz="2800" i="1" dirty="0" smtClean="0"/>
              <a:t>střední hodnoty, </a:t>
            </a:r>
            <a:r>
              <a:rPr lang="cs-CZ" sz="2800" dirty="0" smtClean="0"/>
              <a:t>parametrický</a:t>
            </a:r>
            <a:r>
              <a:rPr lang="cs-CZ" sz="2800" i="1" dirty="0" smtClean="0"/>
              <a:t> z-test</a:t>
            </a:r>
          </a:p>
          <a:p>
            <a:pPr marL="0" indent="0">
              <a:buNone/>
            </a:pPr>
            <a:endParaRPr lang="cs-CZ" sz="2800" i="1" dirty="0" smtClean="0"/>
          </a:p>
          <a:p>
            <a:r>
              <a:rPr lang="cs-CZ" sz="2800" dirty="0" smtClean="0"/>
              <a:t>Ad 1 b) Test </a:t>
            </a:r>
            <a:r>
              <a:rPr lang="cs-CZ" sz="2800" i="1" dirty="0" smtClean="0"/>
              <a:t>normality</a:t>
            </a:r>
            <a:r>
              <a:rPr lang="cs-CZ" sz="2800" dirty="0" smtClean="0"/>
              <a:t> (např. </a:t>
            </a:r>
            <a:r>
              <a:rPr lang="cs-CZ" sz="2800" dirty="0" err="1" smtClean="0"/>
              <a:t>Chi</a:t>
            </a:r>
            <a:r>
              <a:rPr lang="cs-CZ" sz="2800" dirty="0" smtClean="0"/>
              <a:t>-kvadrát)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Ad 1 c) Test </a:t>
            </a:r>
            <a:r>
              <a:rPr lang="cs-CZ" sz="2800" i="1" dirty="0" err="1" smtClean="0"/>
              <a:t>heteroskedasticity</a:t>
            </a:r>
            <a:r>
              <a:rPr lang="cs-CZ" sz="2800" dirty="0" smtClean="0"/>
              <a:t> (HS: G-Q -test, </a:t>
            </a:r>
            <a:r>
              <a:rPr lang="cs-CZ" sz="2800" dirty="0" err="1" smtClean="0"/>
              <a:t>Bartletův</a:t>
            </a:r>
            <a:r>
              <a:rPr lang="cs-CZ" sz="2800" dirty="0" smtClean="0"/>
              <a:t> test)	</a:t>
            </a:r>
          </a:p>
        </p:txBody>
      </p:sp>
    </p:spTree>
    <p:extLst>
      <p:ext uri="{BB962C8B-B14F-4D97-AF65-F5344CB8AC3E}">
        <p14:creationId xmlns:p14="http://schemas.microsoft.com/office/powerpoint/2010/main" val="19674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Testování vlastností náhodné složky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5" y="915566"/>
            <a:ext cx="8136905" cy="35498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 smtClean="0"/>
              <a:t>Ad 2 a) Test </a:t>
            </a:r>
            <a:r>
              <a:rPr lang="cs-CZ" sz="2600" i="1" dirty="0" smtClean="0"/>
              <a:t>nulovosti autokorelace</a:t>
            </a:r>
          </a:p>
          <a:p>
            <a:pPr marL="0" indent="0">
              <a:buNone/>
            </a:pPr>
            <a:endParaRPr lang="cs-CZ" sz="2600" i="1" dirty="0" smtClean="0"/>
          </a:p>
          <a:p>
            <a:r>
              <a:rPr lang="cs-CZ" sz="2600" dirty="0" smtClean="0"/>
              <a:t>Ad 2 b) </a:t>
            </a:r>
            <a:r>
              <a:rPr lang="cs-CZ" sz="2600" dirty="0" err="1" smtClean="0"/>
              <a:t>Durbin</a:t>
            </a:r>
            <a:r>
              <a:rPr lang="cs-CZ" sz="2600" dirty="0" smtClean="0"/>
              <a:t>-Watsonův test </a:t>
            </a:r>
            <a:r>
              <a:rPr lang="cs-CZ" sz="2600" i="1" dirty="0" smtClean="0"/>
              <a:t>autokorelace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42864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Znaménkový test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43558"/>
            <a:ext cx="81534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sz="2000" dirty="0" smtClean="0"/>
              <a:t>   </a:t>
            </a:r>
            <a:r>
              <a:rPr lang="cs-CZ" sz="2000" dirty="0" smtClean="0">
                <a:cs typeface="Times New Roman" pitchFamily="18" charset="0"/>
              </a:rPr>
              <a:t>P</a:t>
            </a:r>
            <a:r>
              <a:rPr lang="cs-CZ" sz="2000" dirty="0" smtClean="0"/>
              <a:t>ř</a:t>
            </a:r>
            <a:r>
              <a:rPr lang="cs-CZ" sz="2000" dirty="0" smtClean="0">
                <a:cs typeface="Times New Roman" pitchFamily="18" charset="0"/>
              </a:rPr>
              <a:t>i tomto testu vy</a:t>
            </a:r>
            <a:r>
              <a:rPr lang="cs-CZ" sz="2000" dirty="0" smtClean="0"/>
              <a:t>č</a:t>
            </a:r>
            <a:r>
              <a:rPr lang="cs-CZ" sz="2000" dirty="0" smtClean="0">
                <a:cs typeface="Times New Roman" pitchFamily="18" charset="0"/>
              </a:rPr>
              <a:t>íslíme po</a:t>
            </a:r>
            <a:r>
              <a:rPr lang="cs-CZ" sz="2000" dirty="0" smtClean="0"/>
              <a:t>č</a:t>
            </a:r>
            <a:r>
              <a:rPr lang="cs-CZ" sz="2000" dirty="0" smtClean="0">
                <a:cs typeface="Times New Roman" pitchFamily="18" charset="0"/>
              </a:rPr>
              <a:t>et p</a:t>
            </a:r>
            <a:r>
              <a:rPr lang="cs-CZ" sz="2000" dirty="0" smtClean="0"/>
              <a:t>ř</a:t>
            </a:r>
            <a:r>
              <a:rPr lang="cs-CZ" sz="2000" dirty="0" smtClean="0">
                <a:cs typeface="Times New Roman" pitchFamily="18" charset="0"/>
              </a:rPr>
              <a:t>ípad</a:t>
            </a:r>
            <a:r>
              <a:rPr lang="cs-CZ" sz="2000" dirty="0" smtClean="0"/>
              <a:t>ů</a:t>
            </a:r>
            <a:r>
              <a:rPr lang="cs-CZ" sz="2000" dirty="0" smtClean="0">
                <a:cs typeface="Times New Roman" pitchFamily="18" charset="0"/>
              </a:rPr>
              <a:t>, kdy rozdíl </a:t>
            </a:r>
            <a:endParaRPr lang="cs-CZ" sz="2000" dirty="0" smtClean="0"/>
          </a:p>
          <a:p>
            <a:pPr>
              <a:buFont typeface="Wingdings" pitchFamily="2" charset="2"/>
              <a:buNone/>
            </a:pPr>
            <a:endParaRPr lang="cs-CZ" sz="2000" dirty="0" smtClean="0"/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cs typeface="Times New Roman" pitchFamily="18" charset="0"/>
              </a:rPr>
              <a:t>   sousedních reziduí je kladný, jejich po</a:t>
            </a:r>
            <a:r>
              <a:rPr lang="cs-CZ" sz="2000" dirty="0" smtClean="0"/>
              <a:t>č</a:t>
            </a:r>
            <a:r>
              <a:rPr lang="cs-CZ" sz="2000" dirty="0" smtClean="0">
                <a:cs typeface="Times New Roman" pitchFamily="18" charset="0"/>
              </a:rPr>
              <a:t>et ozna</a:t>
            </a:r>
            <a:r>
              <a:rPr lang="cs-CZ" sz="2000" dirty="0" smtClean="0"/>
              <a:t>č</a:t>
            </a:r>
            <a:r>
              <a:rPr lang="cs-CZ" sz="2000" dirty="0" smtClean="0">
                <a:cs typeface="Times New Roman" pitchFamily="18" charset="0"/>
              </a:rPr>
              <a:t>íme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i="1" dirty="0" smtClean="0">
                <a:cs typeface="Times New Roman" pitchFamily="18" charset="0"/>
              </a:rPr>
              <a:t>.</a:t>
            </a:r>
            <a:r>
              <a:rPr lang="cs-CZ" sz="2000" dirty="0" smtClean="0">
                <a:cs typeface="Times New Roman" pitchFamily="18" charset="0"/>
              </a:rPr>
              <a:t> </a:t>
            </a:r>
            <a:endParaRPr lang="cs-CZ" sz="2000" dirty="0" smtClean="0"/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   </a:t>
            </a:r>
            <a:r>
              <a:rPr lang="cs-CZ" sz="2000" dirty="0" smtClean="0">
                <a:cs typeface="Times New Roman" pitchFamily="18" charset="0"/>
              </a:rPr>
              <a:t>pro st</a:t>
            </a:r>
            <a:r>
              <a:rPr lang="cs-CZ" sz="2000" dirty="0" smtClean="0"/>
              <a:t>ř</a:t>
            </a:r>
            <a:r>
              <a:rPr lang="cs-CZ" sz="2000" dirty="0" smtClean="0">
                <a:cs typeface="Times New Roman" pitchFamily="18" charset="0"/>
              </a:rPr>
              <a:t>ední hodnotu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i="1" dirty="0" smtClean="0">
                <a:cs typeface="Times New Roman" pitchFamily="18" charset="0"/>
              </a:rPr>
              <a:t> </a:t>
            </a:r>
            <a:r>
              <a:rPr lang="cs-CZ" sz="2000" dirty="0" smtClean="0">
                <a:cs typeface="Times New Roman" pitchFamily="18" charset="0"/>
              </a:rPr>
              <a:t> platí</a:t>
            </a:r>
            <a:r>
              <a:rPr lang="cs-CZ" sz="2000" dirty="0" smtClean="0"/>
              <a:t> (H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)</a:t>
            </a:r>
            <a:r>
              <a:rPr lang="cs-CZ" sz="2000" dirty="0" smtClean="0">
                <a:cs typeface="Times New Roman" pitchFamily="18" charset="0"/>
              </a:rPr>
              <a:t>: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380567"/>
              </p:ext>
            </p:extLst>
          </p:nvPr>
        </p:nvGraphicFramePr>
        <p:xfrm>
          <a:off x="3251572" y="1203598"/>
          <a:ext cx="98035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3" r:id="rId6" imgW="533169" imgH="203112" progId="Equation.3">
                  <p:embed/>
                </p:oleObj>
              </mc:Choice>
              <mc:Fallback>
                <p:oleObj r:id="rId6" imgW="533169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572" y="1203598"/>
                        <a:ext cx="980356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984163"/>
              </p:ext>
            </p:extLst>
          </p:nvPr>
        </p:nvGraphicFramePr>
        <p:xfrm>
          <a:off x="4067944" y="1851670"/>
          <a:ext cx="1473328" cy="540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4" r:id="rId8" imgW="825500" imgH="393700" progId="Equation.3">
                  <p:embed/>
                </p:oleObj>
              </mc:Choice>
              <mc:Fallback>
                <p:oleObj r:id="rId8" imgW="8255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851670"/>
                        <a:ext cx="1473328" cy="540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376072"/>
              </p:ext>
            </p:extLst>
          </p:nvPr>
        </p:nvGraphicFramePr>
        <p:xfrm>
          <a:off x="2915816" y="2616510"/>
          <a:ext cx="205528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5" name="Rovnice" r:id="rId10" imgW="1219200" imgH="558800" progId="Equation.3">
                  <p:embed/>
                </p:oleObj>
              </mc:Choice>
              <mc:Fallback>
                <p:oleObj name="Rovnice" r:id="rId10" imgW="1219200" imgH="558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616510"/>
                        <a:ext cx="205528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11560" y="2931790"/>
            <a:ext cx="264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/>
              <a:t>Testové kritérium:</a:t>
            </a:r>
          </a:p>
        </p:txBody>
      </p:sp>
      <p:sp>
        <p:nvSpPr>
          <p:cNvPr id="9" name="Obdélník 8"/>
          <p:cNvSpPr/>
          <p:nvPr/>
        </p:nvSpPr>
        <p:spPr>
          <a:xfrm>
            <a:off x="658838" y="3551822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 Pro </a:t>
            </a:r>
            <a:r>
              <a:rPr lang="cs-CZ" i="1" dirty="0">
                <a:latin typeface="Times New Roman" pitchFamily="18" charset="0"/>
              </a:rPr>
              <a:t>n</a:t>
            </a:r>
            <a:r>
              <a:rPr lang="cs-CZ" i="1" dirty="0"/>
              <a:t> </a:t>
            </a:r>
            <a:r>
              <a:rPr lang="en-US" i="1" dirty="0">
                <a:latin typeface="Times New Roman" pitchFamily="18" charset="0"/>
              </a:rPr>
              <a:t>&gt;</a:t>
            </a:r>
            <a:r>
              <a:rPr lang="en-US" dirty="0">
                <a:latin typeface="Times New Roman" pitchFamily="18" charset="0"/>
              </a:rPr>
              <a:t>12</a:t>
            </a:r>
            <a:r>
              <a:rPr lang="en-US" dirty="0"/>
              <a:t> </a:t>
            </a:r>
            <a:r>
              <a:rPr lang="cs-CZ" dirty="0"/>
              <a:t>(přibližně) </a:t>
            </a:r>
            <a:r>
              <a:rPr lang="cs-CZ" b="1" dirty="0"/>
              <a:t>normované normální rozdělení</a:t>
            </a:r>
            <a:endParaRPr lang="cs-CZ" b="1" dirty="0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98500" y="4149725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</a:rPr>
              <a:t> &gt;|</a:t>
            </a:r>
            <a:r>
              <a:rPr lang="en-US" i="1" dirty="0">
                <a:latin typeface="Times New Roman" pitchFamily="18" charset="0"/>
              </a:rPr>
              <a:t>K</a:t>
            </a:r>
            <a:r>
              <a:rPr lang="en-US" dirty="0">
                <a:latin typeface="Times New Roman" pitchFamily="18" charset="0"/>
              </a:rPr>
              <a:t>| </a:t>
            </a:r>
            <a:r>
              <a:rPr lang="en-US" dirty="0" err="1">
                <a:latin typeface="Times New Roman" pitchFamily="18" charset="0"/>
              </a:rPr>
              <a:t>pak</a:t>
            </a:r>
            <a:r>
              <a:rPr lang="en-US" dirty="0">
                <a:latin typeface="Times New Roman" pitchFamily="18" charset="0"/>
              </a:rPr>
              <a:t> H</a:t>
            </a:r>
            <a:r>
              <a:rPr lang="en-US" baseline="-25000" dirty="0">
                <a:latin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zam</a:t>
            </a:r>
            <a:r>
              <a:rPr lang="cs-CZ" dirty="0" err="1">
                <a:latin typeface="Times New Roman" pitchFamily="18" charset="0"/>
              </a:rPr>
              <a:t>ítáme</a:t>
            </a:r>
            <a:r>
              <a:rPr lang="cs-CZ" dirty="0">
                <a:latin typeface="Times New Roman" pitchFamily="18" charset="0"/>
              </a:rPr>
              <a:t>, přitom </a:t>
            </a:r>
            <a:r>
              <a:rPr lang="en-US" i="1" dirty="0">
                <a:latin typeface="Times New Roman" pitchFamily="18" charset="0"/>
              </a:rPr>
              <a:t>K = u</a:t>
            </a:r>
            <a:r>
              <a:rPr lang="en-US" baseline="-25000" dirty="0">
                <a:latin typeface="Times New Roman" pitchFamily="18" charset="0"/>
              </a:rPr>
              <a:t>!</a:t>
            </a:r>
            <a:r>
              <a:rPr lang="en-US" i="1" baseline="-25000" dirty="0">
                <a:latin typeface="Times New Roman" pitchFamily="18" charset="0"/>
              </a:rPr>
              <a:t>-</a:t>
            </a:r>
            <a:r>
              <a:rPr lang="el-GR" i="1" baseline="-250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1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Znaménkový test - příklad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69952"/>
              </p:ext>
            </p:extLst>
          </p:nvPr>
        </p:nvGraphicFramePr>
        <p:xfrm>
          <a:off x="251520" y="699542"/>
          <a:ext cx="6858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6" name="Rovnice" r:id="rId6" imgW="469900" imgH="228600" progId="Equation.3">
                  <p:embed/>
                </p:oleObj>
              </mc:Choice>
              <mc:Fallback>
                <p:oleObj name="Rovnice" r:id="rId6" imgW="4699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99542"/>
                        <a:ext cx="68580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247608"/>
              </p:ext>
            </p:extLst>
          </p:nvPr>
        </p:nvGraphicFramePr>
        <p:xfrm>
          <a:off x="251520" y="987575"/>
          <a:ext cx="717550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7" name="List" r:id="rId8" imgW="731160" imgH="4421160" progId="Excel.Sheet.8">
                  <p:embed/>
                </p:oleObj>
              </mc:Choice>
              <mc:Fallback>
                <p:oleObj name="List" r:id="rId8" imgW="731160" imgH="4421160" progId="Excel.Sheet.8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87575"/>
                        <a:ext cx="717550" cy="3672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341115"/>
              </p:ext>
            </p:extLst>
          </p:nvPr>
        </p:nvGraphicFramePr>
        <p:xfrm>
          <a:off x="1403648" y="1851670"/>
          <a:ext cx="504056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8" name="Graf" r:id="rId10" imgW="5703840" imgH="3206160" progId="Excel.Sheet.8">
                  <p:embed/>
                </p:oleObj>
              </mc:Choice>
              <mc:Fallback>
                <p:oleObj name="Graf" r:id="rId10" imgW="5703840" imgH="3206160" progId="Excel.Shee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851670"/>
                        <a:ext cx="504056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403648" y="843558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latin typeface="Times New Roman" pitchFamily="18" charset="0"/>
              </a:rPr>
              <a:t>H</a:t>
            </a:r>
            <a:r>
              <a:rPr lang="en-US" sz="1800" b="1" baseline="-25000" dirty="0">
                <a:latin typeface="Times New Roman" pitchFamily="18" charset="0"/>
              </a:rPr>
              <a:t>o</a:t>
            </a:r>
            <a:r>
              <a:rPr lang="en-US" sz="1600" dirty="0"/>
              <a:t>:</a:t>
            </a:r>
            <a:r>
              <a:rPr lang="en-US" dirty="0"/>
              <a:t> </a:t>
            </a:r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541208"/>
              </p:ext>
            </p:extLst>
          </p:nvPr>
        </p:nvGraphicFramePr>
        <p:xfrm>
          <a:off x="1907704" y="843558"/>
          <a:ext cx="9906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9" name="Rovnice" r:id="rId12" imgW="596900" imgH="228600" progId="Equation.3">
                  <p:embed/>
                </p:oleObj>
              </mc:Choice>
              <mc:Fallback>
                <p:oleObj name="Rovnice" r:id="rId12" imgW="59690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843558"/>
                        <a:ext cx="9906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505794" y="1300758"/>
            <a:ext cx="1698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 dirty="0">
                <a:latin typeface="Times New Roman" pitchFamily="18" charset="0"/>
              </a:rPr>
              <a:t>S = </a:t>
            </a:r>
            <a:r>
              <a:rPr lang="cs-CZ" sz="1800" dirty="0">
                <a:latin typeface="Times New Roman" pitchFamily="18" charset="0"/>
              </a:rPr>
              <a:t>11, </a:t>
            </a:r>
            <a:r>
              <a:rPr lang="cs-CZ" sz="1800" i="1" dirty="0">
                <a:latin typeface="Times New Roman" pitchFamily="18" charset="0"/>
              </a:rPr>
              <a:t>n </a:t>
            </a:r>
            <a:r>
              <a:rPr lang="cs-CZ" sz="1800" dirty="0">
                <a:latin typeface="Times New Roman" pitchFamily="18" charset="0"/>
              </a:rPr>
              <a:t>= 24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13049"/>
              </p:ext>
            </p:extLst>
          </p:nvPr>
        </p:nvGraphicFramePr>
        <p:xfrm>
          <a:off x="3203848" y="1251942"/>
          <a:ext cx="2160240" cy="46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0" name="Rovnice" r:id="rId14" imgW="1688367" imgH="393529" progId="Equation.3">
                  <p:embed/>
                </p:oleObj>
              </mc:Choice>
              <mc:Fallback>
                <p:oleObj name="Rovnice" r:id="rId14" imgW="1688367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251942"/>
                        <a:ext cx="2160240" cy="464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409681"/>
              </p:ext>
            </p:extLst>
          </p:nvPr>
        </p:nvGraphicFramePr>
        <p:xfrm>
          <a:off x="5796136" y="1095772"/>
          <a:ext cx="296862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1" name="Rovnice" r:id="rId16" imgW="2387600" imgH="558800" progId="Equation.3">
                  <p:embed/>
                </p:oleObj>
              </mc:Choice>
              <mc:Fallback>
                <p:oleObj name="Rovnice" r:id="rId16" imgW="2387600" imgH="558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095772"/>
                        <a:ext cx="2968625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6444208" y="2067694"/>
            <a:ext cx="25922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 dirty="0"/>
              <a:t>Obor přijetí</a:t>
            </a:r>
            <a:r>
              <a:rPr lang="cs-CZ" sz="1400" dirty="0"/>
              <a:t> </a:t>
            </a:r>
            <a:r>
              <a:rPr lang="cs-CZ" sz="1400" b="1" dirty="0">
                <a:latin typeface="Times New Roman" pitchFamily="18" charset="0"/>
              </a:rPr>
              <a:t>H</a:t>
            </a:r>
            <a:r>
              <a:rPr lang="cs-CZ" sz="1400" b="1" baseline="-25000" dirty="0">
                <a:latin typeface="Times New Roman" pitchFamily="18" charset="0"/>
              </a:rPr>
              <a:t>o</a:t>
            </a:r>
            <a:r>
              <a:rPr lang="cs-CZ" sz="1400" dirty="0"/>
              <a:t>: (-1,96</a:t>
            </a:r>
            <a:r>
              <a:rPr lang="en-US" sz="1400" dirty="0" smtClean="0"/>
              <a:t>;</a:t>
            </a:r>
            <a:r>
              <a:rPr lang="cs-CZ" sz="1400" dirty="0" smtClean="0"/>
              <a:t>  </a:t>
            </a:r>
            <a:r>
              <a:rPr lang="en-US" sz="1400" dirty="0" smtClean="0"/>
              <a:t>1,96</a:t>
            </a:r>
            <a:r>
              <a:rPr lang="en-US" sz="1400" dirty="0"/>
              <a:t>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5174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Testy H-S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1520" y="843558"/>
            <a:ext cx="7920880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None/>
            </a:pPr>
            <a:r>
              <a:rPr lang="cs-CZ" sz="2200" b="1" dirty="0" smtClean="0"/>
              <a:t>1.	</a:t>
            </a:r>
            <a:r>
              <a:rPr lang="cs-CZ" sz="2200" b="1" dirty="0" err="1" smtClean="0"/>
              <a:t>Parkův</a:t>
            </a:r>
            <a:r>
              <a:rPr lang="cs-CZ" sz="2200" b="1" dirty="0" smtClean="0"/>
              <a:t> test H-S:</a:t>
            </a:r>
          </a:p>
          <a:p>
            <a:pPr marL="609600" indent="-609600">
              <a:buFontTx/>
              <a:buNone/>
            </a:pPr>
            <a:r>
              <a:rPr lang="cs-CZ" sz="2200" dirty="0" smtClean="0"/>
              <a:t>	Vychází z přidružené regresní rovnice:</a:t>
            </a:r>
          </a:p>
          <a:p>
            <a:pPr marL="609600" indent="-609600">
              <a:buFontTx/>
              <a:buNone/>
            </a:pPr>
            <a:r>
              <a:rPr lang="cs-CZ" sz="2200" dirty="0" smtClean="0"/>
              <a:t>								(*)</a:t>
            </a:r>
          </a:p>
          <a:p>
            <a:pPr marL="609600" indent="-609600"/>
            <a:r>
              <a:rPr lang="cs-CZ" sz="2200" dirty="0" smtClean="0"/>
              <a:t>Rezidua se stanoví z řešení regresního modelu:</a:t>
            </a:r>
          </a:p>
          <a:p>
            <a:pPr marL="609600" indent="-609600">
              <a:buFont typeface="Wingdings" pitchFamily="2" charset="2"/>
              <a:buNone/>
            </a:pPr>
            <a:endParaRPr lang="cs-CZ" sz="2200" dirty="0" smtClean="0"/>
          </a:p>
          <a:p>
            <a:pPr marL="609600" indent="-609600"/>
            <a:r>
              <a:rPr lang="cs-CZ" sz="2200" dirty="0" smtClean="0"/>
              <a:t>Poté se řeší regresní model (*)</a:t>
            </a:r>
          </a:p>
          <a:p>
            <a:pPr marL="609600" indent="-609600"/>
            <a:r>
              <a:rPr lang="cs-CZ" sz="2200" dirty="0" smtClean="0"/>
              <a:t>Pokud je odhad koeficientu </a:t>
            </a:r>
            <a:r>
              <a:rPr lang="cs-CZ" sz="2200" i="1" dirty="0" smtClean="0">
                <a:latin typeface="Times New Roman" pitchFamily="18" charset="0"/>
              </a:rPr>
              <a:t>A</a:t>
            </a:r>
            <a:r>
              <a:rPr lang="cs-CZ" sz="2200" baseline="-25000" dirty="0" smtClean="0">
                <a:latin typeface="Times New Roman" pitchFamily="18" charset="0"/>
              </a:rPr>
              <a:t>1</a:t>
            </a:r>
            <a:r>
              <a:rPr lang="cs-CZ" sz="2200" dirty="0" smtClean="0"/>
              <a:t> statisticky </a:t>
            </a:r>
            <a:r>
              <a:rPr lang="cs-CZ" sz="2200" b="1" i="1" dirty="0" smtClean="0"/>
              <a:t>nevýznamný</a:t>
            </a:r>
            <a:r>
              <a:rPr lang="cs-CZ" sz="2200" dirty="0" smtClean="0"/>
              <a:t>, tj. nulový, hypotézu o existenci H-S </a:t>
            </a:r>
            <a:r>
              <a:rPr lang="cs-CZ" sz="2200" b="1" i="1" dirty="0" smtClean="0"/>
              <a:t>zamítáme</a:t>
            </a:r>
            <a:endParaRPr lang="cs-CZ" sz="2200" b="1" i="1" dirty="0"/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60198017"/>
              </p:ext>
            </p:extLst>
          </p:nvPr>
        </p:nvGraphicFramePr>
        <p:xfrm>
          <a:off x="2339752" y="1635646"/>
          <a:ext cx="27193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8" name="Rovnice" r:id="rId6" imgW="1511300" imgH="241300" progId="Equation.3">
                  <p:embed/>
                </p:oleObj>
              </mc:Choice>
              <mc:Fallback>
                <p:oleObj name="Rovnice" r:id="rId6" imgW="1511300" imgH="2413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635646"/>
                        <a:ext cx="271938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82831890"/>
              </p:ext>
            </p:extLst>
          </p:nvPr>
        </p:nvGraphicFramePr>
        <p:xfrm>
          <a:off x="2483768" y="2422016"/>
          <a:ext cx="21717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9" name="Rovnice" r:id="rId8" imgW="2146300" imgH="381000" progId="Equation.3">
                  <p:embed/>
                </p:oleObj>
              </mc:Choice>
              <mc:Fallback>
                <p:oleObj name="Rovnice" r:id="rId8" imgW="2146300" imgH="38100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422016"/>
                        <a:ext cx="21717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7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Testy H-S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395536" y="843558"/>
            <a:ext cx="63436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2200" b="1" dirty="0"/>
              <a:t>2.	</a:t>
            </a:r>
            <a:r>
              <a:rPr lang="cs-CZ" sz="2200" b="1" dirty="0" err="1" smtClean="0"/>
              <a:t>Bartletův</a:t>
            </a:r>
            <a:r>
              <a:rPr lang="cs-CZ" sz="2200" b="1" dirty="0" smtClean="0"/>
              <a:t> </a:t>
            </a:r>
            <a:r>
              <a:rPr lang="cs-CZ" sz="2200" b="1" dirty="0"/>
              <a:t>test H-S:</a:t>
            </a:r>
          </a:p>
          <a:p>
            <a:pPr marL="609600" indent="-609600"/>
            <a:r>
              <a:rPr lang="cs-CZ" sz="2200" dirty="0"/>
              <a:t>Vychází z rozdělení dat podle velikosti proměnné </a:t>
            </a:r>
            <a:r>
              <a:rPr lang="cs-CZ" sz="2200" i="1" dirty="0">
                <a:latin typeface="Times New Roman" pitchFamily="18" charset="0"/>
              </a:rPr>
              <a:t>X</a:t>
            </a:r>
            <a:r>
              <a:rPr lang="cs-CZ" sz="2200" dirty="0"/>
              <a:t> </a:t>
            </a:r>
            <a:r>
              <a:rPr lang="cs-CZ" sz="2200" dirty="0" smtClean="0"/>
              <a:t>do   </a:t>
            </a:r>
          </a:p>
          <a:p>
            <a:pPr marL="609600" indent="-609600"/>
            <a:r>
              <a:rPr lang="cs-CZ" sz="2200" dirty="0" smtClean="0"/>
              <a:t>dvou </a:t>
            </a:r>
            <a:r>
              <a:rPr lang="cs-CZ" sz="2200" dirty="0"/>
              <a:t>částí</a:t>
            </a:r>
            <a:r>
              <a:rPr lang="en-US" sz="2200" dirty="0"/>
              <a:t> </a:t>
            </a:r>
            <a:r>
              <a:rPr lang="cs-CZ" sz="2200" dirty="0"/>
              <a:t>(</a:t>
            </a:r>
            <a:r>
              <a:rPr lang="en-US" sz="2200" dirty="0" err="1"/>
              <a:t>vzork</a:t>
            </a:r>
            <a:r>
              <a:rPr lang="cs-CZ" sz="2200" dirty="0"/>
              <a:t>ů): </a:t>
            </a:r>
            <a:r>
              <a:rPr lang="cs-CZ" sz="2200" i="1" dirty="0" err="1">
                <a:latin typeface="Times New Roman" pitchFamily="18" charset="0"/>
              </a:rPr>
              <a:t>X</a:t>
            </a:r>
            <a:r>
              <a:rPr lang="cs-CZ" sz="2200" i="1" baseline="-25000" dirty="0" err="1">
                <a:latin typeface="Times New Roman" pitchFamily="18" charset="0"/>
              </a:rPr>
              <a:t>i</a:t>
            </a:r>
            <a:r>
              <a:rPr lang="cs-CZ" sz="2200" dirty="0"/>
              <a:t> </a:t>
            </a:r>
            <a:r>
              <a:rPr lang="cs-CZ" sz="2200" dirty="0">
                <a:cs typeface="Arial" charset="0"/>
              </a:rPr>
              <a:t>≤ </a:t>
            </a:r>
            <a:r>
              <a:rPr lang="cs-CZ" sz="2200" i="1" dirty="0">
                <a:latin typeface="Times New Roman" pitchFamily="18" charset="0"/>
                <a:cs typeface="Arial" charset="0"/>
              </a:rPr>
              <a:t>D</a:t>
            </a:r>
            <a:r>
              <a:rPr lang="cs-CZ" sz="2200" dirty="0">
                <a:cs typeface="Arial" charset="0"/>
              </a:rPr>
              <a:t> a </a:t>
            </a:r>
            <a:r>
              <a:rPr lang="cs-CZ" sz="2200" i="1" dirty="0" err="1">
                <a:latin typeface="Times New Roman" pitchFamily="18" charset="0"/>
              </a:rPr>
              <a:t>X</a:t>
            </a:r>
            <a:r>
              <a:rPr lang="cs-CZ" sz="2200" i="1" baseline="-25000" dirty="0" err="1">
                <a:latin typeface="Times New Roman" pitchFamily="18" charset="0"/>
              </a:rPr>
              <a:t>i</a:t>
            </a:r>
            <a:r>
              <a:rPr lang="cs-CZ" sz="2200" dirty="0"/>
              <a:t> </a:t>
            </a:r>
            <a:r>
              <a:rPr lang="en-US" sz="2200" dirty="0">
                <a:cs typeface="Arial" charset="0"/>
              </a:rPr>
              <a:t>&gt;</a:t>
            </a:r>
            <a:r>
              <a:rPr lang="cs-CZ" sz="2200" dirty="0">
                <a:cs typeface="Arial" charset="0"/>
              </a:rPr>
              <a:t> </a:t>
            </a:r>
            <a:r>
              <a:rPr lang="cs-CZ" sz="2200" i="1" dirty="0" smtClean="0">
                <a:latin typeface="Times New Roman" pitchFamily="18" charset="0"/>
                <a:cs typeface="Arial" charset="0"/>
              </a:rPr>
              <a:t>D.</a:t>
            </a:r>
          </a:p>
          <a:p>
            <a:pPr marL="609600" indent="-609600"/>
            <a:endParaRPr lang="cs-CZ" sz="2200" i="1" dirty="0">
              <a:latin typeface="Times New Roman" pitchFamily="18" charset="0"/>
              <a:cs typeface="Arial" charset="0"/>
            </a:endParaRPr>
          </a:p>
          <a:p>
            <a:pPr marL="609600" indent="-609600"/>
            <a:r>
              <a:rPr lang="cs-CZ" sz="2200" dirty="0">
                <a:cs typeface="Arial" charset="0"/>
              </a:rPr>
              <a:t>Testuje  se hypotéza o rovnosti rozptylů v </a:t>
            </a:r>
            <a:r>
              <a:rPr lang="cs-CZ" sz="2200" dirty="0" smtClean="0">
                <a:cs typeface="Arial" charset="0"/>
              </a:rPr>
              <a:t>obou</a:t>
            </a:r>
          </a:p>
          <a:p>
            <a:pPr marL="609600" indent="-609600"/>
            <a:r>
              <a:rPr lang="cs-CZ" sz="2200" dirty="0" smtClean="0">
                <a:cs typeface="Arial" charset="0"/>
              </a:rPr>
              <a:t>vzorcích </a:t>
            </a:r>
            <a:r>
              <a:rPr lang="cs-CZ" sz="2200" dirty="0">
                <a:cs typeface="Arial" charset="0"/>
              </a:rPr>
              <a:t>(Excel, Analýza dat</a:t>
            </a:r>
            <a:r>
              <a:rPr lang="cs-CZ" sz="2200" dirty="0" smtClean="0">
                <a:cs typeface="Arial" charset="0"/>
              </a:rPr>
              <a:t>).</a:t>
            </a:r>
          </a:p>
          <a:p>
            <a:pPr marL="609600" indent="-609600"/>
            <a:endParaRPr lang="cs-CZ" sz="2200" dirty="0">
              <a:cs typeface="Arial" charset="0"/>
            </a:endParaRPr>
          </a:p>
          <a:p>
            <a:pPr marL="609600" indent="-609600"/>
            <a:r>
              <a:rPr lang="cs-CZ" sz="2200" dirty="0">
                <a:cs typeface="Arial" charset="0"/>
              </a:rPr>
              <a:t>Pokud se hypotéza o rovnosti rozptylu zamítá, potom </a:t>
            </a:r>
            <a:endParaRPr lang="cs-CZ" sz="2200" dirty="0" smtClean="0">
              <a:cs typeface="Arial" charset="0"/>
            </a:endParaRPr>
          </a:p>
          <a:p>
            <a:pPr marL="609600" indent="-609600"/>
            <a:r>
              <a:rPr lang="cs-CZ" sz="2200" dirty="0" smtClean="0">
                <a:cs typeface="Arial" charset="0"/>
              </a:rPr>
              <a:t>se </a:t>
            </a:r>
            <a:r>
              <a:rPr lang="cs-CZ" sz="2200" dirty="0">
                <a:cs typeface="Arial" charset="0"/>
              </a:rPr>
              <a:t>hypotéza o H-S přijímá (a obráceně</a:t>
            </a:r>
            <a:r>
              <a:rPr lang="cs-CZ" sz="2200" dirty="0" smtClean="0">
                <a:cs typeface="Arial" charset="0"/>
              </a:rPr>
              <a:t>). </a:t>
            </a:r>
            <a:endParaRPr lang="cs-CZ" sz="2200" dirty="0">
              <a:cs typeface="Arial" charset="0"/>
            </a:endParaRPr>
          </a:p>
          <a:p>
            <a:pPr marL="609600" indent="-609600"/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8" name="Group 3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117095"/>
              </p:ext>
            </p:extLst>
          </p:nvPr>
        </p:nvGraphicFramePr>
        <p:xfrm>
          <a:off x="251520" y="843558"/>
          <a:ext cx="3317875" cy="4053840"/>
        </p:xfrm>
        <a:graphic>
          <a:graphicData uri="http://schemas.openxmlformats.org/drawingml/2006/table">
            <a:tbl>
              <a:tblPr/>
              <a:tblGrid>
                <a:gridCol w="1073150"/>
                <a:gridCol w="1122362"/>
                <a:gridCol w="1122363"/>
              </a:tblGrid>
              <a:tr h="20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VaV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Zisk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62,5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185,1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92,9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1569,5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178,3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276,8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258,4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2828,1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494,7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225,9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1083,0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3751,9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1620,6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2884,1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421,7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4645,7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509,2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5036,4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6620,1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13869,9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3918,6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4487,8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1595,3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10278,9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6107,5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8787,3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4454,1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16438,8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3163,8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9761,4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13210,7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19774,5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1703,8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22626,6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9528,2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18415,4</a:t>
                      </a: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067945" y="1347614"/>
            <a:ext cx="34563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Trendové </a:t>
            </a:r>
            <a:r>
              <a:rPr lang="cs-CZ" b="1" dirty="0">
                <a:latin typeface="Arial" charset="0"/>
              </a:rPr>
              <a:t>funkce:</a:t>
            </a:r>
          </a:p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       	</a:t>
            </a:r>
            <a:r>
              <a:rPr lang="cs-CZ" i="1" dirty="0" err="1">
                <a:latin typeface="Times New Roman" pitchFamily="18" charset="0"/>
              </a:rPr>
              <a:t>VaV</a:t>
            </a:r>
            <a:r>
              <a:rPr lang="cs-CZ" i="1" baseline="-25000" dirty="0" err="1">
                <a:latin typeface="Times New Roman" pitchFamily="18" charset="0"/>
              </a:rPr>
              <a:t>t</a:t>
            </a:r>
            <a:r>
              <a:rPr lang="cs-CZ" dirty="0">
                <a:latin typeface="Arial" charset="0"/>
              </a:rPr>
              <a:t> = </a:t>
            </a:r>
            <a:r>
              <a:rPr lang="cs-CZ" i="1" dirty="0">
                <a:latin typeface="Times New Roman" pitchFamily="18" charset="0"/>
              </a:rPr>
              <a:t>b</a:t>
            </a:r>
            <a:r>
              <a:rPr lang="cs-CZ" baseline="-25000" dirty="0">
                <a:latin typeface="Times New Roman" pitchFamily="18" charset="0"/>
              </a:rPr>
              <a:t>0</a:t>
            </a:r>
            <a:r>
              <a:rPr lang="cs-CZ" dirty="0">
                <a:latin typeface="Arial" charset="0"/>
              </a:rPr>
              <a:t> + </a:t>
            </a:r>
            <a:r>
              <a:rPr lang="cs-CZ" i="1" dirty="0">
                <a:latin typeface="Times New Roman" pitchFamily="18" charset="0"/>
              </a:rPr>
              <a:t>b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</a:rPr>
              <a:t>t</a:t>
            </a:r>
            <a:r>
              <a:rPr lang="cs-CZ" dirty="0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	 </a:t>
            </a:r>
            <a:r>
              <a:rPr lang="cs-CZ" i="1" dirty="0" err="1">
                <a:latin typeface="Times New Roman" pitchFamily="18" charset="0"/>
              </a:rPr>
              <a:t>Zisk</a:t>
            </a:r>
            <a:r>
              <a:rPr lang="cs-CZ" i="1" baseline="-25000" dirty="0" err="1">
                <a:latin typeface="Times New Roman" pitchFamily="18" charset="0"/>
              </a:rPr>
              <a:t>t</a:t>
            </a:r>
            <a:r>
              <a:rPr lang="cs-CZ" dirty="0">
                <a:latin typeface="Arial" charset="0"/>
              </a:rPr>
              <a:t> = </a:t>
            </a:r>
            <a:r>
              <a:rPr lang="cs-CZ" i="1" dirty="0">
                <a:latin typeface="Times New Roman" pitchFamily="18" charset="0"/>
              </a:rPr>
              <a:t>c</a:t>
            </a:r>
            <a:r>
              <a:rPr lang="cs-CZ" baseline="-25000" dirty="0">
                <a:latin typeface="Times New Roman" pitchFamily="18" charset="0"/>
              </a:rPr>
              <a:t>0</a:t>
            </a:r>
            <a:r>
              <a:rPr lang="cs-CZ" dirty="0">
                <a:latin typeface="Arial" charset="0"/>
              </a:rPr>
              <a:t> + </a:t>
            </a:r>
            <a:r>
              <a:rPr lang="cs-CZ" i="1" dirty="0">
                <a:latin typeface="Times New Roman" pitchFamily="18" charset="0"/>
              </a:rPr>
              <a:t>c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</a:rPr>
              <a:t>t</a:t>
            </a:r>
            <a:r>
              <a:rPr lang="cs-CZ" dirty="0">
                <a:latin typeface="Arial" charset="0"/>
              </a:rPr>
              <a:t> + </a:t>
            </a:r>
            <a:r>
              <a:rPr lang="cs-CZ" i="1" dirty="0">
                <a:latin typeface="Times New Roman" pitchFamily="18" charset="0"/>
              </a:rPr>
              <a:t>c</a:t>
            </a:r>
            <a:r>
              <a:rPr lang="cs-CZ" baseline="-25000" dirty="0">
                <a:latin typeface="Times New Roman" pitchFamily="18" charset="0"/>
              </a:rPr>
              <a:t>2</a:t>
            </a:r>
            <a:r>
              <a:rPr lang="cs-CZ" i="1" dirty="0">
                <a:latin typeface="Times New Roman" pitchFamily="18" charset="0"/>
              </a:rPr>
              <a:t>t</a:t>
            </a:r>
            <a:r>
              <a:rPr lang="cs-CZ" i="1" baseline="30000" dirty="0">
                <a:latin typeface="Times New Roman" pitchFamily="18" charset="0"/>
              </a:rPr>
              <a:t>2</a:t>
            </a:r>
            <a:r>
              <a:rPr lang="cs-CZ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0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Analýza časových řad </a:t>
            </a:r>
            <a:r>
              <a:rPr lang="cs-CZ" sz="4400" b="1" dirty="0" smtClean="0"/>
              <a:t>(3)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– grafické znázornění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50687404"/>
              </p:ext>
            </p:extLst>
          </p:nvPr>
        </p:nvGraphicFramePr>
        <p:xfrm>
          <a:off x="539552" y="987574"/>
          <a:ext cx="5904656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5" name="List" r:id="rId6" imgW="4505313" imgH="3362293" progId="Excel.Sheet.8">
                  <p:embed/>
                </p:oleObj>
              </mc:Choice>
              <mc:Fallback>
                <p:oleObj name="List" r:id="rId6" imgW="4505313" imgH="3362293" progId="Excel.Sheet.8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987574"/>
                        <a:ext cx="5904656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98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Příklad: Testy H-S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95536" y="1203598"/>
            <a:ext cx="64087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s-CZ" dirty="0" err="1">
                <a:latin typeface="Arial" charset="0"/>
              </a:rPr>
              <a:t>Parkův</a:t>
            </a:r>
            <a:r>
              <a:rPr lang="cs-CZ" dirty="0">
                <a:latin typeface="Arial" charset="0"/>
              </a:rPr>
              <a:t> test:</a:t>
            </a:r>
          </a:p>
          <a:p>
            <a:pPr marL="342900" indent="-342900">
              <a:spcBef>
                <a:spcPct val="50000"/>
              </a:spcBef>
            </a:pPr>
            <a:r>
              <a:rPr lang="cs-CZ" dirty="0">
                <a:latin typeface="Arial" charset="0"/>
              </a:rPr>
              <a:t>	hypotézu H-S zamítáme na hladině 5</a:t>
            </a:r>
            <a:r>
              <a:rPr lang="en-US" dirty="0">
                <a:latin typeface="Arial" charset="0"/>
              </a:rPr>
              <a:t>% </a:t>
            </a:r>
            <a:endParaRPr lang="cs-CZ" dirty="0" smtClean="0"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endParaRPr lang="cs-CZ" dirty="0"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cs-CZ" dirty="0">
                <a:latin typeface="Arial" charset="0"/>
              </a:rPr>
              <a:t>2. </a:t>
            </a:r>
            <a:r>
              <a:rPr lang="cs-CZ" dirty="0" err="1" smtClean="0">
                <a:latin typeface="Arial" charset="0"/>
              </a:rPr>
              <a:t>Bartlettův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test:</a:t>
            </a:r>
          </a:p>
          <a:p>
            <a:pPr marL="342900" indent="-342900">
              <a:spcBef>
                <a:spcPct val="50000"/>
              </a:spcBef>
            </a:pPr>
            <a:r>
              <a:rPr lang="cs-CZ" dirty="0">
                <a:latin typeface="Arial" charset="0"/>
              </a:rPr>
              <a:t>	hypotézu H-S </a:t>
            </a:r>
            <a:r>
              <a:rPr lang="cs-CZ" b="1" dirty="0">
                <a:latin typeface="Arial" charset="0"/>
              </a:rPr>
              <a:t>nezamítáme</a:t>
            </a:r>
            <a:r>
              <a:rPr lang="cs-CZ" dirty="0">
                <a:latin typeface="Arial" charset="0"/>
              </a:rPr>
              <a:t> na hladině 5</a:t>
            </a:r>
            <a:r>
              <a:rPr lang="en-US" dirty="0">
                <a:latin typeface="Arial" charset="0"/>
              </a:rPr>
              <a:t>% </a:t>
            </a:r>
            <a:endParaRPr 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39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Test nulovosti autokorelací reziduí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251520" y="915566"/>
            <a:ext cx="6912768" cy="1586086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/>
              <a:t>Autokorelační funkce 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</a:t>
            </a:r>
            <a:r>
              <a:rPr lang="cs-CZ" sz="2200" i="1" baseline="-25000" dirty="0" smtClean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:    </a:t>
            </a:r>
            <a:r>
              <a:rPr lang="cs-CZ" sz="2200" i="1" baseline="-25000" dirty="0" smtClean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 = </a:t>
            </a:r>
            <a:r>
              <a:rPr lang="cs-CZ" sz="2200" i="1" dirty="0" err="1" smtClean="0">
                <a:latin typeface="Times New Roman" pitchFamily="18" charset="0"/>
              </a:rPr>
              <a:t>Cor</a:t>
            </a:r>
            <a:r>
              <a:rPr lang="cs-CZ" sz="2200" dirty="0" smtClean="0">
                <a:latin typeface="Times New Roman" pitchFamily="18" charset="0"/>
              </a:rPr>
              <a:t>(</a:t>
            </a:r>
            <a:r>
              <a:rPr lang="cs-CZ" sz="2200" i="1" dirty="0" smtClean="0">
                <a:latin typeface="Times New Roman" pitchFamily="18" charset="0"/>
              </a:rPr>
              <a:t>e</a:t>
            </a:r>
            <a:r>
              <a:rPr lang="cs-CZ" sz="2200" i="1" baseline="-25000" dirty="0" smtClean="0">
                <a:latin typeface="Times New Roman" pitchFamily="18" charset="0"/>
              </a:rPr>
              <a:t>t </a:t>
            </a:r>
            <a:r>
              <a:rPr lang="cs-CZ" sz="2200" i="1" dirty="0" smtClean="0">
                <a:latin typeface="Times New Roman" pitchFamily="18" charset="0"/>
              </a:rPr>
              <a:t>,e</a:t>
            </a:r>
            <a:r>
              <a:rPr lang="cs-CZ" sz="2200" i="1" baseline="-25000" dirty="0" smtClean="0">
                <a:latin typeface="Times New Roman" pitchFamily="18" charset="0"/>
              </a:rPr>
              <a:t>t-k</a:t>
            </a:r>
            <a:r>
              <a:rPr lang="cs-CZ" sz="2200" dirty="0" smtClean="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200" dirty="0" smtClean="0">
                <a:latin typeface="Times New Roman" pitchFamily="18" charset="0"/>
              </a:rPr>
              <a:t>     Má platit:        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</a:t>
            </a:r>
            <a:r>
              <a:rPr lang="cs-CZ" sz="2200" i="1" baseline="-25000" dirty="0" smtClean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 = </a:t>
            </a:r>
            <a:r>
              <a:rPr lang="cs-CZ" sz="2200" dirty="0" smtClean="0">
                <a:latin typeface="Times New Roman" pitchFamily="18" charset="0"/>
                <a:sym typeface="Symbol" pitchFamily="18" charset="2"/>
              </a:rPr>
              <a:t>0 pro 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k </a:t>
            </a:r>
            <a:r>
              <a:rPr lang="cs-CZ" sz="2200" dirty="0" smtClean="0">
                <a:latin typeface="Times New Roman" pitchFamily="18" charset="0"/>
                <a:sym typeface="Symbol" pitchFamily="18" charset="2"/>
              </a:rPr>
              <a:t> 0</a:t>
            </a:r>
            <a:endParaRPr lang="cs-CZ" sz="2200" dirty="0" smtClean="0">
              <a:latin typeface="Times New Roman" pitchFamily="18" charset="0"/>
            </a:endParaRPr>
          </a:p>
          <a:p>
            <a:r>
              <a:rPr lang="cs-CZ" sz="2200" dirty="0" smtClean="0">
                <a:latin typeface="Times New Roman" pitchFamily="18" charset="0"/>
                <a:sym typeface="Symbol" pitchFamily="18" charset="2"/>
              </a:rPr>
              <a:t>Odhady autokorelační funkce </a:t>
            </a:r>
            <a:r>
              <a:rPr lang="cs-CZ" sz="2200" i="1" dirty="0" err="1" smtClean="0">
                <a:latin typeface="Times New Roman" pitchFamily="18" charset="0"/>
                <a:sym typeface="Symbol" pitchFamily="18" charset="2"/>
              </a:rPr>
              <a:t>r</a:t>
            </a:r>
            <a:r>
              <a:rPr lang="cs-CZ" sz="2200" i="1" baseline="-25000" dirty="0" err="1" smtClean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2200" i="1" dirty="0" smtClean="0">
                <a:latin typeface="Times New Roman" pitchFamily="18" charset="0"/>
                <a:sym typeface="Symbol" pitchFamily="18" charset="2"/>
              </a:rPr>
              <a:t>:</a:t>
            </a:r>
          </a:p>
          <a:p>
            <a:endParaRPr lang="cs-CZ" sz="2400" i="1" dirty="0"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117992"/>
              </p:ext>
            </p:extLst>
          </p:nvPr>
        </p:nvGraphicFramePr>
        <p:xfrm>
          <a:off x="4603750" y="1563638"/>
          <a:ext cx="126439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8" name="Rovnice" r:id="rId6" imgW="838200" imgH="660400" progId="Equation.3">
                  <p:embed/>
                </p:oleObj>
              </mc:Choice>
              <mc:Fallback>
                <p:oleObj name="Rovnice" r:id="rId6" imgW="838200" imgH="66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1563638"/>
                        <a:ext cx="1264394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15125" y="2501652"/>
            <a:ext cx="222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Test H</a:t>
            </a:r>
            <a:r>
              <a:rPr lang="cs-CZ" baseline="-25000" dirty="0"/>
              <a:t>0</a:t>
            </a:r>
            <a:r>
              <a:rPr lang="cs-CZ" dirty="0"/>
              <a:t>: </a:t>
            </a:r>
            <a:r>
              <a:rPr lang="cs-CZ" i="1" dirty="0">
                <a:latin typeface="Times New Roman" pitchFamily="18" charset="0"/>
                <a:sym typeface="Symbol" pitchFamily="18" charset="2"/>
              </a:rPr>
              <a:t></a:t>
            </a:r>
            <a:r>
              <a:rPr lang="cs-CZ" i="1" baseline="-25000" dirty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i="1" dirty="0">
                <a:latin typeface="Times New Roman" pitchFamily="18" charset="0"/>
                <a:sym typeface="Symbol" pitchFamily="18" charset="2"/>
              </a:rPr>
              <a:t> = </a:t>
            </a:r>
            <a:r>
              <a:rPr lang="cs-CZ" dirty="0">
                <a:latin typeface="Times New Roman" pitchFamily="18" charset="0"/>
                <a:sym typeface="Symbol" pitchFamily="18" charset="2"/>
              </a:rPr>
              <a:t>0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7583" y="2989838"/>
            <a:ext cx="1995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 smtClean="0"/>
              <a:t>Testové </a:t>
            </a:r>
            <a:r>
              <a:rPr lang="cs-CZ" dirty="0"/>
              <a:t>kritérium: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486189"/>
              </p:ext>
            </p:extLst>
          </p:nvPr>
        </p:nvGraphicFramePr>
        <p:xfrm>
          <a:off x="2823579" y="2787229"/>
          <a:ext cx="1296145" cy="77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9" name="Rovnice" r:id="rId8" imgW="774364" imgH="457002" progId="Equation.3">
                  <p:embed/>
                </p:oleObj>
              </mc:Choice>
              <mc:Fallback>
                <p:oleObj name="Rovnice" r:id="rId8" imgW="774364" imgH="4570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3579" y="2787229"/>
                        <a:ext cx="1296145" cy="77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28774" y="3638897"/>
            <a:ext cx="428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/>
              <a:t>Obor přijetí: </a:t>
            </a:r>
            <a:r>
              <a:rPr lang="cs-CZ" i="1" dirty="0">
                <a:latin typeface="Times New Roman" pitchFamily="18" charset="0"/>
              </a:rPr>
              <a:t>A</a:t>
            </a:r>
            <a:r>
              <a:rPr lang="cs-CZ" dirty="0">
                <a:latin typeface="Times New Roman" pitchFamily="18" charset="0"/>
              </a:rPr>
              <a:t> = (-</a:t>
            </a:r>
            <a:r>
              <a:rPr lang="cs-CZ" i="1" dirty="0">
                <a:latin typeface="Times New Roman" pitchFamily="18" charset="0"/>
              </a:rPr>
              <a:t>u</a:t>
            </a:r>
            <a:r>
              <a:rPr lang="cs-CZ" baseline="-25000" dirty="0">
                <a:latin typeface="Times New Roman" pitchFamily="18" charset="0"/>
              </a:rPr>
              <a:t>1-</a:t>
            </a:r>
            <a:r>
              <a:rPr lang="cs-CZ" baseline="-25000" dirty="0">
                <a:latin typeface="Times New Roman" pitchFamily="18" charset="0"/>
                <a:sym typeface="Symbol" pitchFamily="18" charset="2"/>
              </a:rPr>
              <a:t>/2 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u</a:t>
            </a:r>
            <a:r>
              <a:rPr lang="cs-CZ" baseline="-25000" dirty="0">
                <a:latin typeface="Times New Roman" pitchFamily="18" charset="0"/>
              </a:rPr>
              <a:t>1-</a:t>
            </a:r>
            <a:r>
              <a:rPr lang="cs-CZ" baseline="-25000" dirty="0">
                <a:latin typeface="Times New Roman" pitchFamily="18" charset="0"/>
                <a:sym typeface="Symbol" pitchFamily="18" charset="2"/>
              </a:rPr>
              <a:t>/2</a:t>
            </a:r>
            <a:r>
              <a:rPr lang="cs-CZ" dirty="0">
                <a:latin typeface="Times New Roman" pitchFamily="18" charset="0"/>
              </a:rPr>
              <a:t>)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863179" y="4236831"/>
            <a:ext cx="3457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Má platit: </a:t>
            </a:r>
            <a:r>
              <a:rPr lang="en-US" i="1" dirty="0">
                <a:latin typeface="Times New Roman" pitchFamily="18" charset="0"/>
              </a:rPr>
              <a:t>T</a:t>
            </a:r>
            <a:r>
              <a:rPr lang="cs-CZ" i="1" baseline="-25000" dirty="0" err="1">
                <a:latin typeface="Times New Roman" pitchFamily="18" charset="0"/>
              </a:rPr>
              <a:t>k</a:t>
            </a:r>
            <a:r>
              <a:rPr lang="cs-CZ" dirty="0" err="1">
                <a:sym typeface="Symbol" pitchFamily="18" charset="2"/>
              </a:rPr>
              <a:t></a:t>
            </a:r>
            <a:r>
              <a:rPr lang="cs-CZ" i="1" dirty="0" err="1">
                <a:latin typeface="Times New Roman" pitchFamily="18" charset="0"/>
                <a:sym typeface="Symbol" pitchFamily="18" charset="2"/>
              </a:rPr>
              <a:t>A</a:t>
            </a:r>
            <a:r>
              <a:rPr lang="cs-CZ" dirty="0">
                <a:sym typeface="Symbol" pitchFamily="18" charset="2"/>
              </a:rPr>
              <a:t> pro </a:t>
            </a:r>
            <a:r>
              <a:rPr lang="cs-CZ" i="1" dirty="0">
                <a:latin typeface="Times New Roman" pitchFamily="18" charset="0"/>
                <a:sym typeface="Symbol" pitchFamily="18" charset="2"/>
              </a:rPr>
              <a:t>k </a:t>
            </a:r>
            <a:r>
              <a:rPr lang="cs-CZ" dirty="0">
                <a:latin typeface="Times New Roman" pitchFamily="18" charset="0"/>
                <a:sym typeface="Symbol" pitchFamily="18" charset="2"/>
              </a:rPr>
              <a:t>&gt; 0</a:t>
            </a:r>
            <a:endParaRPr lang="cs-CZ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Korelace dvou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1520" y="915566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2 ČŘ:    </a:t>
            </a:r>
            <a:r>
              <a:rPr lang="cs-CZ" i="1" dirty="0">
                <a:latin typeface="Times New Roman" pitchFamily="18" charset="0"/>
              </a:rPr>
              <a:t>X </a:t>
            </a:r>
            <a:r>
              <a:rPr lang="cs-CZ" dirty="0">
                <a:latin typeface="Times New Roman" pitchFamily="18" charset="0"/>
              </a:rPr>
              <a:t>:</a:t>
            </a:r>
            <a:r>
              <a:rPr lang="cs-CZ" dirty="0"/>
              <a:t>  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2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3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4</a:t>
            </a:r>
            <a:r>
              <a:rPr lang="cs-CZ" dirty="0">
                <a:latin typeface="Times New Roman" pitchFamily="18" charset="0"/>
              </a:rPr>
              <a:t>,…, </a:t>
            </a:r>
            <a:r>
              <a:rPr lang="cs-CZ" i="1" dirty="0" err="1">
                <a:latin typeface="Times New Roman" pitchFamily="18" charset="0"/>
              </a:rPr>
              <a:t>x</a:t>
            </a:r>
            <a:r>
              <a:rPr lang="cs-CZ" i="1" baseline="-25000" dirty="0" err="1">
                <a:latin typeface="Times New Roman" pitchFamily="18" charset="0"/>
              </a:rPr>
              <a:t>n</a:t>
            </a:r>
            <a:r>
              <a:rPr lang="cs-CZ" dirty="0">
                <a:latin typeface="Times New Roman" pitchFamily="18" charset="0"/>
              </a:rPr>
              <a:t>       </a:t>
            </a:r>
            <a:r>
              <a:rPr lang="cs-CZ" i="1" dirty="0">
                <a:latin typeface="Times New Roman" pitchFamily="18" charset="0"/>
              </a:rPr>
              <a:t>Y </a:t>
            </a:r>
            <a:r>
              <a:rPr lang="cs-CZ" dirty="0">
                <a:latin typeface="Times New Roman" pitchFamily="18" charset="0"/>
              </a:rPr>
              <a:t>:</a:t>
            </a:r>
            <a:r>
              <a:rPr lang="cs-CZ" dirty="0"/>
              <a:t>   </a:t>
            </a:r>
            <a:r>
              <a:rPr lang="cs-CZ" i="1" dirty="0">
                <a:latin typeface="Times New Roman" pitchFamily="18" charset="0"/>
              </a:rPr>
              <a:t>y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y</a:t>
            </a:r>
            <a:r>
              <a:rPr lang="cs-CZ" baseline="-25000" dirty="0">
                <a:latin typeface="Times New Roman" pitchFamily="18" charset="0"/>
              </a:rPr>
              <a:t>2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y</a:t>
            </a:r>
            <a:r>
              <a:rPr lang="cs-CZ" baseline="-25000" dirty="0">
                <a:latin typeface="Times New Roman" pitchFamily="18" charset="0"/>
              </a:rPr>
              <a:t>3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y</a:t>
            </a:r>
            <a:r>
              <a:rPr lang="cs-CZ" baseline="-25000" dirty="0">
                <a:latin typeface="Times New Roman" pitchFamily="18" charset="0"/>
              </a:rPr>
              <a:t>4</a:t>
            </a:r>
            <a:r>
              <a:rPr lang="cs-CZ" dirty="0">
                <a:latin typeface="Times New Roman" pitchFamily="18" charset="0"/>
              </a:rPr>
              <a:t>,…, </a:t>
            </a:r>
            <a:r>
              <a:rPr lang="cs-CZ" i="1" dirty="0" err="1">
                <a:latin typeface="Times New Roman" pitchFamily="18" charset="0"/>
              </a:rPr>
              <a:t>y</a:t>
            </a:r>
            <a:r>
              <a:rPr lang="cs-CZ" i="1" baseline="-25000" dirty="0" err="1">
                <a:latin typeface="Times New Roman" pitchFamily="18" charset="0"/>
              </a:rPr>
              <a:t>n</a:t>
            </a:r>
            <a:endParaRPr lang="cs-CZ" i="1" dirty="0">
              <a:latin typeface="Times New Roman" pitchFamily="18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180180"/>
              </p:ext>
            </p:extLst>
          </p:nvPr>
        </p:nvGraphicFramePr>
        <p:xfrm>
          <a:off x="539552" y="1563639"/>
          <a:ext cx="2973387" cy="601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0" name="Rovnice" r:id="rId6" imgW="1752600" imgH="431800" progId="Equation.3">
                  <p:embed/>
                </p:oleObj>
              </mc:Choice>
              <mc:Fallback>
                <p:oleObj name="Rovnice" r:id="rId6" imgW="1752600" imgH="431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63639"/>
                        <a:ext cx="2973387" cy="601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57180"/>
              </p:ext>
            </p:extLst>
          </p:nvPr>
        </p:nvGraphicFramePr>
        <p:xfrm>
          <a:off x="539552" y="2427735"/>
          <a:ext cx="299720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" name="Rovnice" r:id="rId8" imgW="1765300" imgH="660400" progId="Equation.3">
                  <p:embed/>
                </p:oleObj>
              </mc:Choice>
              <mc:Fallback>
                <p:oleObj name="Rovnice" r:id="rId8" imgW="1765300" imgH="660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427735"/>
                        <a:ext cx="2997200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211960" y="1707654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- </a:t>
            </a:r>
            <a:r>
              <a:rPr lang="cs-CZ" b="1" i="1" dirty="0"/>
              <a:t>kovariance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126235" y="2515741"/>
            <a:ext cx="4191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- </a:t>
            </a:r>
            <a:r>
              <a:rPr lang="cs-CZ" b="1" i="1" dirty="0"/>
              <a:t>korelace</a:t>
            </a:r>
            <a:r>
              <a:rPr lang="cs-CZ" dirty="0"/>
              <a:t> (normovaná </a:t>
            </a:r>
            <a:r>
              <a:rPr lang="cs-CZ" i="1" dirty="0" err="1">
                <a:latin typeface="Times New Roman" pitchFamily="18" charset="0"/>
              </a:rPr>
              <a:t>c</a:t>
            </a:r>
            <a:r>
              <a:rPr lang="cs-CZ" i="1" baseline="-25000" dirty="0" err="1">
                <a:latin typeface="Times New Roman" pitchFamily="18" charset="0"/>
              </a:rPr>
              <a:t>xy</a:t>
            </a:r>
            <a:r>
              <a:rPr lang="cs-CZ" dirty="0"/>
              <a:t>)</a:t>
            </a:r>
          </a:p>
          <a:p>
            <a:pPr>
              <a:spcBef>
                <a:spcPct val="50000"/>
              </a:spcBef>
            </a:pPr>
            <a:r>
              <a:rPr lang="cs-CZ" dirty="0"/>
              <a:t>      číslo z intervalu </a:t>
            </a:r>
            <a:r>
              <a:rPr lang="en-US" dirty="0"/>
              <a:t>[-1; 1]</a:t>
            </a:r>
            <a:endParaRPr lang="cs-CZ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67544" y="3530154"/>
            <a:ext cx="4392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sym typeface="Symbol" pitchFamily="18" charset="2"/>
              </a:rPr>
              <a:t>  </a:t>
            </a:r>
            <a:r>
              <a:rPr lang="cs-CZ" b="1" dirty="0">
                <a:latin typeface="Times New Roman" pitchFamily="18" charset="0"/>
              </a:rPr>
              <a:t>1:</a:t>
            </a:r>
            <a:r>
              <a:rPr lang="cs-CZ" dirty="0">
                <a:latin typeface="Times New Roman" pitchFamily="18" charset="0"/>
              </a:rPr>
              <a:t> shodný vývoj hodnot časových řad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29866" y="3899486"/>
            <a:ext cx="4070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sym typeface="Symbol" pitchFamily="18" charset="2"/>
              </a:rPr>
              <a:t> </a:t>
            </a:r>
            <a:r>
              <a:rPr lang="cs-CZ" b="1" dirty="0">
                <a:latin typeface="Times New Roman" pitchFamily="18" charset="0"/>
              </a:rPr>
              <a:t>  -1:</a:t>
            </a:r>
            <a:r>
              <a:rPr lang="cs-CZ" dirty="0">
                <a:latin typeface="Times New Roman" pitchFamily="18" charset="0"/>
              </a:rPr>
              <a:t> opačný vývoj hodnot časových řad</a:t>
            </a:r>
          </a:p>
        </p:txBody>
      </p:sp>
    </p:spTree>
    <p:extLst>
      <p:ext uri="{BB962C8B-B14F-4D97-AF65-F5344CB8AC3E}">
        <p14:creationId xmlns:p14="http://schemas.microsoft.com/office/powerpoint/2010/main" val="24997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Autokorelace časové řady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1520" y="915566"/>
            <a:ext cx="69847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ČŘ:    </a:t>
            </a:r>
            <a:r>
              <a:rPr lang="cs-CZ" i="1" dirty="0">
                <a:latin typeface="Times New Roman" pitchFamily="18" charset="0"/>
              </a:rPr>
              <a:t>X </a:t>
            </a:r>
            <a:r>
              <a:rPr lang="cs-CZ" dirty="0">
                <a:latin typeface="Times New Roman" pitchFamily="18" charset="0"/>
              </a:rPr>
              <a:t>:</a:t>
            </a:r>
            <a:r>
              <a:rPr lang="cs-CZ" dirty="0"/>
              <a:t>  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2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3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baseline="-25000" dirty="0">
                <a:latin typeface="Times New Roman" pitchFamily="18" charset="0"/>
              </a:rPr>
              <a:t>4</a:t>
            </a:r>
            <a:r>
              <a:rPr lang="cs-CZ" dirty="0">
                <a:latin typeface="Times New Roman" pitchFamily="18" charset="0"/>
              </a:rPr>
              <a:t>,…, </a:t>
            </a:r>
            <a:r>
              <a:rPr lang="cs-CZ" i="1" dirty="0" err="1">
                <a:latin typeface="Times New Roman" pitchFamily="18" charset="0"/>
              </a:rPr>
              <a:t>x</a:t>
            </a:r>
            <a:r>
              <a:rPr lang="cs-CZ" i="1" baseline="-25000" dirty="0" err="1">
                <a:latin typeface="Times New Roman" pitchFamily="18" charset="0"/>
              </a:rPr>
              <a:t>n</a:t>
            </a:r>
            <a:r>
              <a:rPr lang="cs-CZ" i="1" baseline="-25000" dirty="0">
                <a:latin typeface="Times New Roman" pitchFamily="18" charset="0"/>
              </a:rPr>
              <a:t>-k</a:t>
            </a:r>
            <a:r>
              <a:rPr lang="cs-CZ" dirty="0">
                <a:latin typeface="Times New Roman" pitchFamily="18" charset="0"/>
              </a:rPr>
              <a:t>       </a:t>
            </a:r>
            <a:r>
              <a:rPr lang="cs-CZ" i="1" dirty="0">
                <a:latin typeface="Times New Roman" pitchFamily="18" charset="0"/>
              </a:rPr>
              <a:t>Y </a:t>
            </a:r>
            <a:r>
              <a:rPr lang="cs-CZ" dirty="0">
                <a:latin typeface="Times New Roman" pitchFamily="18" charset="0"/>
              </a:rPr>
              <a:t>:</a:t>
            </a:r>
            <a:r>
              <a:rPr lang="cs-CZ" dirty="0"/>
              <a:t> </a:t>
            </a:r>
            <a:r>
              <a:rPr lang="cs-CZ" i="1" dirty="0" err="1">
                <a:latin typeface="Times New Roman" pitchFamily="18" charset="0"/>
              </a:rPr>
              <a:t>x</a:t>
            </a:r>
            <a:r>
              <a:rPr lang="cs-CZ" i="1" baseline="-25000" dirty="0" err="1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i="1" baseline="-25000" dirty="0">
                <a:latin typeface="Times New Roman" pitchFamily="18" charset="0"/>
              </a:rPr>
              <a:t>k</a:t>
            </a:r>
            <a:r>
              <a:rPr lang="cs-CZ" baseline="-25000" dirty="0">
                <a:latin typeface="Times New Roman" pitchFamily="18" charset="0"/>
              </a:rPr>
              <a:t>+1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i="1" baseline="-25000" dirty="0">
                <a:latin typeface="Times New Roman" pitchFamily="18" charset="0"/>
              </a:rPr>
              <a:t>k</a:t>
            </a:r>
            <a:r>
              <a:rPr lang="cs-CZ" baseline="-25000" dirty="0">
                <a:latin typeface="Times New Roman" pitchFamily="18" charset="0"/>
              </a:rPr>
              <a:t>+2</a:t>
            </a:r>
            <a:r>
              <a:rPr lang="cs-CZ" dirty="0">
                <a:latin typeface="Times New Roman" pitchFamily="18" charset="0"/>
              </a:rPr>
              <a:t>,…, </a:t>
            </a:r>
            <a:r>
              <a:rPr lang="cs-CZ" i="1" dirty="0" err="1">
                <a:latin typeface="Times New Roman" pitchFamily="18" charset="0"/>
              </a:rPr>
              <a:t>x</a:t>
            </a:r>
            <a:r>
              <a:rPr lang="cs-CZ" i="1" baseline="-25000" dirty="0" err="1">
                <a:latin typeface="Times New Roman" pitchFamily="18" charset="0"/>
              </a:rPr>
              <a:t>n</a:t>
            </a:r>
            <a:r>
              <a:rPr lang="cs-CZ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	 - vzájemný posun o </a:t>
            </a:r>
            <a:r>
              <a:rPr lang="cs-CZ" i="1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časových jednotek (</a:t>
            </a:r>
            <a:r>
              <a:rPr lang="cs-CZ" i="1" dirty="0">
                <a:latin typeface="Times New Roman" pitchFamily="18" charset="0"/>
              </a:rPr>
              <a:t>k </a:t>
            </a:r>
            <a:r>
              <a:rPr lang="cs-CZ" dirty="0">
                <a:latin typeface="Times New Roman" pitchFamily="18" charset="0"/>
              </a:rPr>
              <a:t>= 1,2,…)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25433"/>
              </p:ext>
            </p:extLst>
          </p:nvPr>
        </p:nvGraphicFramePr>
        <p:xfrm>
          <a:off x="683568" y="1923678"/>
          <a:ext cx="28803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Rovnice" r:id="rId6" imgW="1930400" imgH="647700" progId="Equation.3">
                  <p:embed/>
                </p:oleObj>
              </mc:Choice>
              <mc:Fallback>
                <p:oleObj name="Rovnice" r:id="rId6" imgW="1930400" imgH="647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923678"/>
                        <a:ext cx="28803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923928" y="2139702"/>
            <a:ext cx="4572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cs-CZ" dirty="0" smtClean="0"/>
              <a:t>autokorelace </a:t>
            </a:r>
            <a:r>
              <a:rPr lang="cs-CZ" i="1" dirty="0"/>
              <a:t>k</a:t>
            </a:r>
            <a:r>
              <a:rPr lang="cs-CZ" dirty="0"/>
              <a:t>-</a:t>
            </a:r>
            <a:r>
              <a:rPr lang="cs-CZ" dirty="0" err="1"/>
              <a:t>tého</a:t>
            </a:r>
            <a:r>
              <a:rPr lang="cs-CZ" dirty="0"/>
              <a:t> řádu- ACF  	</a:t>
            </a:r>
            <a:endParaRPr lang="cs-CZ" dirty="0" smtClean="0"/>
          </a:p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cs-CZ" dirty="0" smtClean="0"/>
              <a:t>číslo </a:t>
            </a:r>
            <a:r>
              <a:rPr lang="cs-CZ" dirty="0"/>
              <a:t>z intervalu </a:t>
            </a:r>
            <a:r>
              <a:rPr lang="en-US" dirty="0"/>
              <a:t>[-1; 1]</a:t>
            </a:r>
            <a:endParaRPr lang="cs-CZ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88330" y="3229719"/>
            <a:ext cx="4248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sym typeface="Symbol" pitchFamily="18" charset="2"/>
              </a:rPr>
              <a:t>  </a:t>
            </a:r>
            <a:r>
              <a:rPr lang="cs-CZ" b="1" dirty="0">
                <a:latin typeface="Times New Roman" pitchFamily="18" charset="0"/>
              </a:rPr>
              <a:t>1: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-té sousední hodnoty jsou si blízké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77069" y="3579862"/>
            <a:ext cx="447099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sym typeface="Symbol" pitchFamily="18" charset="2"/>
              </a:rPr>
              <a:t> </a:t>
            </a:r>
            <a:r>
              <a:rPr lang="cs-CZ" b="1" dirty="0">
                <a:latin typeface="Times New Roman" pitchFamily="18" charset="0"/>
              </a:rPr>
              <a:t>  -1: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-té sousední hodnoty jsou si opačné</a:t>
            </a:r>
          </a:p>
          <a:p>
            <a:pPr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sym typeface="Symbol" pitchFamily="18" charset="2"/>
              </a:rPr>
              <a:t>   </a:t>
            </a:r>
            <a:r>
              <a:rPr lang="cs-CZ" b="1" dirty="0">
                <a:latin typeface="Times New Roman" pitchFamily="18" charset="0"/>
              </a:rPr>
              <a:t>0: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-té sousední hodnoty jsou nezávislé</a:t>
            </a:r>
          </a:p>
        </p:txBody>
      </p:sp>
    </p:spTree>
    <p:extLst>
      <p:ext uri="{BB962C8B-B14F-4D97-AF65-F5344CB8AC3E}">
        <p14:creationId xmlns:p14="http://schemas.microsoft.com/office/powerpoint/2010/main" val="21786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Příklad: test nulovosti autokorelací reziduí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251520" y="769432"/>
            <a:ext cx="510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  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	    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t-</a:t>
            </a:r>
            <a:r>
              <a:rPr lang="cs-CZ" sz="1600" baseline="-25000" dirty="0">
                <a:latin typeface="Times New Roman" pitchFamily="18" charset="0"/>
              </a:rPr>
              <a:t>1</a:t>
            </a:r>
            <a:r>
              <a:rPr lang="cs-CZ" sz="1600" i="1" baseline="-25000" dirty="0">
                <a:latin typeface="Times New Roman" pitchFamily="18" charset="0"/>
              </a:rPr>
              <a:t>	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t-</a:t>
            </a:r>
            <a:r>
              <a:rPr lang="cs-CZ" sz="1600" baseline="-25000" dirty="0">
                <a:latin typeface="Times New Roman" pitchFamily="18" charset="0"/>
              </a:rPr>
              <a:t>2</a:t>
            </a:r>
            <a:r>
              <a:rPr lang="cs-CZ" sz="1600" i="1" baseline="-25000" dirty="0">
                <a:latin typeface="Times New Roman" pitchFamily="18" charset="0"/>
              </a:rPr>
              <a:t>        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t-</a:t>
            </a:r>
            <a:r>
              <a:rPr lang="cs-CZ" sz="1600" baseline="-25000" dirty="0">
                <a:latin typeface="Times New Roman" pitchFamily="18" charset="0"/>
              </a:rPr>
              <a:t>3        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t-</a:t>
            </a:r>
            <a:r>
              <a:rPr lang="cs-CZ" sz="1600" baseline="-25000" dirty="0">
                <a:latin typeface="Times New Roman" pitchFamily="18" charset="0"/>
              </a:rPr>
              <a:t>4</a:t>
            </a:r>
            <a:r>
              <a:rPr lang="cs-CZ" sz="1600" i="1" baseline="-25000" dirty="0">
                <a:latin typeface="Times New Roman" pitchFamily="18" charset="0"/>
              </a:rPr>
              <a:t>       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t-</a:t>
            </a:r>
            <a:r>
              <a:rPr lang="cs-CZ" sz="1600" baseline="-25000" dirty="0">
                <a:latin typeface="Times New Roman" pitchFamily="18" charset="0"/>
              </a:rPr>
              <a:t>5        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t-</a:t>
            </a:r>
            <a:r>
              <a:rPr lang="cs-CZ" sz="1600" baseline="-25000" dirty="0">
                <a:latin typeface="Times New Roman" pitchFamily="18" charset="0"/>
              </a:rPr>
              <a:t>6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577273"/>
              </p:ext>
            </p:extLst>
          </p:nvPr>
        </p:nvGraphicFramePr>
        <p:xfrm>
          <a:off x="323528" y="1138764"/>
          <a:ext cx="4340225" cy="3521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4" name="List" r:id="rId6" imgW="4772015" imgH="3905129" progId="Excel.Sheet.8">
                  <p:embed/>
                </p:oleObj>
              </mc:Choice>
              <mc:Fallback>
                <p:oleObj name="List" r:id="rId6" imgW="4772015" imgH="3905129" progId="Excel.Sheet.8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38764"/>
                        <a:ext cx="4340225" cy="35212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4860032" y="1138764"/>
            <a:ext cx="3816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sz="1600" dirty="0"/>
              <a:t>Autokorelační funkce 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</a:t>
            </a:r>
            <a:r>
              <a:rPr lang="cs-CZ" sz="1600" i="1" baseline="-25000" dirty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1600" i="1" dirty="0" smtClean="0">
                <a:latin typeface="Times New Roman" pitchFamily="18" charset="0"/>
                <a:sym typeface="Symbol" pitchFamily="18" charset="2"/>
              </a:rPr>
              <a:t>:  </a:t>
            </a:r>
            <a:r>
              <a:rPr lang="cs-CZ" sz="1600" i="1" baseline="-25000" dirty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 = </a:t>
            </a:r>
            <a:r>
              <a:rPr lang="cs-CZ" sz="1600" i="1" dirty="0" err="1">
                <a:latin typeface="Times New Roman" pitchFamily="18" charset="0"/>
              </a:rPr>
              <a:t>Cor</a:t>
            </a:r>
            <a:r>
              <a:rPr lang="cs-CZ" sz="1600" dirty="0">
                <a:latin typeface="Times New Roman" pitchFamily="18" charset="0"/>
              </a:rPr>
              <a:t>(</a:t>
            </a:r>
            <a:r>
              <a:rPr lang="cs-CZ" sz="1600" i="1" dirty="0">
                <a:latin typeface="Times New Roman" pitchFamily="18" charset="0"/>
              </a:rPr>
              <a:t>e</a:t>
            </a:r>
            <a:r>
              <a:rPr lang="cs-CZ" sz="1600" i="1" baseline="-25000" dirty="0">
                <a:latin typeface="Times New Roman" pitchFamily="18" charset="0"/>
              </a:rPr>
              <a:t>t </a:t>
            </a:r>
            <a:r>
              <a:rPr lang="cs-CZ" sz="1600" i="1" dirty="0">
                <a:latin typeface="Times New Roman" pitchFamily="18" charset="0"/>
              </a:rPr>
              <a:t>,e</a:t>
            </a:r>
            <a:r>
              <a:rPr lang="cs-CZ" sz="1600" i="1" baseline="-25000" dirty="0">
                <a:latin typeface="Times New Roman" pitchFamily="18" charset="0"/>
              </a:rPr>
              <a:t>t-k</a:t>
            </a:r>
            <a:r>
              <a:rPr lang="cs-CZ" sz="1600" dirty="0" smtClean="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cs-CZ" sz="1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sz="1600" dirty="0">
                <a:latin typeface="Times New Roman" pitchFamily="18" charset="0"/>
              </a:rPr>
              <a:t>Má platit (</a:t>
            </a:r>
            <a:r>
              <a:rPr lang="cs-CZ" sz="1600" b="1" i="1" dirty="0">
                <a:latin typeface="Times New Roman" pitchFamily="18" charset="0"/>
              </a:rPr>
              <a:t>H</a:t>
            </a:r>
            <a:r>
              <a:rPr lang="cs-CZ" sz="1600" b="1" i="1" baseline="-25000" dirty="0">
                <a:latin typeface="Times New Roman" pitchFamily="18" charset="0"/>
              </a:rPr>
              <a:t>o</a:t>
            </a:r>
            <a:r>
              <a:rPr lang="cs-CZ" sz="1600" dirty="0">
                <a:latin typeface="Times New Roman" pitchFamily="18" charset="0"/>
              </a:rPr>
              <a:t>): 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</a:t>
            </a:r>
            <a:r>
              <a:rPr lang="cs-CZ" sz="1600" i="1" baseline="-25000" dirty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 = </a:t>
            </a:r>
            <a:r>
              <a:rPr lang="cs-CZ" sz="1600" dirty="0">
                <a:latin typeface="Times New Roman" pitchFamily="18" charset="0"/>
                <a:sym typeface="Symbol" pitchFamily="18" charset="2"/>
              </a:rPr>
              <a:t>0 pro 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k </a:t>
            </a:r>
            <a:r>
              <a:rPr lang="cs-CZ" sz="1600" dirty="0">
                <a:latin typeface="Times New Roman" pitchFamily="18" charset="0"/>
                <a:sym typeface="Symbol" pitchFamily="18" charset="2"/>
              </a:rPr>
              <a:t> </a:t>
            </a:r>
            <a:r>
              <a:rPr lang="cs-CZ" sz="1600" dirty="0" smtClean="0">
                <a:latin typeface="Times New Roman" pitchFamily="18" charset="0"/>
                <a:sym typeface="Symbol" pitchFamily="18" charset="2"/>
              </a:rPr>
              <a:t>0</a:t>
            </a:r>
          </a:p>
          <a:p>
            <a:pPr>
              <a:buFont typeface="Wingdings" pitchFamily="2" charset="2"/>
              <a:buNone/>
            </a:pPr>
            <a:endParaRPr lang="cs-CZ" sz="1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sz="1600" dirty="0">
                <a:latin typeface="Times New Roman" pitchFamily="18" charset="0"/>
                <a:sym typeface="Symbol" pitchFamily="18" charset="2"/>
              </a:rPr>
              <a:t>Odhady ACF </a:t>
            </a:r>
            <a:r>
              <a:rPr lang="cs-CZ" sz="1600" i="1" dirty="0" err="1">
                <a:latin typeface="Times New Roman" pitchFamily="18" charset="0"/>
                <a:sym typeface="Symbol" pitchFamily="18" charset="2"/>
              </a:rPr>
              <a:t>r</a:t>
            </a:r>
            <a:r>
              <a:rPr lang="cs-CZ" sz="1600" i="1" baseline="-25000" dirty="0" err="1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1600" i="1" baseline="-250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a výpočet </a:t>
            </a:r>
            <a:r>
              <a:rPr lang="en-US" sz="1600" i="1" dirty="0">
                <a:latin typeface="Times New Roman" pitchFamily="18" charset="0"/>
                <a:sym typeface="Symbol" pitchFamily="18" charset="2"/>
              </a:rPr>
              <a:t>T</a:t>
            </a:r>
            <a:r>
              <a:rPr lang="cs-CZ" sz="1600" i="1" baseline="-25000" dirty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1600" i="1" dirty="0">
                <a:latin typeface="Times New Roman" pitchFamily="18" charset="0"/>
                <a:sym typeface="Symbol" pitchFamily="18" charset="2"/>
              </a:rPr>
              <a:t>:</a:t>
            </a:r>
            <a:endParaRPr lang="cs-CZ" sz="1600" i="1" dirty="0"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49842"/>
              </p:ext>
            </p:extLst>
          </p:nvPr>
        </p:nvGraphicFramePr>
        <p:xfrm>
          <a:off x="6117337" y="2462203"/>
          <a:ext cx="1406992" cy="1333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5" name="List" r:id="rId8" imgW="1228771" imgH="1152616" progId="Excel.Sheet.8">
                  <p:embed/>
                </p:oleObj>
              </mc:Choice>
              <mc:Fallback>
                <p:oleObj name="List" r:id="rId8" imgW="1228771" imgH="1152616" progId="Excel.Sheet.8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7337" y="2462203"/>
                        <a:ext cx="1406992" cy="1333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5004048" y="3867894"/>
            <a:ext cx="32766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 dirty="0"/>
              <a:t>Obor přijetí</a:t>
            </a:r>
            <a:r>
              <a:rPr lang="cs-CZ" sz="1400" dirty="0"/>
              <a:t> </a:t>
            </a:r>
            <a:r>
              <a:rPr lang="cs-CZ" sz="1400" b="1" dirty="0">
                <a:latin typeface="Times New Roman" pitchFamily="18" charset="0"/>
              </a:rPr>
              <a:t>H</a:t>
            </a:r>
            <a:r>
              <a:rPr lang="cs-CZ" sz="1400" b="1" baseline="-25000" dirty="0">
                <a:latin typeface="Times New Roman" pitchFamily="18" charset="0"/>
              </a:rPr>
              <a:t>o</a:t>
            </a:r>
            <a:r>
              <a:rPr lang="cs-CZ" sz="1400" dirty="0"/>
              <a:t>: (-1,96</a:t>
            </a:r>
            <a:r>
              <a:rPr lang="en-US" sz="1400" dirty="0"/>
              <a:t>;1,96)</a:t>
            </a:r>
            <a:endParaRPr lang="cs-CZ" sz="1400" dirty="0"/>
          </a:p>
          <a:p>
            <a:pPr>
              <a:spcBef>
                <a:spcPct val="50000"/>
              </a:spcBef>
            </a:pPr>
            <a:r>
              <a:rPr lang="en-US" sz="1400" dirty="0">
                <a:sym typeface="Symbol" pitchFamily="18" charset="2"/>
              </a:rPr>
              <a:t></a:t>
            </a:r>
            <a:r>
              <a:rPr lang="cs-CZ" sz="1400" dirty="0">
                <a:sym typeface="Symbol" pitchFamily="18" charset="2"/>
              </a:rPr>
              <a:t> </a:t>
            </a:r>
            <a:r>
              <a:rPr lang="cs-CZ" sz="1400" b="1" dirty="0">
                <a:latin typeface="Times New Roman" pitchFamily="18" charset="0"/>
              </a:rPr>
              <a:t>H</a:t>
            </a:r>
            <a:r>
              <a:rPr lang="cs-CZ" sz="1400" b="1" baseline="-25000" dirty="0">
                <a:latin typeface="Times New Roman" pitchFamily="18" charset="0"/>
              </a:rPr>
              <a:t>o</a:t>
            </a:r>
            <a:r>
              <a:rPr lang="cs-CZ" sz="1400" dirty="0"/>
              <a:t> přijímáme !</a:t>
            </a:r>
          </a:p>
        </p:txBody>
      </p:sp>
    </p:spTree>
    <p:extLst>
      <p:ext uri="{BB962C8B-B14F-4D97-AF65-F5344CB8AC3E}">
        <p14:creationId xmlns:p14="http://schemas.microsoft.com/office/powerpoint/2010/main" val="405585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Prognózování v časových řadách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1520" y="851098"/>
            <a:ext cx="6552728" cy="3016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sz="2400" dirty="0" smtClean="0">
                <a:cs typeface="Times New Roman" pitchFamily="18" charset="0"/>
              </a:rPr>
              <a:t>Zkonstruovat prognózu znamená provést v </a:t>
            </a:r>
            <a:r>
              <a:rPr lang="cs-CZ" sz="2400" dirty="0" smtClean="0"/>
              <a:t>č</a:t>
            </a:r>
            <a:r>
              <a:rPr lang="cs-CZ" sz="2400" dirty="0" smtClean="0">
                <a:cs typeface="Times New Roman" pitchFamily="18" charset="0"/>
              </a:rPr>
              <a:t>asovém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cs typeface="Times New Roman" pitchFamily="18" charset="0"/>
              </a:rPr>
              <a:t>okam</a:t>
            </a:r>
            <a:r>
              <a:rPr lang="cs-CZ" sz="2400" dirty="0" smtClean="0"/>
              <a:t>ž</a:t>
            </a:r>
            <a:r>
              <a:rPr lang="cs-CZ" sz="2400" dirty="0" smtClean="0">
                <a:cs typeface="Times New Roman" pitchFamily="18" charset="0"/>
              </a:rPr>
              <a:t>iku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cs-CZ" sz="2400" dirty="0" smtClean="0"/>
              <a:t>(obvykle současný okamžik)  </a:t>
            </a:r>
            <a:r>
              <a:rPr lang="cs-CZ" sz="2400" dirty="0" smtClean="0">
                <a:cs typeface="Times New Roman" pitchFamily="18" charset="0"/>
              </a:rPr>
              <a:t>odhad</a:t>
            </a:r>
            <a:r>
              <a:rPr lang="cs-CZ" sz="2400" dirty="0" smtClean="0"/>
              <a:t>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2400" i="1" dirty="0" smtClean="0"/>
              <a:t> </a:t>
            </a:r>
            <a:r>
              <a:rPr lang="cs-CZ" sz="24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cs typeface="Times New Roman" pitchFamily="18" charset="0"/>
              </a:rPr>
              <a:t>neznámé veli</a:t>
            </a:r>
            <a:r>
              <a:rPr lang="cs-CZ" sz="2400" dirty="0" smtClean="0"/>
              <a:t>č</a:t>
            </a:r>
            <a:r>
              <a:rPr lang="cs-CZ" sz="2400" dirty="0" smtClean="0">
                <a:cs typeface="Times New Roman" pitchFamily="18" charset="0"/>
              </a:rPr>
              <a:t>iny</a:t>
            </a:r>
            <a:r>
              <a:rPr lang="cs-CZ" sz="2400" dirty="0" smtClean="0"/>
              <a:t> časové řady </a:t>
            </a:r>
            <a:r>
              <a:rPr lang="cs-CZ" sz="2400" dirty="0" smtClean="0">
                <a:cs typeface="Times New Roman" pitchFamily="18" charset="0"/>
              </a:rPr>
              <a:t>v </a:t>
            </a:r>
            <a:r>
              <a:rPr lang="cs-CZ" sz="2400" dirty="0" smtClean="0"/>
              <a:t>č</a:t>
            </a:r>
            <a:r>
              <a:rPr lang="cs-CZ" sz="2400" dirty="0" smtClean="0">
                <a:cs typeface="Times New Roman" pitchFamily="18" charset="0"/>
              </a:rPr>
              <a:t>ase </a:t>
            </a:r>
            <a:r>
              <a:rPr lang="en-US" sz="2400" i="1" dirty="0" smtClean="0">
                <a:latin typeface="Times New Roman" pitchFamily="18" charset="0"/>
              </a:rPr>
              <a:t>t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i="1" dirty="0" smtClean="0">
                <a:latin typeface="Times New Roman" pitchFamily="18" charset="0"/>
              </a:rPr>
              <a:t>h, </a:t>
            </a:r>
            <a:endParaRPr lang="cs-CZ" sz="2400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dirty="0" smtClean="0">
                <a:cs typeface="Times New Roman" pitchFamily="18" charset="0"/>
              </a:rPr>
              <a:t>kde</a:t>
            </a:r>
            <a:r>
              <a:rPr lang="cs-CZ" sz="2400" i="1" dirty="0" smtClean="0">
                <a:cs typeface="Times New Roman" pitchFamily="18" charset="0"/>
              </a:rPr>
              <a:t> </a:t>
            </a:r>
            <a:r>
              <a:rPr lang="cs-CZ" sz="2400" i="1" dirty="0" smtClean="0">
                <a:latin typeface="Times New Roman" pitchFamily="18" charset="0"/>
              </a:rPr>
              <a:t>h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cs-CZ" sz="2400" dirty="0" smtClean="0"/>
              <a:t> </a:t>
            </a:r>
            <a:r>
              <a:rPr lang="cs-CZ" sz="2400" dirty="0" smtClean="0">
                <a:cs typeface="Times New Roman" pitchFamily="18" charset="0"/>
              </a:rPr>
              <a:t>je zadaný horizont </a:t>
            </a:r>
            <a:r>
              <a:rPr lang="cs-CZ" sz="2400" dirty="0" smtClean="0"/>
              <a:t>prognózy (</a:t>
            </a:r>
            <a:r>
              <a:rPr lang="cs-CZ" sz="2400" dirty="0" smtClean="0">
                <a:cs typeface="Times New Roman" pitchFamily="18" charset="0"/>
              </a:rPr>
              <a:t>p</a:t>
            </a:r>
            <a:r>
              <a:rPr lang="cs-CZ" sz="2400" dirty="0" smtClean="0"/>
              <a:t>ř</a:t>
            </a:r>
            <a:r>
              <a:rPr lang="cs-CZ" sz="2400" dirty="0" smtClean="0">
                <a:cs typeface="Times New Roman" pitchFamily="18" charset="0"/>
              </a:rPr>
              <a:t>edpov</a:t>
            </a:r>
            <a:r>
              <a:rPr lang="cs-CZ" sz="2400" dirty="0" smtClean="0"/>
              <a:t>ě</a:t>
            </a:r>
            <a:r>
              <a:rPr lang="cs-CZ" sz="2400" dirty="0" smtClean="0">
                <a:cs typeface="Times New Roman" pitchFamily="18" charset="0"/>
              </a:rPr>
              <a:t>di</a:t>
            </a:r>
            <a:r>
              <a:rPr lang="cs-CZ" sz="2400" dirty="0" smtClean="0"/>
              <a:t>, </a:t>
            </a:r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extrapolace,…).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91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Tvorba bodové prognózy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1520" y="841573"/>
            <a:ext cx="7128792" cy="35303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i="1" dirty="0" smtClean="0">
                <a:latin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folHlink"/>
                </a:solidFill>
                <a:latin typeface="Times New Roman" pitchFamily="18" charset="0"/>
              </a:rPr>
              <a:t>Model:</a:t>
            </a:r>
            <a:r>
              <a:rPr lang="cs-CZ" sz="2400" b="1" i="1" dirty="0" smtClean="0">
                <a:latin typeface="Times New Roman" pitchFamily="18" charset="0"/>
              </a:rPr>
              <a:t>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	</a:t>
            </a:r>
            <a:r>
              <a:rPr lang="en-US" sz="2400" b="1" i="1" dirty="0" smtClean="0">
                <a:latin typeface="Times New Roman" pitchFamily="18" charset="0"/>
              </a:rPr>
              <a:t>y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) = </a:t>
            </a: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) + </a:t>
            </a:r>
            <a:r>
              <a:rPr lang="en-US" sz="2400" b="1" i="1" dirty="0" smtClean="0">
                <a:latin typeface="Times New Roman" pitchFamily="18" charset="0"/>
              </a:rPr>
              <a:t>S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</a:rPr>
              <a:t> + </a:t>
            </a:r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u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4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 smtClean="0">
                <a:solidFill>
                  <a:srgbClr val="008000"/>
                </a:solidFill>
                <a:latin typeface="Times New Roman" pitchFamily="18" charset="0"/>
              </a:rPr>
              <a:t>Prognóza na h časových jednotek: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i="1" dirty="0" smtClean="0">
                <a:latin typeface="Times New Roman" pitchFamily="18" charset="0"/>
              </a:rPr>
              <a:t>		</a:t>
            </a:r>
            <a:r>
              <a:rPr lang="en-US" sz="2400" b="1" i="1" dirty="0" smtClean="0">
                <a:latin typeface="Times New Roman" pitchFamily="18" charset="0"/>
              </a:rPr>
              <a:t>y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</a:rPr>
              <a:t>t+h</a:t>
            </a:r>
            <a:r>
              <a:rPr lang="en-US" sz="2400" b="1" dirty="0" smtClean="0">
                <a:latin typeface="Times New Roman" pitchFamily="18" charset="0"/>
              </a:rPr>
              <a:t>) = </a:t>
            </a: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</a:rPr>
              <a:t>t+h</a:t>
            </a:r>
            <a:r>
              <a:rPr lang="en-US" sz="2400" b="1" dirty="0" smtClean="0">
                <a:latin typeface="Times New Roman" pitchFamily="18" charset="0"/>
              </a:rPr>
              <a:t>) + </a:t>
            </a:r>
            <a:r>
              <a:rPr lang="en-US" sz="2400" b="1" i="1" dirty="0" smtClean="0">
                <a:latin typeface="Times New Roman" pitchFamily="18" charset="0"/>
              </a:rPr>
              <a:t>S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</a:rPr>
              <a:t>t+h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</a:rPr>
              <a:t> </a:t>
            </a:r>
            <a:endParaRPr lang="cs-CZ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latin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</a:rPr>
              <a:t>analytick</a:t>
            </a:r>
            <a:r>
              <a:rPr lang="cs-CZ" sz="2400" dirty="0" smtClean="0">
                <a:latin typeface="Times New Roman" pitchFamily="18" charset="0"/>
              </a:rPr>
              <a:t>á</a:t>
            </a:r>
            <a:r>
              <a:rPr lang="en-US" sz="2400" dirty="0" smtClean="0">
                <a:latin typeface="Times New Roman" pitchFamily="18" charset="0"/>
              </a:rPr>
              <a:t> trend</a:t>
            </a:r>
            <a:r>
              <a:rPr lang="cs-CZ" sz="2400" dirty="0" err="1" smtClean="0">
                <a:latin typeface="Times New Roman" pitchFamily="18" charset="0"/>
              </a:rPr>
              <a:t>ová</a:t>
            </a:r>
            <a:r>
              <a:rPr lang="cs-CZ" sz="2400" dirty="0" smtClean="0">
                <a:latin typeface="Times New Roman" pitchFamily="18" charset="0"/>
              </a:rPr>
              <a:t> funkce</a:t>
            </a:r>
          </a:p>
          <a:p>
            <a:pPr>
              <a:lnSpc>
                <a:spcPct val="80000"/>
              </a:lnSpc>
            </a:pPr>
            <a:r>
              <a:rPr lang="cs-CZ" sz="2400" b="1" i="1" dirty="0" smtClean="0">
                <a:latin typeface="Times New Roman" pitchFamily="18" charset="0"/>
              </a:rPr>
              <a:t>S</a:t>
            </a:r>
            <a:r>
              <a:rPr lang="cs-CZ" sz="2400" dirty="0" smtClean="0">
                <a:latin typeface="Times New Roman" pitchFamily="18" charset="0"/>
              </a:rPr>
              <a:t> - sezónní funkce (podle typu modelu)</a:t>
            </a:r>
          </a:p>
          <a:p>
            <a:pPr>
              <a:lnSpc>
                <a:spcPct val="80000"/>
              </a:lnSpc>
            </a:pPr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u</a:t>
            </a:r>
            <a:r>
              <a:rPr lang="en-US" sz="2400" b="1" dirty="0" smtClean="0">
                <a:latin typeface="Times New Roman" pitchFamily="18" charset="0"/>
              </a:rPr>
              <a:t>(</a:t>
            </a:r>
            <a:r>
              <a:rPr lang="en-US" sz="2400" b="1" i="1" dirty="0" err="1" smtClean="0">
                <a:latin typeface="Times New Roman" pitchFamily="18" charset="0"/>
              </a:rPr>
              <a:t>t+h</a:t>
            </a:r>
            <a:r>
              <a:rPr lang="en-US" sz="2400" b="1" dirty="0" smtClean="0">
                <a:latin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</a:rPr>
              <a:t> = 0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 - náhodná složka </a:t>
            </a:r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E</a:t>
            </a:r>
            <a:r>
              <a:rPr lang="cs-CZ" sz="2400" b="1" dirty="0" smtClean="0">
                <a:latin typeface="Times New Roman" pitchFamily="18" charset="0"/>
                <a:sym typeface="Symbol" pitchFamily="18" charset="2"/>
              </a:rPr>
              <a:t>(</a:t>
            </a:r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u</a:t>
            </a:r>
            <a:r>
              <a:rPr lang="cs-CZ" sz="2400" b="1" dirty="0" smtClean="0">
                <a:latin typeface="Times New Roman" pitchFamily="18" charset="0"/>
                <a:sym typeface="Symbol" pitchFamily="18" charset="2"/>
              </a:rPr>
              <a:t>) </a:t>
            </a:r>
            <a:r>
              <a:rPr lang="cs-CZ" sz="2400" b="1" i="1" dirty="0" smtClean="0">
                <a:latin typeface="Times New Roman" pitchFamily="18" charset="0"/>
                <a:sym typeface="Symbol" pitchFamily="18" charset="2"/>
              </a:rPr>
              <a:t>=</a:t>
            </a:r>
            <a:r>
              <a:rPr lang="cs-CZ" sz="2400" b="1" dirty="0" smtClean="0">
                <a:latin typeface="Times New Roman" pitchFamily="18" charset="0"/>
                <a:sym typeface="Symbol" pitchFamily="18" charset="2"/>
              </a:rPr>
              <a:t> 0 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(bílý šum </a:t>
            </a:r>
            <a:r>
              <a:rPr lang="cs-CZ" sz="2400" b="1" dirty="0" smtClean="0">
                <a:latin typeface="Times New Roman" pitchFamily="18" charset="0"/>
                <a:sym typeface="Symbol" pitchFamily="18" charset="2"/>
              </a:rPr>
              <a:t>!!!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>
                <a:latin typeface="Times New Roman" pitchFamily="18" charset="0"/>
              </a:rPr>
              <a:t>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32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Prognózování pomocí lineární regresní funkce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512" y="705059"/>
            <a:ext cx="717708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 dirty="0"/>
              <a:t>Bodový odhad předpovědi </a:t>
            </a:r>
            <a:r>
              <a:rPr lang="cs-CZ" i="1" dirty="0" err="1">
                <a:latin typeface="Times New Roman" pitchFamily="18" charset="0"/>
              </a:rPr>
              <a:t>Y</a:t>
            </a:r>
            <a:r>
              <a:rPr lang="cs-CZ" i="1" baseline="-25000" dirty="0" err="1">
                <a:latin typeface="Times New Roman" pitchFamily="18" charset="0"/>
              </a:rPr>
              <a:t>th</a:t>
            </a:r>
            <a:r>
              <a:rPr lang="cs-CZ" dirty="0"/>
              <a:t> získáme dosazením časového horizontu </a:t>
            </a:r>
            <a:r>
              <a:rPr lang="cs-CZ" i="1" dirty="0" err="1">
                <a:latin typeface="Times New Roman" pitchFamily="18" charset="0"/>
              </a:rPr>
              <a:t>t</a:t>
            </a:r>
            <a:r>
              <a:rPr lang="cs-CZ" i="1" baseline="-25000" dirty="0" err="1">
                <a:latin typeface="Times New Roman" pitchFamily="18" charset="0"/>
              </a:rPr>
              <a:t>h</a:t>
            </a:r>
            <a:r>
              <a:rPr lang="cs-CZ" dirty="0"/>
              <a:t>:</a:t>
            </a:r>
            <a:endParaRPr lang="cs-CZ" baseline="-25000" dirty="0"/>
          </a:p>
          <a:p>
            <a:endParaRPr lang="cs-CZ" baseline="-25000" dirty="0"/>
          </a:p>
          <a:p>
            <a:r>
              <a:rPr lang="cs-CZ" i="1" dirty="0"/>
              <a:t>	</a:t>
            </a:r>
            <a:r>
              <a:rPr lang="cs-CZ" i="1" dirty="0" err="1">
                <a:latin typeface="Times New Roman" pitchFamily="18" charset="0"/>
              </a:rPr>
              <a:t>Y</a:t>
            </a:r>
            <a:r>
              <a:rPr lang="cs-CZ" i="1" baseline="-25000" dirty="0" err="1">
                <a:latin typeface="Times New Roman" pitchFamily="18" charset="0"/>
              </a:rPr>
              <a:t>th</a:t>
            </a:r>
            <a:r>
              <a:rPr lang="cs-CZ" dirty="0">
                <a:latin typeface="Times New Roman" pitchFamily="18" charset="0"/>
              </a:rPr>
              <a:t> =  </a:t>
            </a:r>
            <a:r>
              <a:rPr lang="cs-CZ" i="1" dirty="0">
                <a:latin typeface="Times New Roman" pitchFamily="18" charset="0"/>
              </a:rPr>
              <a:t>b</a:t>
            </a:r>
            <a:r>
              <a:rPr lang="cs-CZ" baseline="-25000" dirty="0">
                <a:latin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</a:rPr>
              <a:t> + </a:t>
            </a:r>
            <a:r>
              <a:rPr lang="cs-CZ" i="1" dirty="0">
                <a:latin typeface="Times New Roman" pitchFamily="18" charset="0"/>
              </a:rPr>
              <a:t>b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</a:rPr>
              <a:t>t</a:t>
            </a:r>
            <a:r>
              <a:rPr lang="cs-CZ" i="1" baseline="-25000" dirty="0">
                <a:latin typeface="Times New Roman" pitchFamily="18" charset="0"/>
              </a:rPr>
              <a:t>h</a:t>
            </a:r>
            <a:r>
              <a:rPr lang="cs-CZ" dirty="0">
                <a:latin typeface="Times New Roman" pitchFamily="18" charset="0"/>
              </a:rPr>
              <a:t> </a:t>
            </a:r>
          </a:p>
          <a:p>
            <a:endParaRPr lang="cs-CZ" dirty="0">
              <a:latin typeface="Times New Roman" pitchFamily="18" charset="0"/>
            </a:endParaRPr>
          </a:p>
          <a:p>
            <a:r>
              <a:rPr lang="cs-CZ" b="1" dirty="0"/>
              <a:t>Intervalový odhad předpovědi</a:t>
            </a:r>
            <a:r>
              <a:rPr lang="cs-CZ" dirty="0"/>
              <a:t>:</a:t>
            </a:r>
          </a:p>
          <a:p>
            <a:r>
              <a:rPr lang="cs-CZ" dirty="0"/>
              <a:t>	</a:t>
            </a:r>
            <a:endParaRPr lang="en-US" dirty="0"/>
          </a:p>
          <a:p>
            <a:r>
              <a:rPr lang="cs-CZ" dirty="0"/>
              <a:t>[</a:t>
            </a:r>
            <a:r>
              <a:rPr lang="cs-CZ" i="1" dirty="0" err="1">
                <a:latin typeface="Times New Roman" pitchFamily="18" charset="0"/>
              </a:rPr>
              <a:t>Y</a:t>
            </a:r>
            <a:r>
              <a:rPr lang="cs-CZ" i="1" baseline="-25000" dirty="0" err="1"/>
              <a:t>th</a:t>
            </a:r>
            <a:r>
              <a:rPr lang="cs-CZ" i="1" dirty="0"/>
              <a:t> – </a:t>
            </a:r>
            <a:r>
              <a:rPr lang="cs-CZ" i="1" dirty="0">
                <a:latin typeface="Times New Roman" pitchFamily="18" charset="0"/>
              </a:rPr>
              <a:t>t</a:t>
            </a:r>
            <a:r>
              <a:rPr lang="cs-CZ" baseline="-25000" dirty="0"/>
              <a:t>1</a:t>
            </a:r>
            <a:r>
              <a:rPr lang="cs-CZ" i="1" baseline="-25000" dirty="0"/>
              <a:t>-</a:t>
            </a:r>
            <a:r>
              <a:rPr lang="cs-CZ" i="1" baseline="-25000" dirty="0">
                <a:sym typeface="Symbol" pitchFamily="18" charset="2"/>
              </a:rPr>
              <a:t></a:t>
            </a:r>
            <a:r>
              <a:rPr lang="cs-CZ" i="1" baseline="-25000" dirty="0">
                <a:latin typeface="Times New Roman" pitchFamily="18" charset="0"/>
              </a:rPr>
              <a:t>/</a:t>
            </a:r>
            <a:r>
              <a:rPr lang="cs-CZ" baseline="-25000" dirty="0">
                <a:latin typeface="Times New Roman" pitchFamily="18" charset="0"/>
              </a:rPr>
              <a:t>2</a:t>
            </a:r>
            <a:r>
              <a:rPr lang="cs-CZ" dirty="0">
                <a:latin typeface="Times New Roman" pitchFamily="18" charset="0"/>
              </a:rPr>
              <a:t>(</a:t>
            </a:r>
            <a:r>
              <a:rPr lang="cs-CZ" i="1" dirty="0">
                <a:latin typeface="Times New Roman" pitchFamily="18" charset="0"/>
              </a:rPr>
              <a:t>n</a:t>
            </a:r>
            <a:r>
              <a:rPr lang="cs-CZ" dirty="0">
                <a:latin typeface="Times New Roman" pitchFamily="18" charset="0"/>
              </a:rPr>
              <a:t>-2)</a:t>
            </a:r>
            <a:r>
              <a:rPr lang="cs-CZ" dirty="0"/>
              <a:t>          ,</a:t>
            </a:r>
            <a:r>
              <a:rPr lang="cs-CZ" i="1" dirty="0" err="1">
                <a:latin typeface="Times New Roman" pitchFamily="18" charset="0"/>
              </a:rPr>
              <a:t>Y</a:t>
            </a:r>
            <a:r>
              <a:rPr lang="cs-CZ" i="1" baseline="-25000" dirty="0" err="1"/>
              <a:t>th</a:t>
            </a:r>
            <a:r>
              <a:rPr lang="cs-CZ" i="1" dirty="0"/>
              <a:t> +</a:t>
            </a:r>
            <a:r>
              <a:rPr lang="en-US" i="1" dirty="0"/>
              <a:t> </a:t>
            </a:r>
            <a:r>
              <a:rPr lang="cs-CZ" i="1" dirty="0">
                <a:latin typeface="Times New Roman" pitchFamily="18" charset="0"/>
              </a:rPr>
              <a:t>t</a:t>
            </a:r>
            <a:r>
              <a:rPr lang="cs-CZ" baseline="-25000" dirty="0">
                <a:latin typeface="Times New Roman" pitchFamily="18" charset="0"/>
              </a:rPr>
              <a:t>1</a:t>
            </a:r>
            <a:r>
              <a:rPr lang="cs-CZ" i="1" baseline="-25000" dirty="0">
                <a:latin typeface="Times New Roman" pitchFamily="18" charset="0"/>
              </a:rPr>
              <a:t>-</a:t>
            </a:r>
            <a:r>
              <a:rPr lang="cs-CZ" i="1" baseline="-25000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cs-CZ" i="1" baseline="-25000" dirty="0">
                <a:latin typeface="Times New Roman" pitchFamily="18" charset="0"/>
              </a:rPr>
              <a:t>/</a:t>
            </a:r>
            <a:r>
              <a:rPr lang="cs-CZ" baseline="-25000" dirty="0">
                <a:latin typeface="Times New Roman" pitchFamily="18" charset="0"/>
              </a:rPr>
              <a:t>2</a:t>
            </a:r>
            <a:r>
              <a:rPr lang="cs-CZ" dirty="0">
                <a:latin typeface="Times New Roman" pitchFamily="18" charset="0"/>
              </a:rPr>
              <a:t>(</a:t>
            </a:r>
            <a:r>
              <a:rPr lang="cs-CZ" i="1" dirty="0">
                <a:latin typeface="Times New Roman" pitchFamily="18" charset="0"/>
              </a:rPr>
              <a:t>n</a:t>
            </a:r>
            <a:r>
              <a:rPr lang="cs-CZ" dirty="0">
                <a:latin typeface="Times New Roman" pitchFamily="18" charset="0"/>
              </a:rPr>
              <a:t>-2)</a:t>
            </a:r>
            <a:r>
              <a:rPr lang="cs-CZ" dirty="0"/>
              <a:t>        </a:t>
            </a:r>
            <a:r>
              <a:rPr lang="en-US" dirty="0"/>
              <a:t>    ]</a:t>
            </a:r>
          </a:p>
          <a:p>
            <a:endParaRPr lang="en-US" dirty="0"/>
          </a:p>
          <a:p>
            <a:r>
              <a:rPr lang="en-US" dirty="0" err="1"/>
              <a:t>kde</a:t>
            </a:r>
            <a:r>
              <a:rPr lang="en-US" dirty="0"/>
              <a:t> </a:t>
            </a:r>
          </a:p>
          <a:p>
            <a:endParaRPr lang="cs-CZ" dirty="0" smtClean="0"/>
          </a:p>
          <a:p>
            <a:endParaRPr lang="cs-CZ" i="1" dirty="0">
              <a:latin typeface="Times New Roman" pitchFamily="18" charset="0"/>
            </a:endParaRPr>
          </a:p>
          <a:p>
            <a:r>
              <a:rPr lang="en-US" i="1" dirty="0" err="1" smtClean="0">
                <a:latin typeface="Times New Roman" pitchFamily="18" charset="0"/>
              </a:rPr>
              <a:t>s</a:t>
            </a:r>
            <a:r>
              <a:rPr lang="en-US" i="1" baseline="-25000" dirty="0" err="1" smtClean="0">
                <a:latin typeface="Times New Roman" pitchFamily="18" charset="0"/>
              </a:rPr>
              <a:t>R</a:t>
            </a:r>
            <a:r>
              <a:rPr lang="en-US" baseline="-25000" dirty="0" smtClean="0"/>
              <a:t> </a:t>
            </a:r>
            <a:r>
              <a:rPr lang="en-US" dirty="0"/>
              <a:t>– </a:t>
            </a:r>
            <a:r>
              <a:rPr lang="en-US" dirty="0" err="1"/>
              <a:t>sm</a:t>
            </a:r>
            <a:r>
              <a:rPr lang="cs-CZ" dirty="0"/>
              <a:t>ě</a:t>
            </a:r>
            <a:r>
              <a:rPr lang="en-US" dirty="0" err="1"/>
              <a:t>rodatn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odhadu</a:t>
            </a:r>
            <a:r>
              <a:rPr lang="cs-CZ" dirty="0"/>
              <a:t>, </a:t>
            </a:r>
            <a:r>
              <a:rPr lang="cs-CZ" i="1" dirty="0">
                <a:latin typeface="Times New Roman" pitchFamily="18" charset="0"/>
              </a:rPr>
              <a:t>n</a:t>
            </a:r>
            <a:r>
              <a:rPr lang="cs-CZ" dirty="0"/>
              <a:t> – počet dat</a:t>
            </a:r>
            <a:endParaRPr lang="en-US" dirty="0"/>
          </a:p>
          <a:p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936841"/>
              </p:ext>
            </p:extLst>
          </p:nvPr>
        </p:nvGraphicFramePr>
        <p:xfrm>
          <a:off x="1691680" y="2427734"/>
          <a:ext cx="504055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7" name="Rovnice" r:id="rId6" imgW="457200" imgH="241300" progId="Equation.3">
                  <p:embed/>
                </p:oleObj>
              </mc:Choice>
              <mc:Fallback>
                <p:oleObj name="Rovnice" r:id="rId6" imgW="457200" imgH="241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427734"/>
                        <a:ext cx="504055" cy="360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180012"/>
              </p:ext>
            </p:extLst>
          </p:nvPr>
        </p:nvGraphicFramePr>
        <p:xfrm>
          <a:off x="3707904" y="2427734"/>
          <a:ext cx="5032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8" name="Rovnice" r:id="rId8" imgW="457200" imgH="241300" progId="Equation.3">
                  <p:embed/>
                </p:oleObj>
              </mc:Choice>
              <mc:Fallback>
                <p:oleObj name="Rovnice" r:id="rId8" imgW="457200" imgH="241300" progId="Equation.3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427734"/>
                        <a:ext cx="50323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123698"/>
              </p:ext>
            </p:extLst>
          </p:nvPr>
        </p:nvGraphicFramePr>
        <p:xfrm>
          <a:off x="971600" y="2859782"/>
          <a:ext cx="2664296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9" name="Rovnice" r:id="rId9" imgW="1905000" imgH="558800" progId="Equation.3">
                  <p:embed/>
                </p:oleObj>
              </mc:Choice>
              <mc:Fallback>
                <p:oleObj name="Rovnice" r:id="rId9" imgW="1905000" imgH="558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859782"/>
                        <a:ext cx="2664296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37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Aditivní model konstantní sezónnosti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49129445"/>
              </p:ext>
            </p:extLst>
          </p:nvPr>
        </p:nvGraphicFramePr>
        <p:xfrm>
          <a:off x="252413" y="915989"/>
          <a:ext cx="6784975" cy="3549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List" r:id="rId5" imgW="5010103" imgH="3724274" progId="Excel.Sheet.8">
                  <p:embed/>
                </p:oleObj>
              </mc:Choice>
              <mc:Fallback>
                <p:oleObj name="List" r:id="rId5" imgW="5010103" imgH="3724274" progId="Excel.Sheet.8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915989"/>
                        <a:ext cx="6784975" cy="35494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9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6767"/>
            <a:ext cx="7772400" cy="36186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dirty="0" smtClean="0"/>
          </a:p>
          <a:p>
            <a:r>
              <a:rPr lang="cs-CZ" sz="2400" b="1" dirty="0" smtClean="0"/>
              <a:t>Analýza sezónní složky</a:t>
            </a:r>
          </a:p>
          <a:p>
            <a:pPr>
              <a:buFontTx/>
              <a:buChar char="-"/>
            </a:pPr>
            <a:r>
              <a:rPr lang="cs-CZ" sz="2400" dirty="0" smtClean="0"/>
              <a:t>Modely konstantní sezónnosti</a:t>
            </a:r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2400" b="1" dirty="0" smtClean="0"/>
              <a:t>Analýza náhodné složky</a:t>
            </a:r>
          </a:p>
          <a:p>
            <a:r>
              <a:rPr lang="cs-CZ" sz="2400" b="1" dirty="0" smtClean="0"/>
              <a:t>Prognózování v ČR</a:t>
            </a: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– konstantní sezónnost s lineárním trendem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22921805"/>
              </p:ext>
            </p:extLst>
          </p:nvPr>
        </p:nvGraphicFramePr>
        <p:xfrm>
          <a:off x="683568" y="1059582"/>
          <a:ext cx="5341938" cy="313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9" name="List" r:id="rId5" imgW="4800628" imgH="2562210" progId="Excel.Sheet.8">
                  <p:embed/>
                </p:oleObj>
              </mc:Choice>
              <mc:Fallback>
                <p:oleObj name="List" r:id="rId5" imgW="4800628" imgH="2562210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059582"/>
                        <a:ext cx="5341938" cy="313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Intervalové prognózy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18893807"/>
              </p:ext>
            </p:extLst>
          </p:nvPr>
        </p:nvGraphicFramePr>
        <p:xfrm>
          <a:off x="323528" y="987574"/>
          <a:ext cx="7307140" cy="347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2" name="List" r:id="rId5" imgW="4600602" imgH="2600270" progId="Excel.Sheet.8">
                  <p:embed/>
                </p:oleObj>
              </mc:Choice>
              <mc:Fallback>
                <p:oleObj name="List" r:id="rId5" imgW="4600602" imgH="2600270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87574"/>
                        <a:ext cx="7307140" cy="3477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6381328" y="1967202"/>
            <a:ext cx="914400" cy="2514600"/>
            <a:chOff x="7315200" y="3505200"/>
            <a:chExt cx="914400" cy="2514600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7315200" y="4038600"/>
              <a:ext cx="914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8001000" y="3505200"/>
              <a:ext cx="0" cy="2514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8015288" y="3505200"/>
              <a:ext cx="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6300192" y="1891002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3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860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Model konstantní sezónnosti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718693" y="1275606"/>
            <a:ext cx="586953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   se schodovitým trendem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   s lineárním trendem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   s použitím vícenásobné regrese</a:t>
            </a:r>
          </a:p>
        </p:txBody>
      </p:sp>
    </p:spTree>
    <p:extLst>
      <p:ext uri="{BB962C8B-B14F-4D97-AF65-F5344CB8AC3E}">
        <p14:creationId xmlns:p14="http://schemas.microsoft.com/office/powerpoint/2010/main" val="18851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Model konstantní sezónnosti se schodovitým trendem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432730"/>
              </p:ext>
            </p:extLst>
          </p:nvPr>
        </p:nvGraphicFramePr>
        <p:xfrm>
          <a:off x="2051720" y="987574"/>
          <a:ext cx="237626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3" name="Rovnice" r:id="rId6" imgW="1040948" imgH="241195" progId="Equation.3">
                  <p:embed/>
                </p:oleObj>
              </mc:Choice>
              <mc:Fallback>
                <p:oleObj name="Rovnice" r:id="rId6" imgW="1040948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987574"/>
                        <a:ext cx="237626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38030137"/>
              </p:ext>
            </p:extLst>
          </p:nvPr>
        </p:nvGraphicFramePr>
        <p:xfrm>
          <a:off x="1044326" y="1607096"/>
          <a:ext cx="86409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4" name="Rovnice" r:id="rId8" imgW="457200" imgH="241300" progId="Equation.3">
                  <p:embed/>
                </p:oleObj>
              </mc:Choice>
              <mc:Fallback>
                <p:oleObj name="Rovnice" r:id="rId8" imgW="457200" imgH="241300" progId="Equation.3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326" y="1607096"/>
                        <a:ext cx="86409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611440"/>
              </p:ext>
            </p:extLst>
          </p:nvPr>
        </p:nvGraphicFramePr>
        <p:xfrm>
          <a:off x="933400" y="2283718"/>
          <a:ext cx="1088281" cy="385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5" name="Rovnice" r:id="rId10" imgW="495085" imgH="241195" progId="Equation.3">
                  <p:embed/>
                </p:oleObj>
              </mc:Choice>
              <mc:Fallback>
                <p:oleObj name="Rovnice" r:id="rId10" imgW="49508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00" y="2283718"/>
                        <a:ext cx="1088281" cy="385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195736" y="1613942"/>
            <a:ext cx="56864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t=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,…,r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>
                <a:latin typeface="Arial" pitchFamily="34" charset="0"/>
                <a:cs typeface="Arial" pitchFamily="34" charset="0"/>
              </a:rPr>
              <a:t>období (rok) – „roční schody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</a:t>
            </a:r>
          </a:p>
          <a:p>
            <a:pPr>
              <a:spcBef>
                <a:spcPct val="50000"/>
              </a:spcBef>
            </a:pPr>
            <a:endParaRPr lang="cs-CZ" sz="1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j=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,…,s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dirty="0">
                <a:latin typeface="Arial" pitchFamily="34" charset="0"/>
                <a:cs typeface="Arial" pitchFamily="34" charset="0"/>
              </a:rPr>
              <a:t>sezóna (měsíc) – „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měsíční fluktuace</a:t>
            </a:r>
            <a:r>
              <a:rPr lang="cs-CZ" dirty="0">
                <a:latin typeface="Arial" pitchFamily="34" charset="0"/>
                <a:cs typeface="Arial" pitchFamily="34" charset="0"/>
              </a:rPr>
              <a:t>“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195736" y="2715766"/>
            <a:ext cx="61483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 b="1" dirty="0"/>
              <a:t>konstanta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pro sezónu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dirty="0">
                <a:cs typeface="Times New Roman" pitchFamily="18" charset="0"/>
              </a:rPr>
              <a:t> v letech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1,2,...,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endParaRPr lang="cs-CZ" i="1" dirty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dirty="0"/>
              <a:t>platí: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611959"/>
              </p:ext>
            </p:extLst>
          </p:nvPr>
        </p:nvGraphicFramePr>
        <p:xfrm>
          <a:off x="3131840" y="3147814"/>
          <a:ext cx="129614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6" name="Rovnice" r:id="rId12" imgW="622030" imgH="444307" progId="Equation.3">
                  <p:embed/>
                </p:oleObj>
              </mc:Choice>
              <mc:Fallback>
                <p:oleObj name="Rovnice" r:id="rId12" imgW="622030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147814"/>
                        <a:ext cx="1296143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931068" y="3874641"/>
            <a:ext cx="889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Model</a:t>
            </a:r>
            <a:r>
              <a:rPr lang="cs-CZ" b="1" dirty="0"/>
              <a:t>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326123"/>
              </p:ext>
            </p:extLst>
          </p:nvPr>
        </p:nvGraphicFramePr>
        <p:xfrm>
          <a:off x="2267744" y="4096337"/>
          <a:ext cx="2031479" cy="47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7" name="Rovnice" r:id="rId14" imgW="774364" imgH="241195" progId="Equation.3">
                  <p:embed/>
                </p:oleObj>
              </mc:Choice>
              <mc:Fallback>
                <p:oleObj name="Rovnice" r:id="rId14" imgW="774364" imgH="24119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096337"/>
                        <a:ext cx="2031479" cy="479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958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Odhad regresních koeficientů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771550"/>
            <a:ext cx="7091116" cy="35498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Koeficient 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A</a:t>
            </a:r>
            <a:r>
              <a:rPr lang="cs-CZ" sz="2400" i="1" baseline="-25000" dirty="0" smtClean="0">
                <a:latin typeface="Times New Roman" pitchFamily="18" charset="0"/>
                <a:sym typeface="Symbol" pitchFamily="18" charset="2"/>
              </a:rPr>
              <a:t>t</a:t>
            </a:r>
            <a:r>
              <a:rPr lang="cs-CZ" sz="2400" b="1" i="1" baseline="-25000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: „schodovitý</a:t>
            </a:r>
            <a:r>
              <a:rPr lang="en-US" sz="2400" dirty="0" smtClean="0">
                <a:sym typeface="Symbol" pitchFamily="18" charset="2"/>
              </a:rPr>
              <a:t>”</a:t>
            </a:r>
            <a:r>
              <a:rPr lang="cs-CZ" sz="2400" dirty="0" smtClean="0">
                <a:sym typeface="Symbol" pitchFamily="18" charset="2"/>
              </a:rPr>
              <a:t> trend</a:t>
            </a:r>
          </a:p>
          <a:p>
            <a:endParaRPr lang="cs-CZ" sz="2400" b="1" i="1" dirty="0" smtClean="0">
              <a:sym typeface="Symbol" pitchFamily="18" charset="2"/>
            </a:endParaRPr>
          </a:p>
          <a:p>
            <a:r>
              <a:rPr lang="cs-CZ" sz="2400" dirty="0" smtClean="0">
                <a:sym typeface="Symbol" pitchFamily="18" charset="2"/>
              </a:rPr>
              <a:t>Koeficient </a:t>
            </a:r>
            <a:r>
              <a:rPr lang="cs-CZ" sz="2400" i="1" dirty="0" err="1" smtClean="0">
                <a:latin typeface="Times New Roman" pitchFamily="18" charset="0"/>
                <a:sym typeface="Symbol" pitchFamily="18" charset="2"/>
              </a:rPr>
              <a:t>C</a:t>
            </a:r>
            <a:r>
              <a:rPr lang="cs-CZ" sz="2400" i="1" baseline="-25000" dirty="0" err="1" smtClean="0">
                <a:latin typeface="Times New Roman" pitchFamily="18" charset="0"/>
                <a:sym typeface="Symbol" pitchFamily="18" charset="2"/>
              </a:rPr>
              <a:t>j</a:t>
            </a:r>
            <a:r>
              <a:rPr lang="cs-CZ" sz="2400" i="1" baseline="-25000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: sezónní koeficienty</a:t>
            </a:r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r>
              <a:rPr lang="en-US" sz="2400" dirty="0" smtClean="0">
                <a:sym typeface="Symbol" pitchFamily="18" charset="2"/>
              </a:rPr>
              <a:t>Plat</a:t>
            </a:r>
            <a:r>
              <a:rPr lang="cs-CZ" sz="2400" dirty="0" smtClean="0">
                <a:sym typeface="Symbol" pitchFamily="18" charset="2"/>
              </a:rPr>
              <a:t>í: </a:t>
            </a:r>
          </a:p>
          <a:p>
            <a:pPr marL="0" indent="0">
              <a:buNone/>
            </a:pPr>
            <a:endParaRPr lang="cs-CZ" sz="28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170838"/>
              </p:ext>
            </p:extLst>
          </p:nvPr>
        </p:nvGraphicFramePr>
        <p:xfrm>
          <a:off x="5334891" y="843558"/>
          <a:ext cx="2218634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78" name="Rovnice" r:id="rId6" imgW="1040948" imgH="444307" progId="Equation.3">
                  <p:embed/>
                </p:oleObj>
              </mc:Choice>
              <mc:Fallback>
                <p:oleObj name="Rovnice" r:id="rId6" imgW="1040948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891" y="843558"/>
                        <a:ext cx="2218634" cy="720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422323"/>
              </p:ext>
            </p:extLst>
          </p:nvPr>
        </p:nvGraphicFramePr>
        <p:xfrm>
          <a:off x="4139952" y="2258450"/>
          <a:ext cx="3276364" cy="745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79" name="Rovnice" r:id="rId8" imgW="1600200" imgH="444500" progId="Equation.3">
                  <p:embed/>
                </p:oleObj>
              </mc:Choice>
              <mc:Fallback>
                <p:oleObj name="Rovnice" r:id="rId8" imgW="1600200" imgH="444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258450"/>
                        <a:ext cx="3276364" cy="7453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86778038"/>
              </p:ext>
            </p:extLst>
          </p:nvPr>
        </p:nvGraphicFramePr>
        <p:xfrm>
          <a:off x="1835696" y="2931790"/>
          <a:ext cx="1008112" cy="755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0" name="Rovnice" r:id="rId10" imgW="583947" imgH="444307" progId="Equation.3">
                  <p:embed/>
                </p:oleObj>
              </mc:Choice>
              <mc:Fallback>
                <p:oleObj name="Rovnice" r:id="rId10" imgW="583947" imgH="444307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931790"/>
                        <a:ext cx="1008112" cy="755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9"/>
          <p:cNvSpPr>
            <a:spLocks/>
          </p:cNvSpPr>
          <p:nvPr/>
        </p:nvSpPr>
        <p:spPr bwMode="auto">
          <a:xfrm rot="5400000">
            <a:off x="6408067" y="2679378"/>
            <a:ext cx="431800" cy="936625"/>
          </a:xfrm>
          <a:prstGeom prst="rightBrace">
            <a:avLst>
              <a:gd name="adj1" fmla="val 18076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36769273"/>
              </p:ext>
            </p:extLst>
          </p:nvPr>
        </p:nvGraphicFramePr>
        <p:xfrm>
          <a:off x="6444208" y="3435847"/>
          <a:ext cx="288033" cy="360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81" name="Rovnice" r:id="rId12" imgW="371429" imgH="504762" progId="Equation.3">
                  <p:embed/>
                </p:oleObj>
              </mc:Choice>
              <mc:Fallback>
                <p:oleObj name="Rovnice" r:id="rId12" imgW="371429" imgH="504762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435847"/>
                        <a:ext cx="288033" cy="360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54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Model konstantní sezónnosti s lineárním trendem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85956"/>
              </p:ext>
            </p:extLst>
          </p:nvPr>
        </p:nvGraphicFramePr>
        <p:xfrm>
          <a:off x="2339752" y="843558"/>
          <a:ext cx="237626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1" name="Rovnice" r:id="rId6" imgW="1040948" imgH="241195" progId="Equation.3">
                  <p:embed/>
                </p:oleObj>
              </mc:Choice>
              <mc:Fallback>
                <p:oleObj name="Rovnice" r:id="rId6" imgW="1040948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843558"/>
                        <a:ext cx="237626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52280"/>
              </p:ext>
            </p:extLst>
          </p:nvPr>
        </p:nvGraphicFramePr>
        <p:xfrm>
          <a:off x="738484" y="1563638"/>
          <a:ext cx="2897412" cy="380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2" name="Rovnice" r:id="rId8" imgW="1473200" imgH="241300" progId="Equation.3">
                  <p:embed/>
                </p:oleObj>
              </mc:Choice>
              <mc:Fallback>
                <p:oleObj name="Rovnice" r:id="rId8" imgW="14732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484" y="1563638"/>
                        <a:ext cx="2897412" cy="380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000" y="1563638"/>
            <a:ext cx="38862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t=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,…,r – </a:t>
            </a:r>
            <a:r>
              <a:rPr lang="cs-CZ" dirty="0">
                <a:latin typeface="Arial" charset="0"/>
              </a:rPr>
              <a:t>období (rok)</a:t>
            </a:r>
          </a:p>
          <a:p>
            <a:pPr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j=</a:t>
            </a:r>
            <a:r>
              <a:rPr lang="cs-CZ" dirty="0">
                <a:latin typeface="Times New Roman" pitchFamily="18" charset="0"/>
              </a:rPr>
              <a:t>1,2</a:t>
            </a:r>
            <a:r>
              <a:rPr lang="cs-CZ" i="1" dirty="0">
                <a:latin typeface="Times New Roman" pitchFamily="18" charset="0"/>
              </a:rPr>
              <a:t>,…,s – </a:t>
            </a:r>
            <a:r>
              <a:rPr lang="cs-CZ" dirty="0">
                <a:latin typeface="Arial" charset="0"/>
              </a:rPr>
              <a:t>sezóna (měsíc)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293631"/>
              </p:ext>
            </p:extLst>
          </p:nvPr>
        </p:nvGraphicFramePr>
        <p:xfrm>
          <a:off x="755576" y="2033985"/>
          <a:ext cx="1008112" cy="3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3" name="Rovnice" r:id="rId10" imgW="495085" imgH="241195" progId="Equation.3">
                  <p:embed/>
                </p:oleObj>
              </mc:Choice>
              <mc:Fallback>
                <p:oleObj name="Rovnice" r:id="rId10" imgW="495085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033985"/>
                        <a:ext cx="1008112" cy="3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29618" y="2589163"/>
            <a:ext cx="78708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/>
              <a:t>Odhad konstanty</a:t>
            </a:r>
            <a:r>
              <a:rPr lang="cs-CZ" dirty="0"/>
              <a:t> </a:t>
            </a:r>
            <a:r>
              <a:rPr lang="cs-CZ" sz="2000" i="1" dirty="0" err="1">
                <a:latin typeface="Times New Roman" pitchFamily="18" charset="0"/>
                <a:sym typeface="Symbol" pitchFamily="18" charset="2"/>
              </a:rPr>
              <a:t>C</a:t>
            </a:r>
            <a:r>
              <a:rPr lang="cs-CZ" sz="2800" i="1" baseline="-25000" dirty="0" err="1">
                <a:latin typeface="Times New Roman" pitchFamily="18" charset="0"/>
                <a:sym typeface="Symbol" pitchFamily="18" charset="2"/>
              </a:rPr>
              <a:t>j</a:t>
            </a:r>
            <a:r>
              <a:rPr lang="cs-CZ" dirty="0"/>
              <a:t> </a:t>
            </a:r>
            <a:r>
              <a:rPr lang="cs-CZ" dirty="0">
                <a:cs typeface="Times New Roman" pitchFamily="18" charset="0"/>
              </a:rPr>
              <a:t>pro sezónu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cs typeface="Times New Roman" pitchFamily="18" charset="0"/>
              </a:rPr>
              <a:t>v letech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= 1,2,...,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endParaRPr lang="cs-CZ" i="1" dirty="0">
              <a:cs typeface="Times New Roman" pitchFamily="18" charset="0"/>
            </a:endParaRPr>
          </a:p>
          <a:p>
            <a:endParaRPr lang="cs-CZ" i="1" dirty="0">
              <a:cs typeface="Times New Roman" pitchFamily="18" charset="0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7166"/>
              </p:ext>
            </p:extLst>
          </p:nvPr>
        </p:nvGraphicFramePr>
        <p:xfrm>
          <a:off x="2718471" y="3066217"/>
          <a:ext cx="2429594" cy="729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4" name="Rovnice" r:id="rId12" imgW="1155700" imgH="431800" progId="Equation.3">
                  <p:embed/>
                </p:oleObj>
              </mc:Choice>
              <mc:Fallback>
                <p:oleObj name="Rovnice" r:id="rId12" imgW="1155700" imgH="431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471" y="3066217"/>
                        <a:ext cx="2429594" cy="7296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83567" y="4065321"/>
            <a:ext cx="9669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 dirty="0"/>
              <a:t>Model:</a:t>
            </a:r>
          </a:p>
        </p:txBody>
      </p:sp>
      <p:graphicFrame>
        <p:nvGraphicFramePr>
          <p:cNvPr id="11" name="Objek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45855094"/>
              </p:ext>
            </p:extLst>
          </p:nvPr>
        </p:nvGraphicFramePr>
        <p:xfrm>
          <a:off x="1907704" y="4067948"/>
          <a:ext cx="2139950" cy="466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5" name="Rovnice" r:id="rId14" imgW="774364" imgH="241195" progId="Equation.3">
                  <p:embed/>
                </p:oleObj>
              </mc:Choice>
              <mc:Fallback>
                <p:oleObj name="Rovnice" r:id="rId14" imgW="774364" imgH="241195" progId="Equation.3">
                  <p:embed/>
                  <p:pic>
                    <p:nvPicPr>
                      <p:cNvPr id="0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067948"/>
                        <a:ext cx="2139950" cy="466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60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Model konstantní sezónnosti - predikce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549596"/>
              </p:ext>
            </p:extLst>
          </p:nvPr>
        </p:nvGraphicFramePr>
        <p:xfrm>
          <a:off x="684213" y="915988"/>
          <a:ext cx="5541962" cy="317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1" name="List" r:id="rId6" imgW="4200550" imgH="2533597" progId="Excel.Sheet.8">
                  <p:embed/>
                </p:oleObj>
              </mc:Choice>
              <mc:Fallback>
                <p:oleObj name="List" r:id="rId6" imgW="4200550" imgH="253359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915988"/>
                        <a:ext cx="5541962" cy="317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34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1008112"/>
          </a:xfrm>
        </p:spPr>
        <p:txBody>
          <a:bodyPr/>
          <a:lstStyle/>
          <a:p>
            <a:r>
              <a:rPr lang="cs-CZ" b="1" dirty="0" smtClean="0"/>
              <a:t>Multiplikativní model konstantní sezónnosti s lineárním trendem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405934"/>
              </p:ext>
            </p:extLst>
          </p:nvPr>
        </p:nvGraphicFramePr>
        <p:xfrm>
          <a:off x="2555776" y="915566"/>
          <a:ext cx="244827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96" name="Rovnice" r:id="rId6" imgW="927100" imgH="241300" progId="Equation.3">
                  <p:embed/>
                </p:oleObj>
              </mc:Choice>
              <mc:Fallback>
                <p:oleObj name="Rovnice" r:id="rId6" imgW="9271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915566"/>
                        <a:ext cx="2448272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1545336" y="1563638"/>
            <a:ext cx="4572000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kde			</a:t>
            </a: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je </a:t>
            </a:r>
            <a:r>
              <a:rPr lang="cs-CZ" sz="2400" dirty="0"/>
              <a:t>trendová f-</a:t>
            </a:r>
            <a:r>
              <a:rPr lang="cs-CZ" sz="2400" dirty="0" err="1"/>
              <a:t>ce</a:t>
            </a:r>
            <a:endParaRPr lang="cs-CZ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024524"/>
              </p:ext>
            </p:extLst>
          </p:nvPr>
        </p:nvGraphicFramePr>
        <p:xfrm>
          <a:off x="2411760" y="1491630"/>
          <a:ext cx="1944216" cy="544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97" name="Rovnice" r:id="rId8" imgW="927100" imgH="241300" progId="Equation.3">
                  <p:embed/>
                </p:oleObj>
              </mc:Choice>
              <mc:Fallback>
                <p:oleObj name="Rovnice" r:id="rId8" imgW="9271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491630"/>
                        <a:ext cx="1944216" cy="5447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27881" y="2986285"/>
            <a:ext cx="748823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200" b="1" i="1" dirty="0">
                <a:latin typeface="Times New Roman" pitchFamily="18" charset="0"/>
              </a:rPr>
              <a:t>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= 1,2,...,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200" dirty="0"/>
              <a:t> - počet sezón v jednom období (roku)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200" b="1" i="1" dirty="0">
                <a:latin typeface="Times New Roman" pitchFamily="18" charset="0"/>
              </a:rPr>
              <a:t>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 = 1,2,...,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200" i="1" dirty="0">
                <a:latin typeface="Times New Roman" pitchFamily="18" charset="0"/>
              </a:rPr>
              <a:t> </a:t>
            </a:r>
            <a:r>
              <a:rPr lang="cs-CZ" sz="2200" dirty="0"/>
              <a:t>- počet období (roků)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cs-CZ" sz="2200" dirty="0"/>
              <a:t> odhad koeficientů </a:t>
            </a:r>
            <a:r>
              <a:rPr lang="cs-CZ" sz="2200" i="1" dirty="0">
                <a:latin typeface="Times New Roman" pitchFamily="18" charset="0"/>
                <a:sym typeface="Symbol" pitchFamily="18" charset="2"/>
              </a:rPr>
              <a:t>a, b, c</a:t>
            </a:r>
            <a:r>
              <a:rPr lang="cs-CZ" sz="2200" dirty="0">
                <a:sym typeface="Symbol" pitchFamily="18" charset="2"/>
              </a:rPr>
              <a:t>  pomocí MNČ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9528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17229</TotalTime>
  <Words>805</Words>
  <Application>Microsoft Office PowerPoint</Application>
  <PresentationFormat>Předvádění na obrazovce (16:9)</PresentationFormat>
  <Paragraphs>304</Paragraphs>
  <Slides>32</Slides>
  <Notes>31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5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SLU</vt:lpstr>
      <vt:lpstr>Rovnice</vt:lpstr>
      <vt:lpstr>Microsoft Excel 97-2003 Worksheet</vt:lpstr>
      <vt:lpstr>Equation.3</vt:lpstr>
      <vt:lpstr>List</vt:lpstr>
      <vt:lpstr>Graf</vt:lpstr>
      <vt:lpstr>Statistické zpracování dat  11.přednáška </vt:lpstr>
      <vt:lpstr>Téma přednášky:</vt:lpstr>
      <vt:lpstr>Obsah přednášky </vt:lpstr>
      <vt:lpstr>Model konstantní sezónnosti</vt:lpstr>
      <vt:lpstr>Model konstantní sezónnosti se schodovitým trendem</vt:lpstr>
      <vt:lpstr>Odhad regresních koeficientů</vt:lpstr>
      <vt:lpstr>Model konstantní sezónnosti s lineárním trendem</vt:lpstr>
      <vt:lpstr>Model konstantní sezónnosti - predikce</vt:lpstr>
      <vt:lpstr>Multiplikativní model konstantní sezónnosti s lineárním trendem </vt:lpstr>
      <vt:lpstr>Model proporcionální sezónnosti s trendem</vt:lpstr>
      <vt:lpstr>Analýza náhodné složky</vt:lpstr>
      <vt:lpstr>Vlastnosti náhodné složky (reziduí)</vt:lpstr>
      <vt:lpstr>Testování vlastností náhodné složky</vt:lpstr>
      <vt:lpstr>Testování vlastností náhodné složky</vt:lpstr>
      <vt:lpstr>Znaménkový test</vt:lpstr>
      <vt:lpstr>Znaménkový test - příklad</vt:lpstr>
      <vt:lpstr>Testy H-S</vt:lpstr>
      <vt:lpstr>Testy H-S</vt:lpstr>
      <vt:lpstr>Příklad</vt:lpstr>
      <vt:lpstr>Příklad – grafické znázornění</vt:lpstr>
      <vt:lpstr>Příklad: Testy H-S</vt:lpstr>
      <vt:lpstr>Test nulovosti autokorelací reziduí</vt:lpstr>
      <vt:lpstr>Korelace dvou časových řad</vt:lpstr>
      <vt:lpstr>Autokorelace časové řady</vt:lpstr>
      <vt:lpstr>Příklad: test nulovosti autokorelací reziduí</vt:lpstr>
      <vt:lpstr>Prognózování v časových řadách</vt:lpstr>
      <vt:lpstr>Tvorba bodové prognózy</vt:lpstr>
      <vt:lpstr>Prognózování pomocí lineární regresní funkce</vt:lpstr>
      <vt:lpstr>Aditivní model konstantní sezónnosti</vt:lpstr>
      <vt:lpstr>Příklad – konstantní sezónnost s lineárním trendem</vt:lpstr>
      <vt:lpstr>Intervalové prognózy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294</cp:revision>
  <dcterms:created xsi:type="dcterms:W3CDTF">2016-07-06T15:42:34Z</dcterms:created>
  <dcterms:modified xsi:type="dcterms:W3CDTF">2018-02-20T08:05:04Z</dcterms:modified>
</cp:coreProperties>
</file>