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330" r:id="rId4"/>
    <p:sldId id="340" r:id="rId5"/>
    <p:sldId id="353" r:id="rId6"/>
    <p:sldId id="342" r:id="rId7"/>
    <p:sldId id="343" r:id="rId8"/>
    <p:sldId id="366" r:id="rId9"/>
    <p:sldId id="367" r:id="rId10"/>
    <p:sldId id="351" r:id="rId11"/>
    <p:sldId id="368" r:id="rId12"/>
    <p:sldId id="354" r:id="rId13"/>
    <p:sldId id="273" r:id="rId14"/>
    <p:sldId id="369" r:id="rId15"/>
    <p:sldId id="377" r:id="rId16"/>
    <p:sldId id="356" r:id="rId17"/>
    <p:sldId id="357" r:id="rId18"/>
    <p:sldId id="370" r:id="rId19"/>
    <p:sldId id="371" r:id="rId20"/>
    <p:sldId id="372" r:id="rId21"/>
    <p:sldId id="275" r:id="rId22"/>
    <p:sldId id="277" r:id="rId23"/>
    <p:sldId id="302" r:id="rId24"/>
    <p:sldId id="344" r:id="rId25"/>
    <p:sldId id="278" r:id="rId26"/>
    <p:sldId id="365" r:id="rId27"/>
    <p:sldId id="279" r:id="rId28"/>
    <p:sldId id="360" r:id="rId29"/>
    <p:sldId id="374" r:id="rId30"/>
    <p:sldId id="375" r:id="rId31"/>
    <p:sldId id="376" r:id="rId32"/>
    <p:sldId id="364" r:id="rId3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>
        <p:scale>
          <a:sx n="80" d="100"/>
          <a:sy n="80" d="100"/>
        </p:scale>
        <p:origin x="-1098" y="-2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e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6" Type="http://schemas.openxmlformats.org/officeDocument/2006/relationships/image" Target="../media/image44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21.2.2018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63603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85725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85900"/>
            <a:ext cx="7772400" cy="30861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EEFB64A-F5F0-4EA3-89F5-AD15BF686848}" type="datetime1">
              <a:rPr lang="cs-CZ" smtClean="0"/>
              <a:pPr/>
              <a:t>21.2.2018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Statistické zpracování dat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9BAE1E3-4F47-4FDD-9FE7-1BA76EF6B8A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4179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914400" y="474345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352800" y="4743450"/>
            <a:ext cx="2895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781800" y="4743450"/>
            <a:ext cx="19050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080CD27-33F6-4DDD-B03F-4F3F61328C9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20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Microsoft_Word_97_-_2003_Document4.doc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11" Type="http://schemas.openxmlformats.org/officeDocument/2006/relationships/oleObject" Target="../embeddings/oleObject10.bin"/><Relationship Id="rId5" Type="http://schemas.openxmlformats.org/officeDocument/2006/relationships/image" Target="../media/image5.wmf"/><Relationship Id="rId10" Type="http://schemas.openxmlformats.org/officeDocument/2006/relationships/image" Target="../media/image14.wmf"/><Relationship Id="rId4" Type="http://schemas.openxmlformats.org/officeDocument/2006/relationships/image" Target="../media/image4.jpeg"/><Relationship Id="rId9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5.wmf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2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Microsoft_Excel_97-2003_Worksheet5.xls"/><Relationship Id="rId5" Type="http://schemas.openxmlformats.org/officeDocument/2006/relationships/oleObject" Target="../embeddings/oleObject19.bin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2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Microsoft_Excel_97-2003_Worksheet6.xls"/><Relationship Id="rId5" Type="http://schemas.openxmlformats.org/officeDocument/2006/relationships/oleObject" Target="../embeddings/oleObject20.bin"/><Relationship Id="rId4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2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Microsoft_Excel_97-2003_Worksheet7.xls"/><Relationship Id="rId5" Type="http://schemas.openxmlformats.org/officeDocument/2006/relationships/oleObject" Target="../embeddings/oleObject21.bin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2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Microsoft_Excel_97-2003_Worksheet8.xls"/><Relationship Id="rId5" Type="http://schemas.openxmlformats.org/officeDocument/2006/relationships/oleObject" Target="../embeddings/oleObject22.bin"/><Relationship Id="rId4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notesSlide" Target="../notesSlides/notesSlide20.xml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4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29.bin"/><Relationship Id="rId3" Type="http://schemas.openxmlformats.org/officeDocument/2006/relationships/notesSlide" Target="../notesSlides/notesSlide22.xml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31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3.wmf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5" Type="http://schemas.openxmlformats.org/officeDocument/2006/relationships/oleObject" Target="../embeddings/oleObject30.bin"/><Relationship Id="rId10" Type="http://schemas.openxmlformats.org/officeDocument/2006/relationships/image" Target="../media/image30.wmf"/><Relationship Id="rId4" Type="http://schemas.openxmlformats.org/officeDocument/2006/relationships/image" Target="../media/image4.jpeg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32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3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Microsoft_Excel_97-2003_Worksheet9.xls"/><Relationship Id="rId5" Type="http://schemas.openxmlformats.org/officeDocument/2006/relationships/oleObject" Target="../embeddings/oleObject31.bin"/><Relationship Id="rId4" Type="http://schemas.openxmlformats.org/officeDocument/2006/relationships/image" Target="../media/image4.jpe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notesSlide" Target="../notesSlides/notesSlide24.xml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37.wmf"/><Relationship Id="rId4" Type="http://schemas.openxmlformats.org/officeDocument/2006/relationships/image" Target="../media/image4.jpeg"/><Relationship Id="rId9" Type="http://schemas.openxmlformats.org/officeDocument/2006/relationships/oleObject" Target="../embeddings/oleObject34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7" Type="http://schemas.openxmlformats.org/officeDocument/2006/relationships/image" Target="../media/image3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Microsoft_Excel_97-2003_Worksheet10.xls"/><Relationship Id="rId5" Type="http://schemas.openxmlformats.org/officeDocument/2006/relationships/oleObject" Target="../embeddings/oleObject35.bin"/><Relationship Id="rId4" Type="http://schemas.openxmlformats.org/officeDocument/2006/relationships/image" Target="../media/image4.jpe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oleObject" Target="../embeddings/oleObject41.bin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12" Type="http://schemas.openxmlformats.org/officeDocument/2006/relationships/image" Target="../media/image43.wmf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45.wmf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40.bin"/><Relationship Id="rId5" Type="http://schemas.openxmlformats.org/officeDocument/2006/relationships/oleObject" Target="../embeddings/oleObject37.bin"/><Relationship Id="rId15" Type="http://schemas.openxmlformats.org/officeDocument/2006/relationships/oleObject" Target="../embeddings/oleObject42.bin"/><Relationship Id="rId10" Type="http://schemas.openxmlformats.org/officeDocument/2006/relationships/image" Target="../media/image42.w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39.bin"/><Relationship Id="rId14" Type="http://schemas.openxmlformats.org/officeDocument/2006/relationships/image" Target="../media/image4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13" Type="http://schemas.openxmlformats.org/officeDocument/2006/relationships/oleObject" Target="../embeddings/oleObject48.bin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50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47.wmf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4.bin"/><Relationship Id="rId10" Type="http://schemas.openxmlformats.org/officeDocument/2006/relationships/image" Target="../media/image49.wmf"/><Relationship Id="rId4" Type="http://schemas.openxmlformats.org/officeDocument/2006/relationships/image" Target="../media/image46.wmf"/><Relationship Id="rId9" Type="http://schemas.openxmlformats.org/officeDocument/2006/relationships/oleObject" Target="../embeddings/oleObject46.bin"/><Relationship Id="rId14" Type="http://schemas.openxmlformats.org/officeDocument/2006/relationships/image" Target="../media/image44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52.wmf"/><Relationship Id="rId5" Type="http://schemas.openxmlformats.org/officeDocument/2006/relationships/oleObject" Target="../embeddings/oleObject50.bin"/><Relationship Id="rId4" Type="http://schemas.openxmlformats.org/officeDocument/2006/relationships/image" Target="../media/image51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Word_97_-_2003_Document2.doc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11" Type="http://schemas.openxmlformats.org/officeDocument/2006/relationships/oleObject" Target="../embeddings/Microsoft_Word_97_-_2003_Document3.doc"/><Relationship Id="rId5" Type="http://schemas.openxmlformats.org/officeDocument/2006/relationships/oleObject" Target="../embeddings/Microsoft_Word_97_-_2003_Document1.doc"/><Relationship Id="rId10" Type="http://schemas.openxmlformats.org/officeDocument/2006/relationships/oleObject" Target="../embeddings/oleObject3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Statistické zpracování dat 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9.přednáška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246" y="3730199"/>
            <a:ext cx="5503025" cy="1217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Výpočet základních charakteristik časové řady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0694340"/>
              </p:ext>
            </p:extLst>
          </p:nvPr>
        </p:nvGraphicFramePr>
        <p:xfrm>
          <a:off x="214313" y="915567"/>
          <a:ext cx="7742064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93" name="Dokument" r:id="rId7" imgW="5818928" imgH="1010631" progId="Word.Document.8">
                  <p:embed/>
                </p:oleObj>
              </mc:Choice>
              <mc:Fallback>
                <p:oleObj name="Dokument" r:id="rId7" imgW="5818928" imgH="1010631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3" y="915567"/>
                        <a:ext cx="7742064" cy="12961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304800" y="2211710"/>
            <a:ext cx="304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dirty="0" smtClean="0"/>
              <a:t>Průměrný absolutní </a:t>
            </a:r>
            <a:r>
              <a:rPr lang="cs-CZ" dirty="0"/>
              <a:t>přírůstek: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7819160"/>
              </p:ext>
            </p:extLst>
          </p:nvPr>
        </p:nvGraphicFramePr>
        <p:xfrm>
          <a:off x="2483769" y="2581042"/>
          <a:ext cx="4320479" cy="751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94" name="Rovnice" r:id="rId9" imgW="2336800" imgH="393700" progId="Equation.3">
                  <p:embed/>
                </p:oleObj>
              </mc:Choice>
              <mc:Fallback>
                <p:oleObj name="Rovnice" r:id="rId9" imgW="2336800" imgH="3937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9" y="2581042"/>
                        <a:ext cx="4320479" cy="751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413792" y="3332480"/>
            <a:ext cx="304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dirty="0" smtClean="0"/>
              <a:t>Průměrný koeficient </a:t>
            </a:r>
            <a:r>
              <a:rPr lang="cs-CZ" dirty="0"/>
              <a:t>růstu: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2432164"/>
              </p:ext>
            </p:extLst>
          </p:nvPr>
        </p:nvGraphicFramePr>
        <p:xfrm>
          <a:off x="2555776" y="3547856"/>
          <a:ext cx="3355975" cy="8240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95" name="Rovnice" r:id="rId11" imgW="1765300" imgH="482600" progId="Equation.3">
                  <p:embed/>
                </p:oleObj>
              </mc:Choice>
              <mc:Fallback>
                <p:oleObj name="Rovnice" r:id="rId11" imgW="1765300" imgH="482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3547856"/>
                        <a:ext cx="3355975" cy="8240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869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Chronologický průměr</a:t>
            </a:r>
          </a:p>
        </p:txBody>
      </p:sp>
      <p:graphicFrame>
        <p:nvGraphicFramePr>
          <p:cNvPr id="1044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3425652"/>
              </p:ext>
            </p:extLst>
          </p:nvPr>
        </p:nvGraphicFramePr>
        <p:xfrm>
          <a:off x="683568" y="2139702"/>
          <a:ext cx="6934200" cy="106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2" r:id="rId3" imgW="3060700" imgH="622300" progId="Equation.3">
                  <p:embed/>
                </p:oleObj>
              </mc:Choice>
              <mc:Fallback>
                <p:oleObj r:id="rId3" imgW="3060700" imgH="622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2139702"/>
                        <a:ext cx="6934200" cy="1062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395536" y="3386907"/>
            <a:ext cx="8128248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dirty="0"/>
              <a:t>Použití: </a:t>
            </a:r>
            <a:r>
              <a:rPr lang="cs-CZ" sz="2000" b="1" dirty="0"/>
              <a:t>okamžikové časové řady</a:t>
            </a:r>
          </a:p>
          <a:p>
            <a:pPr>
              <a:spcBef>
                <a:spcPct val="50000"/>
              </a:spcBef>
            </a:pPr>
            <a:r>
              <a:rPr lang="cs-CZ" sz="2000" b="1" dirty="0"/>
              <a:t>Poznámka: </a:t>
            </a:r>
            <a:r>
              <a:rPr lang="cs-CZ" sz="2000" dirty="0"/>
              <a:t>speciální případ – ekvidistantní intervaly </a:t>
            </a:r>
            <a:r>
              <a:rPr lang="cs-CZ" sz="2000" i="1" dirty="0" smtClean="0">
                <a:latin typeface="Times New Roman" pitchFamily="18" charset="0"/>
              </a:rPr>
              <a:t>d</a:t>
            </a:r>
            <a:r>
              <a:rPr lang="cs-CZ" sz="2000" baseline="-25000" dirty="0" smtClean="0">
                <a:latin typeface="Times New Roman" pitchFamily="18" charset="0"/>
              </a:rPr>
              <a:t>1</a:t>
            </a:r>
            <a:r>
              <a:rPr lang="cs-CZ" sz="2000" dirty="0">
                <a:latin typeface="Times New Roman" pitchFamily="18" charset="0"/>
              </a:rPr>
              <a:t>= </a:t>
            </a:r>
            <a:r>
              <a:rPr lang="cs-CZ" sz="2000" i="1" dirty="0">
                <a:latin typeface="Times New Roman" pitchFamily="18" charset="0"/>
              </a:rPr>
              <a:t>d</a:t>
            </a:r>
            <a:r>
              <a:rPr lang="cs-CZ" sz="2000" baseline="-25000" dirty="0">
                <a:latin typeface="Times New Roman" pitchFamily="18" charset="0"/>
              </a:rPr>
              <a:t>2</a:t>
            </a:r>
            <a:r>
              <a:rPr lang="cs-CZ" sz="2000" dirty="0">
                <a:latin typeface="Times New Roman" pitchFamily="18" charset="0"/>
              </a:rPr>
              <a:t>= </a:t>
            </a:r>
            <a:r>
              <a:rPr lang="cs-CZ" sz="2000" i="1" dirty="0">
                <a:latin typeface="Times New Roman" pitchFamily="18" charset="0"/>
              </a:rPr>
              <a:t>d</a:t>
            </a:r>
            <a:r>
              <a:rPr lang="cs-CZ" sz="2000" baseline="-25000" dirty="0">
                <a:latin typeface="Times New Roman" pitchFamily="18" charset="0"/>
              </a:rPr>
              <a:t>3</a:t>
            </a:r>
            <a:r>
              <a:rPr lang="cs-CZ" sz="2000" dirty="0">
                <a:latin typeface="Times New Roman" pitchFamily="18" charset="0"/>
              </a:rPr>
              <a:t>=…= </a:t>
            </a:r>
            <a:r>
              <a:rPr lang="cs-CZ" sz="2000" i="1" dirty="0">
                <a:latin typeface="Times New Roman" pitchFamily="18" charset="0"/>
              </a:rPr>
              <a:t>d</a:t>
            </a:r>
            <a:r>
              <a:rPr lang="cs-CZ" sz="2000" i="1" baseline="-25000" dirty="0">
                <a:latin typeface="Times New Roman" pitchFamily="18" charset="0"/>
              </a:rPr>
              <a:t>n-</a:t>
            </a:r>
            <a:r>
              <a:rPr lang="cs-CZ" sz="2000" baseline="-25000" dirty="0">
                <a:latin typeface="Times New Roman" pitchFamily="18" charset="0"/>
              </a:rPr>
              <a:t>1</a:t>
            </a:r>
            <a:r>
              <a:rPr lang="cs-CZ" sz="2000" dirty="0">
                <a:latin typeface="Times New Roman" pitchFamily="18" charset="0"/>
              </a:rPr>
              <a:t>= </a:t>
            </a:r>
            <a:r>
              <a:rPr lang="cs-CZ" sz="2000" i="1" dirty="0">
                <a:latin typeface="Times New Roman" pitchFamily="18" charset="0"/>
              </a:rPr>
              <a:t>d</a:t>
            </a:r>
            <a:endParaRPr lang="cs-CZ" sz="2000" i="1" baseline="-25000" dirty="0">
              <a:latin typeface="Times New Roman" pitchFamily="18" charset="0"/>
            </a:endParaRPr>
          </a:p>
        </p:txBody>
      </p:sp>
      <p:sp>
        <p:nvSpPr>
          <p:cNvPr id="104455" name="Text Box 7"/>
          <p:cNvSpPr txBox="1">
            <a:spLocks noChangeArrowheads="1"/>
          </p:cNvSpPr>
          <p:nvPr/>
        </p:nvSpPr>
        <p:spPr bwMode="auto">
          <a:xfrm>
            <a:off x="683568" y="1203598"/>
            <a:ext cx="7696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dirty="0"/>
              <a:t>ČŘ:       </a:t>
            </a:r>
            <a:r>
              <a:rPr lang="cs-CZ" sz="2000" i="1" dirty="0">
                <a:latin typeface="Times New Roman" pitchFamily="18" charset="0"/>
              </a:rPr>
              <a:t>y</a:t>
            </a:r>
            <a:r>
              <a:rPr lang="cs-CZ" sz="2000" baseline="-25000" dirty="0">
                <a:latin typeface="Times New Roman" pitchFamily="18" charset="0"/>
              </a:rPr>
              <a:t>1</a:t>
            </a:r>
            <a:r>
              <a:rPr lang="cs-CZ" sz="2000" dirty="0">
                <a:latin typeface="Times New Roman" pitchFamily="18" charset="0"/>
              </a:rPr>
              <a:t>, </a:t>
            </a:r>
            <a:r>
              <a:rPr lang="cs-CZ" sz="2000" i="1" dirty="0">
                <a:latin typeface="Times New Roman" pitchFamily="18" charset="0"/>
              </a:rPr>
              <a:t>y</a:t>
            </a:r>
            <a:r>
              <a:rPr lang="cs-CZ" sz="2000" baseline="-25000" dirty="0">
                <a:latin typeface="Times New Roman" pitchFamily="18" charset="0"/>
              </a:rPr>
              <a:t>2</a:t>
            </a:r>
            <a:r>
              <a:rPr lang="cs-CZ" sz="2000" dirty="0">
                <a:latin typeface="Times New Roman" pitchFamily="18" charset="0"/>
              </a:rPr>
              <a:t>, </a:t>
            </a:r>
            <a:r>
              <a:rPr lang="cs-CZ" sz="2000" i="1" dirty="0">
                <a:latin typeface="Times New Roman" pitchFamily="18" charset="0"/>
              </a:rPr>
              <a:t>y</a:t>
            </a:r>
            <a:r>
              <a:rPr lang="cs-CZ" sz="2000" baseline="-25000" dirty="0">
                <a:latin typeface="Times New Roman" pitchFamily="18" charset="0"/>
              </a:rPr>
              <a:t>3</a:t>
            </a:r>
            <a:r>
              <a:rPr lang="cs-CZ" sz="2000" dirty="0">
                <a:latin typeface="Times New Roman" pitchFamily="18" charset="0"/>
              </a:rPr>
              <a:t>, </a:t>
            </a:r>
            <a:r>
              <a:rPr lang="cs-CZ" sz="2000" i="1" dirty="0">
                <a:latin typeface="Times New Roman" pitchFamily="18" charset="0"/>
              </a:rPr>
              <a:t>y</a:t>
            </a:r>
            <a:r>
              <a:rPr lang="cs-CZ" sz="2000" baseline="-25000" dirty="0">
                <a:latin typeface="Times New Roman" pitchFamily="18" charset="0"/>
              </a:rPr>
              <a:t>4</a:t>
            </a:r>
            <a:r>
              <a:rPr lang="cs-CZ" sz="2000" dirty="0">
                <a:latin typeface="Times New Roman" pitchFamily="18" charset="0"/>
              </a:rPr>
              <a:t>,…, </a:t>
            </a:r>
            <a:r>
              <a:rPr lang="cs-CZ" sz="2000" i="1" dirty="0" err="1">
                <a:latin typeface="Times New Roman" pitchFamily="18" charset="0"/>
              </a:rPr>
              <a:t>y</a:t>
            </a:r>
            <a:r>
              <a:rPr lang="cs-CZ" sz="2000" i="1" baseline="-25000" dirty="0" err="1">
                <a:latin typeface="Times New Roman" pitchFamily="18" charset="0"/>
              </a:rPr>
              <a:t>n</a:t>
            </a:r>
            <a:endParaRPr lang="cs-CZ" sz="2000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cs-CZ" sz="2000" dirty="0"/>
              <a:t>Vzdálenost časových okamžiků</a:t>
            </a:r>
            <a:r>
              <a:rPr lang="cs-CZ" sz="2000" dirty="0">
                <a:latin typeface="Times New Roman" pitchFamily="18" charset="0"/>
              </a:rPr>
              <a:t>:     </a:t>
            </a:r>
            <a:r>
              <a:rPr lang="cs-CZ" sz="2000" i="1" dirty="0">
                <a:latin typeface="Times New Roman" pitchFamily="18" charset="0"/>
              </a:rPr>
              <a:t>d</a:t>
            </a:r>
            <a:r>
              <a:rPr lang="cs-CZ" sz="2000" baseline="-25000" dirty="0">
                <a:latin typeface="Times New Roman" pitchFamily="18" charset="0"/>
              </a:rPr>
              <a:t>1</a:t>
            </a:r>
            <a:r>
              <a:rPr lang="cs-CZ" sz="2000" dirty="0">
                <a:latin typeface="Times New Roman" pitchFamily="18" charset="0"/>
              </a:rPr>
              <a:t>, </a:t>
            </a:r>
            <a:r>
              <a:rPr lang="cs-CZ" sz="2000" i="1" dirty="0">
                <a:latin typeface="Times New Roman" pitchFamily="18" charset="0"/>
              </a:rPr>
              <a:t>d</a:t>
            </a:r>
            <a:r>
              <a:rPr lang="cs-CZ" sz="2000" baseline="-25000" dirty="0">
                <a:latin typeface="Times New Roman" pitchFamily="18" charset="0"/>
              </a:rPr>
              <a:t>2</a:t>
            </a:r>
            <a:r>
              <a:rPr lang="cs-CZ" sz="2000" dirty="0">
                <a:latin typeface="Times New Roman" pitchFamily="18" charset="0"/>
              </a:rPr>
              <a:t>, </a:t>
            </a:r>
            <a:r>
              <a:rPr lang="cs-CZ" sz="2000" i="1" dirty="0">
                <a:latin typeface="Times New Roman" pitchFamily="18" charset="0"/>
              </a:rPr>
              <a:t>d</a:t>
            </a:r>
            <a:r>
              <a:rPr lang="cs-CZ" sz="2000" baseline="-25000" dirty="0">
                <a:latin typeface="Times New Roman" pitchFamily="18" charset="0"/>
              </a:rPr>
              <a:t>3</a:t>
            </a:r>
            <a:r>
              <a:rPr lang="cs-CZ" sz="2000" dirty="0">
                <a:latin typeface="Times New Roman" pitchFamily="18" charset="0"/>
              </a:rPr>
              <a:t>,…, </a:t>
            </a:r>
            <a:r>
              <a:rPr lang="cs-CZ" sz="2000" i="1" dirty="0">
                <a:latin typeface="Times New Roman" pitchFamily="18" charset="0"/>
              </a:rPr>
              <a:t>d</a:t>
            </a:r>
            <a:r>
              <a:rPr lang="cs-CZ" sz="2000" i="1" baseline="-25000" dirty="0">
                <a:latin typeface="Times New Roman" pitchFamily="18" charset="0"/>
              </a:rPr>
              <a:t>n-</a:t>
            </a:r>
            <a:r>
              <a:rPr lang="cs-CZ" sz="2000" baseline="-25000" dirty="0">
                <a:latin typeface="Times New Roman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76006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Příklad – chronologický průměr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251520" y="2336387"/>
            <a:ext cx="8134672" cy="194421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cs-CZ" sz="2400" dirty="0" smtClean="0">
                <a:latin typeface="Arial" charset="0"/>
              </a:rPr>
              <a:t>	</a:t>
            </a:r>
            <a:endParaRPr lang="cs-CZ" sz="2400" dirty="0">
              <a:latin typeface="Arial" charset="0"/>
            </a:endParaRPr>
          </a:p>
        </p:txBody>
      </p:sp>
      <p:graphicFrame>
        <p:nvGraphicFramePr>
          <p:cNvPr id="1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144572"/>
              </p:ext>
            </p:extLst>
          </p:nvPr>
        </p:nvGraphicFramePr>
        <p:xfrm>
          <a:off x="223233" y="915566"/>
          <a:ext cx="8229600" cy="3248526"/>
        </p:xfrm>
        <a:graphic>
          <a:graphicData uri="http://schemas.openxmlformats.org/drawingml/2006/table">
            <a:tbl>
              <a:tblPr/>
              <a:tblGrid>
                <a:gridCol w="1646238"/>
                <a:gridCol w="1550401"/>
                <a:gridCol w="2061161"/>
                <a:gridCol w="1325563"/>
                <a:gridCol w="1646237"/>
              </a:tblGrid>
              <a:tr h="3575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Datum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Počet </a:t>
                      </a:r>
                      <a:r>
                        <a:rPr kumimoji="0" lang="cs-CZ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zam</a:t>
                      </a: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 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  <a:r>
                        <a:rPr kumimoji="0" lang="cs-CZ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     </a:t>
                      </a: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  <a:r>
                        <a:rPr kumimoji="0" lang="cs-CZ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5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1.1.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(280+270)/2=275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8525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0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1.2.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(270+280)/2=275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7700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0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1.3.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(280+250)/2=265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8215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0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1.4.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(250+240)/2=245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7350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5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1.5.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0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Součet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31790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2718594"/>
              </p:ext>
            </p:extLst>
          </p:nvPr>
        </p:nvGraphicFramePr>
        <p:xfrm>
          <a:off x="4140200" y="987574"/>
          <a:ext cx="359792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41" name="Rovnice" r:id="rId6" imgW="215619" imgH="266353" progId="Equation.3">
                  <p:embed/>
                </p:oleObj>
              </mc:Choice>
              <mc:Fallback>
                <p:oleObj name="Rovnice" r:id="rId6" imgW="215619" imgH="266353" progId="Equation.3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987574"/>
                        <a:ext cx="359792" cy="2880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9450478"/>
              </p:ext>
            </p:extLst>
          </p:nvPr>
        </p:nvGraphicFramePr>
        <p:xfrm>
          <a:off x="7092280" y="987575"/>
          <a:ext cx="360363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42" name="Rovnice" r:id="rId8" imgW="215619" imgH="266353" progId="Equation.3">
                  <p:embed/>
                </p:oleObj>
              </mc:Choice>
              <mc:Fallback>
                <p:oleObj name="Rovnice" r:id="rId8" imgW="215619" imgH="266353" progId="Equation.3">
                  <p:embed/>
                  <p:pic>
                    <p:nvPicPr>
                      <p:cNvPr id="0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280" y="987575"/>
                        <a:ext cx="360363" cy="2880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Box 56"/>
          <p:cNvSpPr txBox="1">
            <a:spLocks noChangeArrowheads="1"/>
          </p:cNvSpPr>
          <p:nvPr/>
        </p:nvSpPr>
        <p:spPr bwMode="auto">
          <a:xfrm>
            <a:off x="2604356" y="4236831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y</a:t>
            </a:r>
            <a:r>
              <a:rPr lang="cs-CZ" i="1" baseline="-25000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ch</a:t>
            </a:r>
            <a:r>
              <a:rPr lang="cs-CZ" baseline="-25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cs-CZ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= 31790/120 = 265</a:t>
            </a:r>
          </a:p>
        </p:txBody>
      </p:sp>
    </p:spTree>
    <p:extLst>
      <p:ext uri="{BB962C8B-B14F-4D97-AF65-F5344CB8AC3E}">
        <p14:creationId xmlns:p14="http://schemas.microsoft.com/office/powerpoint/2010/main" val="329208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Model ekonomické časové řady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467544" y="987574"/>
            <a:ext cx="7272808" cy="280831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 algn="ctr">
              <a:buFont typeface="Wingdings" pitchFamily="2" charset="2"/>
              <a:buNone/>
            </a:pPr>
            <a:r>
              <a:rPr lang="cs-CZ" b="1" dirty="0" smtClean="0"/>
              <a:t>Matematická formule (zákonitost)</a:t>
            </a:r>
          </a:p>
          <a:p>
            <a:pPr marL="609600" indent="-609600" algn="ctr">
              <a:buFont typeface="Wingdings" pitchFamily="2" charset="2"/>
              <a:buNone/>
            </a:pPr>
            <a:r>
              <a:rPr lang="cs-CZ" b="1" dirty="0" smtClean="0"/>
              <a:t>vyjadřující závislost ekonomické</a:t>
            </a:r>
          </a:p>
          <a:p>
            <a:pPr marL="609600" indent="-609600" algn="ctr">
              <a:buFont typeface="Wingdings" pitchFamily="2" charset="2"/>
              <a:buNone/>
            </a:pPr>
            <a:r>
              <a:rPr lang="cs-CZ" b="1" dirty="0" smtClean="0"/>
              <a:t> veličiny 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cs-CZ" b="1" dirty="0" smtClean="0"/>
              <a:t> na časové veličině 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t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31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Modely ekonomických časových řad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39552" y="1491630"/>
            <a:ext cx="6192688" cy="244827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Wingdings" pitchFamily="2" charset="2"/>
              <a:buNone/>
            </a:pPr>
            <a:r>
              <a:rPr lang="cs-CZ" sz="2400" b="1" dirty="0" smtClean="0"/>
              <a:t>1.	Dekompoziční</a:t>
            </a:r>
            <a:r>
              <a:rPr lang="cs-CZ" sz="2400" dirty="0" smtClean="0">
                <a:solidFill>
                  <a:schemeClr val="folHlink"/>
                </a:solidFill>
              </a:rPr>
              <a:t>:</a:t>
            </a:r>
          </a:p>
          <a:p>
            <a:pPr marL="609600" indent="-609600"/>
            <a:r>
              <a:rPr lang="cs-CZ" sz="2400" dirty="0" smtClean="0"/>
              <a:t>aditivní</a:t>
            </a:r>
          </a:p>
          <a:p>
            <a:pPr marL="609600" indent="-609600"/>
            <a:r>
              <a:rPr lang="cs-CZ" sz="2400" dirty="0" smtClean="0"/>
              <a:t>multiplikativní</a:t>
            </a:r>
          </a:p>
          <a:p>
            <a:pPr marL="609600" indent="-609600">
              <a:buFont typeface="Wingdings" pitchFamily="2" charset="2"/>
              <a:buNone/>
            </a:pPr>
            <a:endParaRPr lang="cs-CZ" sz="2400" dirty="0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7806057"/>
              </p:ext>
            </p:extLst>
          </p:nvPr>
        </p:nvGraphicFramePr>
        <p:xfrm>
          <a:off x="3299984" y="1923678"/>
          <a:ext cx="2544031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14" r:id="rId5" imgW="1346200" imgH="203200" progId="Equation.3">
                  <p:embed/>
                </p:oleObj>
              </mc:Choice>
              <mc:Fallback>
                <p:oleObj r:id="rId5" imgW="1346200" imgH="203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9984" y="1923678"/>
                        <a:ext cx="2544031" cy="3600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2272588"/>
              </p:ext>
            </p:extLst>
          </p:nvPr>
        </p:nvGraphicFramePr>
        <p:xfrm>
          <a:off x="3400280" y="2427734"/>
          <a:ext cx="2343440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15" name="Rovnice" r:id="rId7" imgW="1040948" imgH="228501" progId="Equation.3">
                  <p:embed/>
                </p:oleObj>
              </mc:Choice>
              <mc:Fallback>
                <p:oleObj name="Rovnice" r:id="rId7" imgW="1040948" imgH="228501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0280" y="2427734"/>
                        <a:ext cx="2343440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2584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Modely ekonomických časových řad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64151" y="850570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 typeface="Wingdings" pitchFamily="2" charset="2"/>
              <a:buNone/>
            </a:pPr>
            <a:r>
              <a:rPr lang="cs-CZ" sz="2400" b="1" dirty="0" smtClean="0"/>
              <a:t>2</a:t>
            </a:r>
            <a:r>
              <a:rPr lang="cs-CZ" sz="2400" b="1" dirty="0" smtClean="0"/>
              <a:t>.	ARIMA:</a:t>
            </a:r>
          </a:p>
          <a:p>
            <a:pPr marL="609600" indent="-609600"/>
            <a:r>
              <a:rPr lang="cs-CZ" sz="2400" dirty="0" smtClean="0"/>
              <a:t>AR, MA</a:t>
            </a:r>
          </a:p>
          <a:p>
            <a:pPr marL="609600" indent="-609600"/>
            <a:r>
              <a:rPr lang="cs-CZ" sz="2400" dirty="0" smtClean="0"/>
              <a:t>I (náhodná procházka)</a:t>
            </a:r>
          </a:p>
          <a:p>
            <a:pPr marL="609600" indent="-609600"/>
            <a:r>
              <a:rPr lang="cs-CZ" sz="2400" dirty="0" smtClean="0"/>
              <a:t>ARIMA, SARIMA, VAR, GARCH aj.</a:t>
            </a:r>
            <a:endParaRPr lang="cs-CZ" sz="24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799694"/>
              </p:ext>
            </p:extLst>
          </p:nvPr>
        </p:nvGraphicFramePr>
        <p:xfrm>
          <a:off x="4150351" y="1203598"/>
          <a:ext cx="2676004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54" name="Rovnice" r:id="rId5" imgW="1397000" imgH="228600" progId="Equation.3">
                  <p:embed/>
                </p:oleObj>
              </mc:Choice>
              <mc:Fallback>
                <p:oleObj name="Rovnice" r:id="rId5" imgW="1397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0351" y="1203598"/>
                        <a:ext cx="2676004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8165691"/>
              </p:ext>
            </p:extLst>
          </p:nvPr>
        </p:nvGraphicFramePr>
        <p:xfrm>
          <a:off x="4150351" y="1707654"/>
          <a:ext cx="1637784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55" name="Rovnice" r:id="rId7" imgW="787400" imgH="228600" progId="Equation.3">
                  <p:embed/>
                </p:oleObj>
              </mc:Choice>
              <mc:Fallback>
                <p:oleObj name="Rovnice" r:id="rId7" imgW="787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0351" y="1707654"/>
                        <a:ext cx="1637784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910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Dekompoziční model - aditivní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473814" y="1851670"/>
            <a:ext cx="7772400" cy="1800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trendová složka</a:t>
            </a:r>
          </a:p>
          <a:p>
            <a:r>
              <a:rPr lang="cs-CZ" dirty="0" smtClean="0"/>
              <a:t>sezónní a cyklická složka</a:t>
            </a:r>
          </a:p>
          <a:p>
            <a:r>
              <a:rPr lang="cs-CZ" dirty="0" smtClean="0"/>
              <a:t>náhodná složka</a:t>
            </a:r>
            <a:endParaRPr lang="cs-CZ" dirty="0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362115"/>
              </p:ext>
            </p:extLst>
          </p:nvPr>
        </p:nvGraphicFramePr>
        <p:xfrm>
          <a:off x="1979712" y="987574"/>
          <a:ext cx="33528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6" r:id="rId5" imgW="1346200" imgH="203200" progId="Equation.3">
                  <p:embed/>
                </p:oleObj>
              </mc:Choice>
              <mc:Fallback>
                <p:oleObj r:id="rId5" imgW="1346200" imgH="203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987574"/>
                        <a:ext cx="3352800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55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Příklad – grafické znázornění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9431623"/>
              </p:ext>
            </p:extLst>
          </p:nvPr>
        </p:nvGraphicFramePr>
        <p:xfrm>
          <a:off x="971600" y="843558"/>
          <a:ext cx="5544616" cy="3621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28" name="Graf" r:id="rId6" imgW="7402680" imgH="5490000" progId="Excel.Sheet.8">
                  <p:embed/>
                </p:oleObj>
              </mc:Choice>
              <mc:Fallback>
                <p:oleObj name="Graf" r:id="rId6" imgW="7402680" imgH="5490000" progId="Excel.Sheet.8">
                  <p:embed/>
                  <p:pic>
                    <p:nvPicPr>
                      <p:cNvPr id="0" name="Object 10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843558"/>
                        <a:ext cx="5544616" cy="36218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636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Příklad – trendová přímka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8991201"/>
              </p:ext>
            </p:extLst>
          </p:nvPr>
        </p:nvGraphicFramePr>
        <p:xfrm>
          <a:off x="755650" y="842963"/>
          <a:ext cx="5256510" cy="353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9" name="List" r:id="rId6" imgW="6200812" imgH="4543522" progId="Excel.Sheet.8">
                  <p:embed/>
                </p:oleObj>
              </mc:Choice>
              <mc:Fallback>
                <p:oleObj name="List" r:id="rId6" imgW="6200812" imgH="4543522" progId="Excel.Sheet.8">
                  <p:embed/>
                  <p:pic>
                    <p:nvPicPr>
                      <p:cNvPr id="0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842963"/>
                        <a:ext cx="5256510" cy="3533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Obdélník 3"/>
          <p:cNvSpPr/>
          <p:nvPr/>
        </p:nvSpPr>
        <p:spPr>
          <a:xfrm>
            <a:off x="6148334" y="1269341"/>
            <a:ext cx="26034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i="1" dirty="0" err="1">
                <a:latin typeface="Times New Roman" pitchFamily="18" charset="0"/>
              </a:rPr>
              <a:t>T</a:t>
            </a:r>
            <a:r>
              <a:rPr lang="cs-CZ" sz="2400" i="1" baseline="-25000" dirty="0" err="1">
                <a:latin typeface="Times New Roman" pitchFamily="18" charset="0"/>
              </a:rPr>
              <a:t>t</a:t>
            </a:r>
            <a:r>
              <a:rPr lang="cs-CZ" sz="2400" dirty="0">
                <a:latin typeface="Times New Roman" pitchFamily="18" charset="0"/>
              </a:rPr>
              <a:t> = 2,77.</a:t>
            </a:r>
            <a:r>
              <a:rPr lang="cs-CZ" sz="2400" i="1" dirty="0">
                <a:latin typeface="Times New Roman" pitchFamily="18" charset="0"/>
              </a:rPr>
              <a:t>t</a:t>
            </a:r>
            <a:r>
              <a:rPr lang="cs-CZ" sz="2400" dirty="0">
                <a:latin typeface="Times New Roman" pitchFamily="18" charset="0"/>
              </a:rPr>
              <a:t> + 336,11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0513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Příklad – časová řada po odečtení trendu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4747159"/>
              </p:ext>
            </p:extLst>
          </p:nvPr>
        </p:nvGraphicFramePr>
        <p:xfrm>
          <a:off x="683568" y="987574"/>
          <a:ext cx="6120680" cy="3240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2" name="Graf" r:id="rId6" imgW="5186160" imgH="3161160" progId="Excel.Sheet.8">
                  <p:embed/>
                </p:oleObj>
              </mc:Choice>
              <mc:Fallback>
                <p:oleObj name="Graf" r:id="rId6" imgW="5186160" imgH="3161160" progId="Excel.Sheet.8">
                  <p:embed/>
                  <p:pic>
                    <p:nvPicPr>
                      <p:cNvPr id="0" name="Object 10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987574"/>
                        <a:ext cx="6120680" cy="32403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8415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cs-CZ" sz="4400" b="1" dirty="0" smtClean="0"/>
          </a:p>
          <a:p>
            <a:pPr marL="0" indent="0" algn="ctr">
              <a:buNone/>
            </a:pPr>
            <a:r>
              <a:rPr lang="cs-CZ" sz="4400" b="1" dirty="0" smtClean="0"/>
              <a:t>Analýza časových řad (1)</a:t>
            </a:r>
            <a:endParaRPr lang="cs-CZ" sz="4400" b="1" dirty="0"/>
          </a:p>
          <a:p>
            <a:pPr>
              <a:lnSpc>
                <a:spcPct val="90000"/>
              </a:lnSpc>
              <a:buNone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Téma přednášky: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Příklad – predikce časové řady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0408722"/>
              </p:ext>
            </p:extLst>
          </p:nvPr>
        </p:nvGraphicFramePr>
        <p:xfrm>
          <a:off x="467544" y="843558"/>
          <a:ext cx="6192688" cy="3456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6" name="Graf" r:id="rId6" imgW="7402680" imgH="5490000" progId="Excel.Sheet.8">
                  <p:embed/>
                </p:oleObj>
              </mc:Choice>
              <mc:Fallback>
                <p:oleObj name="Graf" r:id="rId6" imgW="7402680" imgH="5490000" progId="Excel.Shee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843558"/>
                        <a:ext cx="6192688" cy="34563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4921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43558"/>
            <a:ext cx="7772400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endParaRPr lang="cs-CZ" sz="2000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cs-CZ" sz="2000" dirty="0">
                <a:cs typeface="Times New Roman" pitchFamily="18" charset="0"/>
              </a:rPr>
              <a:t> </a:t>
            </a: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cs-CZ" b="1" dirty="0" smtClean="0">
                <a:latin typeface="Arial" charset="0"/>
              </a:rPr>
              <a:t>Metody dekompozice</a:t>
            </a:r>
            <a:endParaRPr lang="cs-CZ" b="1" dirty="0">
              <a:solidFill>
                <a:srgbClr val="307871"/>
              </a:solidFill>
              <a:latin typeface="Arial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323528" y="824110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dirty="0" smtClean="0">
                <a:solidFill>
                  <a:schemeClr val="folHlink"/>
                </a:solidFill>
              </a:rPr>
              <a:t>1</a:t>
            </a:r>
            <a:r>
              <a:rPr lang="cs-CZ" sz="2600" dirty="0" smtClean="0">
                <a:solidFill>
                  <a:schemeClr val="folHlink"/>
                </a:solidFill>
              </a:rPr>
              <a:t>. Analytické:</a:t>
            </a:r>
            <a:r>
              <a:rPr lang="cs-CZ" sz="2600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cs-CZ" sz="2600" dirty="0" smtClean="0"/>
              <a:t>regresní analýza (MNČ, MMV - Excel)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600" dirty="0" smtClean="0">
                <a:solidFill>
                  <a:schemeClr val="folHlink"/>
                </a:solidFill>
              </a:rPr>
              <a:t>2. Syntetické:</a:t>
            </a:r>
          </a:p>
          <a:p>
            <a:pPr>
              <a:lnSpc>
                <a:spcPct val="90000"/>
              </a:lnSpc>
            </a:pPr>
            <a:r>
              <a:rPr lang="cs-CZ" sz="2600" dirty="0" smtClean="0"/>
              <a:t>klouzavé průměry</a:t>
            </a:r>
          </a:p>
          <a:p>
            <a:pPr>
              <a:lnSpc>
                <a:spcPct val="90000"/>
              </a:lnSpc>
            </a:pPr>
            <a:r>
              <a:rPr lang="cs-CZ" sz="2600" dirty="0" smtClean="0"/>
              <a:t>exponenciální vyrovnání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600" dirty="0" smtClean="0"/>
              <a:t>	(jednoduché, </a:t>
            </a:r>
            <a:r>
              <a:rPr lang="cs-CZ" sz="2600" dirty="0" err="1" smtClean="0"/>
              <a:t>Holtovo</a:t>
            </a:r>
            <a:r>
              <a:rPr lang="cs-CZ" sz="2600" dirty="0" smtClean="0"/>
              <a:t>, </a:t>
            </a:r>
            <a:r>
              <a:rPr lang="cs-CZ" sz="2600" dirty="0" err="1" smtClean="0"/>
              <a:t>Wintersovo</a:t>
            </a:r>
            <a:r>
              <a:rPr lang="cs-CZ" sz="2600" dirty="0" smtClean="0"/>
              <a:t>  aj.)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 smtClean="0"/>
              <a:t>MNČ = Metoda Nejmenších Čtverců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 smtClean="0"/>
              <a:t>MMV = Metoda Maximální Věrohodnosti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5491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6840760" cy="362187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cs-CZ" sz="2000" dirty="0">
              <a:sym typeface="Symbol" pitchFamily="18" charset="2"/>
            </a:endParaRPr>
          </a:p>
          <a:p>
            <a:pPr marL="0" indent="0">
              <a:buNone/>
            </a:pPr>
            <a:endParaRPr lang="cs-CZ" sz="2000" dirty="0">
              <a:solidFill>
                <a:srgbClr val="333399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Analýza trendové složky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251520" y="834893"/>
            <a:ext cx="7379148" cy="353705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600" b="1" dirty="0" smtClean="0">
                <a:cs typeface="Times New Roman" pitchFamily="18" charset="0"/>
              </a:rPr>
              <a:t>jediným faktorem</a:t>
            </a:r>
            <a:r>
              <a:rPr lang="cs-CZ" sz="2600" dirty="0" smtClean="0">
                <a:cs typeface="Times New Roman" pitchFamily="18" charset="0"/>
              </a:rPr>
              <a:t> vývoje dynamiky analyzovaného ukazatele </a:t>
            </a:r>
            <a:r>
              <a:rPr lang="cs-CZ" sz="2600" b="1" dirty="0" smtClean="0">
                <a:solidFill>
                  <a:schemeClr val="hlink"/>
                </a:solidFill>
                <a:cs typeface="Times New Roman" pitchFamily="18" charset="0"/>
              </a:rPr>
              <a:t>je </a:t>
            </a:r>
            <a:r>
              <a:rPr lang="cs-CZ" sz="2600" b="1" dirty="0" smtClean="0">
                <a:solidFill>
                  <a:schemeClr val="hlink"/>
                </a:solidFill>
              </a:rPr>
              <a:t>č</a:t>
            </a:r>
            <a:r>
              <a:rPr lang="cs-CZ" sz="2600" b="1" dirty="0" smtClean="0">
                <a:solidFill>
                  <a:schemeClr val="hlink"/>
                </a:solidFill>
                <a:cs typeface="Times New Roman" pitchFamily="18" charset="0"/>
              </a:rPr>
              <a:t>as</a:t>
            </a:r>
            <a:r>
              <a:rPr lang="cs-CZ" sz="2600" dirty="0" smtClean="0">
                <a:solidFill>
                  <a:schemeClr val="hlink"/>
                </a:solidFill>
                <a:cs typeface="Times New Roman" pitchFamily="18" charset="0"/>
              </a:rPr>
              <a:t> </a:t>
            </a:r>
            <a:r>
              <a:rPr lang="cs-CZ" sz="2600" i="1" dirty="0" smtClean="0">
                <a:solidFill>
                  <a:schemeClr val="hlink"/>
                </a:solidFill>
                <a:cs typeface="Times New Roman" pitchFamily="18" charset="0"/>
              </a:rPr>
              <a:t>t</a:t>
            </a:r>
            <a:r>
              <a:rPr lang="cs-CZ" sz="2600" dirty="0" smtClean="0"/>
              <a:t> </a:t>
            </a:r>
            <a:endParaRPr lang="en-US" sz="2600" dirty="0" smtClean="0"/>
          </a:p>
          <a:p>
            <a:r>
              <a:rPr lang="en-US" sz="2600" dirty="0" smtClean="0">
                <a:cs typeface="Times New Roman" pitchFamily="18" charset="0"/>
              </a:rPr>
              <a:t>t</a:t>
            </a:r>
            <a:r>
              <a:rPr lang="cs-CZ" sz="2600" dirty="0" err="1" smtClean="0">
                <a:cs typeface="Times New Roman" pitchFamily="18" charset="0"/>
              </a:rPr>
              <a:t>rendová</a:t>
            </a:r>
            <a:r>
              <a:rPr lang="cs-CZ" sz="2600" dirty="0" smtClean="0">
                <a:cs typeface="Times New Roman" pitchFamily="18" charset="0"/>
              </a:rPr>
              <a:t> slo</a:t>
            </a:r>
            <a:r>
              <a:rPr lang="cs-CZ" sz="2600" dirty="0" smtClean="0"/>
              <a:t>ž</a:t>
            </a:r>
            <a:r>
              <a:rPr lang="cs-CZ" sz="2600" dirty="0" smtClean="0">
                <a:cs typeface="Times New Roman" pitchFamily="18" charset="0"/>
              </a:rPr>
              <a:t>ka p</a:t>
            </a:r>
            <a:r>
              <a:rPr lang="cs-CZ" sz="2600" dirty="0" smtClean="0"/>
              <a:t>ř</a:t>
            </a:r>
            <a:r>
              <a:rPr lang="cs-CZ" sz="2600" dirty="0" smtClean="0">
                <a:cs typeface="Times New Roman" pitchFamily="18" charset="0"/>
              </a:rPr>
              <a:t>edstavuje nejd</a:t>
            </a:r>
            <a:r>
              <a:rPr lang="cs-CZ" sz="2600" dirty="0" smtClean="0"/>
              <a:t>ů</a:t>
            </a:r>
            <a:r>
              <a:rPr lang="cs-CZ" sz="2600" dirty="0" smtClean="0">
                <a:cs typeface="Times New Roman" pitchFamily="18" charset="0"/>
              </a:rPr>
              <a:t>le</a:t>
            </a:r>
            <a:r>
              <a:rPr lang="cs-CZ" sz="2600" dirty="0" smtClean="0"/>
              <a:t>ž</a:t>
            </a:r>
            <a:r>
              <a:rPr lang="cs-CZ" sz="2600" dirty="0" smtClean="0">
                <a:cs typeface="Times New Roman" pitchFamily="18" charset="0"/>
              </a:rPr>
              <a:t>it</a:t>
            </a:r>
            <a:r>
              <a:rPr lang="cs-CZ" sz="2600" dirty="0" smtClean="0"/>
              <a:t>ě</a:t>
            </a:r>
            <a:r>
              <a:rPr lang="cs-CZ" sz="2600" dirty="0" smtClean="0">
                <a:cs typeface="Times New Roman" pitchFamily="18" charset="0"/>
              </a:rPr>
              <a:t>jší komponentu analyzované </a:t>
            </a:r>
            <a:r>
              <a:rPr lang="cs-CZ" sz="2600" dirty="0" smtClean="0"/>
              <a:t>č</a:t>
            </a:r>
            <a:r>
              <a:rPr lang="cs-CZ" sz="2600" dirty="0" smtClean="0">
                <a:cs typeface="Times New Roman" pitchFamily="18" charset="0"/>
              </a:rPr>
              <a:t>asové </a:t>
            </a:r>
            <a:r>
              <a:rPr lang="cs-CZ" sz="2600" dirty="0" smtClean="0"/>
              <a:t>ř</a:t>
            </a:r>
            <a:r>
              <a:rPr lang="cs-CZ" sz="2600" dirty="0" smtClean="0">
                <a:cs typeface="Times New Roman" pitchFamily="18" charset="0"/>
              </a:rPr>
              <a:t>ady</a:t>
            </a:r>
            <a:r>
              <a:rPr lang="cs-CZ" sz="2600" dirty="0" smtClean="0"/>
              <a:t> </a:t>
            </a:r>
            <a:endParaRPr lang="en-US" sz="2600" dirty="0" smtClean="0"/>
          </a:p>
          <a:p>
            <a:r>
              <a:rPr lang="cs-CZ" sz="2600" dirty="0" smtClean="0">
                <a:cs typeface="Times New Roman" pitchFamily="18" charset="0"/>
              </a:rPr>
              <a:t>dva obecné p</a:t>
            </a:r>
            <a:r>
              <a:rPr lang="cs-CZ" sz="2600" dirty="0" smtClean="0"/>
              <a:t>ř</a:t>
            </a:r>
            <a:r>
              <a:rPr lang="cs-CZ" sz="2600" dirty="0" smtClean="0">
                <a:cs typeface="Times New Roman" pitchFamily="18" charset="0"/>
              </a:rPr>
              <a:t>ístupy: </a:t>
            </a:r>
            <a:endParaRPr lang="cs-CZ" sz="2600" dirty="0" smtClean="0"/>
          </a:p>
          <a:p>
            <a:pPr>
              <a:buFont typeface="Wingdings" pitchFamily="2" charset="2"/>
              <a:buNone/>
            </a:pPr>
            <a:r>
              <a:rPr lang="cs-CZ" sz="2600" i="1" dirty="0" smtClean="0"/>
              <a:t>			</a:t>
            </a:r>
            <a:r>
              <a:rPr lang="cs-CZ" sz="2600" i="1" dirty="0" smtClean="0">
                <a:cs typeface="Times New Roman" pitchFamily="18" charset="0"/>
              </a:rPr>
              <a:t>analytický </a:t>
            </a:r>
            <a:r>
              <a:rPr lang="cs-CZ" sz="2600" dirty="0" smtClean="0">
                <a:cs typeface="Times New Roman" pitchFamily="18" charset="0"/>
              </a:rPr>
              <a:t>a</a:t>
            </a:r>
            <a:r>
              <a:rPr lang="cs-CZ" sz="2600" i="1" dirty="0" smtClean="0">
                <a:cs typeface="Times New Roman" pitchFamily="18" charset="0"/>
              </a:rPr>
              <a:t> syntetický</a:t>
            </a:r>
            <a:r>
              <a:rPr lang="cs-CZ" sz="2600" dirty="0" smtClean="0"/>
              <a:t> 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60175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Transformace časové osy</a:t>
            </a:r>
            <a:endParaRPr lang="cs-CZ" b="1" dirty="0">
              <a:solidFill>
                <a:srgbClr val="30787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35" name="Rectangle 3"/>
          <p:cNvSpPr txBox="1">
            <a:spLocks noChangeArrowheads="1"/>
          </p:cNvSpPr>
          <p:nvPr/>
        </p:nvSpPr>
        <p:spPr>
          <a:xfrm>
            <a:off x="299778" y="897067"/>
            <a:ext cx="7440574" cy="282681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dirty="0" smtClean="0"/>
              <a:t>Skutečné časové údaje (datum, roky aj.) </a:t>
            </a:r>
            <a:r>
              <a:rPr lang="cs-CZ" sz="2400" dirty="0" smtClean="0">
                <a:sym typeface="Symbol"/>
              </a:rPr>
              <a:t> celá čísla</a:t>
            </a:r>
          </a:p>
          <a:p>
            <a:pPr marL="0" indent="0">
              <a:lnSpc>
                <a:spcPct val="90000"/>
              </a:lnSpc>
              <a:buNone/>
            </a:pP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lichý počet údajů: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sudý počet údajů:</a:t>
            </a:r>
          </a:p>
          <a:p>
            <a:pPr marL="0" indent="0">
              <a:lnSpc>
                <a:spcPct val="90000"/>
              </a:lnSpc>
              <a:buNone/>
            </a:pPr>
            <a:endParaRPr lang="cs-CZ" sz="2400" dirty="0" smtClean="0"/>
          </a:p>
          <a:p>
            <a:pPr>
              <a:lnSpc>
                <a:spcPct val="90000"/>
              </a:lnSpc>
            </a:pPr>
            <a:r>
              <a:rPr lang="cs-CZ" sz="2400" dirty="0" smtClean="0"/>
              <a:t>platí vždy:  	</a:t>
            </a:r>
            <a:r>
              <a:rPr lang="cs-CZ" sz="2400" b="1" dirty="0" smtClean="0">
                <a:sym typeface="Symbol" pitchFamily="18" charset="2"/>
              </a:rPr>
              <a:t> </a:t>
            </a:r>
            <a:r>
              <a:rPr lang="cs-CZ" sz="2400" b="1" i="1" dirty="0" smtClean="0">
                <a:sym typeface="Symbol" pitchFamily="18" charset="2"/>
              </a:rPr>
              <a:t>t</a:t>
            </a:r>
            <a:r>
              <a:rPr lang="cs-CZ" sz="2400" b="1" dirty="0" smtClean="0">
                <a:sym typeface="Symbol" pitchFamily="18" charset="2"/>
              </a:rPr>
              <a:t>´= 0</a:t>
            </a:r>
            <a:endParaRPr lang="cs-CZ" sz="2400" b="1" dirty="0" smtClean="0"/>
          </a:p>
          <a:p>
            <a:pPr>
              <a:lnSpc>
                <a:spcPct val="90000"/>
              </a:lnSpc>
            </a:pPr>
            <a:endParaRPr lang="cs-CZ" sz="28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800" dirty="0" smtClean="0"/>
              <a:t>		</a:t>
            </a:r>
            <a:endParaRPr lang="cs-CZ" sz="2800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2592118"/>
              </p:ext>
            </p:extLst>
          </p:nvPr>
        </p:nvGraphicFramePr>
        <p:xfrm>
          <a:off x="3287781" y="1707654"/>
          <a:ext cx="1284219" cy="360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85" name="Rovnice" r:id="rId5" imgW="660113" imgH="241195" progId="Equation.3">
                  <p:embed/>
                </p:oleObj>
              </mc:Choice>
              <mc:Fallback>
                <p:oleObj name="Rovnice" r:id="rId5" imgW="660113" imgH="241195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7781" y="1707654"/>
                        <a:ext cx="1284219" cy="3600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4048775"/>
              </p:ext>
            </p:extLst>
          </p:nvPr>
        </p:nvGraphicFramePr>
        <p:xfrm>
          <a:off x="3191973" y="2499742"/>
          <a:ext cx="1656184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86" name="Rovnice" r:id="rId7" imgW="901309" imgH="279279" progId="Equation.3">
                  <p:embed/>
                </p:oleObj>
              </mc:Choice>
              <mc:Fallback>
                <p:oleObj name="Rovnice" r:id="rId7" imgW="901309" imgH="279279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1973" y="2499742"/>
                        <a:ext cx="1656184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285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Transformace</a:t>
            </a:r>
            <a:endParaRPr lang="cs-CZ" b="1" dirty="0">
              <a:solidFill>
                <a:srgbClr val="30787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326120"/>
              </p:ext>
            </p:extLst>
          </p:nvPr>
        </p:nvGraphicFramePr>
        <p:xfrm>
          <a:off x="757088" y="3119095"/>
          <a:ext cx="5687122" cy="1051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1988"/>
                <a:gridCol w="741988"/>
                <a:gridCol w="741988"/>
                <a:gridCol w="741988"/>
                <a:gridCol w="733232"/>
                <a:gridCol w="740236"/>
                <a:gridCol w="597628"/>
                <a:gridCol w="64807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Rok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2011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2012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2013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2014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2015</a:t>
                      </a:r>
                      <a:endParaRPr lang="cs-CZ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2016</a:t>
                      </a:r>
                      <a:endParaRPr lang="cs-CZ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2017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t</a:t>
                      </a:r>
                      <a:endParaRPr lang="cs-CZ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5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6</a:t>
                      </a:r>
                      <a:endParaRPr lang="cs-CZ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</a:t>
                      </a:r>
                      <a:endParaRPr lang="cs-CZ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t´</a:t>
                      </a:r>
                      <a:endParaRPr lang="cs-CZ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-3</a:t>
                      </a:r>
                      <a:endParaRPr lang="cs-CZ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-2</a:t>
                      </a:r>
                      <a:endParaRPr lang="cs-CZ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-1</a:t>
                      </a:r>
                      <a:endParaRPr lang="cs-CZ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308716"/>
              </p:ext>
            </p:extLst>
          </p:nvPr>
        </p:nvGraphicFramePr>
        <p:xfrm>
          <a:off x="989615" y="1234375"/>
          <a:ext cx="4547235" cy="1051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9605"/>
                <a:gridCol w="649605"/>
                <a:gridCol w="649605"/>
                <a:gridCol w="649605"/>
                <a:gridCol w="649605"/>
                <a:gridCol w="649605"/>
                <a:gridCol w="64960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Rok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2012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2013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2014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2015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2016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2017</a:t>
                      </a:r>
                      <a:endParaRPr lang="cs-CZ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t</a:t>
                      </a:r>
                      <a:endParaRPr lang="cs-CZ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</a:t>
                      </a:r>
                      <a:endParaRPr lang="cs-CZ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</a:t>
                      </a:r>
                      <a:endParaRPr lang="cs-CZ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</a:t>
                      </a:r>
                      <a:endParaRPr lang="cs-CZ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5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6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t´</a:t>
                      </a:r>
                      <a:endParaRPr lang="cs-CZ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-5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-3</a:t>
                      </a:r>
                      <a:endParaRPr lang="cs-CZ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-1</a:t>
                      </a:r>
                      <a:endParaRPr lang="cs-CZ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</a:t>
                      </a:r>
                      <a:endParaRPr lang="cs-CZ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</a:t>
                      </a:r>
                      <a:endParaRPr lang="cs-CZ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5</a:t>
                      </a:r>
                      <a:endParaRPr lang="cs-CZ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9" name="Rectangle 36"/>
          <p:cNvSpPr>
            <a:spLocks noChangeArrowheads="1"/>
          </p:cNvSpPr>
          <p:nvPr/>
        </p:nvSpPr>
        <p:spPr bwMode="auto">
          <a:xfrm>
            <a:off x="477932" y="2700209"/>
            <a:ext cx="618229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Transformovaná proměnná při lichém časová </a:t>
            </a:r>
            <a:r>
              <a:rPr kumimoji="0" lang="cs-CZ" altLang="cs-CZ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cs-CZ" alt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cs-CZ" alt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36"/>
          <p:cNvSpPr>
            <a:spLocks noChangeArrowheads="1"/>
          </p:cNvSpPr>
          <p:nvPr/>
        </p:nvSpPr>
        <p:spPr bwMode="auto">
          <a:xfrm>
            <a:off x="449555" y="895821"/>
            <a:ext cx="6336704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Transformovaná časová proměnná při sudém </a:t>
            </a:r>
            <a:r>
              <a:rPr kumimoji="0" lang="cs-CZ" altLang="cs-CZ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</a:t>
            </a:r>
            <a:endParaRPr kumimoji="0" lang="cs-CZ" altLang="cs-C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12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2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95263"/>
            <a:ext cx="6745447" cy="508000"/>
          </a:xfrm>
        </p:spPr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ineární trend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5259288"/>
              </p:ext>
            </p:extLst>
          </p:nvPr>
        </p:nvGraphicFramePr>
        <p:xfrm>
          <a:off x="5444526" y="3279056"/>
          <a:ext cx="999682" cy="601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99" r:id="rId5" imgW="660113" imgH="431613" progId="Equation.3">
                  <p:embed/>
                </p:oleObj>
              </mc:Choice>
              <mc:Fallback>
                <p:oleObj r:id="rId5" imgW="660113" imgH="431613" progId="Equation.3">
                  <p:embed/>
                  <p:pic>
                    <p:nvPicPr>
                      <p:cNvPr id="0" name="Object 2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4526" y="3279056"/>
                        <a:ext cx="999682" cy="6012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3106399"/>
              </p:ext>
            </p:extLst>
          </p:nvPr>
        </p:nvGraphicFramePr>
        <p:xfrm>
          <a:off x="5364087" y="3861055"/>
          <a:ext cx="1287715" cy="6729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00" r:id="rId7" imgW="749300" imgH="508000" progId="Equation.3">
                  <p:embed/>
                </p:oleObj>
              </mc:Choice>
              <mc:Fallback>
                <p:oleObj r:id="rId7" imgW="749300" imgH="508000" progId="Equation.3">
                  <p:embed/>
                  <p:pic>
                    <p:nvPicPr>
                      <p:cNvPr id="0" name="Object 2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7" y="3861055"/>
                        <a:ext cx="1287715" cy="6729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241"/>
          <p:cNvSpPr>
            <a:spLocks noChangeArrowheads="1"/>
          </p:cNvSpPr>
          <p:nvPr/>
        </p:nvSpPr>
        <p:spPr bwMode="auto">
          <a:xfrm>
            <a:off x="0" y="428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	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242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	</a:t>
            </a:r>
            <a:r>
              <a:rPr kumimoji="0" lang="cs-CZ" altLang="cs-CZ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9" name="Objekt 28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345904671"/>
              </p:ext>
            </p:extLst>
          </p:nvPr>
        </p:nvGraphicFramePr>
        <p:xfrm>
          <a:off x="2699792" y="843558"/>
          <a:ext cx="2121723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01" name="Rovnice" r:id="rId9" imgW="787400" imgH="228600" progId="Equation.3">
                  <p:embed/>
                </p:oleObj>
              </mc:Choice>
              <mc:Fallback>
                <p:oleObj name="Rovnice" r:id="rId9" imgW="787400" imgH="22860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843558"/>
                        <a:ext cx="2121723" cy="5040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k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5460303"/>
              </p:ext>
            </p:extLst>
          </p:nvPr>
        </p:nvGraphicFramePr>
        <p:xfrm>
          <a:off x="700645" y="1776513"/>
          <a:ext cx="936104" cy="441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02" name="Rovnice" r:id="rId11" imgW="381000" imgH="228600" progId="Equation.3">
                  <p:embed/>
                </p:oleObj>
              </mc:Choice>
              <mc:Fallback>
                <p:oleObj name="Rovnice" r:id="rId11" imgW="3810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645" y="1776513"/>
                        <a:ext cx="936104" cy="4413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1688303" y="1707654"/>
            <a:ext cx="67721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400" dirty="0">
                <a:latin typeface="Times New Roman" pitchFamily="18" charset="0"/>
              </a:rPr>
              <a:t>- </a:t>
            </a:r>
            <a:r>
              <a:rPr lang="cs-CZ" sz="2400" dirty="0">
                <a:latin typeface="+mj-lt"/>
              </a:rPr>
              <a:t>jsou neznámé </a:t>
            </a:r>
            <a:r>
              <a:rPr lang="cs-CZ" sz="2400" dirty="0" smtClean="0">
                <a:latin typeface="+mj-lt"/>
              </a:rPr>
              <a:t>parametry,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dirty="0" smtClean="0">
                <a:latin typeface="+mj-lt"/>
              </a:rPr>
              <a:t>  je čas (transformovaný</a:t>
            </a:r>
            <a:r>
              <a:rPr lang="cs-CZ" sz="2400" dirty="0">
                <a:latin typeface="+mj-lt"/>
              </a:rPr>
              <a:t>) </a:t>
            </a:r>
          </a:p>
        </p:txBody>
      </p:sp>
      <p:sp>
        <p:nvSpPr>
          <p:cNvPr id="32" name="Text Box 12"/>
          <p:cNvSpPr txBox="1">
            <a:spLocks noChangeArrowheads="1"/>
          </p:cNvSpPr>
          <p:nvPr/>
        </p:nvSpPr>
        <p:spPr bwMode="auto">
          <a:xfrm>
            <a:off x="700645" y="2355726"/>
            <a:ext cx="61940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400" i="1" dirty="0" smtClean="0">
                <a:latin typeface="Times New Roman" pitchFamily="18" charset="0"/>
              </a:rPr>
              <a:t>b</a:t>
            </a:r>
            <a:r>
              <a:rPr lang="cs-CZ" sz="2400" baseline="-25000" dirty="0" smtClean="0">
                <a:latin typeface="Times New Roman" pitchFamily="18" charset="0"/>
              </a:rPr>
              <a:t>0</a:t>
            </a:r>
            <a:r>
              <a:rPr lang="cs-CZ" sz="2400" dirty="0" smtClean="0">
                <a:latin typeface="Times New Roman" pitchFamily="18" charset="0"/>
              </a:rPr>
              <a:t>,  </a:t>
            </a:r>
            <a:r>
              <a:rPr lang="cs-CZ" sz="2400" i="1" dirty="0" smtClean="0">
                <a:latin typeface="Times New Roman" pitchFamily="18" charset="0"/>
              </a:rPr>
              <a:t>b</a:t>
            </a:r>
            <a:r>
              <a:rPr lang="cs-CZ" sz="2400" baseline="-25000" dirty="0" smtClean="0">
                <a:latin typeface="Times New Roman" pitchFamily="18" charset="0"/>
              </a:rPr>
              <a:t>1</a:t>
            </a:r>
            <a:r>
              <a:rPr lang="cs-CZ" sz="2400" dirty="0" smtClean="0">
                <a:latin typeface="Times New Roman" pitchFamily="18" charset="0"/>
              </a:rPr>
              <a:t>    - </a:t>
            </a:r>
            <a:r>
              <a:rPr lang="cs-CZ" sz="2400" dirty="0" smtClean="0">
                <a:latin typeface="+mj-lt"/>
              </a:rPr>
              <a:t>odhady </a:t>
            </a:r>
            <a:r>
              <a:rPr lang="cs-CZ" sz="2400" dirty="0">
                <a:latin typeface="+mj-lt"/>
              </a:rPr>
              <a:t>neznámých parametrů MNČ</a:t>
            </a:r>
          </a:p>
        </p:txBody>
      </p:sp>
      <p:sp>
        <p:nvSpPr>
          <p:cNvPr id="33" name="Text Box 13"/>
          <p:cNvSpPr txBox="1">
            <a:spLocks noChangeArrowheads="1"/>
          </p:cNvSpPr>
          <p:nvPr/>
        </p:nvSpPr>
        <p:spPr bwMode="auto">
          <a:xfrm>
            <a:off x="611560" y="2817391"/>
            <a:ext cx="60402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 i="1" dirty="0">
                <a:latin typeface="+mj-lt"/>
              </a:rPr>
              <a:t>Normální rovnice</a:t>
            </a:r>
            <a:r>
              <a:rPr lang="cs-CZ" sz="2400" dirty="0">
                <a:latin typeface="+mj-lt"/>
              </a:rPr>
              <a:t> k vypočtu odhadů parametrů:</a:t>
            </a:r>
          </a:p>
        </p:txBody>
      </p:sp>
      <p:graphicFrame>
        <p:nvGraphicFramePr>
          <p:cNvPr id="34" name="Objek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1934108"/>
              </p:ext>
            </p:extLst>
          </p:nvPr>
        </p:nvGraphicFramePr>
        <p:xfrm>
          <a:off x="755576" y="3363837"/>
          <a:ext cx="3042111" cy="4572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03" r:id="rId13" imgW="1447172" imgH="253890" progId="Equation.3">
                  <p:embed/>
                </p:oleObj>
              </mc:Choice>
              <mc:Fallback>
                <p:oleObj r:id="rId13" imgW="1447172" imgH="25389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3363837"/>
                        <a:ext cx="3042111" cy="4572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k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0249950"/>
              </p:ext>
            </p:extLst>
          </p:nvPr>
        </p:nvGraphicFramePr>
        <p:xfrm>
          <a:off x="643940" y="4011910"/>
          <a:ext cx="3279988" cy="4535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04" r:id="rId15" imgW="1548728" imgH="253890" progId="Equation.3">
                  <p:embed/>
                </p:oleObj>
              </mc:Choice>
              <mc:Fallback>
                <p:oleObj r:id="rId15" imgW="1548728" imgH="25389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940" y="4011910"/>
                        <a:ext cx="3279988" cy="4535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ext Box 18"/>
          <p:cNvSpPr txBox="1">
            <a:spLocks noChangeArrowheads="1"/>
          </p:cNvSpPr>
          <p:nvPr/>
        </p:nvSpPr>
        <p:spPr bwMode="auto">
          <a:xfrm>
            <a:off x="4403725" y="3363838"/>
            <a:ext cx="484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>
                <a:latin typeface="Times New Roman" pitchFamily="18" charset="0"/>
                <a:sym typeface="Symbol" pitchFamily="18" charset="2"/>
              </a:rPr>
              <a:t></a:t>
            </a:r>
            <a:endParaRPr lang="cs-CZ" dirty="0">
              <a:latin typeface="Times New Roman" pitchFamily="18" charset="0"/>
            </a:endParaRPr>
          </a:p>
        </p:txBody>
      </p:sp>
      <p:sp>
        <p:nvSpPr>
          <p:cNvPr id="37" name="Text Box 18"/>
          <p:cNvSpPr txBox="1">
            <a:spLocks noChangeArrowheads="1"/>
          </p:cNvSpPr>
          <p:nvPr/>
        </p:nvSpPr>
        <p:spPr bwMode="auto">
          <a:xfrm>
            <a:off x="4337327" y="4008231"/>
            <a:ext cx="484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>
                <a:latin typeface="Times New Roman" pitchFamily="18" charset="0"/>
                <a:sym typeface="Symbol" pitchFamily="18" charset="2"/>
              </a:rPr>
              <a:t></a:t>
            </a:r>
            <a:endParaRPr lang="cs-CZ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37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2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95263"/>
            <a:ext cx="6745447" cy="508000"/>
          </a:xfrm>
        </p:spPr>
        <p:txBody>
          <a:bodyPr/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Příklad lineárního trendu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57059088"/>
              </p:ext>
            </p:extLst>
          </p:nvPr>
        </p:nvGraphicFramePr>
        <p:xfrm>
          <a:off x="323528" y="796366"/>
          <a:ext cx="6048672" cy="39356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2" name="List" r:id="rId6" imgW="3324322" imgH="2800291" progId="Excel.Sheet.8">
                  <p:embed/>
                </p:oleObj>
              </mc:Choice>
              <mc:Fallback>
                <p:oleObj name="List" r:id="rId6" imgW="3324322" imgH="2800291" progId="Excel.Sheet.8">
                  <p:embed/>
                  <p:pic>
                    <p:nvPicPr>
                      <p:cNvPr id="0" name="Object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796366"/>
                        <a:ext cx="6048672" cy="39356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2255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solidFill>
                  <a:srgbClr val="307871"/>
                </a:solidFill>
                <a:latin typeface="Arial" charset="0"/>
              </a:rPr>
              <a:t>Kvadratický trend</a:t>
            </a:r>
            <a:endParaRPr lang="cs-CZ" dirty="0">
              <a:solidFill>
                <a:srgbClr val="30787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5" name="Objekt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915277775"/>
              </p:ext>
            </p:extLst>
          </p:nvPr>
        </p:nvGraphicFramePr>
        <p:xfrm>
          <a:off x="2339752" y="915567"/>
          <a:ext cx="3312368" cy="504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96" name="Rovnice" r:id="rId5" imgW="1168400" imgH="241300" progId="Equation.3">
                  <p:embed/>
                </p:oleObj>
              </mc:Choice>
              <mc:Fallback>
                <p:oleObj name="Rovnice" r:id="rId5" imgW="1168400" imgH="24130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915567"/>
                        <a:ext cx="3312368" cy="5040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5539513"/>
              </p:ext>
            </p:extLst>
          </p:nvPr>
        </p:nvGraphicFramePr>
        <p:xfrm>
          <a:off x="755576" y="1491630"/>
          <a:ext cx="1284287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97" name="Rovnice" r:id="rId7" imgW="596900" imgH="228600" progId="Equation.3">
                  <p:embed/>
                </p:oleObj>
              </mc:Choice>
              <mc:Fallback>
                <p:oleObj name="Rovnice" r:id="rId7" imgW="59690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491630"/>
                        <a:ext cx="1284287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2267744" y="1491630"/>
            <a:ext cx="36463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 dirty="0"/>
              <a:t>- neznámé parametry, </a:t>
            </a:r>
            <a:r>
              <a:rPr lang="cs-CZ" sz="2400" b="1" i="1" dirty="0">
                <a:latin typeface="Times New Roman" pitchFamily="18" charset="0"/>
              </a:rPr>
              <a:t>t</a:t>
            </a:r>
            <a:r>
              <a:rPr lang="cs-CZ" sz="2400" dirty="0">
                <a:latin typeface="Times New Roman" pitchFamily="18" charset="0"/>
              </a:rPr>
              <a:t> </a:t>
            </a:r>
            <a:r>
              <a:rPr lang="cs-CZ" sz="2400" dirty="0"/>
              <a:t>- čas</a:t>
            </a: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776016" y="2139702"/>
            <a:ext cx="63850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 dirty="0"/>
              <a:t>Odhadneme pomocí MNČ (vzorce komplikované</a:t>
            </a:r>
            <a:r>
              <a:rPr lang="cs-CZ" sz="2400" dirty="0">
                <a:latin typeface="Times New Roman" pitchFamily="18" charset="0"/>
              </a:rPr>
              <a:t>)</a:t>
            </a: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683568" y="2715766"/>
            <a:ext cx="69471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2000" b="1" i="1" dirty="0">
                <a:latin typeface="+mn-lt"/>
              </a:rPr>
              <a:t>Excel:</a:t>
            </a:r>
            <a:r>
              <a:rPr lang="cs-CZ" sz="2000" dirty="0">
                <a:latin typeface="+mn-lt"/>
              </a:rPr>
              <a:t> Poklepání na graf </a:t>
            </a:r>
            <a:r>
              <a:rPr lang="cs-CZ" sz="2000" dirty="0" smtClean="0">
                <a:latin typeface="+mn-lt"/>
                <a:sym typeface="Symbol" pitchFamily="18" charset="2"/>
              </a:rPr>
              <a:t> Přidat </a:t>
            </a:r>
            <a:r>
              <a:rPr lang="cs-CZ" sz="2000" dirty="0">
                <a:latin typeface="+mn-lt"/>
                <a:sym typeface="Symbol" pitchFamily="18" charset="2"/>
              </a:rPr>
              <a:t>spojnici trendu</a:t>
            </a:r>
          </a:p>
          <a:p>
            <a:r>
              <a:rPr lang="cs-CZ" sz="2000" dirty="0" smtClean="0">
                <a:latin typeface="+mn-lt"/>
                <a:sym typeface="Symbol" pitchFamily="18" charset="2"/>
              </a:rPr>
              <a:t> Možnosti  Zobrazit </a:t>
            </a:r>
            <a:r>
              <a:rPr lang="cs-CZ" sz="2000" dirty="0">
                <a:latin typeface="+mn-lt"/>
                <a:sym typeface="Symbol" pitchFamily="18" charset="2"/>
              </a:rPr>
              <a:t>rovnici regrese, </a:t>
            </a:r>
          </a:p>
          <a:p>
            <a:r>
              <a:rPr lang="cs-CZ" sz="2000" dirty="0">
                <a:latin typeface="+mn-lt"/>
                <a:sym typeface="Symbol" pitchFamily="18" charset="2"/>
              </a:rPr>
              <a:t>    „Zobrazit hodnotu spolehlivosti R“ </a:t>
            </a:r>
            <a:r>
              <a:rPr lang="cs-CZ" sz="2000" dirty="0" smtClean="0">
                <a:latin typeface="+mn-lt"/>
                <a:sym typeface="Symbol" pitchFamily="18" charset="2"/>
              </a:rPr>
              <a:t>(??? </a:t>
            </a:r>
            <a:r>
              <a:rPr lang="cs-CZ" sz="2000" dirty="0">
                <a:latin typeface="+mn-lt"/>
                <a:sym typeface="Symbol" pitchFamily="18" charset="2"/>
              </a:rPr>
              <a:t>překlad do </a:t>
            </a:r>
            <a:r>
              <a:rPr lang="cs-CZ" sz="2000" dirty="0" smtClean="0">
                <a:latin typeface="+mn-lt"/>
                <a:sym typeface="Symbol" pitchFamily="18" charset="2"/>
              </a:rPr>
              <a:t>JČ</a:t>
            </a:r>
            <a:r>
              <a:rPr lang="cs-CZ" sz="2000" dirty="0">
                <a:latin typeface="+mn-lt"/>
                <a:sym typeface="Symbol" pitchFamily="18" charset="2"/>
              </a:rPr>
              <a:t>)</a:t>
            </a:r>
            <a:endParaRPr lang="cs-CZ" sz="2000" dirty="0">
              <a:latin typeface="+mn-lt"/>
            </a:endParaRP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5205695"/>
              </p:ext>
            </p:extLst>
          </p:nvPr>
        </p:nvGraphicFramePr>
        <p:xfrm>
          <a:off x="651058" y="3795886"/>
          <a:ext cx="2192750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98" r:id="rId9" imgW="1130300" imgH="457200" progId="Equation.3">
                  <p:embed/>
                </p:oleObj>
              </mc:Choice>
              <mc:Fallback>
                <p:oleObj r:id="rId9" imgW="1130300" imgH="4572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058" y="3795886"/>
                        <a:ext cx="2192750" cy="79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3131840" y="3983974"/>
            <a:ext cx="308610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200" dirty="0">
                <a:latin typeface="+mn-lt"/>
              </a:rPr>
              <a:t>- </a:t>
            </a:r>
            <a:r>
              <a:rPr lang="cs-CZ" sz="2200" b="1" dirty="0">
                <a:latin typeface="+mn-lt"/>
              </a:rPr>
              <a:t>koeficient determinace</a:t>
            </a:r>
          </a:p>
        </p:txBody>
      </p:sp>
    </p:spTree>
    <p:extLst>
      <p:ext uri="{BB962C8B-B14F-4D97-AF65-F5344CB8AC3E}">
        <p14:creationId xmlns:p14="http://schemas.microsoft.com/office/powerpoint/2010/main" val="429347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solidFill>
                  <a:srgbClr val="307871"/>
                </a:solidFill>
                <a:latin typeface="Arial" charset="0"/>
              </a:rPr>
              <a:t>Příklad kvadratického trendu</a:t>
            </a:r>
            <a:endParaRPr lang="cs-CZ" dirty="0">
              <a:solidFill>
                <a:srgbClr val="30787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217163917"/>
              </p:ext>
            </p:extLst>
          </p:nvPr>
        </p:nvGraphicFramePr>
        <p:xfrm>
          <a:off x="1259632" y="771550"/>
          <a:ext cx="5688632" cy="38164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0" name="List" r:id="rId6" imgW="4276673" imgH="3571761" progId="Excel.Sheet.8">
                  <p:embed/>
                </p:oleObj>
              </mc:Choice>
              <mc:Fallback>
                <p:oleObj name="List" r:id="rId6" imgW="4276673" imgH="3571761" progId="Excel.Shee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771550"/>
                        <a:ext cx="5688632" cy="38164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63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357188"/>
            <a:ext cx="7772400" cy="857250"/>
          </a:xfrm>
        </p:spPr>
        <p:txBody>
          <a:bodyPr/>
          <a:lstStyle/>
          <a:p>
            <a:pPr algn="l"/>
            <a:r>
              <a:rPr lang="cs-CZ" sz="2400" b="1" dirty="0" smtClean="0"/>
              <a:t>Mocninný </a:t>
            </a:r>
            <a:r>
              <a:rPr lang="cs-CZ" sz="2400" b="1" dirty="0"/>
              <a:t>trend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951310"/>
            <a:ext cx="7772400" cy="3086100"/>
          </a:xfrm>
        </p:spPr>
        <p:txBody>
          <a:bodyPr/>
          <a:lstStyle/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4259263" y="2486025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61444" name="Object 4"/>
          <p:cNvGraphicFramePr>
            <a:graphicFrameLocks noChangeAspect="1"/>
          </p:cNvGraphicFramePr>
          <p:nvPr/>
        </p:nvGraphicFramePr>
        <p:xfrm>
          <a:off x="3162301" y="1284685"/>
          <a:ext cx="1827213" cy="551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6" name="Rovnice" r:id="rId3" imgW="596900" imgH="241300" progId="Equation.3">
                  <p:embed/>
                </p:oleObj>
              </mc:Choice>
              <mc:Fallback>
                <p:oleObj name="Rovnice" r:id="rId3" imgW="5969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2301" y="1284685"/>
                        <a:ext cx="1827213" cy="55125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46" name="Object 6"/>
          <p:cNvGraphicFramePr>
            <a:graphicFrameLocks noChangeAspect="1"/>
          </p:cNvGraphicFramePr>
          <p:nvPr/>
        </p:nvGraphicFramePr>
        <p:xfrm>
          <a:off x="1030288" y="3130154"/>
          <a:ext cx="1865312" cy="3929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7" name="Rovnice" r:id="rId5" imgW="825500" imgH="228600" progId="Equation.3">
                  <p:embed/>
                </p:oleObj>
              </mc:Choice>
              <mc:Fallback>
                <p:oleObj name="Rovnice" r:id="rId5" imgW="8255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0288" y="3130154"/>
                        <a:ext cx="1865312" cy="3929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47" name="Object 7"/>
          <p:cNvGraphicFramePr>
            <a:graphicFrameLocks noChangeAspect="1"/>
          </p:cNvGraphicFramePr>
          <p:nvPr/>
        </p:nvGraphicFramePr>
        <p:xfrm>
          <a:off x="776288" y="3642122"/>
          <a:ext cx="722312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8" name="Rovnice" r:id="rId7" imgW="330200" imgH="228600" progId="Equation.3">
                  <p:embed/>
                </p:oleObj>
              </mc:Choice>
              <mc:Fallback>
                <p:oleObj name="Rovnice" r:id="rId7" imgW="330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6288" y="3642122"/>
                        <a:ext cx="722312" cy="376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1600201" y="3600450"/>
            <a:ext cx="446147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200" dirty="0">
                <a:latin typeface="+mn-lt"/>
              </a:rPr>
              <a:t>- odhady neznámých parametrů MNČ</a:t>
            </a:r>
          </a:p>
        </p:txBody>
      </p:sp>
      <p:sp>
        <p:nvSpPr>
          <p:cNvPr id="61449" name="Text Box 9"/>
          <p:cNvSpPr txBox="1">
            <a:spLocks noChangeArrowheads="1"/>
          </p:cNvSpPr>
          <p:nvPr/>
        </p:nvSpPr>
        <p:spPr bwMode="auto">
          <a:xfrm>
            <a:off x="2950097" y="3138785"/>
            <a:ext cx="461947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200" dirty="0"/>
              <a:t>- neznámé parametry</a:t>
            </a:r>
            <a:r>
              <a:rPr lang="cs-CZ" sz="2200" dirty="0">
                <a:latin typeface="Times New Roman" pitchFamily="18" charset="0"/>
              </a:rPr>
              <a:t>, </a:t>
            </a:r>
            <a:r>
              <a:rPr lang="cs-CZ" sz="2200" b="1" i="1" dirty="0">
                <a:latin typeface="Times New Roman" pitchFamily="18" charset="0"/>
              </a:rPr>
              <a:t>T</a:t>
            </a:r>
            <a:r>
              <a:rPr lang="cs-CZ" sz="2200" dirty="0">
                <a:latin typeface="Times New Roman" pitchFamily="18" charset="0"/>
              </a:rPr>
              <a:t>´</a:t>
            </a:r>
            <a:r>
              <a:rPr lang="cs-CZ" sz="2200" i="1" baseline="-25000" dirty="0">
                <a:latin typeface="Times New Roman" pitchFamily="18" charset="0"/>
              </a:rPr>
              <a:t>t</a:t>
            </a:r>
            <a:r>
              <a:rPr lang="cs-CZ" sz="2200" dirty="0">
                <a:latin typeface="Times New Roman" pitchFamily="18" charset="0"/>
              </a:rPr>
              <a:t>= </a:t>
            </a:r>
            <a:r>
              <a:rPr lang="cs-CZ" sz="2200" dirty="0" err="1">
                <a:latin typeface="Times New Roman" pitchFamily="18" charset="0"/>
              </a:rPr>
              <a:t>ln</a:t>
            </a:r>
            <a:r>
              <a:rPr lang="cs-CZ" sz="2200" b="1" i="1" dirty="0" err="1">
                <a:latin typeface="Times New Roman" pitchFamily="18" charset="0"/>
              </a:rPr>
              <a:t>T</a:t>
            </a:r>
            <a:r>
              <a:rPr lang="cs-CZ" sz="2200" i="1" baseline="-25000" dirty="0" err="1">
                <a:latin typeface="Times New Roman" pitchFamily="18" charset="0"/>
              </a:rPr>
              <a:t>t</a:t>
            </a:r>
            <a:r>
              <a:rPr lang="cs-CZ" sz="2200" i="1" baseline="-25000" dirty="0">
                <a:latin typeface="Times New Roman" pitchFamily="18" charset="0"/>
              </a:rPr>
              <a:t> </a:t>
            </a:r>
            <a:r>
              <a:rPr lang="cs-CZ" sz="2200" i="1" dirty="0">
                <a:latin typeface="Times New Roman" pitchFamily="18" charset="0"/>
              </a:rPr>
              <a:t>,</a:t>
            </a:r>
            <a:r>
              <a:rPr lang="cs-CZ" sz="2200" i="1" baseline="-25000" dirty="0">
                <a:latin typeface="Times New Roman" pitchFamily="18" charset="0"/>
              </a:rPr>
              <a:t> </a:t>
            </a:r>
            <a:r>
              <a:rPr lang="cs-CZ" sz="2200" b="1" i="1" dirty="0">
                <a:latin typeface="Times New Roman" pitchFamily="18" charset="0"/>
              </a:rPr>
              <a:t>t</a:t>
            </a:r>
            <a:r>
              <a:rPr lang="cs-CZ" sz="2200" dirty="0">
                <a:latin typeface="Times New Roman" pitchFamily="18" charset="0"/>
              </a:rPr>
              <a:t>´= </a:t>
            </a:r>
            <a:r>
              <a:rPr lang="cs-CZ" sz="2200" dirty="0" err="1">
                <a:latin typeface="Times New Roman" pitchFamily="18" charset="0"/>
              </a:rPr>
              <a:t>ln</a:t>
            </a:r>
            <a:r>
              <a:rPr lang="cs-CZ" sz="2200" dirty="0">
                <a:latin typeface="Times New Roman" pitchFamily="18" charset="0"/>
              </a:rPr>
              <a:t> </a:t>
            </a:r>
            <a:r>
              <a:rPr lang="cs-CZ" sz="2200" b="1" i="1" dirty="0">
                <a:latin typeface="Times New Roman" pitchFamily="18" charset="0"/>
              </a:rPr>
              <a:t>t</a:t>
            </a:r>
            <a:endParaRPr lang="cs-CZ" sz="2200" i="1" baseline="-25000" dirty="0">
              <a:latin typeface="Times New Roman" pitchFamily="18" charset="0"/>
            </a:endParaRPr>
          </a:p>
        </p:txBody>
      </p:sp>
      <p:sp>
        <p:nvSpPr>
          <p:cNvPr id="61451" name="Rectangle 11"/>
          <p:cNvSpPr>
            <a:spLocks noChangeArrowheads="1"/>
          </p:cNvSpPr>
          <p:nvPr/>
        </p:nvSpPr>
        <p:spPr bwMode="auto">
          <a:xfrm>
            <a:off x="3935413" y="249436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61450" name="Object 10"/>
          <p:cNvGraphicFramePr>
            <a:graphicFrameLocks noChangeAspect="1"/>
          </p:cNvGraphicFramePr>
          <p:nvPr/>
        </p:nvGraphicFramePr>
        <p:xfrm>
          <a:off x="2646364" y="1857375"/>
          <a:ext cx="3621087" cy="5119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9" name="Rovnice" r:id="rId9" imgW="1231366" imgH="228501" progId="Equation.3">
                  <p:embed/>
                </p:oleObj>
              </mc:Choice>
              <mc:Fallback>
                <p:oleObj name="Rovnice" r:id="rId9" imgW="1231366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6364" y="1857375"/>
                        <a:ext cx="3621087" cy="51196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52" name="Text Box 12"/>
          <p:cNvSpPr txBox="1">
            <a:spLocks noChangeArrowheads="1"/>
          </p:cNvSpPr>
          <p:nvPr/>
        </p:nvSpPr>
        <p:spPr bwMode="auto">
          <a:xfrm>
            <a:off x="1676400" y="2228850"/>
            <a:ext cx="57983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 dirty="0">
                <a:latin typeface="+mn-lt"/>
              </a:rPr>
              <a:t>logaritmováním převedeme na lineární model</a:t>
            </a:r>
          </a:p>
        </p:txBody>
      </p:sp>
      <p:sp>
        <p:nvSpPr>
          <p:cNvPr id="61453" name="Text Box 13"/>
          <p:cNvSpPr txBox="1">
            <a:spLocks noChangeArrowheads="1"/>
          </p:cNvSpPr>
          <p:nvPr/>
        </p:nvSpPr>
        <p:spPr bwMode="auto">
          <a:xfrm>
            <a:off x="5064126" y="1371600"/>
            <a:ext cx="29051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b="1" dirty="0">
                <a:latin typeface="Times New Roman" pitchFamily="18" charset="0"/>
                <a:sym typeface="Symbol" pitchFamily="18" charset="2"/>
              </a:rPr>
              <a:t> </a:t>
            </a:r>
            <a:r>
              <a:rPr lang="cs-CZ" sz="2400" b="1" dirty="0">
                <a:sym typeface="Symbol" pitchFamily="18" charset="2"/>
              </a:rPr>
              <a:t>transformace:</a:t>
            </a:r>
            <a:endParaRPr lang="cs-CZ" sz="2400" b="1" dirty="0"/>
          </a:p>
        </p:txBody>
      </p:sp>
      <p:graphicFrame>
        <p:nvGraphicFramePr>
          <p:cNvPr id="61454" name="Object 14"/>
          <p:cNvGraphicFramePr>
            <a:graphicFrameLocks noChangeAspect="1"/>
          </p:cNvGraphicFramePr>
          <p:nvPr/>
        </p:nvGraphicFramePr>
        <p:xfrm>
          <a:off x="3213101" y="2613423"/>
          <a:ext cx="2225675" cy="4786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0" name="Rovnice" r:id="rId11" imgW="800100" imgH="228600" progId="Equation.3">
                  <p:embed/>
                </p:oleObj>
              </mc:Choice>
              <mc:Fallback>
                <p:oleObj name="Rovnice" r:id="rId11" imgW="8001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3101" y="2613423"/>
                        <a:ext cx="2225675" cy="4786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55" name="Text Box 15"/>
          <p:cNvSpPr txBox="1">
            <a:spLocks noChangeArrowheads="1"/>
          </p:cNvSpPr>
          <p:nvPr/>
        </p:nvSpPr>
        <p:spPr bwMode="auto">
          <a:xfrm>
            <a:off x="1547664" y="4137924"/>
            <a:ext cx="357822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200" dirty="0"/>
              <a:t>- získáme odlogaritmováním</a:t>
            </a:r>
            <a:r>
              <a:rPr lang="cs-CZ" sz="2200" dirty="0">
                <a:latin typeface="Times New Roman" pitchFamily="18" charset="0"/>
              </a:rPr>
              <a:t>: </a:t>
            </a:r>
          </a:p>
        </p:txBody>
      </p:sp>
      <p:graphicFrame>
        <p:nvGraphicFramePr>
          <p:cNvPr id="61456" name="Object 16"/>
          <p:cNvGraphicFramePr>
            <a:graphicFrameLocks noChangeAspect="1"/>
          </p:cNvGraphicFramePr>
          <p:nvPr/>
        </p:nvGraphicFramePr>
        <p:xfrm>
          <a:off x="1192213" y="4130279"/>
          <a:ext cx="4445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1" name="Rovnice" r:id="rId13" imgW="203024" imgH="253780" progId="Equation.3">
                  <p:embed/>
                </p:oleObj>
              </mc:Choice>
              <mc:Fallback>
                <p:oleObj name="Rovnice" r:id="rId13" imgW="203024" imgH="2537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2213" y="4130279"/>
                        <a:ext cx="4445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58" name="Object 18"/>
          <p:cNvGraphicFramePr>
            <a:graphicFrameLocks noChangeAspect="1"/>
          </p:cNvGraphicFramePr>
          <p:nvPr/>
        </p:nvGraphicFramePr>
        <p:xfrm>
          <a:off x="5868144" y="4083918"/>
          <a:ext cx="1363662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2" name="Rovnice" r:id="rId15" imgW="508000" imgH="241300" progId="Equation.3">
                  <p:embed/>
                </p:oleObj>
              </mc:Choice>
              <mc:Fallback>
                <p:oleObj name="Rovnice" r:id="rId15" imgW="5080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4083918"/>
                        <a:ext cx="1363662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8667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Obsah přednášky 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23528" y="846768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mtClean="0"/>
              <a:t>Typy ekonomických časových řad (</a:t>
            </a:r>
            <a:r>
              <a:rPr lang="cs-CZ" smtClean="0">
                <a:solidFill>
                  <a:schemeClr val="hlink"/>
                </a:solidFill>
              </a:rPr>
              <a:t>ČŘ</a:t>
            </a:r>
            <a:r>
              <a:rPr lang="cs-CZ" smtClean="0"/>
              <a:t>) </a:t>
            </a:r>
          </a:p>
          <a:p>
            <a:r>
              <a:rPr lang="cs-CZ" smtClean="0"/>
              <a:t>Elementární charakteristiky ČŘ</a:t>
            </a:r>
          </a:p>
          <a:p>
            <a:r>
              <a:rPr lang="cs-CZ" smtClean="0"/>
              <a:t>Modely ekonomických ČŘ</a:t>
            </a:r>
          </a:p>
          <a:p>
            <a:r>
              <a:rPr lang="cs-CZ" smtClean="0"/>
              <a:t>Analýza trendové složky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9175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400" b="1" dirty="0" smtClean="0"/>
              <a:t>Exponenciální </a:t>
            </a:r>
            <a:r>
              <a:rPr lang="cs-CZ" sz="2400" b="1" dirty="0"/>
              <a:t>trend</a:t>
            </a:r>
          </a:p>
        </p:txBody>
      </p:sp>
      <p:graphicFrame>
        <p:nvGraphicFramePr>
          <p:cNvPr id="64516" name="Object 4"/>
          <p:cNvGraphicFramePr>
            <a:graphicFrameLocks noGrp="1" noChangeAspect="1"/>
          </p:cNvGraphicFramePr>
          <p:nvPr>
            <p:ph type="body" idx="1"/>
          </p:nvPr>
        </p:nvGraphicFramePr>
        <p:xfrm>
          <a:off x="1858964" y="1390650"/>
          <a:ext cx="3900487" cy="475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8" name="Rovnice" r:id="rId3" imgW="1485900" imgH="241300" progId="Equation.3">
                  <p:embed/>
                </p:oleObj>
              </mc:Choice>
              <mc:Fallback>
                <p:oleObj name="Rovnice" r:id="rId3" imgW="1485900" imgH="2413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8964" y="1390650"/>
                        <a:ext cx="3900487" cy="4750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1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2795740"/>
              </p:ext>
            </p:extLst>
          </p:nvPr>
        </p:nvGraphicFramePr>
        <p:xfrm>
          <a:off x="2884579" y="1912382"/>
          <a:ext cx="2017713" cy="4879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9" name="Rovnice" r:id="rId5" imgW="1066800" imgH="228600" progId="Equation.3">
                  <p:embed/>
                </p:oleObj>
              </mc:Choice>
              <mc:Fallback>
                <p:oleObj name="Rovnice" r:id="rId5" imgW="1066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4579" y="1912382"/>
                        <a:ext cx="2017713" cy="4879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20" name="Rectangle 8"/>
          <p:cNvSpPr>
            <a:spLocks noChangeArrowheads="1"/>
          </p:cNvSpPr>
          <p:nvPr/>
        </p:nvSpPr>
        <p:spPr bwMode="auto">
          <a:xfrm>
            <a:off x="1700213" y="2400300"/>
            <a:ext cx="534152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200" dirty="0">
                <a:latin typeface="+mn-lt"/>
              </a:rPr>
              <a:t>logaritmováním převedeme na lineární model</a:t>
            </a:r>
          </a:p>
        </p:txBody>
      </p:sp>
      <p:graphicFrame>
        <p:nvGraphicFramePr>
          <p:cNvPr id="64521" name="Object 9"/>
          <p:cNvGraphicFramePr>
            <a:graphicFrameLocks noChangeAspect="1"/>
          </p:cNvGraphicFramePr>
          <p:nvPr/>
        </p:nvGraphicFramePr>
        <p:xfrm>
          <a:off x="3402013" y="2780110"/>
          <a:ext cx="1839912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20" name="Rovnice" r:id="rId7" imgW="761669" imgH="228501" progId="Equation.3">
                  <p:embed/>
                </p:oleObj>
              </mc:Choice>
              <mc:Fallback>
                <p:oleObj name="Rovnice" r:id="rId7" imgW="761669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2013" y="2780110"/>
                        <a:ext cx="1839912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522" name="Object 10"/>
          <p:cNvGraphicFramePr>
            <a:graphicFrameLocks noChangeAspect="1"/>
          </p:cNvGraphicFramePr>
          <p:nvPr/>
        </p:nvGraphicFramePr>
        <p:xfrm>
          <a:off x="976314" y="3143251"/>
          <a:ext cx="1857375" cy="3929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21" name="Rovnice" r:id="rId9" imgW="825500" imgH="228600" progId="Equation.3">
                  <p:embed/>
                </p:oleObj>
              </mc:Choice>
              <mc:Fallback>
                <p:oleObj name="Rovnice" r:id="rId9" imgW="8255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6314" y="3143251"/>
                        <a:ext cx="1857375" cy="3929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3059832" y="3111810"/>
            <a:ext cx="368492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200" dirty="0"/>
              <a:t>- neznámé parametry</a:t>
            </a:r>
            <a:r>
              <a:rPr lang="cs-CZ" sz="2200" dirty="0">
                <a:latin typeface="Times New Roman" pitchFamily="18" charset="0"/>
              </a:rPr>
              <a:t>, </a:t>
            </a:r>
            <a:r>
              <a:rPr lang="cs-CZ" sz="2200" b="1" i="1" dirty="0">
                <a:latin typeface="Times New Roman" pitchFamily="18" charset="0"/>
              </a:rPr>
              <a:t>T</a:t>
            </a:r>
            <a:r>
              <a:rPr lang="cs-CZ" sz="2200" dirty="0">
                <a:latin typeface="Times New Roman" pitchFamily="18" charset="0"/>
              </a:rPr>
              <a:t>´</a:t>
            </a:r>
            <a:r>
              <a:rPr lang="cs-CZ" sz="2200" i="1" baseline="-25000" dirty="0">
                <a:latin typeface="Times New Roman" pitchFamily="18" charset="0"/>
              </a:rPr>
              <a:t>t</a:t>
            </a:r>
            <a:r>
              <a:rPr lang="cs-CZ" sz="2200" dirty="0">
                <a:latin typeface="Times New Roman" pitchFamily="18" charset="0"/>
              </a:rPr>
              <a:t>= </a:t>
            </a:r>
            <a:r>
              <a:rPr lang="cs-CZ" sz="2200" dirty="0" err="1">
                <a:latin typeface="Times New Roman" pitchFamily="18" charset="0"/>
              </a:rPr>
              <a:t>ln</a:t>
            </a:r>
            <a:r>
              <a:rPr lang="cs-CZ" sz="2200" b="1" i="1" dirty="0" err="1">
                <a:latin typeface="Times New Roman" pitchFamily="18" charset="0"/>
              </a:rPr>
              <a:t>T</a:t>
            </a:r>
            <a:r>
              <a:rPr lang="cs-CZ" sz="2200" i="1" baseline="-25000" dirty="0" err="1">
                <a:latin typeface="Times New Roman" pitchFamily="18" charset="0"/>
              </a:rPr>
              <a:t>t</a:t>
            </a:r>
            <a:endParaRPr lang="cs-CZ" sz="2200" i="1" baseline="-25000" dirty="0">
              <a:latin typeface="Times New Roman" pitchFamily="18" charset="0"/>
            </a:endParaRPr>
          </a:p>
        </p:txBody>
      </p:sp>
      <p:graphicFrame>
        <p:nvGraphicFramePr>
          <p:cNvPr id="64524" name="Object 12"/>
          <p:cNvGraphicFramePr>
            <a:graphicFrameLocks noChangeAspect="1"/>
          </p:cNvGraphicFramePr>
          <p:nvPr/>
        </p:nvGraphicFramePr>
        <p:xfrm>
          <a:off x="741364" y="3633788"/>
          <a:ext cx="782637" cy="4083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22" name="Rovnice" r:id="rId11" imgW="330200" imgH="228600" progId="Equation.3">
                  <p:embed/>
                </p:oleObj>
              </mc:Choice>
              <mc:Fallback>
                <p:oleObj name="Rovnice" r:id="rId11" imgW="330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1364" y="3633788"/>
                        <a:ext cx="782637" cy="4083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25" name="Rectangle 13"/>
          <p:cNvSpPr>
            <a:spLocks noChangeArrowheads="1"/>
          </p:cNvSpPr>
          <p:nvPr/>
        </p:nvSpPr>
        <p:spPr bwMode="auto">
          <a:xfrm>
            <a:off x="1828801" y="3657600"/>
            <a:ext cx="446147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200" dirty="0">
                <a:latin typeface="Times New Roman" pitchFamily="18" charset="0"/>
              </a:rPr>
              <a:t>- </a:t>
            </a:r>
            <a:r>
              <a:rPr lang="cs-CZ" sz="2200" dirty="0"/>
              <a:t>odhady neznámých parametrů MNČ</a:t>
            </a:r>
          </a:p>
        </p:txBody>
      </p:sp>
      <p:graphicFrame>
        <p:nvGraphicFramePr>
          <p:cNvPr id="64526" name="Object 14"/>
          <p:cNvGraphicFramePr>
            <a:graphicFrameLocks noChangeAspect="1"/>
          </p:cNvGraphicFramePr>
          <p:nvPr/>
        </p:nvGraphicFramePr>
        <p:xfrm>
          <a:off x="1155701" y="4108848"/>
          <a:ext cx="430213" cy="4060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23" name="Rovnice" r:id="rId13" imgW="203024" imgH="253780" progId="Equation.3">
                  <p:embed/>
                </p:oleObj>
              </mc:Choice>
              <mc:Fallback>
                <p:oleObj name="Rovnice" r:id="rId13" imgW="203024" imgH="2537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5701" y="4108848"/>
                        <a:ext cx="430213" cy="4060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27" name="Rectangle 15"/>
          <p:cNvSpPr>
            <a:spLocks noChangeArrowheads="1"/>
          </p:cNvSpPr>
          <p:nvPr/>
        </p:nvSpPr>
        <p:spPr bwMode="auto">
          <a:xfrm>
            <a:off x="1828801" y="4114800"/>
            <a:ext cx="3429144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200" dirty="0">
                <a:latin typeface="Times New Roman" pitchFamily="18" charset="0"/>
              </a:rPr>
              <a:t>- </a:t>
            </a:r>
            <a:r>
              <a:rPr lang="cs-CZ" sz="2200" dirty="0"/>
              <a:t>získáme odlogaritmováním</a:t>
            </a:r>
          </a:p>
        </p:txBody>
      </p:sp>
      <p:sp>
        <p:nvSpPr>
          <p:cNvPr id="64528" name="Text Box 16"/>
          <p:cNvSpPr txBox="1">
            <a:spLocks noChangeArrowheads="1"/>
          </p:cNvSpPr>
          <p:nvPr/>
        </p:nvSpPr>
        <p:spPr bwMode="auto">
          <a:xfrm>
            <a:off x="6858000" y="1543050"/>
            <a:ext cx="4841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>
                <a:latin typeface="Times New Roman" pitchFamily="18" charset="0"/>
                <a:sym typeface="Symbol" pitchFamily="18" charset="2"/>
              </a:rPr>
              <a:t></a:t>
            </a:r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58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400" dirty="0" smtClean="0"/>
              <a:t> </a:t>
            </a:r>
            <a:r>
              <a:rPr lang="cs-CZ" sz="2400" b="1" dirty="0"/>
              <a:t>Logistický trend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03598"/>
            <a:ext cx="7772400" cy="3368402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4125913" y="2406254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62468" name="Object 4"/>
          <p:cNvGraphicFramePr>
            <a:graphicFrameLocks noChangeAspect="1"/>
          </p:cNvGraphicFramePr>
          <p:nvPr/>
        </p:nvGraphicFramePr>
        <p:xfrm>
          <a:off x="3171825" y="1314450"/>
          <a:ext cx="2114550" cy="820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6" name="Rovnice" r:id="rId3" imgW="850531" imgH="444307" progId="Equation.3">
                  <p:embed/>
                </p:oleObj>
              </mc:Choice>
              <mc:Fallback>
                <p:oleObj name="Rovnice" r:id="rId3" imgW="850531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1825" y="1314450"/>
                        <a:ext cx="2114550" cy="82034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7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4903586"/>
              </p:ext>
            </p:extLst>
          </p:nvPr>
        </p:nvGraphicFramePr>
        <p:xfrm>
          <a:off x="547689" y="2167669"/>
          <a:ext cx="1281112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7" name="Rovnice" r:id="rId5" imgW="571252" imgH="228501" progId="Equation.3">
                  <p:embed/>
                </p:oleObj>
              </mc:Choice>
              <mc:Fallback>
                <p:oleObj name="Rovnice" r:id="rId5" imgW="571252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689" y="2167669"/>
                        <a:ext cx="1281112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71" name="Text Box 7"/>
          <p:cNvSpPr txBox="1">
            <a:spLocks noChangeArrowheads="1"/>
          </p:cNvSpPr>
          <p:nvPr/>
        </p:nvSpPr>
        <p:spPr bwMode="auto">
          <a:xfrm>
            <a:off x="1828801" y="2114550"/>
            <a:ext cx="575279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200" dirty="0">
                <a:latin typeface="Times New Roman" pitchFamily="18" charset="0"/>
              </a:rPr>
              <a:t>- </a:t>
            </a:r>
            <a:r>
              <a:rPr lang="cs-CZ" sz="2200" dirty="0"/>
              <a:t>neznámé parametry</a:t>
            </a:r>
            <a:r>
              <a:rPr lang="cs-CZ" sz="2200" dirty="0">
                <a:latin typeface="Times New Roman" pitchFamily="18" charset="0"/>
              </a:rPr>
              <a:t>, </a:t>
            </a:r>
            <a:r>
              <a:rPr lang="cs-CZ" sz="2200" i="1" dirty="0">
                <a:latin typeface="Times New Roman" pitchFamily="18" charset="0"/>
                <a:sym typeface="Symbol" pitchFamily="18" charset="2"/>
              </a:rPr>
              <a:t>K</a:t>
            </a:r>
            <a:r>
              <a:rPr lang="cs-CZ" sz="2200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200" dirty="0" smtClean="0">
                <a:latin typeface="Times New Roman" pitchFamily="18" charset="0"/>
                <a:sym typeface="Symbol" pitchFamily="18" charset="2"/>
              </a:rPr>
              <a:t>&gt;</a:t>
            </a:r>
            <a:r>
              <a:rPr lang="cs-CZ" sz="2200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200" dirty="0" smtClean="0">
                <a:latin typeface="Times New Roman" pitchFamily="18" charset="0"/>
                <a:sym typeface="Symbol" pitchFamily="18" charset="2"/>
              </a:rPr>
              <a:t>0 </a:t>
            </a:r>
            <a:r>
              <a:rPr lang="en-US" sz="2200" dirty="0">
                <a:latin typeface="Times New Roman" pitchFamily="18" charset="0"/>
                <a:sym typeface="Symbol" pitchFamily="18" charset="2"/>
              </a:rPr>
              <a:t>– </a:t>
            </a:r>
            <a:r>
              <a:rPr lang="en-US" sz="2200" dirty="0">
                <a:sym typeface="Symbol" pitchFamily="18" charset="2"/>
              </a:rPr>
              <a:t>v</a:t>
            </a:r>
            <a:r>
              <a:rPr lang="cs-CZ" sz="2200" dirty="0" err="1">
                <a:sym typeface="Symbol" pitchFamily="18" charset="2"/>
              </a:rPr>
              <a:t>ýška</a:t>
            </a:r>
            <a:r>
              <a:rPr lang="cs-CZ" sz="2200" dirty="0">
                <a:sym typeface="Symbol" pitchFamily="18" charset="2"/>
              </a:rPr>
              <a:t> „</a:t>
            </a:r>
            <a:r>
              <a:rPr lang="en-US" sz="2200" dirty="0" err="1">
                <a:sym typeface="Symbol" pitchFamily="18" charset="2"/>
              </a:rPr>
              <a:t>asymptoty</a:t>
            </a:r>
            <a:r>
              <a:rPr lang="cs-CZ" sz="2200" dirty="0">
                <a:latin typeface="Times New Roman" pitchFamily="18" charset="0"/>
                <a:sym typeface="Symbol" pitchFamily="18" charset="2"/>
              </a:rPr>
              <a:t>“</a:t>
            </a:r>
            <a:endParaRPr lang="cs-CZ" sz="2200" dirty="0">
              <a:latin typeface="Times New Roman" pitchFamily="18" charset="0"/>
            </a:endParaRPr>
          </a:p>
        </p:txBody>
      </p:sp>
      <p:graphicFrame>
        <p:nvGraphicFramePr>
          <p:cNvPr id="6247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7841435"/>
              </p:ext>
            </p:extLst>
          </p:nvPr>
        </p:nvGraphicFramePr>
        <p:xfrm>
          <a:off x="539552" y="2607469"/>
          <a:ext cx="1197173" cy="4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8" name="Rovnice" r:id="rId7" imgW="469900" imgH="228600" progId="Equation.3">
                  <p:embed/>
                </p:oleObj>
              </mc:Choice>
              <mc:Fallback>
                <p:oleObj name="Rovnice" r:id="rId7" imgW="4699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607469"/>
                        <a:ext cx="1197173" cy="4683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474" name="Text Box 10"/>
          <p:cNvSpPr txBox="1">
            <a:spLocks noChangeArrowheads="1"/>
          </p:cNvSpPr>
          <p:nvPr/>
        </p:nvSpPr>
        <p:spPr bwMode="auto">
          <a:xfrm>
            <a:off x="1736726" y="2662172"/>
            <a:ext cx="5150769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cs-CZ" sz="2200" dirty="0" smtClean="0">
                <a:latin typeface="+mn-lt"/>
              </a:rPr>
              <a:t> odhady </a:t>
            </a:r>
            <a:r>
              <a:rPr lang="cs-CZ" sz="2200" dirty="0">
                <a:latin typeface="+mn-lt"/>
              </a:rPr>
              <a:t>neznámých parametrů MNČ, nebo</a:t>
            </a:r>
          </a:p>
          <a:p>
            <a:endParaRPr lang="cs-CZ" sz="2200" dirty="0" smtClean="0">
              <a:latin typeface="+mn-lt"/>
            </a:endParaRPr>
          </a:p>
          <a:p>
            <a:r>
              <a:rPr lang="cs-CZ" sz="2200" dirty="0" smtClean="0">
                <a:latin typeface="+mn-lt"/>
              </a:rPr>
              <a:t>   metodou </a:t>
            </a:r>
            <a:r>
              <a:rPr lang="cs-CZ" sz="2200" dirty="0">
                <a:latin typeface="+mn-lt"/>
              </a:rPr>
              <a:t>vybraných bodů</a:t>
            </a:r>
          </a:p>
        </p:txBody>
      </p:sp>
    </p:spTree>
    <p:extLst>
      <p:ext uri="{BB962C8B-B14F-4D97-AF65-F5344CB8AC3E}">
        <p14:creationId xmlns:p14="http://schemas.microsoft.com/office/powerpoint/2010/main" val="387512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Závěr přednášky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90525" y="1131590"/>
            <a:ext cx="8362950" cy="29813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endParaRPr lang="cs-CZ" b="1" dirty="0" smtClean="0">
              <a:latin typeface="Arial" charset="0"/>
            </a:endParaRPr>
          </a:p>
          <a:p>
            <a:pPr algn="ctr">
              <a:buFontTx/>
              <a:buNone/>
            </a:pPr>
            <a:endParaRPr lang="cs-CZ" b="1" dirty="0">
              <a:latin typeface="Arial" charset="0"/>
            </a:endParaRPr>
          </a:p>
          <a:p>
            <a:pPr algn="ctr">
              <a:buFontTx/>
              <a:buNone/>
            </a:pPr>
            <a:r>
              <a:rPr lang="cs-CZ" b="1" dirty="0" smtClean="0">
                <a:latin typeface="Arial" charset="0"/>
              </a:rPr>
              <a:t>Děkuji Vám za pozornost!!!</a:t>
            </a:r>
          </a:p>
          <a:p>
            <a:pPr algn="ctr"/>
            <a:endParaRPr lang="cs-CZ" sz="2400" dirty="0" smtClean="0"/>
          </a:p>
          <a:p>
            <a:pPr lvl="3" algn="ctr">
              <a:buFontTx/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92556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Typy ekonomických časových řad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395536" y="824110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800" dirty="0" smtClean="0">
                <a:solidFill>
                  <a:schemeClr val="folHlink"/>
                </a:solidFill>
              </a:rPr>
              <a:t>Cíl AČŘ:</a:t>
            </a:r>
            <a:r>
              <a:rPr lang="cs-CZ" sz="2800" dirty="0" smtClean="0"/>
              <a:t> zkoumání dynamiky ekonomických jevů </a:t>
            </a:r>
          </a:p>
          <a:p>
            <a:pPr>
              <a:lnSpc>
                <a:spcPct val="90000"/>
              </a:lnSpc>
            </a:pPr>
            <a:r>
              <a:rPr lang="cs-CZ" sz="2800" dirty="0" smtClean="0">
                <a:solidFill>
                  <a:schemeClr val="folHlink"/>
                </a:solidFill>
              </a:rPr>
              <a:t>AČŘ</a:t>
            </a:r>
            <a:r>
              <a:rPr lang="cs-CZ" sz="2800" dirty="0" smtClean="0"/>
              <a:t> </a:t>
            </a:r>
            <a:r>
              <a:rPr lang="cs-CZ" sz="2800" dirty="0" smtClean="0">
                <a:cs typeface="Times New Roman" pitchFamily="18" charset="0"/>
              </a:rPr>
              <a:t>je vedena snahou po</a:t>
            </a:r>
            <a:r>
              <a:rPr lang="cs-CZ" sz="2800" dirty="0" smtClean="0"/>
              <a:t>:</a:t>
            </a:r>
            <a:r>
              <a:rPr lang="cs-CZ" sz="2800" dirty="0" smtClean="0">
                <a:cs typeface="Times New Roman" pitchFamily="18" charset="0"/>
              </a:rPr>
              <a:t> </a:t>
            </a:r>
            <a:endParaRPr lang="cs-CZ" sz="28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dirty="0" smtClean="0"/>
              <a:t>	</a:t>
            </a:r>
            <a:r>
              <a:rPr lang="cs-CZ" sz="2800" b="1" dirty="0" smtClean="0">
                <a:cs typeface="Times New Roman" pitchFamily="18" charset="0"/>
              </a:rPr>
              <a:t>vysv</a:t>
            </a:r>
            <a:r>
              <a:rPr lang="cs-CZ" sz="2800" b="1" dirty="0" smtClean="0"/>
              <a:t>ě</a:t>
            </a:r>
            <a:r>
              <a:rPr lang="cs-CZ" sz="2800" b="1" dirty="0" smtClean="0">
                <a:cs typeface="Times New Roman" pitchFamily="18" charset="0"/>
              </a:rPr>
              <a:t>tlení minulosti</a:t>
            </a:r>
            <a:r>
              <a:rPr lang="cs-CZ" sz="2800" dirty="0" smtClean="0">
                <a:cs typeface="Times New Roman" pitchFamily="18" charset="0"/>
              </a:rPr>
              <a:t> a </a:t>
            </a:r>
            <a:endParaRPr lang="cs-CZ" sz="28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dirty="0" smtClean="0"/>
              <a:t>	</a:t>
            </a:r>
            <a:r>
              <a:rPr lang="cs-CZ" sz="2800" b="1" dirty="0" smtClean="0">
                <a:cs typeface="Times New Roman" pitchFamily="18" charset="0"/>
              </a:rPr>
              <a:t>p</a:t>
            </a:r>
            <a:r>
              <a:rPr lang="cs-CZ" sz="2800" b="1" dirty="0" smtClean="0"/>
              <a:t>ř</a:t>
            </a:r>
            <a:r>
              <a:rPr lang="cs-CZ" sz="2800" b="1" dirty="0" smtClean="0">
                <a:cs typeface="Times New Roman" pitchFamily="18" charset="0"/>
              </a:rPr>
              <a:t>edvídání budoucnosti</a:t>
            </a:r>
            <a:r>
              <a:rPr lang="cs-CZ" sz="2800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cs-CZ" sz="2800" dirty="0" smtClean="0">
                <a:solidFill>
                  <a:schemeClr val="folHlink"/>
                </a:solidFill>
              </a:rPr>
              <a:t>Definice ČŘ:</a:t>
            </a:r>
            <a:r>
              <a:rPr lang="cs-CZ" sz="2800" dirty="0" smtClean="0"/>
              <a:t> posloupnost věcně a prostorově srovnatelných (</a:t>
            </a:r>
            <a:r>
              <a:rPr lang="cs-CZ" sz="2800" dirty="0" smtClean="0">
                <a:solidFill>
                  <a:srgbClr val="FF0000"/>
                </a:solidFill>
              </a:rPr>
              <a:t>číselných</a:t>
            </a:r>
            <a:r>
              <a:rPr lang="cs-CZ" sz="2800" dirty="0" smtClean="0"/>
              <a:t> nebo nečíselných) pozorování uspořádaná v čase směrem minulost </a:t>
            </a:r>
            <a:r>
              <a:rPr lang="cs-CZ" sz="2800" dirty="0" smtClean="0">
                <a:sym typeface="Symbol"/>
              </a:rPr>
              <a:t></a:t>
            </a:r>
            <a:r>
              <a:rPr lang="cs-CZ" sz="2800" dirty="0" smtClean="0"/>
              <a:t> přítomnost </a:t>
            </a:r>
            <a:r>
              <a:rPr lang="cs-CZ" sz="2800" dirty="0" smtClean="0">
                <a:sym typeface="Symbol"/>
              </a:rPr>
              <a:t></a:t>
            </a:r>
            <a:r>
              <a:rPr lang="cs-CZ" sz="2800" dirty="0" smtClean="0"/>
              <a:t> (budoucnost)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4730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Členění časových řad 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23528" y="834893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cs-CZ" sz="2800" dirty="0" smtClean="0">
                <a:solidFill>
                  <a:schemeClr val="folHlink"/>
                </a:solidFill>
              </a:rPr>
              <a:t>1.	</a:t>
            </a:r>
            <a:r>
              <a:rPr lang="cs-CZ" sz="2400" dirty="0" smtClean="0">
                <a:solidFill>
                  <a:schemeClr val="folHlink"/>
                </a:solidFill>
              </a:rPr>
              <a:t>Charakteru:</a:t>
            </a:r>
            <a:r>
              <a:rPr lang="cs-CZ" sz="2400" dirty="0" smtClean="0"/>
              <a:t>  </a:t>
            </a:r>
          </a:p>
          <a:p>
            <a:pPr marL="609600" indent="-609600">
              <a:lnSpc>
                <a:spcPct val="90000"/>
              </a:lnSpc>
            </a:pPr>
            <a:r>
              <a:rPr lang="cs-CZ" sz="2400" dirty="0" smtClean="0"/>
              <a:t>intervalové (očišťování ČŘ)</a:t>
            </a:r>
          </a:p>
          <a:p>
            <a:pPr marL="609600" indent="-609600">
              <a:lnSpc>
                <a:spcPct val="90000"/>
              </a:lnSpc>
            </a:pPr>
            <a:r>
              <a:rPr lang="cs-CZ" sz="2400" dirty="0" smtClean="0"/>
              <a:t>okamžikové (chronologický průměr)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 smtClean="0">
                <a:solidFill>
                  <a:schemeClr val="folHlink"/>
                </a:solidFill>
              </a:rPr>
              <a:t>2.	Periodicity:</a:t>
            </a:r>
            <a:r>
              <a:rPr lang="cs-CZ" sz="2400" dirty="0" smtClean="0"/>
              <a:t> </a:t>
            </a:r>
          </a:p>
          <a:p>
            <a:pPr marL="609600" indent="-609600">
              <a:lnSpc>
                <a:spcPct val="90000"/>
              </a:lnSpc>
            </a:pPr>
            <a:r>
              <a:rPr lang="cs-CZ" sz="2400" dirty="0" smtClean="0"/>
              <a:t>dlouhodobé (roční a delší,…)</a:t>
            </a:r>
          </a:p>
          <a:p>
            <a:pPr marL="609600" indent="-609600">
              <a:lnSpc>
                <a:spcPct val="90000"/>
              </a:lnSpc>
            </a:pPr>
            <a:r>
              <a:rPr lang="cs-CZ" sz="2400" dirty="0" smtClean="0"/>
              <a:t>krátkodobé (kvartální, měsíční,…)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 smtClean="0">
                <a:solidFill>
                  <a:schemeClr val="folHlink"/>
                </a:solidFill>
              </a:rPr>
              <a:t>3.	Druhů číselných hodnot (ukazatelů):</a:t>
            </a:r>
          </a:p>
          <a:p>
            <a:pPr marL="609600" indent="-609600">
              <a:lnSpc>
                <a:spcPct val="90000"/>
              </a:lnSpc>
            </a:pPr>
            <a:r>
              <a:rPr lang="cs-CZ" sz="2400" dirty="0" smtClean="0"/>
              <a:t>absolutní (očištěné)</a:t>
            </a:r>
          </a:p>
          <a:p>
            <a:pPr marL="609600" indent="-609600">
              <a:lnSpc>
                <a:spcPct val="90000"/>
              </a:lnSpc>
            </a:pPr>
            <a:r>
              <a:rPr lang="cs-CZ" sz="2400" dirty="0" smtClean="0"/>
              <a:t>odvozené (součtové, poměrové)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984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Očištění časové řady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391332" y="779933"/>
            <a:ext cx="7793037" cy="1143000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800" dirty="0" smtClean="0"/>
              <a:t>VZOREC:		</a:t>
            </a:r>
            <a:r>
              <a:rPr lang="en-US" sz="1800" dirty="0" smtClean="0"/>
              <a:t>O</a:t>
            </a:r>
            <a:r>
              <a:rPr lang="cs-CZ" sz="1800" dirty="0" err="1" smtClean="0"/>
              <a:t>čÚ</a:t>
            </a:r>
            <a:r>
              <a:rPr lang="cs-CZ" sz="1800" dirty="0" smtClean="0"/>
              <a:t>=</a:t>
            </a:r>
            <a:r>
              <a:rPr lang="cs-CZ" sz="1800" dirty="0" err="1" smtClean="0"/>
              <a:t>PůvÚ</a:t>
            </a:r>
            <a:r>
              <a:rPr lang="en-US" sz="1800" dirty="0" smtClean="0"/>
              <a:t>*</a:t>
            </a:r>
            <a:r>
              <a:rPr lang="cs-CZ" sz="1800" dirty="0" err="1" smtClean="0"/>
              <a:t>PrůmDélkaInt</a:t>
            </a:r>
            <a:r>
              <a:rPr lang="en-US" sz="1800" dirty="0" smtClean="0"/>
              <a:t>/</a:t>
            </a:r>
            <a:r>
              <a:rPr lang="cs-CZ" sz="1800" dirty="0" smtClean="0"/>
              <a:t>Délka</a:t>
            </a:r>
            <a:r>
              <a:rPr lang="en-US" sz="1800" dirty="0" err="1" smtClean="0"/>
              <a:t>Int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>	     		</a:t>
            </a:r>
            <a:r>
              <a:rPr lang="cs-CZ" sz="1800" dirty="0" err="1" smtClean="0"/>
              <a:t>PrůmInt</a:t>
            </a:r>
            <a:r>
              <a:rPr lang="cs-CZ" sz="1800" dirty="0" smtClean="0"/>
              <a:t> = 30,42</a:t>
            </a:r>
            <a:endParaRPr lang="cs-CZ" sz="1800" dirty="0"/>
          </a:p>
        </p:txBody>
      </p:sp>
      <p:graphicFrame>
        <p:nvGraphicFramePr>
          <p:cNvPr id="16" name="Group 9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3838746"/>
              </p:ext>
            </p:extLst>
          </p:nvPr>
        </p:nvGraphicFramePr>
        <p:xfrm>
          <a:off x="413793" y="1379089"/>
          <a:ext cx="6030416" cy="3363415"/>
        </p:xfrm>
        <a:graphic>
          <a:graphicData uri="http://schemas.openxmlformats.org/drawingml/2006/table">
            <a:tbl>
              <a:tblPr/>
              <a:tblGrid>
                <a:gridCol w="1265643"/>
                <a:gridCol w="1414542"/>
                <a:gridCol w="1637890"/>
                <a:gridCol w="1712341"/>
              </a:tblGrid>
              <a:tr h="4373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Měsíc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Interval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/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po</a:t>
                      </a:r>
                      <a:r>
                        <a:rPr kumimoji="0" lang="cs-CZ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č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et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dn</a:t>
                      </a:r>
                      <a:r>
                        <a:rPr kumimoji="0" lang="cs-CZ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ů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/</a:t>
                      </a:r>
                      <a:endParaRPr kumimoji="0" lang="cs-CZ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Původní údaje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tržby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Očištěné údaje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tržby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9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31</a:t>
                      </a:r>
                      <a:endParaRPr kumimoji="0" lang="cs-CZ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2355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9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</a:t>
                      </a:r>
                      <a:endParaRPr kumimoji="0" lang="cs-CZ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2318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9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31</a:t>
                      </a:r>
                      <a:endParaRPr kumimoji="0" lang="cs-CZ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2407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2362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9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</a:t>
                      </a:r>
                      <a:endParaRPr kumimoji="0" lang="cs-CZ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2445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2479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9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31</a:t>
                      </a:r>
                      <a:endParaRPr kumimoji="0" lang="cs-CZ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9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</a:t>
                      </a: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3354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3401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9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31</a:t>
                      </a: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3559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3492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9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31</a:t>
                      </a: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3515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3449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9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</a:t>
                      </a: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3225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3270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9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31</a:t>
                      </a: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9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</a:t>
                      </a: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2694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2732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9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31</a:t>
                      </a:r>
                      <a:endParaRPr kumimoji="0" lang="cs-CZ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2551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541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Základní charakteristiky časových řad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413792" y="843558"/>
            <a:ext cx="6318448" cy="320592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absolutní diference</a:t>
            </a:r>
          </a:p>
          <a:p>
            <a:pPr>
              <a:buFont typeface="Arial" panose="020B0604020202020204" pitchFamily="34" charset="0"/>
              <a:buNone/>
            </a:pPr>
            <a:r>
              <a:rPr lang="cs-CZ" dirty="0" smtClean="0"/>
              <a:t>	(1., 2. a vyšších řádů)</a:t>
            </a:r>
          </a:p>
          <a:p>
            <a:pPr>
              <a:buFont typeface="Wingdings" pitchFamily="2" charset="2"/>
              <a:buNone/>
            </a:pPr>
            <a:endParaRPr lang="cs-CZ" dirty="0" smtClean="0"/>
          </a:p>
          <a:p>
            <a:r>
              <a:rPr lang="cs-CZ" dirty="0" smtClean="0"/>
              <a:t>koeficienty růstu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027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13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6195525"/>
              </p:ext>
            </p:extLst>
          </p:nvPr>
        </p:nvGraphicFramePr>
        <p:xfrm>
          <a:off x="1" y="2286000"/>
          <a:ext cx="13930313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16" name="Document" r:id="rId5" imgW="5753166" imgH="228965" progId="Word.Document.8">
                  <p:embed/>
                </p:oleObj>
              </mc:Choice>
              <mc:Fallback>
                <p:oleObj name="Document" r:id="rId5" imgW="5753166" imgH="22896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2286000"/>
                        <a:ext cx="13930313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1600200" y="800100"/>
            <a:ext cx="59436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4000" dirty="0">
                <a:solidFill>
                  <a:srgbClr val="307871"/>
                </a:solidFill>
              </a:rPr>
              <a:t>Absolutní diference</a:t>
            </a:r>
            <a:r>
              <a:rPr lang="cs-CZ" sz="4000" b="1" dirty="0">
                <a:solidFill>
                  <a:srgbClr val="307871"/>
                </a:solidFill>
                <a:latin typeface="Times New Roman" pitchFamily="18" charset="0"/>
              </a:rPr>
              <a:t> :</a:t>
            </a:r>
          </a:p>
          <a:p>
            <a:endParaRPr lang="cs-CZ" b="1" dirty="0">
              <a:latin typeface="Times New Roman" pitchFamily="18" charset="0"/>
            </a:endParaRPr>
          </a:p>
          <a:p>
            <a:endParaRPr lang="cs-CZ" dirty="0">
              <a:latin typeface="Times New Roman" pitchFamily="18" charset="0"/>
            </a:endParaRP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1" y="2743200"/>
            <a:ext cx="269092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latin typeface="Times New Roman" pitchFamily="18" charset="0"/>
              </a:rPr>
              <a:t>  </a:t>
            </a:r>
            <a:r>
              <a:rPr lang="cs-CZ" sz="3200" b="1">
                <a:latin typeface="Times New Roman" pitchFamily="18" charset="0"/>
              </a:rPr>
              <a:t>Vyšších řádů:</a:t>
            </a:r>
          </a:p>
        </p:txBody>
      </p:sp>
      <p:sp>
        <p:nvSpPr>
          <p:cNvPr id="48139" name="Rectangle 11"/>
          <p:cNvSpPr>
            <a:spLocks noChangeArrowheads="1"/>
          </p:cNvSpPr>
          <p:nvPr/>
        </p:nvSpPr>
        <p:spPr bwMode="auto">
          <a:xfrm>
            <a:off x="3814763" y="2486025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48140" name="Object 12"/>
          <p:cNvGraphicFramePr>
            <a:graphicFrameLocks noChangeAspect="1"/>
          </p:cNvGraphicFramePr>
          <p:nvPr/>
        </p:nvGraphicFramePr>
        <p:xfrm>
          <a:off x="0" y="3314701"/>
          <a:ext cx="14782800" cy="4405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17" name="Dokument" r:id="rId8" imgW="5760720" imgH="228600" progId="Word.Document.8">
                  <p:embed/>
                </p:oleObj>
              </mc:Choice>
              <mc:Fallback>
                <p:oleObj name="Dokument" r:id="rId8" imgW="5760720" imgH="2286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314701"/>
                        <a:ext cx="14782800" cy="4405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41" name="Object 13"/>
          <p:cNvGraphicFramePr>
            <a:graphicFrameLocks noChangeAspect="1"/>
          </p:cNvGraphicFramePr>
          <p:nvPr/>
        </p:nvGraphicFramePr>
        <p:xfrm>
          <a:off x="0" y="3886200"/>
          <a:ext cx="13716000" cy="4083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18" name="Dokument" r:id="rId11" imgW="5760720" imgH="228600" progId="Word.Document.8">
                  <p:embed/>
                </p:oleObj>
              </mc:Choice>
              <mc:Fallback>
                <p:oleObj name="Dokument" r:id="rId11" imgW="5760720" imgH="2286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886200"/>
                        <a:ext cx="13716000" cy="4083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152400" y="1771650"/>
            <a:ext cx="1828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 dirty="0">
                <a:latin typeface="Times New Roman" pitchFamily="18" charset="0"/>
              </a:rPr>
              <a:t>1. řádu:</a:t>
            </a:r>
          </a:p>
        </p:txBody>
      </p:sp>
    </p:spTree>
    <p:extLst>
      <p:ext uri="{BB962C8B-B14F-4D97-AF65-F5344CB8AC3E}">
        <p14:creationId xmlns:p14="http://schemas.microsoft.com/office/powerpoint/2010/main" val="92721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Koeficient růstu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685800" y="2457450"/>
            <a:ext cx="60580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>
                <a:latin typeface="Arial" charset="0"/>
              </a:rPr>
              <a:t>Průměrný absolutní přírůstek a průměrný koeficient růstu</a:t>
            </a:r>
            <a:r>
              <a:rPr lang="cs-CZ">
                <a:latin typeface="Times New Roman" pitchFamily="18" charset="0"/>
              </a:rPr>
              <a:t>:</a:t>
            </a: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3662363" y="2411016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49157" name="Object 5"/>
          <p:cNvGraphicFramePr>
            <a:graphicFrameLocks noChangeAspect="1"/>
          </p:cNvGraphicFramePr>
          <p:nvPr/>
        </p:nvGraphicFramePr>
        <p:xfrm>
          <a:off x="1208089" y="2971800"/>
          <a:ext cx="3603625" cy="658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62" name="Rovnice" r:id="rId3" imgW="1752600" imgH="431800" progId="Equation.3">
                  <p:embed/>
                </p:oleObj>
              </mc:Choice>
              <mc:Fallback>
                <p:oleObj name="Rovnice" r:id="rId3" imgW="17526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8089" y="2971800"/>
                        <a:ext cx="3603625" cy="6584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60" name="Rectangle 8"/>
          <p:cNvSpPr>
            <a:spLocks noChangeArrowheads="1"/>
          </p:cNvSpPr>
          <p:nvPr/>
        </p:nvSpPr>
        <p:spPr bwMode="auto">
          <a:xfrm>
            <a:off x="3776663" y="2389585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49159" name="Object 7"/>
          <p:cNvGraphicFramePr>
            <a:graphicFrameLocks noChangeAspect="1"/>
          </p:cNvGraphicFramePr>
          <p:nvPr/>
        </p:nvGraphicFramePr>
        <p:xfrm>
          <a:off x="1219200" y="3657601"/>
          <a:ext cx="3505200" cy="8036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63" r:id="rId5" imgW="1587500" imgH="482600" progId="Equation.3">
                  <p:embed/>
                </p:oleObj>
              </mc:Choice>
              <mc:Fallback>
                <p:oleObj r:id="rId5" imgW="15875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657601"/>
                        <a:ext cx="3505200" cy="8036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62" name="Rectangle 10"/>
          <p:cNvSpPr>
            <a:spLocks noChangeArrowheads="1"/>
          </p:cNvSpPr>
          <p:nvPr/>
        </p:nvSpPr>
        <p:spPr bwMode="auto">
          <a:xfrm>
            <a:off x="0" y="221920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9161" name="Object 9"/>
          <p:cNvGraphicFramePr>
            <a:graphicFrameLocks noChangeAspect="1"/>
          </p:cNvGraphicFramePr>
          <p:nvPr/>
        </p:nvGraphicFramePr>
        <p:xfrm>
          <a:off x="1116013" y="1600200"/>
          <a:ext cx="1223962" cy="684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64" name="Rovnice" r:id="rId7" imgW="596900" imgH="444500" progId="Equation.3">
                  <p:embed/>
                </p:oleObj>
              </mc:Choice>
              <mc:Fallback>
                <p:oleObj name="Rovnice" r:id="rId7" imgW="596900" imgH="444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600200"/>
                        <a:ext cx="1223962" cy="6846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63" name="Rectangle 11"/>
          <p:cNvSpPr>
            <a:spLocks noChangeArrowheads="1"/>
          </p:cNvSpPr>
          <p:nvPr/>
        </p:nvSpPr>
        <p:spPr bwMode="auto">
          <a:xfrm>
            <a:off x="0" y="2554963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9164" name="Object 12"/>
          <p:cNvGraphicFramePr>
            <a:graphicFrameLocks noGrp="1" noChangeAspect="1"/>
          </p:cNvGraphicFramePr>
          <p:nvPr>
            <p:ph idx="1"/>
          </p:nvPr>
        </p:nvGraphicFramePr>
        <p:xfrm>
          <a:off x="3348038" y="1665685"/>
          <a:ext cx="1295400" cy="5929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65" name="Rovnice" r:id="rId9" imgW="749300" imgH="457200" progId="Equation.3">
                  <p:embed/>
                </p:oleObj>
              </mc:Choice>
              <mc:Fallback>
                <p:oleObj name="Rovnice" r:id="rId9" imgW="749300" imgH="4572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1665685"/>
                        <a:ext cx="1295400" cy="59293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66" name="Text Box 14"/>
          <p:cNvSpPr txBox="1">
            <a:spLocks noChangeArrowheads="1"/>
          </p:cNvSpPr>
          <p:nvPr/>
        </p:nvSpPr>
        <p:spPr bwMode="auto">
          <a:xfrm>
            <a:off x="5148263" y="1762125"/>
            <a:ext cx="26654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i="1">
                <a:latin typeface="Times New Roman" pitchFamily="18" charset="0"/>
              </a:rPr>
              <a:t>t</a:t>
            </a:r>
            <a:r>
              <a:rPr lang="cs-CZ"/>
              <a:t> – rok, </a:t>
            </a:r>
            <a:r>
              <a:rPr lang="cs-CZ" i="1">
                <a:latin typeface="Times New Roman" pitchFamily="18" charset="0"/>
              </a:rPr>
              <a:t>m</a:t>
            </a:r>
            <a:r>
              <a:rPr lang="cs-CZ"/>
              <a:t>- měsíc</a:t>
            </a:r>
          </a:p>
        </p:txBody>
      </p:sp>
    </p:spTree>
    <p:extLst>
      <p:ext uri="{BB962C8B-B14F-4D97-AF65-F5344CB8AC3E}">
        <p14:creationId xmlns:p14="http://schemas.microsoft.com/office/powerpoint/2010/main" val="48715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15770</TotalTime>
  <Words>714</Words>
  <Application>Microsoft Office PowerPoint</Application>
  <PresentationFormat>Předvádění na obrazovce (16:9)</PresentationFormat>
  <Paragraphs>327</Paragraphs>
  <Slides>32</Slides>
  <Notes>26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6</vt:i4>
      </vt:variant>
      <vt:variant>
        <vt:lpstr>Nadpisy snímků</vt:lpstr>
      </vt:variant>
      <vt:variant>
        <vt:i4>32</vt:i4>
      </vt:variant>
    </vt:vector>
  </HeadingPairs>
  <TitlesOfParts>
    <vt:vector size="39" baseType="lpstr">
      <vt:lpstr>SLU</vt:lpstr>
      <vt:lpstr>Document</vt:lpstr>
      <vt:lpstr>Dokument</vt:lpstr>
      <vt:lpstr>Rovnice</vt:lpstr>
      <vt:lpstr>Equation.3</vt:lpstr>
      <vt:lpstr>Graf</vt:lpstr>
      <vt:lpstr>List</vt:lpstr>
      <vt:lpstr>Statistické zpracování dat  9.přednáška </vt:lpstr>
      <vt:lpstr>Téma přednášky:</vt:lpstr>
      <vt:lpstr>Obsah přednášky </vt:lpstr>
      <vt:lpstr>Typy ekonomických časových řad</vt:lpstr>
      <vt:lpstr>Členění časových řad </vt:lpstr>
      <vt:lpstr>Očištění časové řady</vt:lpstr>
      <vt:lpstr>Základní charakteristiky časových řad</vt:lpstr>
      <vt:lpstr>Prezentace aplikace PowerPoint</vt:lpstr>
      <vt:lpstr>Koeficient růstu</vt:lpstr>
      <vt:lpstr>Výpočet základních charakteristik časové řady</vt:lpstr>
      <vt:lpstr>Chronologický průměr</vt:lpstr>
      <vt:lpstr>Příklad – chronologický průměr</vt:lpstr>
      <vt:lpstr>Model ekonomické časové řady</vt:lpstr>
      <vt:lpstr>Modely ekonomických časových řad</vt:lpstr>
      <vt:lpstr>Modely ekonomických časových řad</vt:lpstr>
      <vt:lpstr>Dekompoziční model - aditivní</vt:lpstr>
      <vt:lpstr>Příklad – grafické znázornění</vt:lpstr>
      <vt:lpstr>Příklad – trendová přímka</vt:lpstr>
      <vt:lpstr>Příklad – časová řada po odečtení trendu</vt:lpstr>
      <vt:lpstr>Příklad – predikce časové řady</vt:lpstr>
      <vt:lpstr>Metody dekompozice</vt:lpstr>
      <vt:lpstr>Analýza trendové složky</vt:lpstr>
      <vt:lpstr>Transformace časové osy</vt:lpstr>
      <vt:lpstr>Transformace</vt:lpstr>
      <vt:lpstr>Lineární trend</vt:lpstr>
      <vt:lpstr>Příklad lineárního trendu</vt:lpstr>
      <vt:lpstr>Kvadratický trend</vt:lpstr>
      <vt:lpstr>Příklad kvadratického trendu</vt:lpstr>
      <vt:lpstr>Mocninný trend</vt:lpstr>
      <vt:lpstr>Exponenciální trend</vt:lpstr>
      <vt:lpstr> Logistický trend</vt:lpstr>
      <vt:lpstr>Závěr přednášky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stoklasova</cp:lastModifiedBy>
  <cp:revision>254</cp:revision>
  <dcterms:created xsi:type="dcterms:W3CDTF">2016-07-06T15:42:34Z</dcterms:created>
  <dcterms:modified xsi:type="dcterms:W3CDTF">2018-02-21T05:48:00Z</dcterms:modified>
</cp:coreProperties>
</file>