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0" r:id="rId3"/>
    <p:sldMasterId id="2147483692" r:id="rId4"/>
  </p:sldMasterIdLst>
  <p:notesMasterIdLst>
    <p:notesMasterId r:id="rId22"/>
  </p:notesMasterIdLst>
  <p:handoutMasterIdLst>
    <p:handoutMasterId r:id="rId23"/>
  </p:handoutMasterIdLst>
  <p:sldIdLst>
    <p:sldId id="451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4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256" autoAdjust="0"/>
  </p:normalViewPr>
  <p:slideViewPr>
    <p:cSldViewPr showGuides="1">
      <p:cViewPr varScale="1">
        <p:scale>
          <a:sx n="86" d="100"/>
          <a:sy n="86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5ACF-AD3C-4654-80F0-C74B1EA0E4C9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676D-BA10-48C1-B54F-F2817065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4003-2627-45EC-A08A-6B49E3F7038F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2C87-38D0-4D9D-BCF6-FB5299A4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CD82F7A-E2BB-F003-3985-8DACD8D4E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2C4D25-9D77-F321-1EE6-4886966DD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CE2CB9-3D38-27DA-FA48-2E1BABBA2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5566BD-E08A-D3DF-2D24-E1EE85C48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3491880" cy="6237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01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53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35052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23403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8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8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849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38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44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84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835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691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29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7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59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205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1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004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735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44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595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4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18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0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4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08058"/>
            <a:ext cx="1979711" cy="24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88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C71D6E-D00F-D17C-23E5-795ECC05D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2021 ACREA CR, spol. s r.o.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2022 ACREA CR, spol. s r.o.</a:t>
            </a:r>
          </a:p>
        </p:txBody>
      </p:sp>
    </p:spTree>
    <p:extLst>
      <p:ext uri="{BB962C8B-B14F-4D97-AF65-F5344CB8AC3E}">
        <p14:creationId xmlns:p14="http://schemas.microsoft.com/office/powerpoint/2010/main" val="18362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6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6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900A9D5-C2C0-439B-9CD2-22CCDB862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200" dirty="0"/>
              <a:t>ANOVA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42A0982-E68D-4406-865A-8A52EEF4B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71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6805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400" dirty="0">
                    <a:solidFill>
                      <a:srgbClr val="C00000"/>
                    </a:solidFill>
                  </a:rPr>
                  <a:t>Fisherův F-test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testová statistika: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/(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chemeClr val="tx1"/>
                            </a:solidFill>
                          </a:rPr>
                          <m:t>  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𝒊𝒌</m:t>
                                        </m:r>
                                      </m:sub>
                                    </m:sSub>
                                    <m: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cs-CZ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cs-CZ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cs-CZ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</m:d>
                          </m:e>
                        </m:nary>
                        <m:r>
                          <m:rPr>
                            <m:nor/>
                          </m:rPr>
                          <a:rPr lang="cs-CZ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,	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𝒅𝒇</m:t>
                    </m:r>
                    <m:r>
                      <a:rPr lang="cs-CZ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cs-CZ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chemeClr val="tx1"/>
                    </a:solidFill>
                  </a:rPr>
                  <a:t>= průměrná čtvercová odchylka mezi skupinami / průměrná čtvercová odchylka uvnitř skupin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70C0"/>
                    </a:solidFill>
                  </a:rPr>
                  <a:t>Pozn.: </a:t>
                </a:r>
                <a:r>
                  <a:rPr lang="cs-CZ" sz="2000" i="1" dirty="0" err="1">
                    <a:solidFill>
                      <a:srgbClr val="0070C0"/>
                    </a:solidFill>
                  </a:rPr>
                  <a:t>Fisherův</a:t>
                </a:r>
                <a:r>
                  <a:rPr lang="cs-CZ" sz="2000" i="1" dirty="0">
                    <a:solidFill>
                      <a:srgbClr val="0070C0"/>
                    </a:solidFill>
                  </a:rPr>
                  <a:t> F-test je zobecněním </a:t>
                </a:r>
                <a:r>
                  <a:rPr lang="cs-CZ" sz="2000" i="1" dirty="0" err="1">
                    <a:solidFill>
                      <a:srgbClr val="0070C0"/>
                    </a:solidFill>
                  </a:rPr>
                  <a:t>dvouvýběrového</a:t>
                </a:r>
                <a:r>
                  <a:rPr lang="cs-CZ" sz="2000" i="1" dirty="0">
                    <a:solidFill>
                      <a:srgbClr val="0070C0"/>
                    </a:solidFill>
                  </a:rPr>
                  <a:t> T-testu. V případě dvou skupin je testová statistika F druhou mocninou testové statistiky T.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680521"/>
              </a:xfrm>
              <a:blipFill rotWithShape="1">
                <a:blip r:embed="rId2"/>
                <a:stretch>
                  <a:fillRect l="-1185" t="-1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ANOVA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1517"/>
            <a:ext cx="68686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>
            <a:stCxn id="14" idx="2"/>
          </p:cNvCxnSpPr>
          <p:nvPr/>
        </p:nvCxnSpPr>
        <p:spPr>
          <a:xfrm>
            <a:off x="899592" y="2125130"/>
            <a:ext cx="1728192" cy="95445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18" idx="2"/>
          </p:cNvCxnSpPr>
          <p:nvPr/>
        </p:nvCxnSpPr>
        <p:spPr>
          <a:xfrm>
            <a:off x="2627784" y="2124860"/>
            <a:ext cx="1133996" cy="95472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2" idx="2"/>
          </p:cNvCxnSpPr>
          <p:nvPr/>
        </p:nvCxnSpPr>
        <p:spPr>
          <a:xfrm>
            <a:off x="4319972" y="2434218"/>
            <a:ext cx="351310" cy="6564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5" idx="2"/>
          </p:cNvCxnSpPr>
          <p:nvPr/>
        </p:nvCxnSpPr>
        <p:spPr>
          <a:xfrm flipH="1">
            <a:off x="5793911" y="2126441"/>
            <a:ext cx="364422" cy="9531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39" idx="2"/>
          </p:cNvCxnSpPr>
          <p:nvPr/>
        </p:nvCxnSpPr>
        <p:spPr>
          <a:xfrm flipH="1">
            <a:off x="6732243" y="2434218"/>
            <a:ext cx="1385898" cy="64537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23528" y="1417244"/>
            <a:ext cx="11521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70C0"/>
                </a:solidFill>
              </a:rPr>
              <a:t>součty čtverců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979712" y="1416974"/>
            <a:ext cx="12961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70C0"/>
                </a:solidFill>
              </a:rPr>
              <a:t>stupně volnosti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63888" y="1418555"/>
            <a:ext cx="151216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70C0"/>
                </a:solidFill>
              </a:rPr>
              <a:t>průměrné čtvercové odchylky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364088" y="1418555"/>
            <a:ext cx="15884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70C0"/>
                </a:solidFill>
              </a:rPr>
              <a:t>testová statistika </a:t>
            </a:r>
            <a:r>
              <a:rPr lang="cs-CZ" sz="2000" i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236296" y="1418555"/>
            <a:ext cx="176368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70C0"/>
                </a:solidFill>
              </a:rPr>
              <a:t>dosažená hladina významnosti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3528" y="4842087"/>
            <a:ext cx="2160000" cy="36317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C00000"/>
                </a:solidFill>
              </a:rPr>
              <a:t>celkem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124088" y="5358798"/>
            <a:ext cx="2160000" cy="36317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C00000"/>
                </a:solidFill>
              </a:rPr>
              <a:t>uvnitř skupin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102232" y="5892351"/>
            <a:ext cx="2160000" cy="36317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C00000"/>
                </a:solidFill>
              </a:rPr>
              <a:t>mezi skupinami</a:t>
            </a:r>
          </a:p>
        </p:txBody>
      </p:sp>
      <p:cxnSp>
        <p:nvCxnSpPr>
          <p:cNvPr id="46" name="Přímá spojnice se šipkou 45"/>
          <p:cNvCxnSpPr>
            <a:stCxn id="43" idx="0"/>
          </p:cNvCxnSpPr>
          <p:nvPr/>
        </p:nvCxnSpPr>
        <p:spPr>
          <a:xfrm flipH="1" flipV="1">
            <a:off x="1043610" y="4211235"/>
            <a:ext cx="359918" cy="630852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44" idx="0"/>
          </p:cNvCxnSpPr>
          <p:nvPr/>
        </p:nvCxnSpPr>
        <p:spPr>
          <a:xfrm flipH="1" flipV="1">
            <a:off x="1691680" y="3988467"/>
            <a:ext cx="1512408" cy="1370331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>
            <a:stCxn id="45" idx="0"/>
          </p:cNvCxnSpPr>
          <p:nvPr/>
        </p:nvCxnSpPr>
        <p:spPr>
          <a:xfrm flipH="1" flipV="1">
            <a:off x="1907704" y="3712471"/>
            <a:ext cx="3274528" cy="217988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3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7"/>
          </a:xfrm>
        </p:spPr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chemeClr val="tx1"/>
                </a:solidFill>
              </a:rPr>
              <a:t>pozorování jsou mezi sebou navzájem nezávislá</a:t>
            </a: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skutečné hodnoty a chyby jsou navzájem nezávislé </a:t>
            </a: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výběry pocházejí z normálního rozdělení</a:t>
            </a: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výběry jsou navzájem nezávislé (mají prázdný průnik)</a:t>
            </a: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ve skupinách jsou stejné rozptyly</a:t>
            </a:r>
          </a:p>
          <a:p>
            <a:pPr lvl="0"/>
            <a:endParaRPr lang="cs-CZ" sz="2400" dirty="0"/>
          </a:p>
          <a:p>
            <a:pPr marL="0" lvl="0" indent="0">
              <a:buNone/>
            </a:pPr>
            <a:r>
              <a:rPr lang="cs-CZ" sz="2000" i="1" dirty="0">
                <a:solidFill>
                  <a:srgbClr val="0070C0"/>
                </a:solidFill>
              </a:rPr>
              <a:t>Pozn.: Simulační studie a zkušenosti z aplikací ukazují, že první předpoklad je kritický a jeho nedodržení silně ovlivňuje </a:t>
            </a:r>
            <a:r>
              <a:rPr lang="cs-CZ" sz="2000" i="1" dirty="0" err="1">
                <a:solidFill>
                  <a:srgbClr val="0070C0"/>
                </a:solidFill>
              </a:rPr>
              <a:t>aplikabilitu</a:t>
            </a:r>
            <a:r>
              <a:rPr lang="cs-CZ" sz="2000" i="1" dirty="0">
                <a:solidFill>
                  <a:srgbClr val="0070C0"/>
                </a:solidFill>
              </a:rPr>
              <a:t>. Předpoklady normálního rozdělení a shody rozptylů nemají na výsledky rozhodující vliv. Metoda je proti jejich použití značně robustní.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Ověřování předpokladů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Předpoklad shody rozptylů ve skupinách</a:t>
            </a:r>
          </a:p>
          <a:p>
            <a:pPr>
              <a:spcBef>
                <a:spcPts val="1800"/>
              </a:spcBef>
              <a:buNone/>
            </a:pPr>
            <a:r>
              <a:rPr lang="cs-CZ" sz="2400" dirty="0" err="1">
                <a:solidFill>
                  <a:srgbClr val="0070C0"/>
                </a:solidFill>
              </a:rPr>
              <a:t>Leveneho</a:t>
            </a:r>
            <a:r>
              <a:rPr lang="cs-CZ" sz="2400" dirty="0">
                <a:solidFill>
                  <a:srgbClr val="0070C0"/>
                </a:solidFill>
              </a:rPr>
              <a:t> test</a:t>
            </a:r>
          </a:p>
          <a:p>
            <a:pPr>
              <a:buNone/>
            </a:pPr>
            <a:r>
              <a:rPr lang="cs-CZ" sz="2400" dirty="0">
                <a:solidFill>
                  <a:schemeClr val="tx2"/>
                </a:solidFill>
              </a:rPr>
              <a:t>H</a:t>
            </a:r>
            <a:r>
              <a:rPr lang="cs-CZ" sz="2400" baseline="-25000" dirty="0">
                <a:solidFill>
                  <a:schemeClr val="tx2"/>
                </a:solidFill>
              </a:rPr>
              <a:t>0</a:t>
            </a:r>
            <a:r>
              <a:rPr lang="cs-CZ" sz="2400" dirty="0">
                <a:solidFill>
                  <a:schemeClr val="tx2"/>
                </a:solidFill>
              </a:rPr>
              <a:t>: rozptyly ve skupinách se rovnají, tj.</a:t>
            </a:r>
          </a:p>
          <a:p>
            <a:pPr>
              <a:buNone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			</a:t>
            </a:r>
            <a:r>
              <a:rPr lang="cs-CZ" sz="2400" dirty="0">
                <a:solidFill>
                  <a:srgbClr val="C00000"/>
                </a:solidFill>
                <a:sym typeface="Symbol" pitchFamily="18" charset="2"/>
              </a:rPr>
              <a:t></a:t>
            </a:r>
            <a:r>
              <a:rPr lang="cs-CZ" sz="2400" baseline="-25000" dirty="0">
                <a:solidFill>
                  <a:srgbClr val="C00000"/>
                </a:solidFill>
                <a:sym typeface="Symbol" pitchFamily="18" charset="2"/>
              </a:rPr>
              <a:t>1</a:t>
            </a:r>
            <a:r>
              <a:rPr lang="cs-CZ" sz="2400" dirty="0">
                <a:solidFill>
                  <a:srgbClr val="C00000"/>
                </a:solidFill>
                <a:sym typeface="Symbol" pitchFamily="18" charset="2"/>
              </a:rPr>
              <a:t> =  </a:t>
            </a:r>
            <a:r>
              <a:rPr lang="cs-CZ" sz="2400" baseline="-25000" dirty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cs-CZ" sz="2400" dirty="0">
                <a:solidFill>
                  <a:srgbClr val="C00000"/>
                </a:solidFill>
                <a:sym typeface="Symbol" pitchFamily="18" charset="2"/>
              </a:rPr>
              <a:t> = … = </a:t>
            </a:r>
            <a:r>
              <a:rPr lang="cs-CZ" sz="2400" baseline="-25000" dirty="0">
                <a:solidFill>
                  <a:srgbClr val="C00000"/>
                </a:solidFill>
                <a:sym typeface="Symbol" pitchFamily="18" charset="2"/>
              </a:rPr>
              <a:t>K</a:t>
            </a:r>
          </a:p>
          <a:p>
            <a:pPr>
              <a:buNone/>
            </a:pPr>
            <a:r>
              <a:rPr lang="cs-CZ" sz="2400" dirty="0">
                <a:solidFill>
                  <a:schemeClr val="tx2"/>
                </a:solidFill>
              </a:rPr>
              <a:t>H</a:t>
            </a:r>
            <a:r>
              <a:rPr lang="cs-CZ" sz="2400" baseline="-25000" dirty="0">
                <a:solidFill>
                  <a:schemeClr val="tx2"/>
                </a:solidFill>
              </a:rPr>
              <a:t>A</a:t>
            </a:r>
            <a:r>
              <a:rPr lang="cs-CZ" sz="2400" dirty="0">
                <a:solidFill>
                  <a:schemeClr val="tx2"/>
                </a:solidFill>
              </a:rPr>
              <a:t>: rozptyly některých dvou skupin se nerovnají, tj. </a:t>
            </a:r>
          </a:p>
          <a:p>
            <a:pPr>
              <a:buNone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			</a:t>
            </a:r>
            <a:r>
              <a:rPr lang="cs-CZ" sz="2400" dirty="0">
                <a:solidFill>
                  <a:srgbClr val="C00000"/>
                </a:solidFill>
                <a:sym typeface="Symbol"/>
              </a:rPr>
              <a:t> </a:t>
            </a:r>
            <a:r>
              <a:rPr lang="cs-CZ" sz="2400" dirty="0" err="1">
                <a:solidFill>
                  <a:srgbClr val="C00000"/>
                </a:solidFill>
                <a:sym typeface="Symbol"/>
              </a:rPr>
              <a:t>i,j</a:t>
            </a:r>
            <a:r>
              <a:rPr lang="cs-CZ" sz="2400" dirty="0">
                <a:solidFill>
                  <a:srgbClr val="C00000"/>
                </a:solidFill>
                <a:sym typeface="Symbol"/>
              </a:rPr>
              <a:t>: </a:t>
            </a:r>
            <a:r>
              <a:rPr lang="cs-CZ" sz="2400" dirty="0">
                <a:solidFill>
                  <a:srgbClr val="C00000"/>
                </a:solidFill>
                <a:sym typeface="Symbol" pitchFamily="18" charset="2"/>
              </a:rPr>
              <a:t></a:t>
            </a:r>
            <a:r>
              <a:rPr lang="cs-CZ" sz="2400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cs-CZ" sz="2400" dirty="0">
                <a:solidFill>
                  <a:srgbClr val="C00000"/>
                </a:solidFill>
                <a:sym typeface="Symbol" pitchFamily="18" charset="2"/>
              </a:rPr>
              <a:t>  </a:t>
            </a:r>
            <a:r>
              <a:rPr lang="cs-CZ" sz="2400" baseline="-25000" dirty="0">
                <a:solidFill>
                  <a:srgbClr val="C00000"/>
                </a:solidFill>
                <a:sym typeface="Symbol" pitchFamily="18" charset="2"/>
              </a:rPr>
              <a:t>j</a:t>
            </a:r>
          </a:p>
          <a:p>
            <a:pPr>
              <a:buNone/>
            </a:pPr>
            <a:endParaRPr lang="cs-CZ" sz="2400" baseline="-250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cs-CZ" sz="2400" baseline="-250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cs-CZ" sz="2400" baseline="-250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cs-CZ" sz="2400" baseline="-250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cs-CZ" sz="2400" baseline="-25000" dirty="0">
              <a:solidFill>
                <a:srgbClr val="C00000"/>
              </a:solidFill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1800" i="1" dirty="0">
                <a:solidFill>
                  <a:srgbClr val="0070C0"/>
                </a:solidFill>
                <a:sym typeface="Symbol" pitchFamily="18" charset="2"/>
              </a:rPr>
              <a:t>Pozn.: Statistika F je poměrně robustní vzhledem k odchylkám od tohoto předpokladu v případě, že velikost skupin je stejná nebo téměř stejná. Pokud se však velikosti skupin i rozptyly liší, je vhodnější užít robustnější testy.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4" y="3933056"/>
            <a:ext cx="4056222" cy="140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4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Welschův</a:t>
            </a:r>
            <a:r>
              <a:rPr lang="cs-CZ" dirty="0"/>
              <a:t> a Brown-</a:t>
            </a:r>
            <a:r>
              <a:rPr lang="cs-CZ" dirty="0" err="1"/>
              <a:t>Forsythův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>
                <a:solidFill>
                  <a:srgbClr val="C00000"/>
                </a:solidFill>
              </a:rPr>
              <a:t>Robustnější testy vzhledem k odchylkám od shody rozptylů</a:t>
            </a:r>
          </a:p>
          <a:p>
            <a:r>
              <a:rPr lang="cs-CZ" sz="2400" dirty="0" err="1">
                <a:solidFill>
                  <a:schemeClr val="tx2"/>
                </a:solidFill>
              </a:rPr>
              <a:t>Welschův</a:t>
            </a:r>
            <a:r>
              <a:rPr lang="cs-CZ" sz="2400" dirty="0">
                <a:solidFill>
                  <a:schemeClr val="tx2"/>
                </a:solidFill>
              </a:rPr>
              <a:t> test</a:t>
            </a:r>
          </a:p>
          <a:p>
            <a:r>
              <a:rPr lang="cs-CZ" sz="2400" dirty="0">
                <a:solidFill>
                  <a:schemeClr val="tx2"/>
                </a:solidFill>
              </a:rPr>
              <a:t>Brown-</a:t>
            </a:r>
            <a:r>
              <a:rPr lang="cs-CZ" sz="2400" dirty="0" err="1">
                <a:solidFill>
                  <a:schemeClr val="tx2"/>
                </a:solidFill>
              </a:rPr>
              <a:t>Forsythův</a:t>
            </a:r>
            <a:r>
              <a:rPr lang="cs-CZ" sz="2400" dirty="0">
                <a:solidFill>
                  <a:schemeClr val="tx2"/>
                </a:solidFill>
              </a:rPr>
              <a:t> test</a:t>
            </a:r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5" y="2816733"/>
            <a:ext cx="4587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2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Ověřování předpokladů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solidFill>
                  <a:srgbClr val="C00000"/>
                </a:solidFill>
              </a:rPr>
              <a:t>Předpoklad normálního rozložení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Ověřování: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a) grafické metody (histogram, </a:t>
            </a:r>
            <a:r>
              <a:rPr lang="cs-CZ" sz="2000" dirty="0" err="1">
                <a:solidFill>
                  <a:schemeClr val="tx1"/>
                </a:solidFill>
              </a:rPr>
              <a:t>boxplot</a:t>
            </a:r>
            <a:r>
              <a:rPr lang="cs-CZ" sz="2000" dirty="0">
                <a:solidFill>
                  <a:schemeClr val="tx1"/>
                </a:solidFill>
              </a:rPr>
              <a:t>, Q-Q Plot 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3098"/>
            <a:ext cx="38639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779437"/>
            <a:ext cx="37306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0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Ověřování předpokladů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b) testy:</a:t>
            </a:r>
          </a:p>
          <a:p>
            <a:pPr lvl="1"/>
            <a:r>
              <a:rPr lang="cs-CZ" sz="2400" b="1" dirty="0" err="1">
                <a:solidFill>
                  <a:srgbClr val="C00000"/>
                </a:solidFill>
              </a:rPr>
              <a:t>Kolmogorov-Smirnov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000" b="1" dirty="0"/>
              <a:t>– </a:t>
            </a:r>
            <a:r>
              <a:rPr lang="cs-CZ" sz="2000" b="1" dirty="0">
                <a:solidFill>
                  <a:schemeClr val="tx1"/>
                </a:solidFill>
              </a:rPr>
              <a:t>test založený na porovnání distribučních funkcí: teoretické pro normální rozložení a kumulativní empirické distribuční funkce</a:t>
            </a:r>
          </a:p>
          <a:p>
            <a:pPr lvl="1"/>
            <a:r>
              <a:rPr lang="cs-CZ" sz="2400" b="1" dirty="0" err="1">
                <a:solidFill>
                  <a:srgbClr val="C00000"/>
                </a:solidFill>
              </a:rPr>
              <a:t>Shapiro-Wilk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chemeClr val="tx1"/>
                </a:solidFill>
              </a:rPr>
              <a:t>– test založený na porovnání kvantilových hodnot (pořádkových statistik) teoretické a uspořádané statistické řady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151579" y="3789040"/>
            <a:ext cx="6173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None/>
            </a:pPr>
            <a:r>
              <a:rPr lang="cs-CZ" sz="2000" b="1" dirty="0">
                <a:solidFill>
                  <a:srgbClr val="0070C0"/>
                </a:solidFill>
              </a:rPr>
              <a:t>H</a:t>
            </a:r>
            <a:r>
              <a:rPr lang="cs-CZ" sz="2000" b="1" baseline="-25000" dirty="0">
                <a:solidFill>
                  <a:srgbClr val="0070C0"/>
                </a:solidFill>
              </a:rPr>
              <a:t>0</a:t>
            </a:r>
            <a:r>
              <a:rPr lang="cs-CZ" sz="2000" b="1" dirty="0">
                <a:solidFill>
                  <a:srgbClr val="0070C0"/>
                </a:solidFill>
              </a:rPr>
              <a:t>: proměnná má normální rozložení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9" y="4168844"/>
            <a:ext cx="5995948" cy="20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2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FF55D-46B7-4701-966E-BCDF4132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Kruskal-Wallisův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EE8DB-3208-4FF3-934D-3CB46FD1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cs-CZ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Nonparametric</a:t>
            </a:r>
            <a:r>
              <a:rPr lang="cs-CZ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r>
              <a:rPr lang="cs-CZ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dialogs</a:t>
            </a:r>
            <a:r>
              <a:rPr lang="cs-CZ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</a:t>
            </a:r>
            <a:r>
              <a:rPr lang="cs-CZ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cs-CZ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Dva a více nezávislých výběrů</a:t>
            </a:r>
          </a:p>
          <a:p>
            <a:r>
              <a:rPr lang="cs-CZ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Všechny pozorované skupiny pochází ze stejného rozdělení</a:t>
            </a:r>
            <a:endParaRPr lang="cs-CZ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Alespoň jedna z pozorovaných skupin pochází z jiného rozdělení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Liší-li se rozdělení jen svými parametry považujeme je také za rozdílná, tj. platí </a:t>
            </a:r>
            <a:r>
              <a:rPr lang="cs-CZ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testovaná rozdělení není třeba specifikovat</a:t>
            </a:r>
          </a:p>
          <a:p>
            <a:r>
              <a:rPr lang="cs-CZ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neparametrická alternativa ANOVA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CD3139-3F1C-44AD-A078-D9926C8739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4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692720"/>
          </a:xfrm>
        </p:spPr>
        <p:txBody>
          <a:bodyPr/>
          <a:lstStyle/>
          <a:p>
            <a:r>
              <a:rPr lang="cs-CZ" dirty="0"/>
              <a:t>Otázky a 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1196752"/>
            <a:ext cx="8640000" cy="4959246"/>
          </a:xfrm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Situace: měříme hodnoty číselné proměnné u jednotek, které jsou klasifikovány do </a:t>
            </a:r>
            <a:r>
              <a:rPr lang="cs-CZ" sz="2400" i="1" dirty="0">
                <a:solidFill>
                  <a:srgbClr val="C00000"/>
                </a:solidFill>
              </a:rPr>
              <a:t>K</a:t>
            </a:r>
            <a:r>
              <a:rPr lang="cs-CZ" sz="2400" dirty="0">
                <a:solidFill>
                  <a:srgbClr val="C00000"/>
                </a:solidFill>
              </a:rPr>
              <a:t> nepřekrývajících se skupin.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Liší se od sebe populační průměry (střední hodnoty) ve skupinách nebo jsou zjištěné rozdíly výběrových průměrů způsobené pouze náhodou? </a:t>
            </a:r>
          </a:p>
          <a:p>
            <a:r>
              <a:rPr lang="cs-CZ" sz="2400" dirty="0">
                <a:solidFill>
                  <a:schemeClr val="tx2"/>
                </a:solidFill>
              </a:rPr>
              <a:t>Jsou hodnoty analyzované proměnné ovlivněné sledovaným faktorem (skupinami)?</a:t>
            </a:r>
          </a:p>
          <a:p>
            <a:endParaRPr lang="cs-CZ" sz="2000" dirty="0"/>
          </a:p>
          <a:p>
            <a:r>
              <a:rPr lang="cs-CZ" sz="2400" i="1" dirty="0">
                <a:solidFill>
                  <a:srgbClr val="0070C0"/>
                </a:solidFill>
              </a:rPr>
              <a:t>Úloha porovnání průměrů v několika skupinách je rozšířením situace </a:t>
            </a:r>
            <a:r>
              <a:rPr lang="cs-CZ" sz="2400" i="1" dirty="0" err="1">
                <a:solidFill>
                  <a:srgbClr val="0070C0"/>
                </a:solidFill>
              </a:rPr>
              <a:t>dvouvýběrového</a:t>
            </a:r>
            <a:r>
              <a:rPr lang="cs-CZ" sz="2400" i="1" dirty="0">
                <a:solidFill>
                  <a:srgbClr val="0070C0"/>
                </a:solidFill>
              </a:rPr>
              <a:t> t-testu pro více skupin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495984" cy="49592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C00000"/>
                    </a:solidFill>
                  </a:rPr>
                  <a:t>Rozptyl proměnné </a:t>
                </a:r>
                <a:r>
                  <a:rPr lang="cs-CZ" sz="2800" i="1" dirty="0">
                    <a:solidFill>
                      <a:srgbClr val="C00000"/>
                    </a:solidFill>
                  </a:rPr>
                  <a:t>X</a:t>
                </a:r>
              </a:p>
              <a:p>
                <a:pPr marL="0" indent="0">
                  <a:buNone/>
                </a:pPr>
                <a:r>
                  <a:rPr lang="cs-CZ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cs-CZ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cs-CZ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s-CZ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cs-CZ" sz="3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cs-CZ" sz="3600" dirty="0"/>
              </a:p>
              <a:p>
                <a:endParaRPr lang="cs-CZ" sz="3600" dirty="0"/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Proč není proměnná 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X</a:t>
                </a:r>
                <a:r>
                  <a:rPr lang="cs-CZ" sz="2400" dirty="0">
                    <a:solidFill>
                      <a:schemeClr val="tx1"/>
                    </a:solidFill>
                  </a:rPr>
                  <a:t> konstantní? Co způsobuje její variabilitu? 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Je možné vysvětlit tuto variabilitu vlivem zkoumaných skupin?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495984" cy="4959246"/>
              </a:xfrm>
              <a:blipFill rotWithShape="1">
                <a:blip r:embed="rId2"/>
                <a:stretch>
                  <a:fillRect l="-1506" t="-1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684"/>
            <a:ext cx="7056784" cy="764043"/>
          </a:xfrm>
        </p:spPr>
        <p:txBody>
          <a:bodyPr/>
          <a:lstStyle/>
          <a:p>
            <a:r>
              <a:rPr lang="cs-CZ" dirty="0"/>
              <a:t>Nulová a alternativní hypotéza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solidFill>
                  <a:schemeClr val="tx2"/>
                </a:solidFill>
              </a:rPr>
              <a:t>H</a:t>
            </a:r>
            <a:r>
              <a:rPr lang="cs-CZ" sz="2000" baseline="-25000" dirty="0">
                <a:solidFill>
                  <a:schemeClr val="tx2"/>
                </a:solidFill>
              </a:rPr>
              <a:t>0</a:t>
            </a:r>
            <a:r>
              <a:rPr lang="cs-CZ" sz="2000" dirty="0">
                <a:solidFill>
                  <a:schemeClr val="tx2"/>
                </a:solidFill>
              </a:rPr>
              <a:t>: průměry (střední hodnoty) ve skupinách se rovnají, tj.</a:t>
            </a:r>
          </a:p>
          <a:p>
            <a:pPr>
              <a:buNone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			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1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 = 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 = … = 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K</a:t>
            </a:r>
          </a:p>
          <a:p>
            <a:pPr>
              <a:buNone/>
            </a:pPr>
            <a:r>
              <a:rPr lang="cs-CZ" sz="2000" dirty="0">
                <a:solidFill>
                  <a:schemeClr val="tx2"/>
                </a:solidFill>
              </a:rPr>
              <a:t>H</a:t>
            </a:r>
            <a:r>
              <a:rPr lang="cs-CZ" sz="2000" baseline="-25000" dirty="0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: průměry (střední hodnoty) nějakých dvou skupin se nerovnají, tj. </a:t>
            </a:r>
          </a:p>
          <a:p>
            <a:pPr>
              <a:buNone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			</a:t>
            </a:r>
            <a:r>
              <a:rPr lang="cs-CZ" sz="2000" dirty="0">
                <a:solidFill>
                  <a:srgbClr val="C00000"/>
                </a:solidFill>
                <a:sym typeface="Symbol"/>
              </a:rPr>
              <a:t> </a:t>
            </a:r>
            <a:r>
              <a:rPr lang="cs-CZ" sz="2000" dirty="0" err="1">
                <a:solidFill>
                  <a:srgbClr val="C00000"/>
                </a:solidFill>
                <a:sym typeface="Symbol"/>
              </a:rPr>
              <a:t>i,j</a:t>
            </a:r>
            <a:r>
              <a:rPr lang="cs-CZ" sz="2000" dirty="0">
                <a:solidFill>
                  <a:srgbClr val="C00000"/>
                </a:solidFill>
                <a:sym typeface="Symbol"/>
              </a:rPr>
              <a:t>: 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  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j</a:t>
            </a:r>
          </a:p>
          <a:p>
            <a:pPr>
              <a:spcBef>
                <a:spcPts val="1800"/>
              </a:spcBef>
              <a:buNone/>
            </a:pPr>
            <a:endParaRPr lang="cs-CZ" sz="2400" dirty="0">
              <a:solidFill>
                <a:srgbClr val="0070C0"/>
              </a:solidFill>
              <a:sym typeface="Symbol" pitchFamily="18" charset="2"/>
            </a:endParaRPr>
          </a:p>
          <a:p>
            <a:pPr>
              <a:spcBef>
                <a:spcPts val="1800"/>
              </a:spcBef>
              <a:buNone/>
            </a:pPr>
            <a:r>
              <a:rPr lang="cs-CZ" sz="2400" dirty="0">
                <a:solidFill>
                  <a:srgbClr val="0070C0"/>
                </a:solidFill>
                <a:sym typeface="Symbol" pitchFamily="18" charset="2"/>
              </a:rPr>
              <a:t>Alternativní možnost formulace:</a:t>
            </a:r>
          </a:p>
          <a:p>
            <a:pPr>
              <a:buNone/>
            </a:pPr>
            <a:r>
              <a:rPr lang="cs-CZ" sz="2000" dirty="0">
                <a:solidFill>
                  <a:schemeClr val="tx2"/>
                </a:solidFill>
              </a:rPr>
              <a:t>H</a:t>
            </a:r>
            <a:r>
              <a:rPr lang="cs-CZ" sz="2000" baseline="-25000" dirty="0">
                <a:solidFill>
                  <a:schemeClr val="tx2"/>
                </a:solidFill>
              </a:rPr>
              <a:t>0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 =  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pro všechna </a:t>
            </a:r>
            <a:r>
              <a:rPr lang="cs-CZ" sz="2000" i="1" dirty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 a nějakou konstantu </a:t>
            </a:r>
            <a:r>
              <a:rPr lang="cs-CZ" sz="2000" i="1" dirty="0">
                <a:solidFill>
                  <a:schemeClr val="tx2"/>
                </a:solidFill>
                <a:sym typeface="Symbol" pitchFamily="18" charset="2"/>
              </a:rPr>
              <a:t>  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(tj. existuje společná střední hodnota </a:t>
            </a:r>
            <a:r>
              <a:rPr lang="cs-CZ" sz="2000" i="1" dirty="0">
                <a:solidFill>
                  <a:schemeClr val="tx2"/>
                </a:solidFill>
                <a:sym typeface="Symbol" pitchFamily="18" charset="2"/>
              </a:rPr>
              <a:t> 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cs-CZ" sz="2000" dirty="0">
                <a:solidFill>
                  <a:schemeClr val="tx2"/>
                </a:solidFill>
              </a:rPr>
              <a:t>H</a:t>
            </a:r>
            <a:r>
              <a:rPr lang="cs-CZ" sz="2000" baseline="-25000" dirty="0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</a:t>
            </a:r>
            <a:r>
              <a:rPr lang="cs-CZ" sz="2000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cs-CZ" sz="2000" dirty="0">
                <a:solidFill>
                  <a:srgbClr val="C00000"/>
                </a:solidFill>
                <a:sym typeface="Symbol" pitchFamily="18" charset="2"/>
              </a:rPr>
              <a:t>   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alespoň pro jednu skupinu </a:t>
            </a:r>
            <a:r>
              <a:rPr lang="cs-CZ" sz="2000" i="1" dirty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 (společná hodnota </a:t>
            </a:r>
            <a:r>
              <a:rPr lang="cs-CZ" sz="2000" i="1" dirty="0">
                <a:solidFill>
                  <a:schemeClr val="tx2"/>
                </a:solidFill>
                <a:sym typeface="Symbol" pitchFamily="18" charset="2"/>
              </a:rPr>
              <a:t>  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neexistuje)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Rozklad 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32859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400" dirty="0">
                    <a:solidFill>
                      <a:srgbClr val="0070C0"/>
                    </a:solidFill>
                  </a:rPr>
                  <a:t>Celkový součet čtverců (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Total</a:t>
                </a:r>
                <a:r>
                  <a:rPr lang="cs-CZ" sz="2400" dirty="0">
                    <a:solidFill>
                      <a:srgbClr val="0070C0"/>
                    </a:solidFill>
                  </a:rPr>
                  <a:t> Sum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of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Squares</a:t>
                </a:r>
                <a:r>
                  <a:rPr lang="cs-CZ" sz="24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b="1" i="1" smtClean="0">
                        <a:latin typeface="Cambria Math"/>
                      </a:rPr>
                      <m:t>𝑻𝑺𝑺</m:t>
                    </m:r>
                    <m:r>
                      <a:rPr lang="cs-CZ" sz="2200" b="1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2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cs-CZ" sz="2200" b="1" i="1" smtClean="0">
                                        <a:latin typeface="Cambria Math"/>
                                      </a:rPr>
                                      <m:t>𝒊𝒌</m:t>
                                    </m:r>
                                  </m:sub>
                                </m:sSub>
                                <m:r>
                                  <a:rPr lang="cs-CZ" sz="2200" b="1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2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200" dirty="0"/>
                  <a:t> 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součet čtverců rozdílů měření od společného průměru </a:t>
                </a:r>
              </a:p>
              <a:p>
                <a:pPr marL="0" indent="0">
                  <a:buNone/>
                </a:pPr>
                <a:endParaRPr lang="cs-CZ" sz="2200" dirty="0"/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0070C0"/>
                    </a:solidFill>
                  </a:rPr>
                  <a:t>Součet čtverců uvnitř skupin (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Within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Groups</a:t>
                </a:r>
                <a:r>
                  <a:rPr lang="cs-CZ" sz="2400" dirty="0">
                    <a:solidFill>
                      <a:srgbClr val="0070C0"/>
                    </a:solidFill>
                  </a:rPr>
                  <a:t> Sum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of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Squares</a:t>
                </a:r>
                <a:r>
                  <a:rPr lang="cs-CZ" sz="24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b="1" i="1" smtClean="0">
                        <a:latin typeface="Cambria Math"/>
                      </a:rPr>
                      <m:t>𝑾</m:t>
                    </m:r>
                    <m:r>
                      <a:rPr lang="cs-CZ" sz="2200" i="1">
                        <a:latin typeface="Cambria Math"/>
                      </a:rPr>
                      <m:t>𝑺𝑺</m:t>
                    </m:r>
                    <m:r>
                      <a:rPr lang="cs-CZ" sz="22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2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cs-CZ" sz="2200" i="1">
                                        <a:latin typeface="Cambria Math"/>
                                      </a:rPr>
                                      <m:t>𝒊𝒌</m:t>
                                    </m:r>
                                  </m:sub>
                                </m:sSub>
                                <m:r>
                                  <a:rPr lang="cs-CZ" sz="22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200" b="1" i="1" smtClean="0"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22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22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200" dirty="0"/>
                  <a:t> 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součet čtverců rozdílů měření od průměrů svých skupin</a:t>
                </a:r>
              </a:p>
              <a:p>
                <a:pPr marL="0" indent="0">
                  <a:buNone/>
                </a:pPr>
                <a:endParaRPr lang="cs-CZ" sz="2200" dirty="0"/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0070C0"/>
                    </a:solidFill>
                  </a:rPr>
                  <a:t>Součet čtverců mezi skupinami (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Between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Groups</a:t>
                </a:r>
                <a:r>
                  <a:rPr lang="cs-CZ" sz="2400" dirty="0">
                    <a:solidFill>
                      <a:srgbClr val="0070C0"/>
                    </a:solidFill>
                  </a:rPr>
                  <a:t> Sum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of</a:t>
                </a:r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err="1">
                    <a:solidFill>
                      <a:srgbClr val="0070C0"/>
                    </a:solidFill>
                  </a:rPr>
                  <a:t>Squares</a:t>
                </a:r>
                <a:r>
                  <a:rPr lang="cs-CZ" sz="24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b="1" i="1" smtClean="0">
                        <a:latin typeface="Cambria Math"/>
                      </a:rPr>
                      <m:t>𝑩</m:t>
                    </m:r>
                    <m:r>
                      <a:rPr lang="cs-CZ" sz="2200" i="1">
                        <a:latin typeface="Cambria Math"/>
                      </a:rPr>
                      <m:t>𝑺𝑺</m:t>
                    </m:r>
                    <m:r>
                      <a:rPr lang="cs-CZ" sz="22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2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200" b="1" i="1" smtClean="0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200" b="1" i="1" smtClean="0"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2200" i="1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cs-CZ" sz="22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2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2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200" dirty="0"/>
                  <a:t> 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součet čtverců rozdílů všech měření zaměřených skupinovými průměry od společného průměru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sz="2400" dirty="0">
                    <a:solidFill>
                      <a:srgbClr val="C00000"/>
                    </a:solidFill>
                  </a:rPr>
                  <a:t>TSS = WSS + BSS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C00000"/>
                    </a:solidFill>
                  </a:rPr>
                  <a:t>celková variabilita = variabilita uvnitř skupin + variabilita mezi skupinami</a:t>
                </a: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328592"/>
              </a:xfrm>
              <a:blipFill rotWithShape="1">
                <a:blip r:embed="rId2"/>
                <a:stretch>
                  <a:fillRect l="-889" t="-2860" b="-19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8" y="5301208"/>
            <a:ext cx="7488832" cy="10801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9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rozkladu (1)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099300" y="2550876"/>
                <a:ext cx="288032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cs-CZ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00" y="2550876"/>
                <a:ext cx="288032" cy="417358"/>
              </a:xfrm>
              <a:prstGeom prst="rect">
                <a:avLst/>
              </a:prstGeom>
              <a:blipFill rotWithShape="1">
                <a:blip r:embed="rId2"/>
                <a:stretch>
                  <a:fillRect l="-4167" t="-2899" r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" name="Obdélník 2048"/>
          <p:cNvSpPr/>
          <p:nvPr/>
        </p:nvSpPr>
        <p:spPr>
          <a:xfrm>
            <a:off x="6220641" y="3893500"/>
            <a:ext cx="100811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35238" y="1205089"/>
                <a:ext cx="7267325" cy="1145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dirty="0">
                    <a:solidFill>
                      <a:srgbClr val="0070C0"/>
                    </a:solidFill>
                  </a:rPr>
                  <a:t>Celkový součet čtverců (</a:t>
                </a:r>
                <a:r>
                  <a:rPr lang="cs-CZ" sz="2000" b="1" dirty="0" err="1">
                    <a:solidFill>
                      <a:srgbClr val="0070C0"/>
                    </a:solidFill>
                  </a:rPr>
                  <a:t>Total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 Sum </a:t>
                </a:r>
                <a:r>
                  <a:rPr lang="cs-CZ" sz="2000" b="1" dirty="0" err="1">
                    <a:solidFill>
                      <a:srgbClr val="0070C0"/>
                    </a:solidFill>
                  </a:rPr>
                  <a:t>of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000" b="1" dirty="0" err="1">
                    <a:solidFill>
                      <a:srgbClr val="0070C0"/>
                    </a:solidFill>
                  </a:rPr>
                  <a:t>Squares</a:t>
                </a:r>
                <a:r>
                  <a:rPr lang="cs-CZ" sz="2000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𝑻𝑺𝑺</m:t>
                    </m:r>
                    <m:r>
                      <a:rPr lang="cs-CZ" sz="20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𝒊𝒌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000" dirty="0"/>
                  <a:t> </a:t>
                </a:r>
              </a:p>
              <a:p>
                <a:pPr>
                  <a:spcBef>
                    <a:spcPts val="600"/>
                  </a:spcBef>
                  <a:buNone/>
                </a:pPr>
                <a:r>
                  <a:rPr lang="cs-CZ" sz="1800" b="1" dirty="0"/>
                  <a:t>součet čtverců rozdílů měření od společného průměru </a:t>
                </a: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8" y="1205089"/>
                <a:ext cx="7267325" cy="1145763"/>
              </a:xfrm>
              <a:prstGeom prst="rect">
                <a:avLst/>
              </a:prstGeom>
              <a:blipFill rotWithShape="1">
                <a:blip r:embed="rId3"/>
                <a:stretch>
                  <a:fillRect l="-923" t="-9043" b="-32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8" y="2904740"/>
            <a:ext cx="7446931" cy="292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Přímá spojnice se šipkou 23"/>
          <p:cNvCxnSpPr/>
          <p:nvPr/>
        </p:nvCxnSpPr>
        <p:spPr>
          <a:xfrm>
            <a:off x="3280103" y="4217500"/>
            <a:ext cx="745587" cy="424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280103" y="3789040"/>
            <a:ext cx="206252" cy="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2924575" y="3893503"/>
            <a:ext cx="334533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504762" y="4156537"/>
            <a:ext cx="775341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3285966" y="4339133"/>
            <a:ext cx="882934" cy="212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>
            <a:off x="1691679" y="2350852"/>
            <a:ext cx="1400161" cy="1438187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588224" y="3251688"/>
            <a:ext cx="897092" cy="641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14000" y="3033275"/>
            <a:ext cx="897092" cy="436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46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" y="3348510"/>
            <a:ext cx="7448990" cy="29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rozkladu (2)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9" name="Přímá spojnice 18"/>
          <p:cNvCxnSpPr/>
          <p:nvPr/>
        </p:nvCxnSpPr>
        <p:spPr>
          <a:xfrm>
            <a:off x="2291716" y="4361299"/>
            <a:ext cx="0" cy="44979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4690225" y="3348510"/>
            <a:ext cx="1" cy="50189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370374" y="5374747"/>
            <a:ext cx="0" cy="28803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496236" y="2943641"/>
                <a:ext cx="288032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cs-CZ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36" y="2943641"/>
                <a:ext cx="288032" cy="417358"/>
              </a:xfrm>
              <a:prstGeom prst="rect">
                <a:avLst/>
              </a:prstGeom>
              <a:blipFill rotWithShape="1">
                <a:blip r:embed="rId3"/>
                <a:stretch>
                  <a:fillRect l="-6383" t="-2941" r="-76596" b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89876" y="3964419"/>
                <a:ext cx="288032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cs-CZ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76" y="3964419"/>
                <a:ext cx="288032" cy="417358"/>
              </a:xfrm>
              <a:prstGeom prst="rect">
                <a:avLst/>
              </a:prstGeom>
              <a:blipFill rotWithShape="1">
                <a:blip r:embed="rId4"/>
                <a:stretch>
                  <a:fillRect l="-6383" t="-2899" r="-76596" b="-14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172157" y="4966642"/>
                <a:ext cx="288032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157" y="4966642"/>
                <a:ext cx="288032" cy="417358"/>
              </a:xfrm>
              <a:prstGeom prst="rect">
                <a:avLst/>
              </a:prstGeom>
              <a:blipFill rotWithShape="1">
                <a:blip r:embed="rId5"/>
                <a:stretch>
                  <a:fillRect l="-4167" t="-2941" r="-75000" b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414690" y="2959439"/>
                <a:ext cx="288032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cs-CZ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90" y="2959439"/>
                <a:ext cx="288032" cy="417358"/>
              </a:xfrm>
              <a:prstGeom prst="rect">
                <a:avLst/>
              </a:prstGeom>
              <a:blipFill rotWithShape="1">
                <a:blip r:embed="rId6"/>
                <a:stretch>
                  <a:fillRect l="-4255" t="-2899" r="-361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" name="Obdélník 2048"/>
          <p:cNvSpPr/>
          <p:nvPr/>
        </p:nvSpPr>
        <p:spPr>
          <a:xfrm>
            <a:off x="6202394" y="4318642"/>
            <a:ext cx="100811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4690226" y="3636542"/>
            <a:ext cx="52402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4704662" y="3850403"/>
            <a:ext cx="8840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4422166" y="3636542"/>
            <a:ext cx="26805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>
            <a:off x="3624662" y="3752195"/>
            <a:ext cx="108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2291716" y="4361299"/>
            <a:ext cx="690291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2089876" y="4642642"/>
            <a:ext cx="20184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1747523" y="4780007"/>
            <a:ext cx="533845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 flipH="1" flipV="1">
            <a:off x="3172157" y="5384001"/>
            <a:ext cx="198218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V="1">
            <a:off x="3370375" y="5374747"/>
            <a:ext cx="939890" cy="925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>
            <a:off x="2495757" y="5384002"/>
            <a:ext cx="820416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délník 76"/>
              <p:cNvSpPr/>
              <p:nvPr/>
            </p:nvSpPr>
            <p:spPr>
              <a:xfrm>
                <a:off x="380200" y="1209995"/>
                <a:ext cx="4121845" cy="154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70C0"/>
                    </a:solidFill>
                  </a:rPr>
                  <a:t>Součet čtverců mezi skupinami </a:t>
                </a:r>
                <a:endParaRPr lang="cs-CZ" sz="20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𝑩𝑺𝑺</m:t>
                    </m:r>
                    <m:r>
                      <a:rPr lang="cs-CZ" sz="20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000" dirty="0"/>
                  <a:t> </a:t>
                </a:r>
              </a:p>
              <a:p>
                <a:pPr>
                  <a:buNone/>
                </a:pPr>
                <a:r>
                  <a:rPr lang="cs-CZ" sz="1800" b="1" dirty="0"/>
                  <a:t>součet čtverců rozdílů všech měření zaměřených skupinovými průměry od společného průměru</a:t>
                </a:r>
              </a:p>
            </p:txBody>
          </p:sp>
        </mc:Choice>
        <mc:Fallback xmlns="">
          <p:sp>
            <p:nvSpPr>
              <p:cNvPr id="77" name="Obdélník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0" y="1209995"/>
                <a:ext cx="4121845" cy="1545872"/>
              </a:xfrm>
              <a:prstGeom prst="rect">
                <a:avLst/>
              </a:prstGeom>
              <a:blipFill rotWithShape="1">
                <a:blip r:embed="rId7"/>
                <a:stretch>
                  <a:fillRect l="-1477" t="-11417" b="-5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se šipkou 77"/>
          <p:cNvCxnSpPr/>
          <p:nvPr/>
        </p:nvCxnSpPr>
        <p:spPr>
          <a:xfrm>
            <a:off x="3587334" y="4318642"/>
            <a:ext cx="1102891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H="1">
            <a:off x="3370374" y="4811097"/>
            <a:ext cx="216960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se šipkou 89"/>
          <p:cNvCxnSpPr/>
          <p:nvPr/>
        </p:nvCxnSpPr>
        <p:spPr>
          <a:xfrm flipH="1" flipV="1">
            <a:off x="2291716" y="4642642"/>
            <a:ext cx="1295619" cy="4531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délník 91"/>
              <p:cNvSpPr/>
              <p:nvPr/>
            </p:nvSpPr>
            <p:spPr>
              <a:xfrm>
                <a:off x="4952239" y="1217871"/>
                <a:ext cx="3804329" cy="1331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70C0"/>
                    </a:solidFill>
                  </a:rPr>
                  <a:t>Součet čtverců uvnitř skupin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𝑾𝑺𝑺</m:t>
                    </m:r>
                    <m:r>
                      <a:rPr lang="cs-CZ" sz="20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𝒊𝒌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sz="2400" dirty="0"/>
                  <a:t> </a:t>
                </a:r>
              </a:p>
              <a:p>
                <a:pPr>
                  <a:buNone/>
                </a:pPr>
                <a:r>
                  <a:rPr lang="cs-CZ" sz="1800" b="1" dirty="0"/>
                  <a:t>součet čtverců rozdílů měření od průměrů svých skupin</a:t>
                </a:r>
              </a:p>
            </p:txBody>
          </p:sp>
        </mc:Choice>
        <mc:Fallback xmlns="">
          <p:sp>
            <p:nvSpPr>
              <p:cNvPr id="92" name="Obdélník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39" y="1217871"/>
                <a:ext cx="3804329" cy="1331775"/>
              </a:xfrm>
              <a:prstGeom prst="rect">
                <a:avLst/>
              </a:prstGeom>
              <a:blipFill rotWithShape="1">
                <a:blip r:embed="rId8"/>
                <a:stretch>
                  <a:fillRect l="-1603" t="-10550" b="-119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Přímá spojnice se šipkou 96"/>
          <p:cNvCxnSpPr/>
          <p:nvPr/>
        </p:nvCxnSpPr>
        <p:spPr>
          <a:xfrm>
            <a:off x="2190796" y="2692261"/>
            <a:ext cx="1125377" cy="1893937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/>
          <p:cNvCxnSpPr/>
          <p:nvPr/>
        </p:nvCxnSpPr>
        <p:spPr>
          <a:xfrm flipH="1">
            <a:off x="4952240" y="2549646"/>
            <a:ext cx="1635984" cy="827151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délník 109"/>
          <p:cNvSpPr/>
          <p:nvPr/>
        </p:nvSpPr>
        <p:spPr>
          <a:xfrm>
            <a:off x="6750000" y="3240000"/>
            <a:ext cx="897092" cy="436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bdélník 110"/>
          <p:cNvSpPr/>
          <p:nvPr/>
        </p:nvSpPr>
        <p:spPr>
          <a:xfrm>
            <a:off x="6642000" y="3676826"/>
            <a:ext cx="897092" cy="641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39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poměr - 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Jak silná je vazba mezi číselnou proměnnou a nezávislou nominální proměnnou?</a:t>
            </a:r>
          </a:p>
          <a:p>
            <a:r>
              <a:rPr lang="cs-CZ" sz="2400" dirty="0">
                <a:solidFill>
                  <a:schemeClr val="tx1"/>
                </a:solidFill>
              </a:rPr>
              <a:t>Jak dobře vysvětluje rozdělení souboru do zkoumaných skupin variabilitu číselné proměnné?</a:t>
            </a:r>
          </a:p>
          <a:p>
            <a:r>
              <a:rPr lang="cs-CZ" sz="2400" dirty="0">
                <a:solidFill>
                  <a:schemeClr val="tx1"/>
                </a:solidFill>
              </a:rPr>
              <a:t>Který ze zkoumaných faktorů nejsilněji ovlivňuje analyzovanou proměnnou?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7236296" y="4293096"/>
            <a:ext cx="95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88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poměr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𝜼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cs-CZ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𝒗𝒂𝒓𝒊𝒂𝒃𝒊𝒍𝒊𝒕𝒂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𝒎𝒆𝒛𝒊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𝒔𝒌𝒖𝒑𝒊𝒏𝒂𝒎𝒊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𝒄𝒆𝒍𝒌𝒐𝒗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á </m:t>
                        </m:r>
                        <m:r>
                          <a:rPr lang="cs-CZ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𝒗𝒂𝒓𝒊𝒂𝒃𝒊𝒍𝒊𝒕𝒂</m:t>
                        </m:r>
                      </m:den>
                    </m:f>
                  </m:oMath>
                </a14:m>
                <a:endParaRPr lang="cs-CZ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𝜼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𝒊𝒌</m:t>
                                        </m:r>
                                      </m:sub>
                                    </m:sSub>
                                    <m:r>
                                      <a:rPr lang="cs-CZ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cs-CZ" sz="28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𝑩𝑺𝑺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𝑻𝑺𝑺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2"/>
                    </a:solidFill>
                  </a:rPr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𝑾𝑺𝑺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𝑻𝑺𝑺</m:t>
                        </m:r>
                      </m:den>
                    </m:f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0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cs-CZ" sz="28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cs-CZ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cs-CZ" sz="2800" dirty="0"/>
              </a:p>
              <a:p>
                <a:endParaRPr lang="cs-CZ" sz="2000" dirty="0"/>
              </a:p>
              <a:p>
                <a:r>
                  <a:rPr lang="cs-CZ" sz="2000" dirty="0">
                    <a:solidFill>
                      <a:schemeClr val="tx2"/>
                    </a:solidFill>
                  </a:rPr>
                  <a:t>roven nule v případě, že jsou všechny průměry ve skupinách stejné (BSS=0)</a:t>
                </a:r>
              </a:p>
              <a:p>
                <a:r>
                  <a:rPr lang="cs-CZ" sz="2000" dirty="0">
                    <a:solidFill>
                      <a:schemeClr val="tx2"/>
                    </a:solidFill>
                  </a:rPr>
                  <a:t>roven jedné v případě, že jsou všechna data uvnitř každé skupiny stejná (WSS = 0)</a:t>
                </a:r>
              </a:p>
              <a:p>
                <a:r>
                  <a:rPr lang="cs-CZ" sz="2000" dirty="0">
                    <a:solidFill>
                      <a:schemeClr val="tx2"/>
                    </a:solidFill>
                  </a:rPr>
                  <a:t>stonásobek korelačního poměru se často vyjadřuje v procentech, charakterizuje </a:t>
                </a:r>
                <a:r>
                  <a:rPr lang="cs-CZ" sz="2000" dirty="0">
                    <a:solidFill>
                      <a:srgbClr val="C00000"/>
                    </a:solidFill>
                  </a:rPr>
                  <a:t>procento variability proměnné </a:t>
                </a:r>
                <a:r>
                  <a:rPr lang="cs-CZ" sz="2000" i="1" dirty="0">
                    <a:solidFill>
                      <a:srgbClr val="C00000"/>
                    </a:solidFill>
                  </a:rPr>
                  <a:t>X</a:t>
                </a:r>
                <a:r>
                  <a:rPr lang="cs-CZ" sz="2000" dirty="0">
                    <a:solidFill>
                      <a:srgbClr val="C00000"/>
                    </a:solidFill>
                  </a:rPr>
                  <a:t> vysvětlené faktorem</a:t>
                </a:r>
              </a:p>
              <a:p>
                <a:r>
                  <a:rPr lang="cs-CZ" sz="2000" dirty="0">
                    <a:solidFill>
                      <a:schemeClr val="tx2"/>
                    </a:solidFill>
                  </a:rPr>
                  <a:t>patří do skupiny měr, které mají obecnou vlastnost poměru vysvětlené variance zvoleným modelem, tzv. </a:t>
                </a:r>
                <a:r>
                  <a:rPr lang="cs-CZ" sz="2000" dirty="0">
                    <a:solidFill>
                      <a:srgbClr val="C00000"/>
                    </a:solidFill>
                  </a:rPr>
                  <a:t>koeficienty determinace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02897-E988-4AA8-96CA-8EF28E464C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1560" y="1340768"/>
            <a:ext cx="7848872" cy="17667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182106"/>
      </p:ext>
    </p:extLst>
  </p:cSld>
  <p:clrMapOvr>
    <a:masterClrMapping/>
  </p:clrMapOvr>
</p:sld>
</file>

<file path=ppt/theme/theme1.xml><?xml version="1.0" encoding="utf-8"?>
<a:theme xmlns:a="http://schemas.openxmlformats.org/drawingml/2006/main" name="Vyuka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003DD8-0058-40D7-AF19-0B586996754B}" vid="{4E25A8CD-A496-4C4D-9F1A-DF922186E0AA}"/>
    </a:ext>
  </a:extLst>
</a:theme>
</file>

<file path=ppt/theme/theme2.xml><?xml version="1.0" encoding="utf-8"?>
<a:theme xmlns:a="http://schemas.openxmlformats.org/drawingml/2006/main" name="Sablona Acrea_úvod_CZ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Vyuka_cislo_snim_2021</Template>
  <TotalTime>2985</TotalTime>
  <Words>887</Words>
  <Application>Microsoft Office PowerPoint</Application>
  <PresentationFormat>Předvádění na obrazovce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Vyuka</vt:lpstr>
      <vt:lpstr>Sablona Acrea_úvod_CZ</vt:lpstr>
      <vt:lpstr>Vlastní návrh</vt:lpstr>
      <vt:lpstr>1_Vlastní návrh</vt:lpstr>
      <vt:lpstr>ANOVA</vt:lpstr>
      <vt:lpstr>Otázky a motivace</vt:lpstr>
      <vt:lpstr>Variabilita</vt:lpstr>
      <vt:lpstr>Nulová a alternativní hypotéza</vt:lpstr>
      <vt:lpstr>Rozklad variability</vt:lpstr>
      <vt:lpstr>Grafické znázornění rozkladu (1)</vt:lpstr>
      <vt:lpstr>Grafické znázornění rozkladu (2)</vt:lpstr>
      <vt:lpstr>Korelační poměr - motivace</vt:lpstr>
      <vt:lpstr>Korelační poměr</vt:lpstr>
      <vt:lpstr>Fisherův test</vt:lpstr>
      <vt:lpstr>Tabulka ANOVA</vt:lpstr>
      <vt:lpstr>Předpoklady</vt:lpstr>
      <vt:lpstr>Ověřování předpokladů (1)</vt:lpstr>
      <vt:lpstr>Welschův a Brown-Forsythův test</vt:lpstr>
      <vt:lpstr>Ověřování předpokladů (2)</vt:lpstr>
      <vt:lpstr>Ověřování předpokladů (3)</vt:lpstr>
      <vt:lpstr>Kruskal-Wallisův test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Korelační analýza souvislost, souběžnost, příčinnost</dc:title>
  <dc:creator>Brom Ondřej</dc:creator>
  <cp:lastModifiedBy>Ondrušková Bronislava</cp:lastModifiedBy>
  <cp:revision>31</cp:revision>
  <dcterms:created xsi:type="dcterms:W3CDTF">2021-11-15T10:19:03Z</dcterms:created>
  <dcterms:modified xsi:type="dcterms:W3CDTF">2022-10-19T08:05:12Z</dcterms:modified>
</cp:coreProperties>
</file>