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7" r:id="rId2"/>
    <p:sldMasterId id="2147483679" r:id="rId3"/>
    <p:sldMasterId id="2147483691" r:id="rId4"/>
  </p:sldMasterIdLst>
  <p:notesMasterIdLst>
    <p:notesMasterId r:id="rId20"/>
  </p:notesMasterIdLst>
  <p:handoutMasterIdLst>
    <p:handoutMasterId r:id="rId21"/>
  </p:handoutMasterIdLst>
  <p:sldIdLst>
    <p:sldId id="256" r:id="rId5"/>
    <p:sldId id="425" r:id="rId6"/>
    <p:sldId id="258" r:id="rId7"/>
    <p:sldId id="426" r:id="rId8"/>
    <p:sldId id="40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2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25" autoAdjust="0"/>
    <p:restoredTop sz="94660"/>
  </p:normalViewPr>
  <p:slideViewPr>
    <p:cSldViewPr showGuides="1">
      <p:cViewPr varScale="1">
        <p:scale>
          <a:sx n="86" d="100"/>
          <a:sy n="86" d="100"/>
        </p:scale>
        <p:origin x="77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-195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szyková Petra" userId="d1711760-6ab3-4757-b1ea-e072122d3467" providerId="ADAL" clId="{899D13EC-9257-4519-9CDA-3F998FBED7AF}"/>
    <pc:docChg chg="custSel modSld sldOrd">
      <pc:chgData name="Raszyková Petra" userId="d1711760-6ab3-4757-b1ea-e072122d3467" providerId="ADAL" clId="{899D13EC-9257-4519-9CDA-3F998FBED7AF}" dt="2021-12-01T10:40:05.900" v="163" actId="114"/>
      <pc:docMkLst>
        <pc:docMk/>
      </pc:docMkLst>
      <pc:sldChg chg="ord">
        <pc:chgData name="Raszyková Petra" userId="d1711760-6ab3-4757-b1ea-e072122d3467" providerId="ADAL" clId="{899D13EC-9257-4519-9CDA-3F998FBED7AF}" dt="2021-11-30T16:24:59.304" v="87"/>
        <pc:sldMkLst>
          <pc:docMk/>
          <pc:sldMk cId="2401691744" sldId="258"/>
        </pc:sldMkLst>
      </pc:sldChg>
      <pc:sldChg chg="modSp mod">
        <pc:chgData name="Raszyková Petra" userId="d1711760-6ab3-4757-b1ea-e072122d3467" providerId="ADAL" clId="{899D13EC-9257-4519-9CDA-3F998FBED7AF}" dt="2021-12-01T10:40:05.900" v="163" actId="114"/>
        <pc:sldMkLst>
          <pc:docMk/>
          <pc:sldMk cId="2640199527" sldId="426"/>
        </pc:sldMkLst>
        <pc:spChg chg="mod">
          <ac:chgData name="Raszyková Petra" userId="d1711760-6ab3-4757-b1ea-e072122d3467" providerId="ADAL" clId="{899D13EC-9257-4519-9CDA-3F998FBED7AF}" dt="2021-12-01T10:40:05.900" v="163" actId="114"/>
          <ac:spMkLst>
            <pc:docMk/>
            <pc:sldMk cId="2640199527" sldId="426"/>
            <ac:spMk id="3" creationId="{30356C6B-7799-468C-A87D-2C3F354F6C21}"/>
          </ac:spMkLst>
        </pc:spChg>
      </pc:sldChg>
    </pc:docChg>
  </pc:docChgLst>
  <pc:docChgLst>
    <pc:chgData name="Raszyková Petra" userId="d1711760-6ab3-4757-b1ea-e072122d3467" providerId="ADAL" clId="{E003D4E0-1C29-46F1-A26F-DFCC54B09425}"/>
    <pc:docChg chg="custSel modSld modMainMaster">
      <pc:chgData name="Raszyková Petra" userId="d1711760-6ab3-4757-b1ea-e072122d3467" providerId="ADAL" clId="{E003D4E0-1C29-46F1-A26F-DFCC54B09425}" dt="2021-11-12T08:17:21.096" v="6" actId="20577"/>
      <pc:docMkLst>
        <pc:docMk/>
      </pc:docMkLst>
      <pc:sldChg chg="delSp mod">
        <pc:chgData name="Raszyková Petra" userId="d1711760-6ab3-4757-b1ea-e072122d3467" providerId="ADAL" clId="{E003D4E0-1C29-46F1-A26F-DFCC54B09425}" dt="2021-11-12T08:16:17.526" v="0" actId="478"/>
        <pc:sldMkLst>
          <pc:docMk/>
          <pc:sldMk cId="4135228200" sldId="256"/>
        </pc:sldMkLst>
        <pc:spChg chg="del">
          <ac:chgData name="Raszyková Petra" userId="d1711760-6ab3-4757-b1ea-e072122d3467" providerId="ADAL" clId="{E003D4E0-1C29-46F1-A26F-DFCC54B09425}" dt="2021-11-12T08:16:17.526" v="0" actId="478"/>
          <ac:spMkLst>
            <pc:docMk/>
            <pc:sldMk cId="4135228200" sldId="256"/>
            <ac:spMk id="3" creationId="{00000000-0000-0000-0000-000000000000}"/>
          </ac:spMkLst>
        </pc:spChg>
      </pc:sldChg>
      <pc:sldChg chg="modSp mod">
        <pc:chgData name="Raszyková Petra" userId="d1711760-6ab3-4757-b1ea-e072122d3467" providerId="ADAL" clId="{E003D4E0-1C29-46F1-A26F-DFCC54B09425}" dt="2021-11-12T08:17:21.096" v="6" actId="20577"/>
        <pc:sldMkLst>
          <pc:docMk/>
          <pc:sldMk cId="2640199527" sldId="426"/>
        </pc:sldMkLst>
        <pc:spChg chg="mod">
          <ac:chgData name="Raszyková Petra" userId="d1711760-6ab3-4757-b1ea-e072122d3467" providerId="ADAL" clId="{E003D4E0-1C29-46F1-A26F-DFCC54B09425}" dt="2021-11-12T08:17:21.096" v="6" actId="20577"/>
          <ac:spMkLst>
            <pc:docMk/>
            <pc:sldMk cId="2640199527" sldId="426"/>
            <ac:spMk id="3" creationId="{30356C6B-7799-468C-A87D-2C3F354F6C21}"/>
          </ac:spMkLst>
        </pc:spChg>
      </pc:sldChg>
      <pc:sldMasterChg chg="modSp mod">
        <pc:chgData name="Raszyková Petra" userId="d1711760-6ab3-4757-b1ea-e072122d3467" providerId="ADAL" clId="{E003D4E0-1C29-46F1-A26F-DFCC54B09425}" dt="2021-11-12T08:16:30.670" v="4" actId="20577"/>
        <pc:sldMasterMkLst>
          <pc:docMk/>
          <pc:sldMasterMk cId="924656469" sldId="2147483660"/>
        </pc:sldMasterMkLst>
        <pc:spChg chg="mod">
          <ac:chgData name="Raszyková Petra" userId="d1711760-6ab3-4757-b1ea-e072122d3467" providerId="ADAL" clId="{E003D4E0-1C29-46F1-A26F-DFCC54B09425}" dt="2021-11-12T08:16:30.670" v="4" actId="20577"/>
          <ac:spMkLst>
            <pc:docMk/>
            <pc:sldMasterMk cId="924656469" sldId="2147483660"/>
            <ac:spMk id="5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55ACF-AD3C-4654-80F0-C74B1EA0E4C9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1676D-BA10-48C1-B54F-F281706521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232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84003-2627-45EC-A08A-6B49E3F7038F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92C87-38D0-4D9D-BCF6-FB5299A404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86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4BD99-8C19-4E95-B6FB-0F1A10093492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94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Johann Carl Friedrich Gauss (1777-1855) Německo</a:t>
            </a:r>
          </a:p>
          <a:p>
            <a:r>
              <a:rPr lang="cs-CZ" dirty="0"/>
              <a:t>William </a:t>
            </a:r>
            <a:r>
              <a:rPr lang="cs-CZ" dirty="0" err="1"/>
              <a:t>Sealy</a:t>
            </a:r>
            <a:r>
              <a:rPr lang="cs-CZ" dirty="0"/>
              <a:t> </a:t>
            </a:r>
            <a:r>
              <a:rPr lang="cs-CZ" dirty="0" err="1"/>
              <a:t>Gosset</a:t>
            </a:r>
            <a:r>
              <a:rPr lang="cs-CZ" dirty="0"/>
              <a:t> (1876-1937) GB, Irsko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4BD99-8C19-4E95-B6FB-0F1A10093492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647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F07C4-074C-4945-8CBF-27EA8BB84A2B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483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F07C4-074C-4945-8CBF-27EA8BB84A2B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09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Bernard Lewis Welch (1911</a:t>
            </a:r>
            <a:r>
              <a:rPr lang="cs-CZ" dirty="0"/>
              <a:t>-</a:t>
            </a:r>
            <a:r>
              <a:rPr lang="de-DE" dirty="0"/>
              <a:t>1989)</a:t>
            </a:r>
            <a:r>
              <a:rPr lang="cs-CZ" dirty="0"/>
              <a:t> GB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F07C4-074C-4945-8CBF-27EA8BB84A2B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21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Ronald </a:t>
            </a:r>
            <a:r>
              <a:rPr lang="de-DE" dirty="0" err="1"/>
              <a:t>Aylmer</a:t>
            </a:r>
            <a:r>
              <a:rPr lang="de-DE" dirty="0"/>
              <a:t> Fisher</a:t>
            </a:r>
            <a:r>
              <a:rPr lang="cs-CZ" dirty="0"/>
              <a:t> (1890-1962) GB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F07C4-074C-4945-8CBF-27EA8BB84A2B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76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F07C4-074C-4945-8CBF-27EA8BB84A2B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28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79712" y="1700808"/>
            <a:ext cx="4896544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9712" y="3249324"/>
            <a:ext cx="589674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20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6000" y="899999"/>
            <a:ext cx="432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 dirty="0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08000" y="899999"/>
            <a:ext cx="432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EA16D53-9B90-B269-E0CE-E10C29B71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E19BFD1F-0B0E-12B8-8A5E-2EC4E3656A35}"/>
              </a:ext>
            </a:extLst>
          </p:cNvPr>
          <p:cNvSpPr txBox="1">
            <a:spLocks/>
          </p:cNvSpPr>
          <p:nvPr userDrawn="1"/>
        </p:nvSpPr>
        <p:spPr>
          <a:xfrm>
            <a:off x="7426997" y="6563575"/>
            <a:ext cx="557506" cy="2944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A098A53E-C881-4C29-8F2D-E02FE6972A21}" type="slidenum">
              <a:rPr lang="en-US" sz="1600" smtClean="0">
                <a:solidFill>
                  <a:schemeClr val="bg1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6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7FB26C5-24D8-DA6E-2BCA-CF8196B544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2014601B-A736-6848-25DA-89E47C8E4D08}"/>
              </a:ext>
            </a:extLst>
          </p:cNvPr>
          <p:cNvSpPr txBox="1">
            <a:spLocks/>
          </p:cNvSpPr>
          <p:nvPr userDrawn="1"/>
        </p:nvSpPr>
        <p:spPr>
          <a:xfrm>
            <a:off x="7426997" y="6563575"/>
            <a:ext cx="557506" cy="2944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A098A53E-C881-4C29-8F2D-E02FE6972A21}" type="slidenum">
              <a:rPr lang="en-US" sz="1600" smtClean="0">
                <a:solidFill>
                  <a:schemeClr val="bg1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07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AD290CE-F1DB-F1E4-8CA7-286A072F5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1F6956-2D83-1DF9-4B46-76A3C1880136}"/>
              </a:ext>
            </a:extLst>
          </p:cNvPr>
          <p:cNvSpPr txBox="1">
            <a:spLocks/>
          </p:cNvSpPr>
          <p:nvPr userDrawn="1"/>
        </p:nvSpPr>
        <p:spPr>
          <a:xfrm>
            <a:off x="7426997" y="6563575"/>
            <a:ext cx="557506" cy="2944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A098A53E-C881-4C29-8F2D-E02FE6972A21}" type="slidenum">
              <a:rPr lang="en-US" sz="1600" smtClean="0">
                <a:solidFill>
                  <a:schemeClr val="bg1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1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3634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3491880" cy="6237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98" y="4623062"/>
            <a:ext cx="1828102" cy="22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849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98" y="4623062"/>
            <a:ext cx="1828102" cy="22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0295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362846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9057042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779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44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540000"/>
          </a:xfrm>
        </p:spPr>
        <p:txBody>
          <a:bodyPr rIns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000" y="899999"/>
            <a:ext cx="864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cs-CZ" dirty="0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EF3183D0-75D5-498B-9314-59BC2B7C13C8}"/>
              </a:ext>
            </a:extLst>
          </p:cNvPr>
          <p:cNvSpPr txBox="1">
            <a:spLocks/>
          </p:cNvSpPr>
          <p:nvPr userDrawn="1"/>
        </p:nvSpPr>
        <p:spPr>
          <a:xfrm>
            <a:off x="7426997" y="6563575"/>
            <a:ext cx="557506" cy="2944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A098A53E-C881-4C29-8F2D-E02FE6972A21}" type="slidenum">
              <a:rPr lang="en-US" sz="1600" smtClean="0">
                <a:solidFill>
                  <a:schemeClr val="bg1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73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772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259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369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847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146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950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865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456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067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53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91FB845C-626C-4638-9C91-FBFC731D9711}"/>
              </a:ext>
            </a:extLst>
          </p:cNvPr>
          <p:cNvSpPr txBox="1">
            <a:spLocks/>
          </p:cNvSpPr>
          <p:nvPr userDrawn="1"/>
        </p:nvSpPr>
        <p:spPr>
          <a:xfrm>
            <a:off x="7426997" y="6563575"/>
            <a:ext cx="557506" cy="2944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A098A53E-C881-4C29-8F2D-E02FE6972A21}" type="slidenum">
              <a:rPr lang="en-US" sz="1600" smtClean="0">
                <a:solidFill>
                  <a:schemeClr val="bg1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56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736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25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574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270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702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541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17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451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77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26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6000" y="899999"/>
            <a:ext cx="432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 dirty="0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08000" y="899999"/>
            <a:ext cx="432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7CAF7457-27B7-40D2-B7B1-0DAA9A9EE4CE}"/>
              </a:ext>
            </a:extLst>
          </p:cNvPr>
          <p:cNvSpPr txBox="1">
            <a:spLocks/>
          </p:cNvSpPr>
          <p:nvPr userDrawn="1"/>
        </p:nvSpPr>
        <p:spPr>
          <a:xfrm>
            <a:off x="7426997" y="6563575"/>
            <a:ext cx="557506" cy="2944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A098A53E-C881-4C29-8F2D-E02FE6972A21}" type="slidenum">
              <a:rPr lang="en-US" sz="1600" smtClean="0">
                <a:solidFill>
                  <a:schemeClr val="bg1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6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0413BF56-D050-4535-9888-F28BCD067666}"/>
              </a:ext>
            </a:extLst>
          </p:cNvPr>
          <p:cNvSpPr txBox="1">
            <a:spLocks/>
          </p:cNvSpPr>
          <p:nvPr userDrawn="1"/>
        </p:nvSpPr>
        <p:spPr>
          <a:xfrm>
            <a:off x="7426997" y="6563575"/>
            <a:ext cx="557506" cy="2944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A098A53E-C881-4C29-8F2D-E02FE6972A21}" type="slidenum">
              <a:rPr lang="en-US" sz="1600" smtClean="0">
                <a:solidFill>
                  <a:schemeClr val="bg1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6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A9506176-9632-4E7A-B8B0-17E2D7863CDB}"/>
              </a:ext>
            </a:extLst>
          </p:cNvPr>
          <p:cNvSpPr txBox="1">
            <a:spLocks/>
          </p:cNvSpPr>
          <p:nvPr userDrawn="1"/>
        </p:nvSpPr>
        <p:spPr>
          <a:xfrm>
            <a:off x="7426997" y="6563575"/>
            <a:ext cx="557506" cy="2944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A098A53E-C881-4C29-8F2D-E02FE6972A21}" type="slidenum">
              <a:rPr lang="en-US" sz="1600" smtClean="0">
                <a:solidFill>
                  <a:schemeClr val="bg1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79712" y="1700808"/>
            <a:ext cx="4896544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79712" y="3249324"/>
            <a:ext cx="589674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56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540000"/>
          </a:xfrm>
        </p:spPr>
        <p:txBody>
          <a:bodyPr rIns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000" y="899999"/>
            <a:ext cx="8640000" cy="5256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cs-CZ" dirty="0"/>
            </a:lvl5pPr>
          </a:lstStyle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Po kliknutí můžete upravovat styly textu v předloze.</a:t>
            </a:r>
          </a:p>
          <a:p>
            <a:pPr marL="182563" lvl="1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Druhá úroveň</a:t>
            </a:r>
          </a:p>
          <a:p>
            <a:pPr marL="182563" lvl="2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Třetí úroveň</a:t>
            </a:r>
          </a:p>
          <a:p>
            <a:pPr marL="182563" lvl="3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Čtvrtá úroveň</a:t>
            </a:r>
          </a:p>
          <a:p>
            <a:pPr marL="182563" lvl="4" indent="-182563">
              <a:spcBef>
                <a:spcPts val="0"/>
              </a:spcBef>
              <a:spcAft>
                <a:spcPts val="400"/>
              </a:spcAft>
            </a:pPr>
            <a:r>
              <a:rPr lang="cs-CZ"/>
              <a:t>Pátá úroveň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1334F4C-0FF6-BDEB-F018-34913D66E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2D76DF11-E693-74F2-70E9-439627A22B16}"/>
              </a:ext>
            </a:extLst>
          </p:cNvPr>
          <p:cNvSpPr txBox="1">
            <a:spLocks/>
          </p:cNvSpPr>
          <p:nvPr userDrawn="1"/>
        </p:nvSpPr>
        <p:spPr>
          <a:xfrm>
            <a:off x="7426997" y="6563575"/>
            <a:ext cx="557506" cy="2944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A098A53E-C881-4C29-8F2D-E02FE6972A21}" type="slidenum">
              <a:rPr lang="en-US" sz="1600" smtClean="0">
                <a:solidFill>
                  <a:schemeClr val="bg1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4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66DB17D-4637-7AA2-F504-5BCE19A8F4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8" y="5205600"/>
            <a:ext cx="1338302" cy="1656183"/>
          </a:xfrm>
          <a:prstGeom prst="rect">
            <a:avLst/>
          </a:prstGeom>
        </p:spPr>
      </p:pic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9D2D8902-2F8F-9810-4B14-481ED12DADE2}"/>
              </a:ext>
            </a:extLst>
          </p:cNvPr>
          <p:cNvSpPr txBox="1">
            <a:spLocks/>
          </p:cNvSpPr>
          <p:nvPr userDrawn="1"/>
        </p:nvSpPr>
        <p:spPr>
          <a:xfrm>
            <a:off x="7426997" y="6563575"/>
            <a:ext cx="557506" cy="2944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A098A53E-C881-4C29-8F2D-E02FE6972A21}" type="slidenum">
              <a:rPr lang="en-US" sz="1600" smtClean="0">
                <a:solidFill>
                  <a:schemeClr val="bg1"/>
                </a:solidFill>
              </a:rPr>
              <a:pPr>
                <a:buFontTx/>
                <a:buNone/>
                <a:defRPr/>
              </a:p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1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" y="6505200"/>
            <a:ext cx="9143999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6000" y="900000"/>
            <a:ext cx="864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Kliknutím lze upravit styly předlohy textu.</a:t>
            </a:r>
          </a:p>
          <a:p>
            <a:pPr marL="357188" lvl="1" indent="-174625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Druhá úroveň</a:t>
            </a:r>
          </a:p>
          <a:p>
            <a:pPr marL="539750" lvl="2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Třetí úroveň</a:t>
            </a:r>
          </a:p>
          <a:p>
            <a:pPr marL="712788" lvl="3" indent="-173038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Čtvrtá úroveň</a:t>
            </a:r>
          </a:p>
          <a:p>
            <a:pPr marL="895350" lvl="4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75" y="65660"/>
            <a:ext cx="1529525" cy="9150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0000" y="64980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© 2021 ACREA CR, spol. s r.o.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480000"/>
            <a:ext cx="6584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307889CB-4329-4159-951C-9130128614A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65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cs-CZ" sz="2000" b="1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cs-CZ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cs-CZ" sz="16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cs-CZ" sz="16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cs-CZ" sz="16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" y="6505200"/>
            <a:ext cx="9143999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6000" y="900000"/>
            <a:ext cx="864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563" lvl="0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Kliknutím lze upravit styly předlohy textu.</a:t>
            </a:r>
          </a:p>
          <a:p>
            <a:pPr marL="357188" lvl="1" indent="-174625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Druhá úroveň</a:t>
            </a:r>
          </a:p>
          <a:p>
            <a:pPr marL="539750" lvl="2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Třetí úroveň</a:t>
            </a:r>
          </a:p>
          <a:p>
            <a:pPr marL="712788" lvl="3" indent="-173038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Čtvrtá úroveň</a:t>
            </a:r>
          </a:p>
          <a:p>
            <a:pPr marL="895350" lvl="4" indent="-182563">
              <a:spcBef>
                <a:spcPts val="0"/>
              </a:spcBef>
              <a:spcAft>
                <a:spcPts val="400"/>
              </a:spcAft>
            </a:pPr>
            <a:r>
              <a:rPr lang="cs-CZ" dirty="0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75" y="65660"/>
            <a:ext cx="1529525" cy="9150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0000" y="64980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© 2022 ACREA CR, spol. s r.o.</a:t>
            </a:r>
          </a:p>
        </p:txBody>
      </p:sp>
    </p:spTree>
    <p:extLst>
      <p:ext uri="{BB962C8B-B14F-4D97-AF65-F5344CB8AC3E}">
        <p14:creationId xmlns:p14="http://schemas.microsoft.com/office/powerpoint/2010/main" val="285440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cs-CZ" sz="2000" b="1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cs-CZ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cs-CZ" sz="16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cs-CZ" sz="16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cs-CZ" sz="16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84552-8A5E-4C71-82DC-9004B179B453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6009E-16E2-407E-8715-DC56B9451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29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D20D6-69BB-4D92-BECB-695A164C9E57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070E5-A10F-495C-9476-D498118364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6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Základní parametrické testy středních hodnot</a:t>
            </a:r>
          </a:p>
        </p:txBody>
      </p:sp>
    </p:spTree>
    <p:extLst>
      <p:ext uri="{BB962C8B-B14F-4D97-AF65-F5344CB8AC3E}">
        <p14:creationId xmlns:p14="http://schemas.microsoft.com/office/powerpoint/2010/main" val="413522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B14BE-C1E2-4B6C-BD1E-FC87F93E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na </a:t>
            </a:r>
            <a:r>
              <a:rPr lang="cs-CZ" dirty="0" err="1"/>
              <a:t>dvouvýběrový</a:t>
            </a:r>
            <a:r>
              <a:rPr lang="cs-CZ" dirty="0"/>
              <a:t> t-test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obsah 15">
                <a:extLst>
                  <a:ext uri="{FF2B5EF4-FFF2-40B4-BE49-F238E27FC236}">
                    <a16:creationId xmlns:a16="http://schemas.microsoft.com/office/drawing/2014/main" id="{8946E3C4-2F87-49B8-9543-A55A9D9413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6000" y="900000"/>
                <a:ext cx="8357492" cy="4356437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cs-CZ" sz="1400" dirty="0"/>
                  <a:t>Zaběhnou červení atleti sprint na 100m stejně rychle jako modří atleti?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cs-CZ" sz="1200" dirty="0"/>
                  <a:t>změříme časy červených a modrých běžců</a:t>
                </a:r>
              </a:p>
              <a:p>
                <a:pPr>
                  <a:spcBef>
                    <a:spcPts val="0"/>
                  </a:spcBef>
                </a:pPr>
                <a:r>
                  <a:rPr lang="cs-CZ" sz="1400" dirty="0"/>
                  <a:t>spočteme průměry a výběrové směrodatné odchylky pro červené a modré atlety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cs-CZ" sz="1200" dirty="0"/>
                  <a:t>ověříme, zda data pochází z normálního rozdělení, pro červené a modré běžce zvlášť</a:t>
                </a:r>
              </a:p>
              <a:p>
                <a:pPr marL="422041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</m:sub>
                          </m:sSub>
                        </m:e>
                      </m:acc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cs-CZ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13,5+11,7+11,9+13,3</m:t>
                          </m:r>
                        </m:e>
                      </m:d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2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cs-CZ" sz="12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2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acc>
                        <m:accPr>
                          <m:chr m:val="̅"/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acc>
                      <m:r>
                        <a:rPr lang="cs-CZ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11,7+11,6+12,7</m:t>
                          </m:r>
                        </m:e>
                      </m:d>
                      <m:r>
                        <a:rPr lang="cs-CZ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2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cs-CZ" sz="12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2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br>
                  <a:rPr lang="cs-CZ" sz="1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č</m:t>
                        </m:r>
                      </m:sub>
                    </m:sSub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1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1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d>
                          <m:dPr>
                            <m:ctrlPr>
                              <a:rPr lang="cs-CZ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  <m:t>13,5−12,6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cs-CZ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1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cs-CZ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  <m:t>11,7−12,6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cs-CZ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1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cs-CZ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  <m:t>11,9−12,6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cs-CZ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1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cs-CZ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  <m:t>13,3−12,6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cs-CZ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200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sz="12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1200" b="1" i="0" smtClean="0">
                        <a:latin typeface="Cambria Math" panose="02040503050406030204" pitchFamily="18" charset="0"/>
                      </a:rPr>
                      <m:t>𝟗𝟑</m:t>
                    </m:r>
                  </m:oMath>
                </a14:m>
                <a:r>
                  <a:rPr lang="cs-CZ" sz="1200" dirty="0"/>
                  <a:t> </a:t>
                </a:r>
                <a:br>
                  <a:rPr lang="cs-CZ" sz="12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200" b="0" i="1" smtClean="0">
                                          <a:latin typeface="Cambria Math" panose="02040503050406030204" pitchFamily="18" charset="0"/>
                                        </a:rPr>
                                        <m:t>11,7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−12,</m:t>
                                      </m:r>
                                      <m:r>
                                        <a:rPr lang="cs-CZ" sz="1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11,</m:t>
                                      </m:r>
                                      <m:r>
                                        <a:rPr lang="cs-CZ" sz="12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−12,</m:t>
                                      </m:r>
                                      <m:r>
                                        <a:rPr lang="cs-CZ" sz="1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cs-CZ" sz="1200" b="0" i="1" smtClean="0">
                                          <a:latin typeface="Cambria Math" panose="02040503050406030204" pitchFamily="18" charset="0"/>
                                        </a:rPr>
                                        <m:t>2,7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−12,</m:t>
                                      </m:r>
                                      <m:r>
                                        <a:rPr lang="cs-CZ" sz="1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cs-CZ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12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200" b="1" i="0" smtClean="0">
                          <a:latin typeface="Cambria Math" panose="02040503050406030204" pitchFamily="18" charset="0"/>
                        </a:rPr>
                        <m:t>𝟔𝟏</m:t>
                      </m:r>
                    </m:oMath>
                  </m:oMathPara>
                </a14:m>
                <a:endParaRPr lang="cs-CZ" sz="1200" b="1" dirty="0"/>
              </a:p>
              <a:p>
                <a:pPr>
                  <a:spcBef>
                    <a:spcPts val="0"/>
                  </a:spcBef>
                </a:pPr>
                <a:r>
                  <a:rPr lang="cs-CZ" sz="1400" dirty="0"/>
                  <a:t>pomocí </a:t>
                </a:r>
                <a:r>
                  <a:rPr lang="cs-CZ" sz="1400" dirty="0" err="1"/>
                  <a:t>Levenova</a:t>
                </a:r>
                <a:r>
                  <a:rPr lang="cs-CZ" sz="1400" dirty="0"/>
                  <a:t> testu jsme prokázali odlišnost rozptylů na 5% hladině významnosti</a:t>
                </a:r>
              </a:p>
              <a:p>
                <a:pPr>
                  <a:spcBef>
                    <a:spcPts val="0"/>
                  </a:spcBef>
                </a:pPr>
                <a:r>
                  <a:rPr lang="cs-CZ" sz="1400" dirty="0"/>
                  <a:t>spočteme t-statistiku a </a:t>
                </a:r>
                <a:r>
                  <a:rPr lang="cs-CZ" sz="1400" dirty="0" err="1"/>
                  <a:t>jeji</a:t>
                </a:r>
                <a:r>
                  <a:rPr lang="cs-CZ" sz="1400" dirty="0"/>
                  <a:t> stupně volnosti podle </a:t>
                </a:r>
                <a:r>
                  <a:rPr lang="cs-CZ" sz="1400" dirty="0" err="1"/>
                  <a:t>Welchova</a:t>
                </a:r>
                <a:r>
                  <a:rPr lang="cs-CZ" sz="1400" dirty="0"/>
                  <a:t> testu</a:t>
                </a:r>
              </a:p>
              <a:p>
                <a:pPr lvl="1"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cs-CZ" sz="1400" dirty="0"/>
                  <a:t>t-statistika má neceločíselný počet stupňů volnosti, proto kritické hodnoty nehledáme v tabulkách, ale necháme si spočítat dosaženou hladinu významnosti počítačem</a:t>
                </a:r>
              </a:p>
              <a:p>
                <a:pPr marL="1257300" lvl="1" indent="-631825" algn="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12,6−12,0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b="0" i="1" smtClean="0">
                                          <a:latin typeface="Cambria Math" panose="02040503050406030204" pitchFamily="18" charset="0"/>
                                        </a:rPr>
                                        <m:t>0,93</m:t>
                                      </m:r>
                                    </m:e>
                                    <m:sup>
                                      <m:r>
                                        <a:rPr lang="cs-CZ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b="0" i="1" smtClean="0">
                                          <a:latin typeface="Cambria Math" panose="02040503050406030204" pitchFamily="18" charset="0"/>
                                        </a:rPr>
                                        <m:t>0,61</m:t>
                                      </m:r>
                                    </m:e>
                                    <m:sup>
                                      <m:r>
                                        <a:rPr lang="cs-CZ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12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200" b="1" i="1" smtClean="0">
                          <a:latin typeface="Cambria Math" panose="02040503050406030204" pitchFamily="18" charset="0"/>
                        </a:rPr>
                        <m:t>𝟎𝟑</m:t>
                      </m:r>
                      <m:r>
                        <a:rPr lang="cs-CZ" sz="12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cs-CZ" sz="1200" b="0" i="0" smtClean="0">
                          <a:latin typeface="Cambria Math" panose="02040503050406030204" pitchFamily="18" charset="0"/>
                        </a:rPr>
                        <m:t>df</m:t>
                      </m:r>
                      <m:r>
                        <a:rPr lang="cs-CZ" sz="1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cs-CZ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0,93</m:t>
                                          </m:r>
                                        </m:e>
                                        <m:sup>
                                          <m:r>
                                            <a:rPr lang="cs-CZ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cs-CZ" sz="12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cs-CZ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cs-CZ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0,61</m:t>
                                          </m:r>
                                        </m:e>
                                        <m:sup>
                                          <m:r>
                                            <a:rPr lang="cs-CZ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cs-CZ" sz="12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cs-CZ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cs-CZ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cs-CZ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0,93</m:t>
                                              </m:r>
                                            </m:e>
                                            <m:sup>
                                              <m:r>
                                                <a:rPr lang="cs-CZ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cs-CZ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  <m:t>4−1</m:t>
                              </m:r>
                            </m:den>
                          </m:f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cs-CZ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cs-CZ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cs-CZ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0,61</m:t>
                                              </m:r>
                                            </m:e>
                                            <m:sup>
                                              <m:r>
                                                <a:rPr lang="cs-CZ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cs-CZ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  <m:t>3−1</m:t>
                              </m:r>
                            </m:den>
                          </m:f>
                        </m:den>
                      </m:f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2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sz="12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200" b="1" i="1" smtClean="0">
                          <a:latin typeface="Cambria Math" panose="02040503050406030204" pitchFamily="18" charset="0"/>
                        </a:rPr>
                        <m:t>𝟗𝟕</m:t>
                      </m:r>
                    </m:oMath>
                  </m:oMathPara>
                </a14:m>
                <a:br>
                  <a:rPr lang="cs-CZ" sz="1400" b="0" dirty="0"/>
                </a:br>
                <a:endParaRPr lang="cs-CZ" sz="1400" dirty="0"/>
              </a:p>
            </p:txBody>
          </p:sp>
        </mc:Choice>
        <mc:Fallback xmlns="">
          <p:sp>
            <p:nvSpPr>
              <p:cNvPr id="16" name="Zástupný obsah 15">
                <a:extLst>
                  <a:ext uri="{FF2B5EF4-FFF2-40B4-BE49-F238E27FC236}">
                    <a16:creationId xmlns:a16="http://schemas.microsoft.com/office/drawing/2014/main" id="{8946E3C4-2F87-49B8-9543-A55A9D9413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000" y="900000"/>
                <a:ext cx="8357492" cy="4356437"/>
              </a:xfrm>
              <a:blipFill>
                <a:blip r:embed="rId2"/>
                <a:stretch>
                  <a:fillRect l="-73" t="-2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E49312-AD17-414D-AC26-3B31953B01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0900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EE98658-28CE-4CA8-B57A-1E48014DBA48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AAE9C5A8-EC44-45FC-BDB5-4FF65CAFA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379318"/>
              </p:ext>
            </p:extLst>
          </p:nvPr>
        </p:nvGraphicFramePr>
        <p:xfrm>
          <a:off x="216000" y="4077072"/>
          <a:ext cx="1192507" cy="238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716">
                  <a:extLst>
                    <a:ext uri="{9D8B030D-6E8A-4147-A177-3AD203B41FA5}">
                      <a16:colId xmlns:a16="http://schemas.microsoft.com/office/drawing/2014/main" val="3983509455"/>
                    </a:ext>
                  </a:extLst>
                </a:gridCol>
                <a:gridCol w="560791">
                  <a:extLst>
                    <a:ext uri="{9D8B030D-6E8A-4147-A177-3AD203B41FA5}">
                      <a16:colId xmlns:a16="http://schemas.microsoft.com/office/drawing/2014/main" val="3602953793"/>
                    </a:ext>
                  </a:extLst>
                </a:gridCol>
              </a:tblGrid>
              <a:tr h="259487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běžec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čas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1167827503"/>
                  </a:ext>
                </a:extLst>
              </a:tr>
              <a:tr h="284520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13,5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2992886474"/>
                  </a:ext>
                </a:extLst>
              </a:tr>
              <a:tr h="284520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11,7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2367070592"/>
                  </a:ext>
                </a:extLst>
              </a:tr>
              <a:tr h="284520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11,9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2774909250"/>
                  </a:ext>
                </a:extLst>
              </a:tr>
              <a:tr h="284520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13,3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3958378296"/>
                  </a:ext>
                </a:extLst>
              </a:tr>
              <a:tr h="284520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11,7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404519301"/>
                  </a:ext>
                </a:extLst>
              </a:tr>
              <a:tr h="284520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11,6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1610865035"/>
                  </a:ext>
                </a:extLst>
              </a:tr>
              <a:tr h="284520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12,7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1465327005"/>
                  </a:ext>
                </a:extLst>
              </a:tr>
            </a:tbl>
          </a:graphicData>
        </a:graphic>
      </p:graphicFrame>
      <p:pic>
        <p:nvPicPr>
          <p:cNvPr id="14" name="Zástupný obsah 10">
            <a:extLst>
              <a:ext uri="{FF2B5EF4-FFF2-40B4-BE49-F238E27FC236}">
                <a16:creationId xmlns:a16="http://schemas.microsoft.com/office/drawing/2014/main" id="{5AA65D6A-8868-43D3-B805-9EB2743C6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8001" y="4392866"/>
            <a:ext cx="195099" cy="19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Zástupný obsah 10">
            <a:extLst>
              <a:ext uri="{FF2B5EF4-FFF2-40B4-BE49-F238E27FC236}">
                <a16:creationId xmlns:a16="http://schemas.microsoft.com/office/drawing/2014/main" id="{E48BD7FF-A32B-4397-B53C-0E277432D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8001" y="4722284"/>
            <a:ext cx="195099" cy="19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Zástupný obsah 10">
            <a:extLst>
              <a:ext uri="{FF2B5EF4-FFF2-40B4-BE49-F238E27FC236}">
                <a16:creationId xmlns:a16="http://schemas.microsoft.com/office/drawing/2014/main" id="{7DF6AC46-26A7-4CD1-8F6D-964363CAD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8001" y="5335720"/>
            <a:ext cx="195099" cy="19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Zástupný obsah 10">
            <a:extLst>
              <a:ext uri="{FF2B5EF4-FFF2-40B4-BE49-F238E27FC236}">
                <a16:creationId xmlns:a16="http://schemas.microsoft.com/office/drawing/2014/main" id="{10AC7237-D474-4030-BF67-C21732485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8001" y="5037227"/>
            <a:ext cx="195099" cy="19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02151BD-1FDA-45CF-B659-754A817F6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1" y="6213555"/>
            <a:ext cx="195099" cy="195099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09D3932-57C4-4BCF-83C7-905FEA963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1" y="5923319"/>
            <a:ext cx="195099" cy="195099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3675503F-809A-41F3-8FCD-D891A6480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1" y="5624826"/>
            <a:ext cx="195099" cy="19509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1DC6FCF-6A01-4AC1-B11E-9CD65E8AFE7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8540" y="4506136"/>
            <a:ext cx="3299460" cy="7620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554208B-C0A4-446E-8236-FFC7D8274B6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0089" y="5396549"/>
            <a:ext cx="694182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78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5A58D-D252-46AF-9D2B-2D88B1B6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Jednoduchá analýza rozptylu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8E3A943-E929-476D-A388-6D7D3B644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000" y="899998"/>
            <a:ext cx="4320000" cy="5481329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dva a více nezávislých výběrů</a:t>
            </a:r>
          </a:p>
          <a:p>
            <a:pPr lvl="1"/>
            <a:r>
              <a:rPr lang="cs-CZ" dirty="0"/>
              <a:t>výběry se v ANOVA nazývají skupiny</a:t>
            </a:r>
          </a:p>
          <a:p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0</a:t>
            </a:r>
            <a:r>
              <a:rPr lang="cs-CZ" dirty="0"/>
              <a:t>: Všechny pozorované veličiny pochází z rozdělení se stejnou střední hodnotou</a:t>
            </a:r>
          </a:p>
          <a:p>
            <a:pPr lvl="1"/>
            <a:r>
              <a:rPr lang="el-GR" i="1" dirty="0">
                <a:solidFill>
                  <a:srgbClr val="0000FF"/>
                </a:solidFill>
              </a:rPr>
              <a:t>μ</a:t>
            </a:r>
            <a:r>
              <a:rPr lang="cs-CZ" i="1" baseline="-25000" dirty="0">
                <a:solidFill>
                  <a:srgbClr val="0000FF"/>
                </a:solidFill>
              </a:rPr>
              <a:t>1</a:t>
            </a:r>
            <a:r>
              <a:rPr lang="cs-CZ" i="1" dirty="0">
                <a:solidFill>
                  <a:srgbClr val="0000FF"/>
                </a:solidFill>
              </a:rPr>
              <a:t> =</a:t>
            </a:r>
            <a:r>
              <a:rPr lang="el-GR" i="1" dirty="0">
                <a:solidFill>
                  <a:srgbClr val="0000FF"/>
                </a:solidFill>
              </a:rPr>
              <a:t> μ</a:t>
            </a:r>
            <a:r>
              <a:rPr lang="cs-CZ" i="1" baseline="-25000" dirty="0">
                <a:solidFill>
                  <a:srgbClr val="0000FF"/>
                </a:solidFill>
              </a:rPr>
              <a:t>2</a:t>
            </a:r>
            <a:r>
              <a:rPr lang="cs-CZ" i="1" dirty="0">
                <a:solidFill>
                  <a:srgbClr val="0000FF"/>
                </a:solidFill>
              </a:rPr>
              <a:t> =</a:t>
            </a:r>
            <a:r>
              <a:rPr lang="el-GR" i="1" dirty="0">
                <a:solidFill>
                  <a:srgbClr val="0000FF"/>
                </a:solidFill>
              </a:rPr>
              <a:t> μ</a:t>
            </a:r>
            <a:r>
              <a:rPr lang="cs-CZ" i="1" baseline="-25000" dirty="0">
                <a:solidFill>
                  <a:srgbClr val="0000FF"/>
                </a:solidFill>
              </a:rPr>
              <a:t>3 </a:t>
            </a:r>
            <a:r>
              <a:rPr lang="cs-CZ" i="1" dirty="0">
                <a:solidFill>
                  <a:srgbClr val="0000FF"/>
                </a:solidFill>
              </a:rPr>
              <a:t>… =</a:t>
            </a:r>
            <a:r>
              <a:rPr lang="el-GR" i="1" dirty="0">
                <a:solidFill>
                  <a:srgbClr val="0000FF"/>
                </a:solidFill>
              </a:rPr>
              <a:t> μ</a:t>
            </a:r>
            <a:r>
              <a:rPr lang="cs-CZ" i="1" baseline="-25000" dirty="0">
                <a:solidFill>
                  <a:srgbClr val="0000FF"/>
                </a:solidFill>
              </a:rPr>
              <a:t>k</a:t>
            </a:r>
            <a:endParaRPr lang="cs-CZ" i="1" baseline="30000" dirty="0">
              <a:solidFill>
                <a:srgbClr val="0000FF"/>
              </a:solidFill>
            </a:endParaRPr>
          </a:p>
          <a:p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A</a:t>
            </a:r>
            <a:r>
              <a:rPr lang="cs-CZ" dirty="0"/>
              <a:t>: Alespoň jedna střední hodnota se od ostatních liší</a:t>
            </a:r>
          </a:p>
          <a:p>
            <a:pPr lvl="1"/>
            <a:r>
              <a:rPr lang="el-GR" i="1" dirty="0">
                <a:solidFill>
                  <a:srgbClr val="0000FF"/>
                </a:solidFill>
              </a:rPr>
              <a:t>μ</a:t>
            </a:r>
            <a:r>
              <a:rPr lang="cs-CZ" i="1" baseline="-25000" dirty="0">
                <a:solidFill>
                  <a:srgbClr val="0000FF"/>
                </a:solidFill>
              </a:rPr>
              <a:t>j </a:t>
            </a:r>
            <a:r>
              <a:rPr lang="cs-CZ" i="1" dirty="0">
                <a:solidFill>
                  <a:srgbClr val="0000FF"/>
                </a:solidFill>
              </a:rPr>
              <a:t>≠</a:t>
            </a:r>
            <a:r>
              <a:rPr lang="el-GR" i="1" dirty="0">
                <a:solidFill>
                  <a:srgbClr val="0000FF"/>
                </a:solidFill>
              </a:rPr>
              <a:t> μ</a:t>
            </a:r>
            <a:r>
              <a:rPr lang="cs-CZ" i="1" baseline="-25000" dirty="0">
                <a:solidFill>
                  <a:srgbClr val="0000FF"/>
                </a:solidFill>
              </a:rPr>
              <a:t>k</a:t>
            </a:r>
            <a:endParaRPr lang="cs-CZ" i="1" baseline="30000" dirty="0">
              <a:solidFill>
                <a:srgbClr val="0000FF"/>
              </a:solidFill>
            </a:endParaRPr>
          </a:p>
          <a:p>
            <a:r>
              <a:rPr lang="cs-CZ" dirty="0"/>
              <a:t>všechny pozorované veličiny pochází z normálního rozdělení</a:t>
            </a:r>
          </a:p>
          <a:p>
            <a:pPr lvl="1"/>
            <a:r>
              <a:rPr lang="cs-CZ" dirty="0"/>
              <a:t>před započetím testování ověř normalitu všech veličin</a:t>
            </a:r>
          </a:p>
          <a:p>
            <a:pPr lvl="1"/>
            <a:r>
              <a:rPr lang="cs-CZ" dirty="0"/>
              <a:t>platí pro malé soubory (</a:t>
            </a:r>
            <a:r>
              <a:rPr lang="cs-CZ" dirty="0">
                <a:solidFill>
                  <a:srgbClr val="C00000"/>
                </a:solidFill>
              </a:rPr>
              <a:t>n &lt; 30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zákon velkých čísel</a:t>
            </a:r>
          </a:p>
          <a:p>
            <a:r>
              <a:rPr lang="cs-CZ" dirty="0"/>
              <a:t>rozptyly </a:t>
            </a:r>
            <a:r>
              <a:rPr lang="el-GR" i="1" dirty="0">
                <a:solidFill>
                  <a:srgbClr val="0000FF"/>
                </a:solidFill>
              </a:rPr>
              <a:t>σ</a:t>
            </a:r>
            <a:r>
              <a:rPr lang="cs-CZ" i="1" baseline="-25000" dirty="0">
                <a:solidFill>
                  <a:srgbClr val="0000FF"/>
                </a:solidFill>
              </a:rPr>
              <a:t>j</a:t>
            </a:r>
            <a:r>
              <a:rPr lang="cs-CZ" i="1" baseline="30000" dirty="0">
                <a:solidFill>
                  <a:srgbClr val="0000FF"/>
                </a:solidFill>
              </a:rPr>
              <a:t>2</a:t>
            </a:r>
            <a:r>
              <a:rPr lang="cs-CZ" i="1" dirty="0"/>
              <a:t> </a:t>
            </a:r>
            <a:r>
              <a:rPr lang="cs-CZ" dirty="0"/>
              <a:t>neznáme</a:t>
            </a:r>
          </a:p>
          <a:p>
            <a:pPr lvl="1"/>
            <a:r>
              <a:rPr lang="cs-CZ" dirty="0"/>
              <a:t>musíme však ověřit, zda jsou stejné nebo se liší</a:t>
            </a:r>
          </a:p>
          <a:p>
            <a:pPr lvl="1"/>
            <a:r>
              <a:rPr lang="cs-CZ" dirty="0"/>
              <a:t>je-li alespoň jeden rozdíl odlišný, použijeme některý ze speciálních testů</a:t>
            </a:r>
          </a:p>
          <a:p>
            <a:r>
              <a:rPr lang="cs-CZ" dirty="0"/>
              <a:t>střední hodnoty </a:t>
            </a:r>
            <a:r>
              <a:rPr lang="el-GR" i="1" dirty="0">
                <a:solidFill>
                  <a:srgbClr val="0000FF"/>
                </a:solidFill>
              </a:rPr>
              <a:t>μ</a:t>
            </a:r>
            <a:r>
              <a:rPr lang="cs-CZ" i="1" baseline="-25000" dirty="0">
                <a:solidFill>
                  <a:srgbClr val="0000FF"/>
                </a:solidFill>
              </a:rPr>
              <a:t>j</a:t>
            </a:r>
            <a:r>
              <a:rPr lang="cs-CZ" i="1" dirty="0"/>
              <a:t> </a:t>
            </a:r>
            <a:r>
              <a:rPr lang="cs-CZ" dirty="0"/>
              <a:t>neznáme</a:t>
            </a:r>
          </a:p>
          <a:p>
            <a:pPr lvl="1"/>
            <a:r>
              <a:rPr lang="cs-CZ" dirty="0"/>
              <a:t>střední hodnoty jsou předmětem testování</a:t>
            </a:r>
          </a:p>
          <a:p>
            <a:pPr lvl="1"/>
            <a:r>
              <a:rPr lang="cs-CZ" dirty="0"/>
              <a:t>netestujeme velikost středních hodnot, nýbrž jejich shodu</a:t>
            </a:r>
          </a:p>
          <a:p>
            <a:r>
              <a:rPr lang="cs-CZ" dirty="0"/>
              <a:t>pokud prokážeme neshodu středních hodnot, můžeme pokračovat vyšetřováním, které střední hodnoty se od sebe liší</a:t>
            </a:r>
          </a:p>
          <a:p>
            <a:pPr lvl="1"/>
            <a:r>
              <a:rPr lang="cs-CZ" dirty="0"/>
              <a:t>simultánní testování shody středních hodnot ve dvojicích nezávislých výběrů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obsah 6">
                <a:extLst>
                  <a:ext uri="{FF2B5EF4-FFF2-40B4-BE49-F238E27FC236}">
                    <a16:creationId xmlns:a16="http://schemas.microsoft.com/office/drawing/2014/main" id="{18B4BE72-1280-4BCB-B86E-A0B965D024A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899999"/>
                <a:ext cx="4038600" cy="5409321"/>
              </a:xfrm>
              <a:noFill/>
              <a:ln w="76200">
                <a:solidFill>
                  <a:srgbClr val="0099FF"/>
                </a:solidFill>
                <a:miter lim="800000"/>
                <a:headEnd/>
                <a:tailEnd/>
              </a:ln>
            </p:spPr>
            <p:txBody>
              <a:bodyPr vert="horz" lIns="91440" tIns="45720" rIns="91440" bIns="45720" rtlCol="0">
                <a:noAutofit/>
              </a:bodyPr>
              <a:lstStyle/>
              <a:p>
                <a:pPr>
                  <a:spcBef>
                    <a:spcPts val="0"/>
                  </a:spcBef>
                  <a:buFont typeface="Arial" charset="0"/>
                </a:pPr>
                <a:r>
                  <a:rPr lang="cs-CZ" sz="1600" dirty="0">
                    <a:solidFill>
                      <a:srgbClr val="262626"/>
                    </a:solidFill>
                    <a:latin typeface="Calibri" pitchFamily="34" charset="0"/>
                  </a:rPr>
                  <a:t>spočti výběrové průměry ve skupinách a celkový průměr bez ohledu na skupiny</a:t>
                </a:r>
              </a:p>
              <a:p>
                <a:pPr marL="457200" lvl="1">
                  <a:spcBef>
                    <a:spcPts val="0"/>
                  </a:spcBef>
                </a:pPr>
                <a:r>
                  <a:rPr lang="cs-CZ" sz="1600" dirty="0">
                    <a:solidFill>
                      <a:schemeClr val="tx1"/>
                    </a:solidFill>
                  </a:rPr>
                  <a:t>odhady středních hodnot</a:t>
                </a:r>
              </a:p>
              <a:p>
                <a:pPr marL="457200" lvl="1"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6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cs-CZ" sz="16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6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1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1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6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6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cs-CZ" sz="16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acc>
                      <m:accPr>
                        <m:chr m:val="̅"/>
                        <m:ctrlP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cs-CZ" sz="16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1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s-CZ" sz="1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1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sz="16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sz="16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cs-CZ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16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cs-CZ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sz="16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cs-CZ" sz="16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buFont typeface="Arial" charset="0"/>
                </a:pPr>
                <a:r>
                  <a:rPr lang="cs-CZ" sz="1600" dirty="0">
                    <a:solidFill>
                      <a:srgbClr val="262626"/>
                    </a:solidFill>
                    <a:latin typeface="Calibri" pitchFamily="34" charset="0"/>
                  </a:rPr>
                  <a:t>spočti součet čtverců ve skupinách a součet čtverců mezi skupinami</a:t>
                </a:r>
              </a:p>
              <a:p>
                <a:pPr marL="457200" lvl="1">
                  <a:spcBef>
                    <a:spcPts val="0"/>
                  </a:spcBef>
                </a:pPr>
                <a:r>
                  <a:rPr lang="cs-CZ" sz="1600" dirty="0">
                    <a:solidFill>
                      <a:schemeClr val="tx1"/>
                    </a:solidFill>
                  </a:rPr>
                  <a:t>odhady vnitroskupinové a </a:t>
                </a:r>
                <a:r>
                  <a:rPr lang="cs-CZ" sz="1600" dirty="0" err="1">
                    <a:solidFill>
                      <a:schemeClr val="tx1"/>
                    </a:solidFill>
                  </a:rPr>
                  <a:t>meziskupinové</a:t>
                </a:r>
                <a:r>
                  <a:rPr lang="cs-CZ" sz="1600" dirty="0">
                    <a:solidFill>
                      <a:schemeClr val="tx1"/>
                    </a:solidFill>
                  </a:rPr>
                  <a:t> variability</a:t>
                </a:r>
              </a:p>
              <a:p>
                <a:pPr marL="457200"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cs-CZ" sz="16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𝑊𝑆𝑆</m:t>
                    </m:r>
                    <m:r>
                      <a:rPr lang="cs-CZ" sz="16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1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s-CZ" sz="1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1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sz="16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sz="16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cs-CZ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16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cs-CZ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1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cs-CZ" sz="16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cs-CZ" sz="16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cs-CZ" sz="16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  <m:r>
                      <a:rPr lang="cs-CZ" sz="16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cs-CZ" sz="1600" dirty="0">
                  <a:solidFill>
                    <a:srgbClr val="C00000"/>
                  </a:solidFill>
                </a:endParaRPr>
              </a:p>
              <a:p>
                <a:pPr marL="457200"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6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BSS</m:t>
                    </m:r>
                    <m:r>
                      <a:rPr lang="cs-CZ" sz="16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1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s-CZ" sz="1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1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cs-CZ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16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sz="1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cs-CZ" sz="16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sz="1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16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cs-CZ" sz="16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cs-CZ" sz="16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buFont typeface="Arial" charset="0"/>
                </a:pPr>
                <a:r>
                  <a:rPr lang="cs-CZ" sz="1600" dirty="0">
                    <a:solidFill>
                      <a:srgbClr val="262626"/>
                    </a:solidFill>
                    <a:latin typeface="Calibri" pitchFamily="34" charset="0"/>
                  </a:rPr>
                  <a:t>spočti testovou </a:t>
                </a:r>
                <a:r>
                  <a:rPr lang="cs-CZ" sz="1600" dirty="0">
                    <a:solidFill>
                      <a:srgbClr val="0000FF"/>
                    </a:solidFill>
                    <a:latin typeface="Calibri" pitchFamily="34" charset="0"/>
                  </a:rPr>
                  <a:t>F-statistiku</a:t>
                </a:r>
              </a:p>
              <a:p>
                <a:pPr marL="457200"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cs-CZ" sz="16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sz="16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6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𝐵𝑆𝑆</m:t>
                            </m:r>
                          </m:num>
                          <m:den>
                            <m:d>
                              <m:dPr>
                                <m:ctrlPr>
                                  <a:rPr lang="cs-CZ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6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cs-CZ" sz="16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cs-CZ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6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𝑊𝑆𝑆</m:t>
                            </m:r>
                          </m:num>
                          <m:den>
                            <m:d>
                              <m:dPr>
                                <m:ctrlPr>
                                  <a:rPr lang="cs-CZ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6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cs-CZ" sz="16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den>
                        </m:f>
                      </m:den>
                    </m:f>
                  </m:oMath>
                </a14:m>
                <a:endParaRPr lang="cs-CZ" sz="1600" dirty="0">
                  <a:solidFill>
                    <a:srgbClr val="C00000"/>
                  </a:solidFill>
                </a:endParaRPr>
              </a:p>
              <a:p>
                <a:pPr>
                  <a:spcBef>
                    <a:spcPts val="0"/>
                  </a:spcBef>
                  <a:buFont typeface="Arial" charset="0"/>
                </a:pPr>
                <a:r>
                  <a:rPr lang="cs-CZ" sz="1600" dirty="0">
                    <a:solidFill>
                      <a:srgbClr val="0000FF"/>
                    </a:solidFill>
                    <a:latin typeface="Calibri" pitchFamily="34" charset="0"/>
                  </a:rPr>
                  <a:t>F-statistika</a:t>
                </a:r>
                <a:r>
                  <a:rPr lang="cs-CZ" sz="1600" dirty="0">
                    <a:solidFill>
                      <a:srgbClr val="262626"/>
                    </a:solidFill>
                    <a:latin typeface="Calibri" pitchFamily="34" charset="0"/>
                  </a:rPr>
                  <a:t> má za platnosti nulové hypotézy </a:t>
                </a:r>
                <a:r>
                  <a:rPr lang="cs-CZ" sz="1600" dirty="0" err="1">
                    <a:solidFill>
                      <a:srgbClr val="0000FF"/>
                    </a:solidFill>
                    <a:latin typeface="Calibri" pitchFamily="34" charset="0"/>
                  </a:rPr>
                  <a:t>Fisherovo</a:t>
                </a:r>
                <a:r>
                  <a:rPr lang="cs-CZ" sz="1600" dirty="0">
                    <a:solidFill>
                      <a:srgbClr val="0000FF"/>
                    </a:solidFill>
                    <a:latin typeface="Calibri" pitchFamily="34" charset="0"/>
                  </a:rPr>
                  <a:t> F-rozdělení </a:t>
                </a:r>
                <a:br>
                  <a:rPr lang="cs-CZ" sz="1600" dirty="0">
                    <a:solidFill>
                      <a:srgbClr val="262626"/>
                    </a:solidFill>
                    <a:latin typeface="Calibri" pitchFamily="34" charset="0"/>
                  </a:rPr>
                </a:br>
                <a:r>
                  <a:rPr lang="cs-CZ" sz="1600" dirty="0">
                    <a:solidFill>
                      <a:srgbClr val="262626"/>
                    </a:solidFill>
                    <a:latin typeface="Calibri" pitchFamily="34" charset="0"/>
                  </a:rPr>
                  <a:t>o </a:t>
                </a:r>
                <a:r>
                  <a:rPr lang="cs-CZ" sz="1600" dirty="0">
                    <a:solidFill>
                      <a:srgbClr val="0000FF"/>
                    </a:solidFill>
                    <a:latin typeface="Calibri" pitchFamily="34" charset="0"/>
                  </a:rPr>
                  <a:t>k-1</a:t>
                </a:r>
                <a:r>
                  <a:rPr lang="cs-CZ" sz="1600" dirty="0">
                    <a:solidFill>
                      <a:srgbClr val="262626"/>
                    </a:solidFill>
                    <a:latin typeface="Calibri" pitchFamily="34" charset="0"/>
                  </a:rPr>
                  <a:t> a </a:t>
                </a:r>
                <a:r>
                  <a:rPr lang="cs-CZ" sz="1600" dirty="0">
                    <a:solidFill>
                      <a:srgbClr val="0000FF"/>
                    </a:solidFill>
                    <a:latin typeface="Calibri" pitchFamily="34" charset="0"/>
                  </a:rPr>
                  <a:t>n-k</a:t>
                </a:r>
                <a:r>
                  <a:rPr lang="cs-CZ" sz="1600" dirty="0">
                    <a:solidFill>
                      <a:srgbClr val="262626"/>
                    </a:solidFill>
                    <a:latin typeface="Calibri" pitchFamily="34" charset="0"/>
                  </a:rPr>
                  <a:t> stupních volnosti</a:t>
                </a:r>
              </a:p>
              <a:p>
                <a:pPr marL="457200" lvl="1">
                  <a:spcBef>
                    <a:spcPts val="0"/>
                  </a:spcBef>
                </a:pPr>
                <a:r>
                  <a:rPr lang="cs-CZ" sz="1600" dirty="0">
                    <a:solidFill>
                      <a:schemeClr val="tx1"/>
                    </a:solidFill>
                  </a:rPr>
                  <a:t>kritické hodnotou je kvantil </a:t>
                </a:r>
                <a:r>
                  <a:rPr lang="cs-CZ" sz="1600" dirty="0">
                    <a:solidFill>
                      <a:srgbClr val="0000FF"/>
                    </a:solidFill>
                  </a:rPr>
                  <a:t>F-rozdělení</a:t>
                </a:r>
              </a:p>
            </p:txBody>
          </p:sp>
        </mc:Choice>
        <mc:Fallback xmlns="">
          <p:sp>
            <p:nvSpPr>
              <p:cNvPr id="7" name="Zástupný obsah 6">
                <a:extLst>
                  <a:ext uri="{FF2B5EF4-FFF2-40B4-BE49-F238E27FC236}">
                    <a16:creationId xmlns:a16="http://schemas.microsoft.com/office/drawing/2014/main" id="{18B4BE72-1280-4BCB-B86E-A0B965D02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899999"/>
                <a:ext cx="4038600" cy="5409321"/>
              </a:xfr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00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8CE9F-0444-443E-98CD-F5925E3AF3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0900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F625D45-16DF-4508-AFC3-A289EB42E4FD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587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B14BE-C1E2-4B6C-BD1E-FC87F93E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na jednoduchou analýzu rozptylu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obsah 15">
                <a:extLst>
                  <a:ext uri="{FF2B5EF4-FFF2-40B4-BE49-F238E27FC236}">
                    <a16:creationId xmlns:a16="http://schemas.microsoft.com/office/drawing/2014/main" id="{8946E3C4-2F87-49B8-9543-A55A9D9413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6000" y="900001"/>
                <a:ext cx="8820496" cy="428943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cs-CZ" sz="2600" dirty="0"/>
                  <a:t>Zaběhnou červení, modří a zelení atleti sprint na 100m stejně rychle?</a:t>
                </a:r>
              </a:p>
              <a:p>
                <a:pPr lvl="1"/>
                <a:r>
                  <a:rPr lang="cs-CZ" sz="2200" dirty="0"/>
                  <a:t>Změříme časy červených, modrých a zelených běžců</a:t>
                </a:r>
              </a:p>
              <a:p>
                <a:r>
                  <a:rPr lang="cs-CZ" sz="2600" dirty="0"/>
                  <a:t>spočteme průměry pro červené, modré a zelené atlety a také celkový průměr</a:t>
                </a:r>
              </a:p>
              <a:p>
                <a:pPr lvl="1"/>
                <a:r>
                  <a:rPr lang="cs-CZ" sz="2200" dirty="0"/>
                  <a:t>Ověříme, zda data pochází z normálního rozdělení pro červené a modré běžce zvlášť</a:t>
                </a:r>
              </a:p>
              <a:p>
                <a:pPr marL="422041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</m:sub>
                          </m:sSub>
                        </m:e>
                      </m:acc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13,5+11,7+11,9+13,3</m:t>
                          </m:r>
                        </m:e>
                      </m:d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acc>
                        <m:accPr>
                          <m:chr m:val="̅"/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acc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11,7+11,6+12,7</m:t>
                          </m:r>
                        </m:e>
                      </m:d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cs-CZ" sz="2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cs-CZ" sz="2000" b="0" i="1" dirty="0">
                  <a:latin typeface="Cambria Math" panose="02040503050406030204" pitchFamily="18" charset="0"/>
                </a:endParaRPr>
              </a:p>
              <a:p>
                <a:pPr marL="422041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11,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+12,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20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20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000" b="1" i="0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̅"/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13,5+11,7+11,9+13,3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11,7+11,6+12,7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11,1+12,3</m:t>
                          </m:r>
                        </m:e>
                      </m:d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br>
                  <a:rPr lang="cs-CZ" dirty="0"/>
                </a:br>
                <a:endParaRPr lang="cs-CZ" sz="3046" dirty="0"/>
              </a:p>
              <a:p>
                <a:r>
                  <a:rPr lang="cs-CZ" sz="2600" dirty="0"/>
                  <a:t>spočteme součty čtverců ve skupinách a mezi skupinami</a:t>
                </a:r>
              </a:p>
              <a:p>
                <a:pPr marL="422041" lvl="1" indent="0" defTabSz="71755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i="1">
                          <a:latin typeface="Cambria Math" panose="02040503050406030204" pitchFamily="18" charset="0"/>
                        </a:rPr>
                        <m:t>𝑊𝑆𝑆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13,5−12,6</m:t>
                              </m:r>
                            </m:e>
                          </m:d>
                        </m:e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11,7−12,6</m:t>
                              </m:r>
                            </m:e>
                          </m:d>
                        </m:e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11,9−12,6</m:t>
                              </m:r>
                            </m:e>
                          </m:d>
                        </m:e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13,3−12,6</m:t>
                              </m:r>
                            </m:e>
                          </m:d>
                        </m:e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11,7−12,0</m:t>
                              </m:r>
                            </m:e>
                          </m:d>
                        </m:e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000" i="1" dirty="0">
                  <a:latin typeface="Cambria Math" panose="02040503050406030204" pitchFamily="18" charset="0"/>
                </a:endParaRPr>
              </a:p>
              <a:p>
                <a:pPr marL="422041" lvl="1" indent="0" defTabSz="71755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11,6−12,0</m:t>
                              </m:r>
                            </m:e>
                          </m:d>
                        </m:e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12,7−12,0</m:t>
                              </m:r>
                            </m:e>
                          </m:d>
                        </m:e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11,1−11,7</m:t>
                              </m:r>
                            </m:e>
                          </m:d>
                        </m:e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12,3−11,7</m:t>
                              </m:r>
                            </m:e>
                          </m:d>
                        </m:e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sz="20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000" b="1" i="1">
                          <a:latin typeface="Cambria Math" panose="02040503050406030204" pitchFamily="18" charset="0"/>
                        </a:rPr>
                        <m:t>𝟎𝟔</m:t>
                      </m:r>
                    </m:oMath>
                    <m:oMath xmlns:m="http://schemas.openxmlformats.org/officeDocument/2006/math">
                      <m:r>
                        <a:rPr lang="cs-CZ" sz="2000" i="1">
                          <a:latin typeface="Cambria Math" panose="02040503050406030204" pitchFamily="18" charset="0"/>
                        </a:rPr>
                        <m:t>𝐵𝑆𝑆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=4∗</m:t>
                      </m:r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12,6−12,2</m:t>
                              </m:r>
                            </m:e>
                          </m:d>
                        </m:e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>
                          <a:latin typeface="Cambria Math" panose="02040503050406030204" pitchFamily="18" charset="0"/>
                        </a:rPr>
                        <m:t>+3∗</m:t>
                      </m:r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12,0−12,2</m:t>
                              </m:r>
                            </m:e>
                          </m:d>
                        </m:e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i="1">
                          <a:latin typeface="Cambria Math" panose="02040503050406030204" pitchFamily="18" charset="0"/>
                        </a:rPr>
                        <m:t>+2∗</m:t>
                      </m:r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11,7−12,2</m:t>
                              </m:r>
                            </m:e>
                          </m:d>
                        </m:e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2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000" b="1" i="1">
                          <a:latin typeface="Cambria Math" panose="02040503050406030204" pitchFamily="18" charset="0"/>
                        </a:rPr>
                        <m:t>𝟐𝟔</m:t>
                      </m:r>
                    </m:oMath>
                  </m:oMathPara>
                </a14:m>
                <a:endParaRPr lang="cs-CZ" sz="2000" b="1" dirty="0"/>
              </a:p>
              <a:p>
                <a:r>
                  <a:rPr lang="cs-CZ" sz="2900" dirty="0"/>
                  <a:t>spočteme F-statistiku a její stupně volnosti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cs-CZ" sz="2600" dirty="0"/>
                  <a:t>F-statistika má dvoje stupně volnosti</a:t>
                </a:r>
              </a:p>
              <a:p>
                <a:pPr marL="422041" lvl="1" indent="0" algn="ctr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1,26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cs-CZ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200" b="0" i="1" smtClean="0">
                                      <a:latin typeface="Cambria Math" panose="02040503050406030204" pitchFamily="18" charset="0"/>
                                    </a:rPr>
                                    <m:t>3−1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4,06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cs-CZ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200" b="0" i="1" smtClean="0">
                                      <a:latin typeface="Cambria Math" panose="02040503050406030204" pitchFamily="18" charset="0"/>
                                    </a:rPr>
                                    <m:t>9−3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200" b="1" i="1" smtClean="0">
                          <a:latin typeface="Cambria Math" panose="02040503050406030204" pitchFamily="18" charset="0"/>
                        </a:rPr>
                        <m:t>𝟗𝟑𝟏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=6</m:t>
                      </m:r>
                      <m:sSub>
                        <m:sSubPr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0,95</m:t>
                          </m:r>
                        </m:sub>
                      </m:sSub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=5,143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16" name="Zástupný obsah 15">
                <a:extLst>
                  <a:ext uri="{FF2B5EF4-FFF2-40B4-BE49-F238E27FC236}">
                    <a16:creationId xmlns:a16="http://schemas.microsoft.com/office/drawing/2014/main" id="{8946E3C4-2F87-49B8-9543-A55A9D9413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000" y="900001"/>
                <a:ext cx="8820496" cy="4289434"/>
              </a:xfrm>
              <a:blipFill>
                <a:blip r:embed="rId2"/>
                <a:stretch>
                  <a:fillRect l="-622" t="-19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AAE9C5A8-EC44-45FC-BDB5-4FF65CAFA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626303"/>
              </p:ext>
            </p:extLst>
          </p:nvPr>
        </p:nvGraphicFramePr>
        <p:xfrm>
          <a:off x="7380312" y="3429000"/>
          <a:ext cx="1160154" cy="298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259">
                  <a:extLst>
                    <a:ext uri="{9D8B030D-6E8A-4147-A177-3AD203B41FA5}">
                      <a16:colId xmlns:a16="http://schemas.microsoft.com/office/drawing/2014/main" val="3983509455"/>
                    </a:ext>
                  </a:extLst>
                </a:gridCol>
                <a:gridCol w="588895">
                  <a:extLst>
                    <a:ext uri="{9D8B030D-6E8A-4147-A177-3AD203B41FA5}">
                      <a16:colId xmlns:a16="http://schemas.microsoft.com/office/drawing/2014/main" val="3602953793"/>
                    </a:ext>
                  </a:extLst>
                </a:gridCol>
              </a:tblGrid>
              <a:tr h="302434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běžec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čas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11678275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13,5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29928864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11,7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23670705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11,9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27749092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13,3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39583782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11,7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4045193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11,6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33806678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12,7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38861550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11,1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16108650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12,3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1465327005"/>
                  </a:ext>
                </a:extLst>
              </a:tr>
            </a:tbl>
          </a:graphicData>
        </a:graphic>
      </p:graphicFrame>
      <p:pic>
        <p:nvPicPr>
          <p:cNvPr id="14" name="Zástupný obsah 10">
            <a:extLst>
              <a:ext uri="{FF2B5EF4-FFF2-40B4-BE49-F238E27FC236}">
                <a16:creationId xmlns:a16="http://schemas.microsoft.com/office/drawing/2014/main" id="{5AA65D6A-8868-43D3-B805-9EB2743C6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06442" y="3780008"/>
            <a:ext cx="195099" cy="19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Zástupný obsah 10">
            <a:extLst>
              <a:ext uri="{FF2B5EF4-FFF2-40B4-BE49-F238E27FC236}">
                <a16:creationId xmlns:a16="http://schemas.microsoft.com/office/drawing/2014/main" id="{E48BD7FF-A32B-4397-B53C-0E277432D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06442" y="4078808"/>
            <a:ext cx="195099" cy="19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Zástupný obsah 10">
            <a:extLst>
              <a:ext uri="{FF2B5EF4-FFF2-40B4-BE49-F238E27FC236}">
                <a16:creationId xmlns:a16="http://schemas.microsoft.com/office/drawing/2014/main" id="{FB133CC6-3B90-495F-905E-7203EABCC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06442" y="4676408"/>
            <a:ext cx="195099" cy="19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Zástupný obsah 10">
            <a:extLst>
              <a:ext uri="{FF2B5EF4-FFF2-40B4-BE49-F238E27FC236}">
                <a16:creationId xmlns:a16="http://schemas.microsoft.com/office/drawing/2014/main" id="{078331C0-DF58-4583-BAE2-698749D95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06442" y="4377608"/>
            <a:ext cx="195099" cy="19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B68F7613-61AF-4428-866C-4433B03A7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442" y="5572808"/>
            <a:ext cx="195099" cy="195099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93973ACC-4DE4-426F-BB24-16FBC09CB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442" y="5274008"/>
            <a:ext cx="195099" cy="195099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1E58CC53-9457-4F1B-B947-B64CE084B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442" y="4975208"/>
            <a:ext cx="195099" cy="19509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49DB89B-A4CF-4A54-B675-1A97E1E7C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6442" y="5871608"/>
            <a:ext cx="195099" cy="19509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AFFBB34-947A-486E-A2F3-24EA189AF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6442" y="6170408"/>
            <a:ext cx="195099" cy="19509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9D65038-B620-4CD4-85E0-400F6FE73B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5242" y="5235256"/>
            <a:ext cx="390906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1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5A58D-D252-46AF-9D2B-2D88B1B6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rozptylu opakovaných měření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8E3A943-E929-476D-A388-6D7D3B644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000" y="899999"/>
            <a:ext cx="4320000" cy="5592878"/>
          </a:xfrm>
        </p:spPr>
        <p:txBody>
          <a:bodyPr>
            <a:normAutofit fontScale="92500" lnSpcReduction="20000"/>
          </a:bodyPr>
          <a:lstStyle/>
          <a:p>
            <a:r>
              <a:rPr lang="cs-CZ" sz="1600" dirty="0"/>
              <a:t>Dva a více závislých výběrů</a:t>
            </a:r>
          </a:p>
          <a:p>
            <a:r>
              <a:rPr lang="cs-CZ" sz="1600" dirty="0">
                <a:solidFill>
                  <a:srgbClr val="0000FF"/>
                </a:solidFill>
              </a:rPr>
              <a:t>H</a:t>
            </a:r>
            <a:r>
              <a:rPr lang="cs-CZ" sz="1600" baseline="-25000" dirty="0">
                <a:solidFill>
                  <a:srgbClr val="0000FF"/>
                </a:solidFill>
              </a:rPr>
              <a:t>0</a:t>
            </a:r>
            <a:r>
              <a:rPr lang="cs-CZ" sz="1600" dirty="0"/>
              <a:t>: všechny pozorované veličiny pochází z rozdělení se stejnou střední hodnotou</a:t>
            </a:r>
          </a:p>
          <a:p>
            <a:pPr lvl="1"/>
            <a:r>
              <a:rPr lang="el-GR" sz="1400" i="1" dirty="0">
                <a:solidFill>
                  <a:srgbClr val="0000FF"/>
                </a:solidFill>
              </a:rPr>
              <a:t>μ</a:t>
            </a:r>
            <a:r>
              <a:rPr lang="cs-CZ" sz="1400" i="1" baseline="-25000" dirty="0">
                <a:solidFill>
                  <a:srgbClr val="0000FF"/>
                </a:solidFill>
              </a:rPr>
              <a:t>1</a:t>
            </a:r>
            <a:r>
              <a:rPr lang="cs-CZ" sz="1400" i="1" dirty="0">
                <a:solidFill>
                  <a:srgbClr val="0000FF"/>
                </a:solidFill>
              </a:rPr>
              <a:t> =</a:t>
            </a:r>
            <a:r>
              <a:rPr lang="el-GR" sz="1400" i="1" dirty="0">
                <a:solidFill>
                  <a:srgbClr val="0000FF"/>
                </a:solidFill>
              </a:rPr>
              <a:t> μ</a:t>
            </a:r>
            <a:r>
              <a:rPr lang="cs-CZ" sz="1400" i="1" baseline="-25000" dirty="0">
                <a:solidFill>
                  <a:srgbClr val="0000FF"/>
                </a:solidFill>
              </a:rPr>
              <a:t>2</a:t>
            </a:r>
            <a:r>
              <a:rPr lang="cs-CZ" sz="1400" i="1" dirty="0">
                <a:solidFill>
                  <a:srgbClr val="0000FF"/>
                </a:solidFill>
              </a:rPr>
              <a:t> =</a:t>
            </a:r>
            <a:r>
              <a:rPr lang="el-GR" sz="1400" i="1" dirty="0">
                <a:solidFill>
                  <a:srgbClr val="0000FF"/>
                </a:solidFill>
              </a:rPr>
              <a:t> μ</a:t>
            </a:r>
            <a:r>
              <a:rPr lang="cs-CZ" sz="1400" i="1" baseline="-25000" dirty="0">
                <a:solidFill>
                  <a:srgbClr val="0000FF"/>
                </a:solidFill>
              </a:rPr>
              <a:t>3 </a:t>
            </a:r>
            <a:r>
              <a:rPr lang="cs-CZ" sz="1400" i="1" dirty="0">
                <a:solidFill>
                  <a:srgbClr val="0000FF"/>
                </a:solidFill>
              </a:rPr>
              <a:t>… =</a:t>
            </a:r>
            <a:r>
              <a:rPr lang="el-GR" sz="1400" i="1" dirty="0">
                <a:solidFill>
                  <a:srgbClr val="0000FF"/>
                </a:solidFill>
              </a:rPr>
              <a:t> μ</a:t>
            </a:r>
            <a:r>
              <a:rPr lang="cs-CZ" sz="1400" i="1" baseline="-25000" dirty="0">
                <a:solidFill>
                  <a:srgbClr val="0000FF"/>
                </a:solidFill>
              </a:rPr>
              <a:t>k</a:t>
            </a:r>
            <a:endParaRPr lang="cs-CZ" sz="1400" i="1" baseline="30000" dirty="0">
              <a:solidFill>
                <a:srgbClr val="0000FF"/>
              </a:solidFill>
            </a:endParaRPr>
          </a:p>
          <a:p>
            <a:r>
              <a:rPr lang="cs-CZ" sz="1600" dirty="0">
                <a:solidFill>
                  <a:srgbClr val="0000FF"/>
                </a:solidFill>
              </a:rPr>
              <a:t>H</a:t>
            </a:r>
            <a:r>
              <a:rPr lang="cs-CZ" sz="1600" baseline="-25000" dirty="0">
                <a:solidFill>
                  <a:srgbClr val="0000FF"/>
                </a:solidFill>
              </a:rPr>
              <a:t>A</a:t>
            </a:r>
            <a:r>
              <a:rPr lang="cs-CZ" sz="1600" dirty="0"/>
              <a:t>: alespoň jedna střední hodnota se od ostatních liší</a:t>
            </a:r>
          </a:p>
          <a:p>
            <a:pPr lvl="1"/>
            <a:r>
              <a:rPr lang="el-GR" sz="1400" i="1" dirty="0">
                <a:solidFill>
                  <a:srgbClr val="0000FF"/>
                </a:solidFill>
              </a:rPr>
              <a:t>μ</a:t>
            </a:r>
            <a:r>
              <a:rPr lang="cs-CZ" sz="1400" i="1" baseline="-25000" dirty="0">
                <a:solidFill>
                  <a:srgbClr val="0000FF"/>
                </a:solidFill>
              </a:rPr>
              <a:t>j </a:t>
            </a:r>
            <a:r>
              <a:rPr lang="cs-CZ" sz="1400" i="1" dirty="0">
                <a:solidFill>
                  <a:srgbClr val="0000FF"/>
                </a:solidFill>
              </a:rPr>
              <a:t>≠</a:t>
            </a:r>
            <a:r>
              <a:rPr lang="el-GR" sz="1400" i="1" dirty="0">
                <a:solidFill>
                  <a:srgbClr val="0000FF"/>
                </a:solidFill>
              </a:rPr>
              <a:t> μ</a:t>
            </a:r>
            <a:r>
              <a:rPr lang="cs-CZ" sz="1400" i="1" baseline="-25000" dirty="0">
                <a:solidFill>
                  <a:srgbClr val="0000FF"/>
                </a:solidFill>
              </a:rPr>
              <a:t>k</a:t>
            </a:r>
            <a:endParaRPr lang="cs-CZ" sz="1400" i="1" baseline="30000" dirty="0">
              <a:solidFill>
                <a:srgbClr val="0000FF"/>
              </a:solidFill>
            </a:endParaRPr>
          </a:p>
          <a:p>
            <a:r>
              <a:rPr lang="cs-CZ" sz="1600" dirty="0"/>
              <a:t>všechny pozorované veličiny pochází z normálního rozdělení</a:t>
            </a:r>
          </a:p>
          <a:p>
            <a:pPr lvl="1"/>
            <a:r>
              <a:rPr lang="cs-CZ" sz="1400" dirty="0"/>
              <a:t>před započetím testování ověř normalitu všech veličin</a:t>
            </a:r>
          </a:p>
          <a:p>
            <a:pPr lvl="1"/>
            <a:r>
              <a:rPr lang="pt-BR" sz="1400" dirty="0"/>
              <a:t>platí pro malé soubory (</a:t>
            </a:r>
            <a:r>
              <a:rPr lang="pt-BR" sz="1400" dirty="0">
                <a:solidFill>
                  <a:srgbClr val="C00000"/>
                </a:solidFill>
              </a:rPr>
              <a:t>n &lt; 3</a:t>
            </a:r>
            <a:r>
              <a:rPr lang="pt-BR" sz="1400" dirty="0"/>
              <a:t>0)</a:t>
            </a:r>
          </a:p>
          <a:p>
            <a:pPr lvl="1"/>
            <a:endParaRPr lang="cs-CZ" sz="1400" dirty="0"/>
          </a:p>
          <a:p>
            <a:r>
              <a:rPr lang="cs-CZ" sz="1600" dirty="0"/>
              <a:t>rozptyly </a:t>
            </a:r>
            <a:r>
              <a:rPr lang="el-GR" sz="1600" i="1" dirty="0">
                <a:solidFill>
                  <a:srgbClr val="0000FF"/>
                </a:solidFill>
              </a:rPr>
              <a:t>σ</a:t>
            </a:r>
            <a:r>
              <a:rPr lang="cs-CZ" sz="1600" i="1" baseline="-25000" dirty="0">
                <a:solidFill>
                  <a:srgbClr val="0000FF"/>
                </a:solidFill>
              </a:rPr>
              <a:t>j</a:t>
            </a:r>
            <a:r>
              <a:rPr lang="cs-CZ" sz="1600" i="1" baseline="30000" dirty="0">
                <a:solidFill>
                  <a:srgbClr val="0000FF"/>
                </a:solidFill>
              </a:rPr>
              <a:t>2</a:t>
            </a:r>
            <a:r>
              <a:rPr lang="cs-CZ" sz="1600" i="1" dirty="0">
                <a:solidFill>
                  <a:srgbClr val="0000FF"/>
                </a:solidFill>
              </a:rPr>
              <a:t> </a:t>
            </a:r>
            <a:r>
              <a:rPr lang="cs-CZ" sz="1600" dirty="0"/>
              <a:t>neznáme</a:t>
            </a:r>
          </a:p>
          <a:p>
            <a:pPr lvl="1"/>
            <a:r>
              <a:rPr lang="cs-CZ" sz="1400" dirty="0"/>
              <a:t>rozptyly nemusí být shodné</a:t>
            </a:r>
          </a:p>
          <a:p>
            <a:pPr lvl="1"/>
            <a:r>
              <a:rPr lang="cs-CZ" sz="1400" dirty="0"/>
              <a:t>rozptyly všech párových rozdílů však shodné být musí, </a:t>
            </a:r>
            <a:r>
              <a:rPr lang="cs-CZ" sz="1400" dirty="0" err="1"/>
              <a:t>sféricita</a:t>
            </a:r>
            <a:endParaRPr lang="cs-CZ" sz="1400" dirty="0"/>
          </a:p>
          <a:p>
            <a:r>
              <a:rPr lang="cs-CZ" sz="1600" dirty="0"/>
              <a:t>střední hodnoty </a:t>
            </a:r>
            <a:r>
              <a:rPr lang="el-GR" sz="1600" i="1" dirty="0">
                <a:solidFill>
                  <a:srgbClr val="0000FF"/>
                </a:solidFill>
              </a:rPr>
              <a:t>μ</a:t>
            </a:r>
            <a:r>
              <a:rPr lang="cs-CZ" sz="1600" i="1" baseline="-25000" dirty="0">
                <a:solidFill>
                  <a:srgbClr val="0000FF"/>
                </a:solidFill>
              </a:rPr>
              <a:t>j</a:t>
            </a:r>
            <a:r>
              <a:rPr lang="cs-CZ" sz="1600" i="1" dirty="0"/>
              <a:t> </a:t>
            </a:r>
            <a:r>
              <a:rPr lang="cs-CZ" sz="1600" dirty="0"/>
              <a:t>neznáme</a:t>
            </a:r>
          </a:p>
          <a:p>
            <a:pPr lvl="1"/>
            <a:r>
              <a:rPr lang="cs-CZ" sz="1400" dirty="0"/>
              <a:t>střední hodnoty jsou předmětem testování</a:t>
            </a:r>
          </a:p>
          <a:p>
            <a:pPr lvl="1"/>
            <a:r>
              <a:rPr lang="cs-CZ" sz="1400" dirty="0"/>
              <a:t>netestujeme velikost středních hodnot, nýbrž jejich shodu</a:t>
            </a:r>
          </a:p>
          <a:p>
            <a:r>
              <a:rPr lang="cs-CZ" sz="1600" dirty="0"/>
              <a:t>pokud prokážeme neshodu středních hodnot, můžeme pokračovat vyšetřováním, které střední hodnoty se od sebe liší</a:t>
            </a:r>
          </a:p>
          <a:p>
            <a:pPr lvl="1"/>
            <a:r>
              <a:rPr lang="cs-CZ" sz="1400" dirty="0"/>
              <a:t>simultánní testování shody středních hodnot ve dvojicích závislých výběrů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obsah 6">
                <a:extLst>
                  <a:ext uri="{FF2B5EF4-FFF2-40B4-BE49-F238E27FC236}">
                    <a16:creationId xmlns:a16="http://schemas.microsoft.com/office/drawing/2014/main" id="{18B4BE72-1280-4BCB-B86E-A0B965D024A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899999"/>
                <a:ext cx="4038600" cy="5592877"/>
              </a:xfrm>
              <a:noFill/>
              <a:ln w="76200">
                <a:solidFill>
                  <a:srgbClr val="0099FF"/>
                </a:solidFill>
                <a:miter lim="800000"/>
                <a:headEnd/>
                <a:tailEnd/>
              </a:ln>
            </p:spPr>
            <p:txBody>
              <a:bodyPr vert="horz" lIns="91440" tIns="45720" rIns="91440" bIns="45720" rtlCol="0">
                <a:noAutofit/>
              </a:bodyPr>
              <a:lstStyle/>
              <a:p>
                <a:pPr>
                  <a:spcBef>
                    <a:spcPts val="0"/>
                  </a:spcBef>
                  <a:buFont typeface="Arial" charset="0"/>
                </a:pPr>
                <a:r>
                  <a:rPr lang="cs-CZ" sz="1400" dirty="0">
                    <a:solidFill>
                      <a:srgbClr val="262626"/>
                    </a:solidFill>
                    <a:latin typeface="Calibri" pitchFamily="34" charset="0"/>
                  </a:rPr>
                  <a:t>spočti výběrové průměry v řádcích, ve  sloupcích a celkový průměr přes všechny řádky a sloupce</a:t>
                </a:r>
              </a:p>
              <a:p>
                <a:pPr marL="457200" lvl="1">
                  <a:spcBef>
                    <a:spcPts val="0"/>
                  </a:spcBef>
                </a:pPr>
                <a:r>
                  <a:rPr lang="cs-CZ" sz="1400" dirty="0">
                    <a:solidFill>
                      <a:schemeClr val="tx1"/>
                    </a:solidFill>
                  </a:rPr>
                  <a:t>Odhady středních hodnot</a:t>
                </a:r>
              </a:p>
              <a:p>
                <a:pPr marL="17145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sz="1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e>
                      </m:acc>
                      <m:r>
                        <a:rPr lang="cs-CZ" sz="1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´= </m:t>
                      </m:r>
                      <m:f>
                        <m:fPr>
                          <m:ctrlPr>
                            <a:rPr lang="cs-CZ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1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1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sz="1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cs-CZ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cs-CZ" sz="1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acc>
                        <m:accPr>
                          <m:chr m:val="̅"/>
                          <m:ctrlPr>
                            <a:rPr lang="cs-CZ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cs-CZ" sz="1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cs-CZ" sz="1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1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sz="1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cs-CZ" sz="1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cs-CZ" sz="1200" dirty="0">
                  <a:solidFill>
                    <a:srgbClr val="C00000"/>
                  </a:solidFill>
                </a:endParaRPr>
              </a:p>
              <a:p>
                <a:pPr marL="17145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..</m:t>
                              </m:r>
                            </m:sub>
                          </m:sSub>
                        </m:e>
                      </m:acc>
                      <m:r>
                        <a:rPr lang="cs-CZ" sz="1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𝑛𝑘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1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sz="12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cs-CZ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sz="1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sz="1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sz="1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sz="1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2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12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cs-CZ" sz="14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buFont typeface="Arial" charset="0"/>
                </a:pPr>
                <a:r>
                  <a:rPr lang="cs-CZ" sz="1400" dirty="0">
                    <a:solidFill>
                      <a:srgbClr val="262626"/>
                    </a:solidFill>
                    <a:latin typeface="Calibri" pitchFamily="34" charset="0"/>
                  </a:rPr>
                  <a:t>spočti součet čtverců ve sloupcích, součet čtverců mezi sloupci a součet čtverců mezi řádky</a:t>
                </a:r>
              </a:p>
              <a:p>
                <a:pPr marL="457200" lvl="1">
                  <a:spcBef>
                    <a:spcPts val="0"/>
                  </a:spcBef>
                </a:pPr>
                <a:r>
                  <a:rPr lang="cs-CZ" sz="1400" dirty="0">
                    <a:solidFill>
                      <a:schemeClr val="tx1"/>
                    </a:solidFill>
                  </a:rPr>
                  <a:t>odhady vnitroskupinové, </a:t>
                </a:r>
                <a:r>
                  <a:rPr lang="cs-CZ" sz="1400" dirty="0" err="1">
                    <a:solidFill>
                      <a:schemeClr val="tx1"/>
                    </a:solidFill>
                  </a:rPr>
                  <a:t>meziskupinové</a:t>
                </a:r>
                <a:r>
                  <a:rPr lang="cs-CZ" sz="1400" dirty="0">
                    <a:solidFill>
                      <a:schemeClr val="tx1"/>
                    </a:solidFill>
                  </a:rPr>
                  <a:t> a </a:t>
                </a:r>
                <a:r>
                  <a:rPr lang="cs-CZ" sz="1400" dirty="0" err="1">
                    <a:solidFill>
                      <a:schemeClr val="tx1"/>
                    </a:solidFill>
                  </a:rPr>
                  <a:t>mezisubjektové</a:t>
                </a:r>
                <a:r>
                  <a:rPr lang="cs-CZ" sz="1400" dirty="0">
                    <a:solidFill>
                      <a:schemeClr val="tx1"/>
                    </a:solidFill>
                  </a:rPr>
                  <a:t> variability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1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𝑊𝑆𝑆</m:t>
                      </m:r>
                      <m:r>
                        <a:rPr lang="cs-CZ" sz="1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1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sz="1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cs-CZ" sz="11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sz="1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sz="1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sz="1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cs-CZ" sz="11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1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1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1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cs-CZ" sz="11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cs-CZ" sz="11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cs-CZ" sz="11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sz="11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10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10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.</m:t>
                                              </m:r>
                                              <m:r>
                                                <a:rPr lang="cs-CZ" sz="110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cs-CZ" sz="1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cs-CZ" sz="1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BSS</m:t>
                      </m:r>
                      <m:r>
                        <a:rPr lang="cs-CZ" sz="1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1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sz="1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cs-CZ" sz="11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cs-CZ" sz="11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cs-CZ" sz="11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cs-CZ" sz="11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1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cs-CZ" sz="11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cs-CZ" sz="11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cs-CZ" sz="1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cs-CZ" sz="11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cs-CZ" sz="11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1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cs-CZ" sz="11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..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cs-CZ" sz="1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cs-CZ" sz="1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cs-CZ" sz="1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SSS</m:t>
                      </m:r>
                      <m:r>
                        <a:rPr lang="cs-CZ" sz="1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1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1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sz="1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cs-CZ" sz="11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cs-CZ" sz="11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cs-CZ" sz="11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cs-CZ" sz="11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1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cs-CZ" sz="11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cs-CZ" sz="11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cs-CZ" sz="1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cs-CZ" sz="11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cs-CZ" sz="11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1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cs-CZ" sz="11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..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cs-CZ" sz="1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cs-CZ" sz="11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buFont typeface="Arial" charset="0"/>
                </a:pPr>
                <a:r>
                  <a:rPr lang="cs-CZ" sz="1400" dirty="0">
                    <a:solidFill>
                      <a:srgbClr val="262626"/>
                    </a:solidFill>
                    <a:latin typeface="Calibri" pitchFamily="34" charset="0"/>
                  </a:rPr>
                  <a:t>spočti testovou F-statistiku</a:t>
                </a:r>
              </a:p>
              <a:p>
                <a:pPr marL="17145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sz="14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cs-CZ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𝐵𝑆𝑆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cs-CZ" sz="1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cs-CZ" sz="1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cs-CZ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cs-CZ" sz="1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𝑊𝑆𝑆</m:t>
                                  </m:r>
                                  <m:r>
                                    <a:rPr lang="cs-CZ" sz="1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sz="14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𝑆𝑆𝑆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sz="1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cs-CZ" sz="1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4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cs-CZ" sz="14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cs-CZ" sz="1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4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cs-CZ" sz="14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cs-CZ" sz="1400" dirty="0">
                  <a:solidFill>
                    <a:srgbClr val="C00000"/>
                  </a:solidFill>
                </a:endParaRPr>
              </a:p>
              <a:p>
                <a:pPr>
                  <a:spcBef>
                    <a:spcPts val="0"/>
                  </a:spcBef>
                  <a:buFont typeface="Arial" charset="0"/>
                </a:pPr>
                <a:r>
                  <a:rPr lang="cs-CZ" sz="1400" dirty="0">
                    <a:solidFill>
                      <a:srgbClr val="0000FF"/>
                    </a:solidFill>
                    <a:latin typeface="Calibri" pitchFamily="34" charset="0"/>
                  </a:rPr>
                  <a:t>F-statistika</a:t>
                </a:r>
                <a:r>
                  <a:rPr lang="cs-CZ" sz="1400" dirty="0">
                    <a:solidFill>
                      <a:srgbClr val="262626"/>
                    </a:solidFill>
                    <a:latin typeface="Calibri" pitchFamily="34" charset="0"/>
                  </a:rPr>
                  <a:t> má za platnosti nulové hypotézy </a:t>
                </a:r>
                <a:r>
                  <a:rPr lang="cs-CZ" sz="1400" dirty="0" err="1">
                    <a:solidFill>
                      <a:srgbClr val="0000FF"/>
                    </a:solidFill>
                    <a:latin typeface="Calibri" pitchFamily="34" charset="0"/>
                  </a:rPr>
                  <a:t>Fisherovo</a:t>
                </a:r>
                <a:r>
                  <a:rPr lang="cs-CZ" sz="1400" dirty="0">
                    <a:solidFill>
                      <a:srgbClr val="0000FF"/>
                    </a:solidFill>
                    <a:latin typeface="Calibri" pitchFamily="34" charset="0"/>
                  </a:rPr>
                  <a:t> F-rozdělen</a:t>
                </a:r>
                <a:r>
                  <a:rPr lang="cs-CZ" sz="1400" dirty="0">
                    <a:solidFill>
                      <a:srgbClr val="262626"/>
                    </a:solidFill>
                    <a:latin typeface="Calibri" pitchFamily="34" charset="0"/>
                  </a:rPr>
                  <a:t>í o </a:t>
                </a:r>
                <a:r>
                  <a:rPr lang="cs-CZ" sz="1400" dirty="0">
                    <a:solidFill>
                      <a:srgbClr val="0000FF"/>
                    </a:solidFill>
                    <a:latin typeface="Calibri" pitchFamily="34" charset="0"/>
                  </a:rPr>
                  <a:t>k-1</a:t>
                </a:r>
                <a:r>
                  <a:rPr lang="cs-CZ" sz="1400" dirty="0">
                    <a:solidFill>
                      <a:srgbClr val="262626"/>
                    </a:solidFill>
                    <a:latin typeface="Calibri" pitchFamily="34" charset="0"/>
                  </a:rPr>
                  <a:t> a </a:t>
                </a:r>
                <a:r>
                  <a:rPr lang="cs-CZ" sz="1400" dirty="0">
                    <a:solidFill>
                      <a:srgbClr val="0000FF"/>
                    </a:solidFill>
                    <a:latin typeface="Calibri" pitchFamily="34" charset="0"/>
                  </a:rPr>
                  <a:t>(n-1)*(k-1) </a:t>
                </a:r>
                <a:r>
                  <a:rPr lang="cs-CZ" sz="1400" dirty="0">
                    <a:solidFill>
                      <a:srgbClr val="262626"/>
                    </a:solidFill>
                    <a:latin typeface="Calibri" pitchFamily="34" charset="0"/>
                  </a:rPr>
                  <a:t>stupních volnosti</a:t>
                </a:r>
              </a:p>
              <a:p>
                <a:pPr marL="457200" lvl="1">
                  <a:spcBef>
                    <a:spcPts val="0"/>
                  </a:spcBef>
                </a:pPr>
                <a:r>
                  <a:rPr lang="cs-CZ" sz="1400" dirty="0">
                    <a:solidFill>
                      <a:schemeClr val="tx1"/>
                    </a:solidFill>
                  </a:rPr>
                  <a:t>kritickou hodnotou je kvantil</a:t>
                </a:r>
                <a:r>
                  <a:rPr lang="cs-CZ" sz="1400" dirty="0">
                    <a:solidFill>
                      <a:srgbClr val="0000FF"/>
                    </a:solidFill>
                  </a:rPr>
                  <a:t> F-rozdělení</a:t>
                </a:r>
              </a:p>
              <a:p>
                <a:pPr>
                  <a:spcBef>
                    <a:spcPts val="0"/>
                  </a:spcBef>
                  <a:buFont typeface="Arial" charset="0"/>
                </a:pPr>
                <a:endParaRPr lang="cs-CZ" sz="1400" dirty="0">
                  <a:solidFill>
                    <a:srgbClr val="262626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" name="Zástupný obsah 6">
                <a:extLst>
                  <a:ext uri="{FF2B5EF4-FFF2-40B4-BE49-F238E27FC236}">
                    <a16:creationId xmlns:a16="http://schemas.microsoft.com/office/drawing/2014/main" id="{18B4BE72-1280-4BCB-B86E-A0B965D02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899999"/>
                <a:ext cx="4038600" cy="5592877"/>
              </a:xfrm>
              <a:blipFill>
                <a:blip r:embed="rId3"/>
                <a:stretch>
                  <a:fillRect b="-753"/>
                </a:stretch>
              </a:blipFill>
              <a:ln w="76200">
                <a:solidFill>
                  <a:srgbClr val="00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8CE9F-0444-443E-98CD-F5925E3AF3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0900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F625D45-16DF-4508-AFC3-A289EB42E4FD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4051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B14BE-C1E2-4B6C-BD1E-FC87F93E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na analýzu rozptylu opak. měření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obsah 15">
                <a:extLst>
                  <a:ext uri="{FF2B5EF4-FFF2-40B4-BE49-F238E27FC236}">
                    <a16:creationId xmlns:a16="http://schemas.microsoft.com/office/drawing/2014/main" id="{8946E3C4-2F87-49B8-9543-A55A9D9413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6000" y="900000"/>
                <a:ext cx="8676480" cy="5437031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lang="cs-CZ" sz="1600" dirty="0"/>
                  <a:t>Zaběhnou běžci sprint na 100m stejně rychle v tretrách A v tretrách B i v tretrách C?</a:t>
                </a:r>
              </a:p>
              <a:p>
                <a:pPr lvl="1">
                  <a:spcBef>
                    <a:spcPts val="100"/>
                  </a:spcBef>
                </a:pPr>
                <a:r>
                  <a:rPr lang="cs-CZ" sz="1400" dirty="0"/>
                  <a:t>Každý běžec poběží třikrát: jednou v tretrách A, jednou v tretrách B a jednou v tretrách C</a:t>
                </a:r>
              </a:p>
              <a:p>
                <a:pPr>
                  <a:spcBef>
                    <a:spcPts val="100"/>
                  </a:spcBef>
                </a:pPr>
                <a:r>
                  <a:rPr lang="cs-CZ" sz="1600" dirty="0"/>
                  <a:t>spočteme řádkové průměry sloupcové průměry a celkový průměr</a:t>
                </a:r>
              </a:p>
              <a:p>
                <a:pPr lvl="1">
                  <a:spcBef>
                    <a:spcPts val="100"/>
                  </a:spcBef>
                </a:pPr>
                <a:r>
                  <a:rPr lang="cs-CZ" sz="1400" dirty="0"/>
                  <a:t>Ověříme, zda všechny sloupcové rozdíly mají stejný rozptyl</a:t>
                </a:r>
              </a:p>
              <a:p>
                <a:pPr marL="252000" lvl="1" indent="-2520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  <m:t>č.</m:t>
                              </m:r>
                            </m:sub>
                          </m:sSub>
                        </m:e>
                      </m:acc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cs-CZ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cs-CZ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10,2+12,1+11,2</m:t>
                          </m:r>
                        </m:e>
                      </m:d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200" b="1" i="0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cs-CZ" sz="12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200" b="1" i="0" smtClean="0"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cs-CZ" sz="12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acc>
                        <m:accPr>
                          <m:chr m:val="̅"/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e>
                      </m:acc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11,7+11,1+12,2</m:t>
                          </m:r>
                        </m:e>
                      </m:d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200" b="1" i="1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cs-CZ" sz="12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200" b="1" i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cs-CZ" sz="12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acc>
                        <m:accPr>
                          <m:chr m:val="̅"/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e>
                      </m:acc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cs-CZ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13,6+14,2+13,3 </m:t>
                          </m:r>
                        </m:e>
                      </m:d>
                      <m:r>
                        <a:rPr lang="cs-CZ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200" b="1" i="0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cs-CZ" sz="12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200" b="1" i="1" smtClean="0"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200" b="0" i="1" dirty="0">
                  <a:latin typeface="Cambria Math" panose="02040503050406030204" pitchFamily="18" charset="0"/>
                </a:endParaRPr>
              </a:p>
              <a:p>
                <a:pPr marL="252000" lvl="1" indent="-2520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  <m:t>ž</m:t>
                              </m:r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e>
                      </m:acc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11,8+11,5+10,8</m:t>
                          </m:r>
                        </m:e>
                      </m:d>
                      <m:r>
                        <a:rPr lang="cs-CZ" sz="1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200" b="1" i="1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cs-CZ" sz="12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200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sz="12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acc>
                        <m:accPr>
                          <m:chr m:val="̅"/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  <m:t>č</m:t>
                              </m:r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e>
                      </m:acc>
                      <m:r>
                        <a:rPr lang="cs-CZ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11,7+12,0+11,9</m:t>
                          </m:r>
                        </m:e>
                      </m:d>
                      <m:r>
                        <a:rPr lang="cs-CZ" sz="1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200" b="1" i="1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cs-CZ" sz="12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200" b="1" i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cs-CZ" sz="1200" b="1" i="1">
                          <a:latin typeface="Cambria Math" panose="02040503050406030204" pitchFamily="18" charset="0"/>
                        </a:rPr>
                        <m:t>𝟕</m:t>
                      </m:r>
                    </m:oMath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  <m:r>
                        <a:rPr lang="cs-CZ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10,2+11,7+13,6+11,8+11,7</m:t>
                          </m:r>
                        </m:e>
                      </m:d>
                      <m:r>
                        <a:rPr lang="cs-CZ" sz="1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200" b="1" i="0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cs-CZ" sz="12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200" b="1" i="0" smtClean="0"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cs-CZ" sz="12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acc>
                        <m:accPr>
                          <m:chr m:val="̅"/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  <m:r>
                        <a:rPr lang="cs-CZ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12,1+11,1+14,2+11,5+12,0</m:t>
                          </m:r>
                        </m:e>
                      </m:d>
                      <m:r>
                        <a:rPr lang="cs-CZ" sz="1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200" b="1" i="0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cs-CZ" sz="12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200" b="1" i="0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cs-CZ" sz="1200" b="0" i="0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cs-CZ" sz="1200" b="0" i="0" dirty="0">
                  <a:latin typeface="Cambria Math" panose="02040503050406030204" pitchFamily="18" charset="0"/>
                </a:endParaRPr>
              </a:p>
              <a:p>
                <a:pPr marL="252000" lvl="1" indent="-2520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acc>
                      <m:r>
                        <a:rPr lang="cs-CZ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12,1+11,1+14,2+11,5+12,0</m:t>
                          </m:r>
                        </m:e>
                      </m:d>
                      <m:r>
                        <a:rPr lang="cs-CZ" sz="1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200" b="1" i="0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cs-CZ" sz="12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200" b="1" i="0" smtClean="0">
                          <a:latin typeface="Cambria Math" panose="02040503050406030204" pitchFamily="18" charset="0"/>
                        </a:rPr>
                        <m:t>𝟖𝟖</m:t>
                      </m:r>
                    </m:oMath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e>
                      </m:acc>
                      <m:r>
                        <a:rPr lang="cs-CZ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10,2+11,7+13,6+11,8+11,7</m:t>
                          </m:r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12,1+11,1+14,2+11,5+12,0</m:t>
                          </m:r>
                          <m:r>
                            <a:rPr lang="cs-CZ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12,1+11,1+14,2+11,5+12,0</m:t>
                          </m:r>
                        </m:e>
                      </m:d>
                      <m:r>
                        <a:rPr lang="cs-CZ" sz="1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200" b="1" i="0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cs-CZ" sz="12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200" b="1" i="0" smtClean="0">
                          <a:latin typeface="Cambria Math" panose="02040503050406030204" pitchFamily="18" charset="0"/>
                        </a:rPr>
                        <m:t>𝟗𝟓</m:t>
                      </m:r>
                    </m:oMath>
                  </m:oMathPara>
                </a14:m>
                <a:endParaRPr lang="cs-CZ" sz="1200" b="1" dirty="0"/>
              </a:p>
              <a:p>
                <a:r>
                  <a:rPr lang="cs-CZ" sz="1500" dirty="0"/>
                  <a:t>spočteme součty čtverců ve sloupcích, mezi sloupci a mezi řádky</a:t>
                </a:r>
              </a:p>
              <a:p>
                <a:pPr marL="25200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000" b="0" i="1" smtClean="0">
                          <a:latin typeface="Cambria Math" panose="02040503050406030204" pitchFamily="18" charset="0"/>
                        </a:rPr>
                        <m:t>𝑊𝑆𝑆</m:t>
                      </m:r>
                      <m:r>
                        <a:rPr lang="cs-CZ" sz="1000" b="0" i="1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cs-CZ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10,2−11,80</m:t>
                              </m:r>
                            </m:e>
                          </m:d>
                        </m:e>
                        <m:sup>
                          <m:r>
                            <a:rPr lang="cs-CZ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11,7−11,80</m:t>
                              </m:r>
                            </m:e>
                          </m:d>
                        </m:e>
                        <m:sup>
                          <m:r>
                            <a:rPr lang="cs-CZ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13,6−11,80</m:t>
                              </m:r>
                            </m:e>
                          </m:d>
                        </m:e>
                        <m:sup>
                          <m:r>
                            <a:rPr lang="cs-CZ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11,8−11,80</m:t>
                              </m:r>
                            </m:e>
                          </m:d>
                        </m:e>
                        <m:sup>
                          <m:r>
                            <a:rPr lang="cs-CZ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11,7−11,80</m:t>
                              </m:r>
                            </m:e>
                          </m:d>
                        </m:e>
                        <m:sup>
                          <m:r>
                            <a:rPr lang="cs-CZ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0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s-CZ" sz="1000" i="1" dirty="0">
                  <a:latin typeface="Cambria Math" panose="02040503050406030204" pitchFamily="18" charset="0"/>
                </a:endParaRPr>
              </a:p>
              <a:p>
                <a:pPr marL="25200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12,1−12,18</m:t>
                              </m:r>
                            </m:e>
                          </m:d>
                        </m:e>
                        <m:sup>
                          <m:r>
                            <a:rPr lang="cs-CZ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11,1−12,18</m:t>
                              </m:r>
                            </m:e>
                          </m:d>
                        </m:e>
                        <m:sup>
                          <m:r>
                            <a:rPr lang="cs-CZ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14,2−12,18</m:t>
                              </m:r>
                            </m:e>
                          </m:d>
                        </m:e>
                        <m:sup>
                          <m:r>
                            <a:rPr lang="cs-CZ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11,5−12,18</m:t>
                              </m:r>
                            </m:e>
                          </m:d>
                        </m:e>
                        <m:sup>
                          <m:r>
                            <a:rPr lang="cs-CZ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12,0−12,18</m:t>
                              </m:r>
                            </m:e>
                          </m:d>
                        </m:e>
                        <m:sup>
                          <m:r>
                            <a:rPr lang="cs-CZ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s-CZ" sz="1000" i="1" dirty="0">
                  <a:latin typeface="Cambria Math" panose="02040503050406030204" pitchFamily="18" charset="0"/>
                </a:endParaRPr>
              </a:p>
              <a:p>
                <a:pPr marL="25200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11,2−11,88</m:t>
                              </m:r>
                            </m:e>
                          </m:d>
                        </m:e>
                        <m:sup>
                          <m:r>
                            <a:rPr lang="cs-CZ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12,2−11,88</m:t>
                              </m:r>
                            </m:e>
                          </m:d>
                        </m:e>
                        <m:sup>
                          <m:r>
                            <a:rPr lang="cs-CZ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13,3−11,88</m:t>
                              </m:r>
                            </m:e>
                          </m:d>
                        </m:e>
                        <m:sup>
                          <m:r>
                            <a:rPr lang="cs-CZ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10,8−11,88</m:t>
                              </m:r>
                            </m:e>
                          </m:d>
                        </m:e>
                        <m:sup>
                          <m:r>
                            <a:rPr lang="cs-CZ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11,9−11,88</m:t>
                              </m:r>
                            </m:e>
                          </m:d>
                        </m:e>
                        <m:sup>
                          <m:r>
                            <a:rPr lang="cs-CZ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0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cs-CZ" sz="1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000" b="1" i="1" smtClean="0">
                          <a:latin typeface="Cambria Math" panose="02040503050406030204" pitchFamily="18" charset="0"/>
                        </a:rPr>
                        <m:t>𝟑𝟐</m:t>
                      </m:r>
                    </m:oMath>
                    <m:oMath xmlns:m="http://schemas.openxmlformats.org/officeDocument/2006/math">
                      <m:r>
                        <a:rPr lang="cs-CZ" sz="1000" b="0" i="1" smtClean="0">
                          <a:latin typeface="Cambria Math" panose="02040503050406030204" pitchFamily="18" charset="0"/>
                        </a:rPr>
                        <m:t>𝐵𝑆𝑆</m:t>
                      </m:r>
                      <m:r>
                        <a:rPr lang="cs-CZ" sz="1000" b="0" i="1" smtClean="0">
                          <a:latin typeface="Cambria Math" panose="02040503050406030204" pitchFamily="18" charset="0"/>
                        </a:rPr>
                        <m:t>=5[</m:t>
                      </m:r>
                      <m:sSup>
                        <m:sSupPr>
                          <m:ctrlPr>
                            <a:rPr lang="cs-CZ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11,80−11,95</m:t>
                              </m:r>
                            </m:e>
                          </m:d>
                        </m:e>
                        <m:sup>
                          <m:r>
                            <a:rPr lang="cs-CZ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12,18−11,95</m:t>
                              </m:r>
                            </m:e>
                          </m:d>
                        </m:e>
                        <m:sup>
                          <m:r>
                            <a:rPr lang="cs-CZ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11,88−11,95</m:t>
                              </m:r>
                            </m:e>
                          </m:d>
                        </m:e>
                        <m:sup>
                          <m:r>
                            <a:rPr lang="cs-CZ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cs-CZ" sz="1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0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10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000" b="1" i="0" smtClean="0">
                          <a:latin typeface="Cambria Math" panose="02040503050406030204" pitchFamily="18" charset="0"/>
                        </a:rPr>
                        <m:t>𝟒𝟎</m:t>
                      </m:r>
                    </m:oMath>
                    <m:oMath xmlns:m="http://schemas.openxmlformats.org/officeDocument/2006/math">
                      <m:r>
                        <a:rPr lang="cs-CZ" sz="1000" b="0" i="1" smtClean="0">
                          <a:latin typeface="Cambria Math" panose="02040503050406030204" pitchFamily="18" charset="0"/>
                        </a:rPr>
                        <m:t>𝑆𝑆𝑆</m:t>
                      </m:r>
                      <m:r>
                        <a:rPr lang="cs-CZ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000" b="0" i="1" smtClean="0">
                              <a:latin typeface="Cambria Math" panose="02040503050406030204" pitchFamily="18" charset="0"/>
                            </a:rPr>
                            <m:t>3[</m:t>
                          </m:r>
                          <m:d>
                            <m:dPr>
                              <m:ctrlPr>
                                <a:rPr lang="cs-CZ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11,17−11,95</m:t>
                              </m:r>
                            </m:e>
                          </m:d>
                        </m:e>
                        <m:sup>
                          <m:r>
                            <a:rPr lang="cs-CZ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11,67−11,95</m:t>
                              </m:r>
                            </m:e>
                          </m:d>
                        </m:e>
                        <m:sup>
                          <m:r>
                            <a:rPr lang="cs-CZ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13,70−11,95</m:t>
                              </m:r>
                            </m:e>
                          </m:d>
                        </m:e>
                        <m:sup>
                          <m:r>
                            <a:rPr lang="cs-CZ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11,37−11,95</m:t>
                              </m:r>
                            </m:e>
                          </m:d>
                        </m:e>
                        <m:sup>
                          <m:r>
                            <a:rPr lang="cs-CZ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000" b="0" i="1" smtClean="0">
                                  <a:latin typeface="Cambria Math" panose="02040503050406030204" pitchFamily="18" charset="0"/>
                                </a:rPr>
                                <m:t>11,87−11,95</m:t>
                              </m:r>
                            </m:e>
                          </m:d>
                        </m:e>
                        <m:sup>
                          <m:r>
                            <a:rPr lang="cs-CZ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000" b="0" i="1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cs-CZ" sz="1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cs-CZ" sz="1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000" b="1" i="1" smtClean="0">
                          <a:latin typeface="Cambria Math" panose="02040503050406030204" pitchFamily="18" charset="0"/>
                        </a:rPr>
                        <m:t>𝟑𝟏</m:t>
                      </m:r>
                    </m:oMath>
                  </m:oMathPara>
                </a14:m>
                <a:endParaRPr lang="cs-CZ" sz="1000" b="1" dirty="0"/>
              </a:p>
              <a:p>
                <a:pPr>
                  <a:spcBef>
                    <a:spcPts val="0"/>
                  </a:spcBef>
                </a:pPr>
                <a:r>
                  <a:rPr lang="cs-CZ" sz="1600" dirty="0"/>
                  <a:t>spočteme F-statistiku a její stupně volnosti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sz="1400" dirty="0"/>
                  <a:t>F-statistika má dvoje stupně volnosti</a:t>
                </a:r>
              </a:p>
              <a:p>
                <a:pPr marL="25200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2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  <m:t>0,40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  <m:t>3−1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cs-CZ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cs-CZ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  <m:t>15,32−12,31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cs-CZ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200" b="0" i="1" smtClean="0">
                                          <a:latin typeface="Cambria Math" panose="02040503050406030204" pitchFamily="18" charset="0"/>
                                        </a:rPr>
                                        <m:t>5−1</m:t>
                                      </m:r>
                                    </m:e>
                                  </m:d>
                                  <m: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d>
                                    <m:dPr>
                                      <m:ctrlPr>
                                        <a:rPr lang="cs-CZ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200" b="0" i="1" smtClean="0">
                                          <a:latin typeface="Cambria Math" panose="02040503050406030204" pitchFamily="18" charset="0"/>
                                        </a:rPr>
                                        <m:t>3−1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</m:den>
                      </m:f>
                      <m:r>
                        <a:rPr lang="cs-CZ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12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200" b="1" i="1" smtClean="0">
                          <a:latin typeface="Cambria Math" panose="02040503050406030204" pitchFamily="18" charset="0"/>
                        </a:rPr>
                        <m:t>𝟓𝟑𝟒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  <m:sub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200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  <m:sub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cs-CZ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1200" i="1">
                              <a:latin typeface="Cambria Math" panose="02040503050406030204" pitchFamily="18" charset="0"/>
                            </a:rPr>
                            <m:t>0,95</m:t>
                          </m:r>
                        </m:sub>
                      </m:sSub>
                      <m:r>
                        <a:rPr lang="cs-CZ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200" b="0" i="1" smtClean="0">
                          <a:latin typeface="Cambria Math" panose="02040503050406030204" pitchFamily="18" charset="0"/>
                        </a:rPr>
                        <m:t>4,45</m:t>
                      </m:r>
                    </m:oMath>
                  </m:oMathPara>
                </a14:m>
                <a:endParaRPr lang="cs-CZ" sz="1200" dirty="0"/>
              </a:p>
            </p:txBody>
          </p:sp>
        </mc:Choice>
        <mc:Fallback xmlns="">
          <p:sp>
            <p:nvSpPr>
              <p:cNvPr id="16" name="Zástupný obsah 15">
                <a:extLst>
                  <a:ext uri="{FF2B5EF4-FFF2-40B4-BE49-F238E27FC236}">
                    <a16:creationId xmlns:a16="http://schemas.microsoft.com/office/drawing/2014/main" id="{8946E3C4-2F87-49B8-9543-A55A9D9413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000" y="900000"/>
                <a:ext cx="8676480" cy="5437031"/>
              </a:xfrm>
              <a:blipFill>
                <a:blip r:embed="rId2"/>
                <a:stretch>
                  <a:fillRect l="-281" t="-3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E49312-AD17-414D-AC26-3B31953B01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0900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EE98658-28CE-4CA8-B57A-1E48014DBA48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graphicFrame>
        <p:nvGraphicFramePr>
          <p:cNvPr id="19" name="Tabulka 18">
            <a:extLst>
              <a:ext uri="{FF2B5EF4-FFF2-40B4-BE49-F238E27FC236}">
                <a16:creationId xmlns:a16="http://schemas.microsoft.com/office/drawing/2014/main" id="{7A99DAA3-A428-4268-8F08-0614908BD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212405"/>
              </p:ext>
            </p:extLst>
          </p:nvPr>
        </p:nvGraphicFramePr>
        <p:xfrm>
          <a:off x="6954672" y="3690861"/>
          <a:ext cx="2016000" cy="1603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98350945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60295379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81717485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89586033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běžec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čas A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čas B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čas C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11678275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10,2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12,1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11,2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299288647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11,7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11,1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12,2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27749092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13,6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14,2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13,3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395837829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11,8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11,5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10,8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161086503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11,7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12,0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11,9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1465327005"/>
                  </a:ext>
                </a:extLst>
              </a:tr>
            </a:tbl>
          </a:graphicData>
        </a:graphic>
      </p:graphicFrame>
      <p:pic>
        <p:nvPicPr>
          <p:cNvPr id="24" name="Zástupný obsah 10">
            <a:extLst>
              <a:ext uri="{FF2B5EF4-FFF2-40B4-BE49-F238E27FC236}">
                <a16:creationId xmlns:a16="http://schemas.microsoft.com/office/drawing/2014/main" id="{66523265-C421-4570-9621-3D02B5C65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28000" y="3996000"/>
            <a:ext cx="195099" cy="19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2E761509-686B-4090-A34B-07C53DF55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000" y="5061600"/>
            <a:ext cx="195099" cy="195099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AE0858FD-064F-43F5-9F32-4EE38B765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000" y="4262400"/>
            <a:ext cx="195099" cy="19509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23F7389-DC55-4198-A3C2-6B091B409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000" y="4528800"/>
            <a:ext cx="195099" cy="195099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97C7FA8F-E03E-4195-BB79-8C162BC702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8000" y="4795200"/>
            <a:ext cx="195099" cy="19509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F36611C-81BC-4FA1-99FE-D7DFC49AE6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352890"/>
            <a:ext cx="336042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40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7560000" cy="1080000"/>
          </a:xfrm>
        </p:spPr>
        <p:txBody>
          <a:bodyPr/>
          <a:lstStyle/>
          <a:p>
            <a:r>
              <a:rPr lang="cs-CZ" dirty="0"/>
              <a:t>Kuchařka základních parametrických testů o středních hodnotách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16000" y="1260000"/>
            <a:ext cx="8640000" cy="5256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jeden výběr = jeden sloupec dat</a:t>
            </a:r>
          </a:p>
          <a:p>
            <a:pPr lvl="2"/>
            <a:r>
              <a:rPr lang="cs-CZ" b="1" dirty="0" err="1">
                <a:solidFill>
                  <a:schemeClr val="tx1"/>
                </a:solidFill>
              </a:rPr>
              <a:t>jednovýběrový</a:t>
            </a:r>
            <a:r>
              <a:rPr lang="cs-CZ" b="1" dirty="0">
                <a:solidFill>
                  <a:schemeClr val="tx1"/>
                </a:solidFill>
              </a:rPr>
              <a:t> t-test</a:t>
            </a:r>
          </a:p>
          <a:p>
            <a:r>
              <a:rPr lang="cs-CZ" dirty="0">
                <a:solidFill>
                  <a:srgbClr val="0000FF"/>
                </a:solidFill>
              </a:rPr>
              <a:t>nezávislé výběry = jeden sloupec dat + identifikátor bloků datové matice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dva bloky</a:t>
            </a:r>
          </a:p>
          <a:p>
            <a:pPr lvl="2"/>
            <a:r>
              <a:rPr lang="cs-CZ" b="1" dirty="0" err="1">
                <a:solidFill>
                  <a:schemeClr val="tx1"/>
                </a:solidFill>
              </a:rPr>
              <a:t>dvouvýběrový</a:t>
            </a:r>
            <a:r>
              <a:rPr lang="cs-CZ" b="1" dirty="0">
                <a:solidFill>
                  <a:schemeClr val="tx1"/>
                </a:solidFill>
              </a:rPr>
              <a:t> t-test pro shodné rozptyly ve skupinách</a:t>
            </a:r>
          </a:p>
          <a:p>
            <a:pPr lvl="2"/>
            <a:r>
              <a:rPr lang="cs-CZ" b="1" dirty="0" err="1">
                <a:solidFill>
                  <a:schemeClr val="tx1"/>
                </a:solidFill>
              </a:rPr>
              <a:t>dvouvýběrový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Welchův</a:t>
            </a:r>
            <a:r>
              <a:rPr lang="cs-CZ" b="1" dirty="0">
                <a:solidFill>
                  <a:schemeClr val="tx1"/>
                </a:solidFill>
              </a:rPr>
              <a:t> t-test pro neshodné rozptyly ve skupinách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více než dva bloky</a:t>
            </a:r>
          </a:p>
          <a:p>
            <a:pPr lvl="2"/>
            <a:r>
              <a:rPr lang="cs-CZ" b="1" dirty="0">
                <a:solidFill>
                  <a:schemeClr val="tx1"/>
                </a:solidFill>
              </a:rPr>
              <a:t>jednoduchá ANOVA</a:t>
            </a:r>
          </a:p>
          <a:p>
            <a:r>
              <a:rPr lang="cs-CZ" dirty="0">
                <a:solidFill>
                  <a:srgbClr val="0000FF"/>
                </a:solidFill>
              </a:rPr>
              <a:t>závislé výběry = několik sloupců dat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dva sloupce</a:t>
            </a:r>
          </a:p>
          <a:p>
            <a:pPr lvl="2"/>
            <a:r>
              <a:rPr lang="cs-CZ" b="1" dirty="0">
                <a:solidFill>
                  <a:schemeClr val="tx1"/>
                </a:solidFill>
              </a:rPr>
              <a:t>párový t-test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více než dva sloupce</a:t>
            </a:r>
          </a:p>
          <a:p>
            <a:pPr lvl="2"/>
            <a:r>
              <a:rPr lang="cs-CZ" b="1" dirty="0">
                <a:solidFill>
                  <a:schemeClr val="tx1"/>
                </a:solidFill>
              </a:rPr>
              <a:t>ANOVA pro opakovaná měření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850900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EE98658-28CE-4CA8-B57A-1E48014DBA48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761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F24C3F-1B78-4067-936C-C95E7E10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středních hodnot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A2357C-52BC-48FD-8B51-EE890301E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Nulové hypotézy se týkají středních hodnot distribucí, z nichž pochází pozorovaná data</a:t>
            </a:r>
          </a:p>
          <a:p>
            <a:pPr lvl="1"/>
            <a:r>
              <a:rPr lang="cs-CZ" dirty="0"/>
              <a:t>Rovnost střední hodnoty zadané konstantě </a:t>
            </a:r>
          </a:p>
          <a:p>
            <a:pPr lvl="1"/>
            <a:r>
              <a:rPr lang="cs-CZ" dirty="0"/>
              <a:t>Shoda středních hodnot dvou nebo více náhodných veličin</a:t>
            </a:r>
          </a:p>
          <a:p>
            <a:r>
              <a:rPr lang="cs-CZ" dirty="0"/>
              <a:t>Cílem je prokázat odchylky reprezentované alternativní hypotézou</a:t>
            </a:r>
          </a:p>
          <a:p>
            <a:pPr lvl="1"/>
            <a:r>
              <a:rPr lang="cs-CZ" dirty="0"/>
              <a:t>Střední hodnota je jiná než zadaná konstanta</a:t>
            </a:r>
          </a:p>
          <a:p>
            <a:pPr lvl="1"/>
            <a:r>
              <a:rPr lang="cs-CZ" dirty="0"/>
              <a:t>Alespoň jedna veličina má jinou střední hodnotu než ostatní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AC8EA0-4BFC-40E4-986F-ACE2DFC3F6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0900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EE98658-28CE-4CA8-B57A-1E48014DBA48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949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testů o středních hodnotách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jednovýběrové</a:t>
            </a:r>
            <a:r>
              <a:rPr lang="cs-CZ" dirty="0">
                <a:solidFill>
                  <a:schemeClr val="tx1"/>
                </a:solidFill>
              </a:rPr>
              <a:t> testy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zkoumáme jednu náhodnou veličinu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data v jednom sloupci datové matice</a:t>
            </a:r>
          </a:p>
          <a:p>
            <a:r>
              <a:rPr lang="cs-CZ" dirty="0">
                <a:solidFill>
                  <a:schemeClr val="tx1"/>
                </a:solidFill>
              </a:rPr>
              <a:t>testy pro závislé výběry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párové pro dva výběry, </a:t>
            </a:r>
            <a:r>
              <a:rPr lang="cs-CZ" dirty="0" err="1">
                <a:solidFill>
                  <a:schemeClr val="tx1"/>
                </a:solidFill>
              </a:rPr>
              <a:t>vícevýběrové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data ve dvou nebo více sloupcích datové matice</a:t>
            </a:r>
          </a:p>
          <a:p>
            <a:r>
              <a:rPr lang="cs-CZ" dirty="0">
                <a:solidFill>
                  <a:schemeClr val="tx1"/>
                </a:solidFill>
              </a:rPr>
              <a:t>testy pro nezávislé výběry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dvouvýběrové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vícevýběrové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data v jednom sloupci, datová matice rozdělená na bloky různé délky určené jinou nominální proměnnou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850900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EE98658-28CE-4CA8-B57A-1E48014DBA48}" type="slidenum">
              <a:rPr lang="cs-CZ" smtClean="0"/>
              <a:pPr>
                <a:defRPr/>
              </a:pPr>
              <a:t>3</a:t>
            </a:fld>
            <a:endParaRPr lang="cs-CZ" dirty="0">
              <a:solidFill>
                <a:prstClr val="white">
                  <a:lumMod val="9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69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033FC1-767F-4890-8742-93E05F52A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Parametrické testy o středních hodnotách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356C6B-7799-468C-A87D-2C3F354F6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Předpoklady:</a:t>
            </a:r>
          </a:p>
          <a:p>
            <a:r>
              <a:rPr lang="cs-CZ" dirty="0"/>
              <a:t>Nezávislost pozorování</a:t>
            </a:r>
          </a:p>
          <a:p>
            <a:r>
              <a:rPr lang="cs-CZ" dirty="0"/>
              <a:t>Nezávislost skutečných hodnot a chyb</a:t>
            </a:r>
          </a:p>
          <a:p>
            <a:r>
              <a:rPr lang="cs-CZ" dirty="0"/>
              <a:t>data pocházejí z normálního (Gaussova) rozdělení</a:t>
            </a:r>
          </a:p>
          <a:p>
            <a:pPr lvl="1"/>
            <a:r>
              <a:rPr lang="cs-CZ" dirty="0"/>
              <a:t>parametry normálního rozdělení</a:t>
            </a:r>
          </a:p>
          <a:p>
            <a:pPr lvl="2"/>
            <a:r>
              <a:rPr lang="cs-CZ" dirty="0"/>
              <a:t>Střední hodnota </a:t>
            </a:r>
            <a:r>
              <a:rPr lang="el-GR" i="1" dirty="0">
                <a:solidFill>
                  <a:srgbClr val="0000FF"/>
                </a:solidFill>
              </a:rPr>
              <a:t>μ</a:t>
            </a:r>
            <a:endParaRPr lang="cs-CZ" i="1" dirty="0">
              <a:solidFill>
                <a:srgbClr val="0000FF"/>
              </a:solidFill>
            </a:endParaRPr>
          </a:p>
          <a:p>
            <a:pPr lvl="3"/>
            <a:r>
              <a:rPr lang="cs-CZ" dirty="0"/>
              <a:t>Neznámý parametr, jeho hodnotu testujeme</a:t>
            </a:r>
          </a:p>
          <a:p>
            <a:pPr lvl="2"/>
            <a:r>
              <a:rPr lang="cs-CZ" dirty="0"/>
              <a:t>Rozptyl </a:t>
            </a:r>
            <a:r>
              <a:rPr lang="el-GR" i="1" dirty="0">
                <a:solidFill>
                  <a:srgbClr val="0000FF"/>
                </a:solidFill>
              </a:rPr>
              <a:t>σ</a:t>
            </a:r>
            <a:r>
              <a:rPr lang="cs-CZ" i="1" baseline="30000" dirty="0">
                <a:solidFill>
                  <a:srgbClr val="0000FF"/>
                </a:solidFill>
              </a:rPr>
              <a:t>2</a:t>
            </a:r>
          </a:p>
          <a:p>
            <a:pPr lvl="3"/>
            <a:r>
              <a:rPr lang="cs-CZ" dirty="0"/>
              <a:t>Je-li rozptyl známý, používáme z-testy</a:t>
            </a:r>
          </a:p>
          <a:p>
            <a:pPr lvl="3"/>
            <a:r>
              <a:rPr lang="cs-CZ" dirty="0"/>
              <a:t>Je-li rozptyl neznámý a odhadujeme ho z dat, používáme Studentovy t-testy</a:t>
            </a:r>
          </a:p>
          <a:p>
            <a:r>
              <a:rPr lang="cs-CZ" i="1" dirty="0"/>
              <a:t>Skupiny se nepřekrývají</a:t>
            </a:r>
          </a:p>
          <a:p>
            <a:r>
              <a:rPr lang="cs-CZ" i="1" dirty="0"/>
              <a:t>Shoda rozptylů ve skupinách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461E3D-AE77-43B7-B4F6-5E3C2E578B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0900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EE98658-28CE-4CA8-B57A-1E48014DBA48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019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5A58D-D252-46AF-9D2B-2D88B1B6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Jednovýběrový</a:t>
            </a:r>
            <a:r>
              <a:rPr lang="cs-CZ" dirty="0"/>
              <a:t> t-test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8E3A943-E929-476D-A388-6D7D3B644F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0</a:t>
            </a:r>
            <a:r>
              <a:rPr lang="cs-CZ" dirty="0"/>
              <a:t>: střední hodnota je rovna zadané konstantě</a:t>
            </a:r>
          </a:p>
          <a:p>
            <a:pPr lvl="1"/>
            <a:r>
              <a:rPr lang="el-GR" i="1" dirty="0">
                <a:solidFill>
                  <a:srgbClr val="0000FF"/>
                </a:solidFill>
              </a:rPr>
              <a:t>μ</a:t>
            </a:r>
            <a:r>
              <a:rPr lang="cs-CZ" i="1" dirty="0">
                <a:solidFill>
                  <a:srgbClr val="0000FF"/>
                </a:solidFill>
              </a:rPr>
              <a:t> =</a:t>
            </a:r>
            <a:r>
              <a:rPr lang="el-GR" i="1" dirty="0">
                <a:solidFill>
                  <a:srgbClr val="0000FF"/>
                </a:solidFill>
              </a:rPr>
              <a:t> μ</a:t>
            </a:r>
            <a:r>
              <a:rPr lang="cs-CZ" i="1" baseline="-25000" dirty="0">
                <a:solidFill>
                  <a:srgbClr val="0000FF"/>
                </a:solidFill>
              </a:rPr>
              <a:t>0</a:t>
            </a:r>
            <a:endParaRPr lang="cs-CZ" i="1" baseline="30000" dirty="0">
              <a:solidFill>
                <a:srgbClr val="0000FF"/>
              </a:solidFill>
            </a:endParaRPr>
          </a:p>
          <a:p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A</a:t>
            </a:r>
            <a:r>
              <a:rPr lang="cs-CZ" dirty="0"/>
              <a:t>: střední hodnota se liší od zadané konstanty</a:t>
            </a:r>
          </a:p>
          <a:p>
            <a:pPr lvl="1"/>
            <a:r>
              <a:rPr lang="el-GR" i="1" dirty="0">
                <a:solidFill>
                  <a:srgbClr val="0000FF"/>
                </a:solidFill>
              </a:rPr>
              <a:t>μ</a:t>
            </a:r>
            <a:r>
              <a:rPr lang="cs-CZ" i="1" dirty="0">
                <a:solidFill>
                  <a:srgbClr val="0000FF"/>
                </a:solidFill>
              </a:rPr>
              <a:t> ≠</a:t>
            </a:r>
            <a:r>
              <a:rPr lang="el-GR" i="1" dirty="0">
                <a:solidFill>
                  <a:srgbClr val="0000FF"/>
                </a:solidFill>
              </a:rPr>
              <a:t> μ</a:t>
            </a:r>
            <a:r>
              <a:rPr lang="cs-CZ" i="1" baseline="-25000" dirty="0">
                <a:solidFill>
                  <a:srgbClr val="0000FF"/>
                </a:solidFill>
              </a:rPr>
              <a:t>0</a:t>
            </a:r>
            <a:endParaRPr lang="cs-CZ" i="1" baseline="30000" dirty="0">
              <a:solidFill>
                <a:srgbClr val="0000FF"/>
              </a:solidFill>
            </a:endParaRPr>
          </a:p>
          <a:p>
            <a:r>
              <a:rPr lang="cs-CZ" dirty="0"/>
              <a:t>data pochází z normálního rozdělení</a:t>
            </a:r>
          </a:p>
          <a:p>
            <a:pPr lvl="1"/>
            <a:r>
              <a:rPr lang="cs-CZ" dirty="0"/>
              <a:t>před započetím testování ověř normalitu dat</a:t>
            </a:r>
          </a:p>
          <a:p>
            <a:pPr lvl="2"/>
            <a:r>
              <a:rPr lang="cs-CZ" dirty="0"/>
              <a:t>platí pro malé soubory (</a:t>
            </a:r>
            <a:r>
              <a:rPr lang="cs-CZ" dirty="0">
                <a:solidFill>
                  <a:srgbClr val="C00000"/>
                </a:solidFill>
              </a:rPr>
              <a:t>n &lt; 30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zákon velkých čísel</a:t>
            </a:r>
          </a:p>
          <a:p>
            <a:r>
              <a:rPr lang="cs-CZ" dirty="0"/>
              <a:t>rozptyl </a:t>
            </a:r>
            <a:r>
              <a:rPr lang="el-GR" i="1" dirty="0">
                <a:solidFill>
                  <a:srgbClr val="0000FF"/>
                </a:solidFill>
              </a:rPr>
              <a:t>σ</a:t>
            </a:r>
            <a:r>
              <a:rPr lang="cs-CZ" i="1" baseline="30000" dirty="0">
                <a:solidFill>
                  <a:srgbClr val="0000FF"/>
                </a:solidFill>
              </a:rPr>
              <a:t>2</a:t>
            </a:r>
            <a:r>
              <a:rPr lang="cs-CZ" i="1" dirty="0">
                <a:solidFill>
                  <a:srgbClr val="0000FF"/>
                </a:solidFill>
              </a:rPr>
              <a:t> </a:t>
            </a:r>
            <a:r>
              <a:rPr lang="cs-CZ" dirty="0"/>
              <a:t>neznáme</a:t>
            </a:r>
          </a:p>
          <a:p>
            <a:pPr lvl="1"/>
            <a:r>
              <a:rPr lang="cs-CZ" dirty="0"/>
              <a:t>v testové statistice použijeme jeho odhad na základě dat</a:t>
            </a:r>
          </a:p>
          <a:p>
            <a:r>
              <a:rPr lang="cs-CZ" dirty="0"/>
              <a:t>střední hodnotu </a:t>
            </a:r>
            <a:r>
              <a:rPr lang="el-GR" i="1" dirty="0">
                <a:solidFill>
                  <a:srgbClr val="0000FF"/>
                </a:solidFill>
              </a:rPr>
              <a:t>μ</a:t>
            </a:r>
            <a:r>
              <a:rPr lang="cs-CZ" dirty="0"/>
              <a:t> neznáme</a:t>
            </a:r>
          </a:p>
          <a:p>
            <a:pPr lvl="1"/>
            <a:r>
              <a:rPr lang="cs-CZ" dirty="0"/>
              <a:t>střední hodnota je předmětem testování</a:t>
            </a:r>
          </a:p>
          <a:p>
            <a:pPr lvl="1"/>
            <a:r>
              <a:rPr lang="cs-CZ" dirty="0"/>
              <a:t>v testové statistice se vyskytuje její odhad na základě dat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obsah 6">
                <a:extLst>
                  <a:ext uri="{FF2B5EF4-FFF2-40B4-BE49-F238E27FC236}">
                    <a16:creationId xmlns:a16="http://schemas.microsoft.com/office/drawing/2014/main" id="{18B4BE72-1280-4BCB-B86E-A0B965D024A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noFill/>
              <a:ln w="76200">
                <a:solidFill>
                  <a:srgbClr val="0099FF"/>
                </a:solidFill>
                <a:miter lim="800000"/>
                <a:headEnd/>
                <a:tailEnd/>
              </a:ln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Arial" charset="0"/>
                </a:pPr>
                <a:r>
                  <a:rPr lang="cs-CZ" dirty="0">
                    <a:solidFill>
                      <a:srgbClr val="262626"/>
                    </a:solidFill>
                    <a:latin typeface="Calibri" pitchFamily="34" charset="0"/>
                  </a:rPr>
                  <a:t>spočti výběrový průměr</a:t>
                </a:r>
              </a:p>
              <a:p>
                <a:pPr marL="457200" lvl="1"/>
                <a:r>
                  <a:rPr lang="cs-CZ" dirty="0">
                    <a:solidFill>
                      <a:schemeClr val="tx1"/>
                    </a:solidFill>
                  </a:rPr>
                  <a:t>odhad střední hodnoty</a:t>
                </a:r>
              </a:p>
              <a:p>
                <a:pPr marL="457200"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cs-CZ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dirty="0">
                  <a:solidFill>
                    <a:schemeClr val="tx1"/>
                  </a:solidFill>
                </a:endParaRPr>
              </a:p>
              <a:p>
                <a:pPr>
                  <a:buFont typeface="Arial" charset="0"/>
                </a:pPr>
                <a:r>
                  <a:rPr lang="cs-CZ" dirty="0">
                    <a:solidFill>
                      <a:srgbClr val="262626"/>
                    </a:solidFill>
                    <a:latin typeface="Calibri" pitchFamily="34" charset="0"/>
                  </a:rPr>
                  <a:t>spočti výběrový rozptyl resp. směrodatnou odchylku</a:t>
                </a:r>
              </a:p>
              <a:p>
                <a:pPr marL="457200" lvl="1"/>
                <a:r>
                  <a:rPr lang="cs-CZ" dirty="0">
                    <a:solidFill>
                      <a:schemeClr val="tx1"/>
                    </a:solidFill>
                  </a:rPr>
                  <a:t>odhad rozptylu</a:t>
                </a:r>
              </a:p>
              <a:p>
                <a:pPr marL="457200" lvl="1"/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cs-CZ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cs-CZ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cs-CZ" dirty="0">
                  <a:solidFill>
                    <a:schemeClr val="tx1"/>
                  </a:solidFill>
                </a:endParaRPr>
              </a:p>
              <a:p>
                <a:pPr>
                  <a:buFont typeface="Arial" charset="0"/>
                </a:pPr>
                <a:r>
                  <a:rPr lang="cs-CZ" dirty="0">
                    <a:solidFill>
                      <a:srgbClr val="262626"/>
                    </a:solidFill>
                    <a:latin typeface="Calibri" pitchFamily="34" charset="0"/>
                  </a:rPr>
                  <a:t>spočti testovou </a:t>
                </a:r>
                <a:r>
                  <a:rPr lang="cs-CZ" dirty="0">
                    <a:solidFill>
                      <a:srgbClr val="0000FF"/>
                    </a:solidFill>
                    <a:latin typeface="Calibri" pitchFamily="34" charset="0"/>
                  </a:rPr>
                  <a:t>t-statistiku</a:t>
                </a:r>
              </a:p>
              <a:p>
                <a:pPr marL="457200" lvl="1"/>
                <a14:m>
                  <m:oMath xmlns:m="http://schemas.openxmlformats.org/officeDocument/2006/math">
                    <m:r>
                      <a:rPr lang="cs-CZ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cs-CZ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cs-CZ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cs-CZ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cs-CZ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cs-CZ" dirty="0">
                  <a:solidFill>
                    <a:schemeClr val="tx1"/>
                  </a:solidFill>
                </a:endParaRPr>
              </a:p>
              <a:p>
                <a:pPr>
                  <a:buFont typeface="Arial" charset="0"/>
                </a:pPr>
                <a:r>
                  <a:rPr lang="cs-CZ" dirty="0">
                    <a:solidFill>
                      <a:srgbClr val="0000FF"/>
                    </a:solidFill>
                    <a:latin typeface="Calibri" pitchFamily="34" charset="0"/>
                  </a:rPr>
                  <a:t>t-statistika</a:t>
                </a:r>
                <a:r>
                  <a:rPr lang="cs-CZ" dirty="0">
                    <a:solidFill>
                      <a:srgbClr val="262626"/>
                    </a:solidFill>
                    <a:latin typeface="Calibri" pitchFamily="34" charset="0"/>
                  </a:rPr>
                  <a:t> má za platnosti nulové hypotézy </a:t>
                </a:r>
                <a:r>
                  <a:rPr lang="cs-CZ" dirty="0">
                    <a:solidFill>
                      <a:srgbClr val="0000FF"/>
                    </a:solidFill>
                    <a:latin typeface="Calibri" pitchFamily="34" charset="0"/>
                  </a:rPr>
                  <a:t>Studentovo t-rozdělení</a:t>
                </a:r>
                <a:r>
                  <a:rPr lang="cs-CZ" dirty="0">
                    <a:solidFill>
                      <a:srgbClr val="262626"/>
                    </a:solidFill>
                    <a:latin typeface="Calibri" pitchFamily="34" charset="0"/>
                  </a:rPr>
                  <a:t> </a:t>
                </a:r>
                <a:br>
                  <a:rPr lang="cs-CZ" dirty="0">
                    <a:solidFill>
                      <a:srgbClr val="262626"/>
                    </a:solidFill>
                    <a:latin typeface="Calibri" pitchFamily="34" charset="0"/>
                  </a:rPr>
                </a:br>
                <a:r>
                  <a:rPr lang="cs-CZ" dirty="0">
                    <a:solidFill>
                      <a:srgbClr val="262626"/>
                    </a:solidFill>
                    <a:latin typeface="Calibri" pitchFamily="34" charset="0"/>
                  </a:rPr>
                  <a:t>o </a:t>
                </a:r>
                <a:r>
                  <a:rPr lang="cs-CZ" dirty="0">
                    <a:solidFill>
                      <a:srgbClr val="0000FF"/>
                    </a:solidFill>
                    <a:latin typeface="Calibri" pitchFamily="34" charset="0"/>
                  </a:rPr>
                  <a:t>n-1</a:t>
                </a:r>
                <a:r>
                  <a:rPr lang="cs-CZ" dirty="0">
                    <a:solidFill>
                      <a:srgbClr val="262626"/>
                    </a:solidFill>
                    <a:latin typeface="Calibri" pitchFamily="34" charset="0"/>
                  </a:rPr>
                  <a:t> stupních volnosti</a:t>
                </a:r>
              </a:p>
              <a:p>
                <a:pPr marL="457200" lvl="1"/>
                <a:r>
                  <a:rPr lang="cs-CZ" dirty="0">
                    <a:solidFill>
                      <a:schemeClr val="tx1"/>
                    </a:solidFill>
                  </a:rPr>
                  <a:t>kritické hodnoty jsou kvantily </a:t>
                </a:r>
                <a:r>
                  <a:rPr lang="cs-CZ" dirty="0">
                    <a:solidFill>
                      <a:srgbClr val="0000FF"/>
                    </a:solidFill>
                  </a:rPr>
                  <a:t>t-rozdělení</a:t>
                </a:r>
              </a:p>
              <a:p>
                <a:pPr>
                  <a:buFont typeface="Arial" charset="0"/>
                </a:pPr>
                <a:r>
                  <a:rPr lang="cs-CZ" dirty="0">
                    <a:solidFill>
                      <a:srgbClr val="262626"/>
                    </a:solidFill>
                    <a:latin typeface="Calibri" pitchFamily="34" charset="0"/>
                  </a:rPr>
                  <a:t>Pro velký počet pozorování lze </a:t>
                </a:r>
                <a:br>
                  <a:rPr lang="cs-CZ" dirty="0">
                    <a:solidFill>
                      <a:srgbClr val="262626"/>
                    </a:solidFill>
                    <a:latin typeface="Calibri" pitchFamily="34" charset="0"/>
                  </a:rPr>
                </a:br>
                <a:r>
                  <a:rPr lang="cs-CZ" dirty="0">
                    <a:solidFill>
                      <a:srgbClr val="0000FF"/>
                    </a:solidFill>
                    <a:latin typeface="Calibri" pitchFamily="34" charset="0"/>
                  </a:rPr>
                  <a:t>t-rozdělení</a:t>
                </a:r>
                <a:r>
                  <a:rPr lang="cs-CZ" dirty="0">
                    <a:solidFill>
                      <a:srgbClr val="262626"/>
                    </a:solidFill>
                    <a:latin typeface="Calibri" pitchFamily="34" charset="0"/>
                  </a:rPr>
                  <a:t> aproximovat normálním rozdělením s nulovou střední hodnotou a jednotkovým rozptylem.</a:t>
                </a:r>
              </a:p>
            </p:txBody>
          </p:sp>
        </mc:Choice>
        <mc:Fallback xmlns="">
          <p:sp>
            <p:nvSpPr>
              <p:cNvPr id="7" name="Zástupný obsah 6">
                <a:extLst>
                  <a:ext uri="{FF2B5EF4-FFF2-40B4-BE49-F238E27FC236}">
                    <a16:creationId xmlns:a16="http://schemas.microsoft.com/office/drawing/2014/main" id="{18B4BE72-1280-4BCB-B86E-A0B965D02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77" t="-800"/>
                </a:stretch>
              </a:blipFill>
              <a:ln w="76200">
                <a:solidFill>
                  <a:srgbClr val="00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8CE9F-0444-443E-98CD-F5925E3AF3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0900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F625D45-16DF-4508-AFC3-A289EB42E4FD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234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B14BE-C1E2-4B6C-BD1E-FC87F93E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na </a:t>
            </a:r>
            <a:r>
              <a:rPr lang="cs-CZ" dirty="0" err="1"/>
              <a:t>jednovýběrový</a:t>
            </a:r>
            <a:r>
              <a:rPr lang="cs-CZ" dirty="0"/>
              <a:t> t-test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obsah 15">
                <a:extLst>
                  <a:ext uri="{FF2B5EF4-FFF2-40B4-BE49-F238E27FC236}">
                    <a16:creationId xmlns:a16="http://schemas.microsoft.com/office/drawing/2014/main" id="{8946E3C4-2F87-49B8-9543-A55A9D9413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6000" y="900000"/>
                <a:ext cx="8604472" cy="3321088"/>
              </a:xfrm>
            </p:spPr>
            <p:txBody>
              <a:bodyPr>
                <a:normAutofit/>
              </a:bodyPr>
              <a:lstStyle/>
              <a:p>
                <a:r>
                  <a:rPr lang="cs-CZ" sz="1600" dirty="0"/>
                  <a:t>Běhají běžci sprint na 100m za 12s?</a:t>
                </a:r>
              </a:p>
              <a:p>
                <a:pPr lvl="1"/>
                <a:r>
                  <a:rPr lang="cs-CZ" sz="1400" dirty="0"/>
                  <a:t>změříme časy běžců</a:t>
                </a:r>
              </a:p>
              <a:p>
                <a:r>
                  <a:rPr lang="cs-CZ" sz="1600" dirty="0"/>
                  <a:t>Spočteme průměr a výběrovou směrodatnou odchylku časů a otestujeme, zda střední hodnota je 12s.</a:t>
                </a:r>
              </a:p>
              <a:p>
                <a:pPr lvl="1"/>
                <a:r>
                  <a:rPr lang="cs-CZ" sz="1400" dirty="0"/>
                  <a:t>ověříme, zda data pochází z normálního rozdělení</a:t>
                </a:r>
              </a:p>
              <a:p>
                <a:pPr marL="422041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11,1+12,0+11,7+11,6+10,1</m:t>
                          </m:r>
                        </m:e>
                      </m:d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0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cs-CZ" sz="1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400" b="1" i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400" b="0" i="1" smtClean="0">
                                          <a:latin typeface="Cambria Math" panose="02040503050406030204" pitchFamily="18" charset="0"/>
                                        </a:rPr>
                                        <m:t>11,1−11,3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400" b="0" i="1" smtClean="0">
                                          <a:latin typeface="Cambria Math" panose="02040503050406030204" pitchFamily="18" charset="0"/>
                                        </a:rPr>
                                        <m:t>12,0−11,3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400" b="0" i="1" smtClean="0">
                                          <a:latin typeface="Cambria Math" panose="02040503050406030204" pitchFamily="18" charset="0"/>
                                        </a:rPr>
                                        <m:t>11,7−11,3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400" b="0" i="1" smtClean="0">
                                          <a:latin typeface="Cambria Math" panose="02040503050406030204" pitchFamily="18" charset="0"/>
                                        </a:rPr>
                                        <m:t>11,6−11,3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400" b="0" i="1" smtClean="0">
                                          <a:latin typeface="Cambria Math" panose="02040503050406030204" pitchFamily="18" charset="0"/>
                                        </a:rPr>
                                        <m:t>10,1−11,3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1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400" b="1" i="0" smtClean="0">
                          <a:latin typeface="Cambria Math" panose="02040503050406030204" pitchFamily="18" charset="0"/>
                        </a:rPr>
                        <m:t>𝟕𝟒𝟓</m:t>
                      </m:r>
                    </m:oMath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11,3−12</m:t>
                          </m:r>
                        </m:num>
                        <m:den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0,745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400" b="1" i="1" smtClean="0">
                          <a:latin typeface="Cambria Math" panose="02040503050406030204" pitchFamily="18" charset="0"/>
                        </a:rPr>
                        <m:t>𝟏𝟎𝟏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400" b="0" i="0" smtClean="0">
                          <a:latin typeface="Cambria Math" panose="02040503050406030204" pitchFamily="18" charset="0"/>
                        </a:rPr>
                        <m:t>df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=4     </m:t>
                      </m:r>
                      <m:sSub>
                        <m:sSubPr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0,025</m:t>
                          </m:r>
                        </m:sub>
                      </m:sSub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=−2,776     </m:t>
                      </m:r>
                      <m:sSub>
                        <m:sSub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97</m:t>
                          </m:r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cs-CZ" sz="1400" i="1">
                          <a:latin typeface="Cambria Math" panose="02040503050406030204" pitchFamily="18" charset="0"/>
                        </a:rPr>
                        <m:t>=2,776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6" name="Zástupný obsah 15">
                <a:extLst>
                  <a:ext uri="{FF2B5EF4-FFF2-40B4-BE49-F238E27FC236}">
                    <a16:creationId xmlns:a16="http://schemas.microsoft.com/office/drawing/2014/main" id="{8946E3C4-2F87-49B8-9543-A55A9D9413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000" y="900000"/>
                <a:ext cx="8604472" cy="3321088"/>
              </a:xfrm>
              <a:blipFill>
                <a:blip r:embed="rId2"/>
                <a:stretch>
                  <a:fillRect l="-283" t="-5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E49312-AD17-414D-AC26-3B31953B01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0900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EE98658-28CE-4CA8-B57A-1E48014DBA48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graphicFrame>
        <p:nvGraphicFramePr>
          <p:cNvPr id="19" name="Tabulka 18">
            <a:extLst>
              <a:ext uri="{FF2B5EF4-FFF2-40B4-BE49-F238E27FC236}">
                <a16:creationId xmlns:a16="http://schemas.microsoft.com/office/drawing/2014/main" id="{7A99DAA3-A428-4268-8F08-0614908BD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387619"/>
              </p:ext>
            </p:extLst>
          </p:nvPr>
        </p:nvGraphicFramePr>
        <p:xfrm>
          <a:off x="216000" y="4229080"/>
          <a:ext cx="1327622" cy="2061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719">
                  <a:extLst>
                    <a:ext uri="{9D8B030D-6E8A-4147-A177-3AD203B41FA5}">
                      <a16:colId xmlns:a16="http://schemas.microsoft.com/office/drawing/2014/main" val="3983509455"/>
                    </a:ext>
                  </a:extLst>
                </a:gridCol>
                <a:gridCol w="673903">
                  <a:extLst>
                    <a:ext uri="{9D8B030D-6E8A-4147-A177-3AD203B41FA5}">
                      <a16:colId xmlns:a16="http://schemas.microsoft.com/office/drawing/2014/main" val="3602953793"/>
                    </a:ext>
                  </a:extLst>
                </a:gridCol>
              </a:tblGrid>
              <a:tr h="343899"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běžec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čas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1167827503"/>
                  </a:ext>
                </a:extLst>
              </a:tr>
              <a:tr h="183932"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11,1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2992886474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12,0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2774909250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11,7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3958378296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11,6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1610865035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10,1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1465327005"/>
                  </a:ext>
                </a:extLst>
              </a:tr>
            </a:tbl>
          </a:graphicData>
        </a:graphic>
      </p:graphicFrame>
      <p:pic>
        <p:nvPicPr>
          <p:cNvPr id="24" name="Zástupný obsah 10">
            <a:extLst>
              <a:ext uri="{FF2B5EF4-FFF2-40B4-BE49-F238E27FC236}">
                <a16:creationId xmlns:a16="http://schemas.microsoft.com/office/drawing/2014/main" id="{66523265-C421-4570-9621-3D02B5C65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3502" y="4644987"/>
            <a:ext cx="243874" cy="24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2E761509-686B-4090-A34B-07C53DF55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12" y="6020445"/>
            <a:ext cx="243874" cy="243874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AE0858FD-064F-43F5-9F32-4EE38B765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12" y="5011301"/>
            <a:ext cx="243874" cy="243874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23F7389-DC55-4198-A3C2-6B091B409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12" y="5332538"/>
            <a:ext cx="243874" cy="243874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97C7FA8F-E03E-4195-BB79-8C162BC702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212" y="5699209"/>
            <a:ext cx="243874" cy="24387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6151569-9BB3-4F08-B48F-8719175FDED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5220379"/>
            <a:ext cx="4861560" cy="10439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120D2E8-BB03-45A6-868D-EAB2F6FAA65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9676" y="4437112"/>
            <a:ext cx="341376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4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5A58D-D252-46AF-9D2B-2D88B1B6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Párový t-test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8E3A943-E929-476D-A388-6D7D3B644F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dva závislé výběry</a:t>
            </a:r>
          </a:p>
          <a:p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0</a:t>
            </a:r>
            <a:r>
              <a:rPr lang="cs-CZ" dirty="0"/>
              <a:t>: obě pozorované veličiny pochází z rozdělení se stejnou střední hodnotou</a:t>
            </a:r>
          </a:p>
          <a:p>
            <a:pPr lvl="1"/>
            <a:r>
              <a:rPr lang="el-GR" i="1" dirty="0">
                <a:solidFill>
                  <a:srgbClr val="0000FF"/>
                </a:solidFill>
              </a:rPr>
              <a:t>μ</a:t>
            </a:r>
            <a:r>
              <a:rPr lang="cs-CZ" i="1" baseline="-25000" dirty="0">
                <a:solidFill>
                  <a:srgbClr val="0000FF"/>
                </a:solidFill>
              </a:rPr>
              <a:t>1</a:t>
            </a:r>
            <a:r>
              <a:rPr lang="cs-CZ" i="1" dirty="0">
                <a:solidFill>
                  <a:srgbClr val="0000FF"/>
                </a:solidFill>
              </a:rPr>
              <a:t> =</a:t>
            </a:r>
            <a:r>
              <a:rPr lang="el-GR" i="1" dirty="0">
                <a:solidFill>
                  <a:srgbClr val="0000FF"/>
                </a:solidFill>
              </a:rPr>
              <a:t> μ</a:t>
            </a:r>
            <a:r>
              <a:rPr lang="cs-CZ" i="1" baseline="-25000" dirty="0">
                <a:solidFill>
                  <a:srgbClr val="0000FF"/>
                </a:solidFill>
              </a:rPr>
              <a:t>2</a:t>
            </a:r>
            <a:endParaRPr lang="cs-CZ" i="1" baseline="30000" dirty="0">
              <a:solidFill>
                <a:srgbClr val="0000FF"/>
              </a:solidFill>
            </a:endParaRPr>
          </a:p>
          <a:p>
            <a:r>
              <a:rPr lang="cs-CZ" dirty="0">
                <a:solidFill>
                  <a:srgbClr val="0000FF"/>
                </a:solidFill>
              </a:rPr>
              <a:t>H</a:t>
            </a:r>
            <a:r>
              <a:rPr lang="cs-CZ" baseline="-25000" dirty="0">
                <a:solidFill>
                  <a:srgbClr val="0000FF"/>
                </a:solidFill>
              </a:rPr>
              <a:t>A</a:t>
            </a:r>
            <a:r>
              <a:rPr lang="cs-CZ" dirty="0"/>
              <a:t>: střední hodnoty rozdělení pozorovaných veličin se liší</a:t>
            </a:r>
          </a:p>
          <a:p>
            <a:pPr lvl="1"/>
            <a:r>
              <a:rPr lang="el-GR" i="1" dirty="0">
                <a:solidFill>
                  <a:srgbClr val="0000FF"/>
                </a:solidFill>
              </a:rPr>
              <a:t>μ</a:t>
            </a:r>
            <a:r>
              <a:rPr lang="cs-CZ" i="1" baseline="-25000" dirty="0">
                <a:solidFill>
                  <a:srgbClr val="0000FF"/>
                </a:solidFill>
              </a:rPr>
              <a:t>1 </a:t>
            </a:r>
            <a:r>
              <a:rPr lang="cs-CZ" i="1" dirty="0">
                <a:solidFill>
                  <a:srgbClr val="0000FF"/>
                </a:solidFill>
              </a:rPr>
              <a:t>≠</a:t>
            </a:r>
            <a:r>
              <a:rPr lang="el-GR" i="1" dirty="0">
                <a:solidFill>
                  <a:srgbClr val="0000FF"/>
                </a:solidFill>
              </a:rPr>
              <a:t> μ</a:t>
            </a:r>
            <a:r>
              <a:rPr lang="cs-CZ" i="1" baseline="-25000" dirty="0">
                <a:solidFill>
                  <a:srgbClr val="0000FF"/>
                </a:solidFill>
              </a:rPr>
              <a:t>2</a:t>
            </a:r>
            <a:endParaRPr lang="cs-CZ" i="1" baseline="30000" dirty="0">
              <a:solidFill>
                <a:srgbClr val="0000FF"/>
              </a:solidFill>
            </a:endParaRPr>
          </a:p>
          <a:p>
            <a:r>
              <a:rPr lang="cs-CZ" dirty="0"/>
              <a:t>obě pozorované veličiny pochází z normálního rozdělení</a:t>
            </a:r>
          </a:p>
          <a:p>
            <a:pPr lvl="1"/>
            <a:r>
              <a:rPr lang="cs-CZ" dirty="0"/>
              <a:t>před započetím testování ověř normalitu dat</a:t>
            </a:r>
          </a:p>
          <a:p>
            <a:pPr lvl="1"/>
            <a:r>
              <a:rPr lang="cs-CZ" dirty="0"/>
              <a:t>stačí ověřit normalitu rozdílu pozorovaných veličin</a:t>
            </a:r>
          </a:p>
          <a:p>
            <a:pPr lvl="2"/>
            <a:r>
              <a:rPr lang="cs-CZ" dirty="0"/>
              <a:t>platí pro malé soubory (</a:t>
            </a:r>
            <a:r>
              <a:rPr lang="cs-CZ" dirty="0">
                <a:solidFill>
                  <a:srgbClr val="C00000"/>
                </a:solidFill>
              </a:rPr>
              <a:t>n &lt; 30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zákon velkých čísel</a:t>
            </a:r>
          </a:p>
          <a:p>
            <a:r>
              <a:rPr lang="cs-CZ" dirty="0"/>
              <a:t>rozptyly </a:t>
            </a:r>
            <a:r>
              <a:rPr lang="el-GR" i="1" dirty="0">
                <a:solidFill>
                  <a:srgbClr val="0000FF"/>
                </a:solidFill>
              </a:rPr>
              <a:t>σ</a:t>
            </a:r>
            <a:r>
              <a:rPr lang="cs-CZ" i="1" baseline="-25000" dirty="0">
                <a:solidFill>
                  <a:srgbClr val="0000FF"/>
                </a:solidFill>
              </a:rPr>
              <a:t>1</a:t>
            </a:r>
            <a:r>
              <a:rPr lang="cs-CZ" i="1" baseline="30000" dirty="0">
                <a:solidFill>
                  <a:srgbClr val="0000FF"/>
                </a:solidFill>
              </a:rPr>
              <a:t>2</a:t>
            </a:r>
            <a:r>
              <a:rPr lang="cs-CZ" i="1" dirty="0">
                <a:solidFill>
                  <a:srgbClr val="0000FF"/>
                </a:solidFill>
              </a:rPr>
              <a:t> </a:t>
            </a:r>
            <a:r>
              <a:rPr lang="cs-CZ" dirty="0"/>
              <a:t>a </a:t>
            </a:r>
            <a:r>
              <a:rPr lang="el-GR" i="1" dirty="0">
                <a:solidFill>
                  <a:srgbClr val="0000FF"/>
                </a:solidFill>
              </a:rPr>
              <a:t>σ</a:t>
            </a:r>
            <a:r>
              <a:rPr lang="cs-CZ" i="1" baseline="-25000" dirty="0">
                <a:solidFill>
                  <a:srgbClr val="0000FF"/>
                </a:solidFill>
              </a:rPr>
              <a:t>2</a:t>
            </a:r>
            <a:r>
              <a:rPr lang="cs-CZ" i="1" baseline="30000" dirty="0">
                <a:solidFill>
                  <a:srgbClr val="0000FF"/>
                </a:solidFill>
              </a:rPr>
              <a:t>2</a:t>
            </a:r>
            <a:r>
              <a:rPr lang="cs-CZ" i="1" dirty="0">
                <a:solidFill>
                  <a:srgbClr val="0000FF"/>
                </a:solidFill>
              </a:rPr>
              <a:t> </a:t>
            </a:r>
            <a:r>
              <a:rPr lang="cs-CZ" dirty="0"/>
              <a:t>neznáme</a:t>
            </a:r>
          </a:p>
          <a:p>
            <a:pPr lvl="1"/>
            <a:r>
              <a:rPr lang="cs-CZ" dirty="0"/>
              <a:t>ani nepředpokládáme, že jsou stejné nebo se liší</a:t>
            </a:r>
          </a:p>
          <a:p>
            <a:pPr lvl="1"/>
            <a:r>
              <a:rPr lang="cs-CZ" dirty="0"/>
              <a:t>v testové statistice použijeme jeho odhad rozptylu rozdílu obou veličin na základě dat</a:t>
            </a:r>
          </a:p>
          <a:p>
            <a:r>
              <a:rPr lang="cs-CZ" dirty="0"/>
              <a:t>střední hodnoty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el-GR" i="1" dirty="0">
                <a:solidFill>
                  <a:srgbClr val="0000FF"/>
                </a:solidFill>
              </a:rPr>
              <a:t>μ</a:t>
            </a:r>
            <a:r>
              <a:rPr lang="cs-CZ" i="1" baseline="-25000" dirty="0">
                <a:solidFill>
                  <a:srgbClr val="0000FF"/>
                </a:solidFill>
              </a:rPr>
              <a:t>1</a:t>
            </a:r>
            <a:r>
              <a:rPr lang="cs-CZ" i="1" dirty="0">
                <a:solidFill>
                  <a:srgbClr val="0000FF"/>
                </a:solidFill>
              </a:rPr>
              <a:t> </a:t>
            </a:r>
            <a:r>
              <a:rPr lang="cs-CZ" dirty="0"/>
              <a:t>a </a:t>
            </a:r>
            <a:r>
              <a:rPr lang="el-GR" i="1" dirty="0">
                <a:solidFill>
                  <a:srgbClr val="0000FF"/>
                </a:solidFill>
              </a:rPr>
              <a:t>μ</a:t>
            </a:r>
            <a:r>
              <a:rPr lang="cs-CZ" i="1" baseline="-25000" dirty="0">
                <a:solidFill>
                  <a:srgbClr val="0000FF"/>
                </a:solidFill>
              </a:rPr>
              <a:t>2</a:t>
            </a:r>
            <a:r>
              <a:rPr lang="cs-CZ" i="1" baseline="-25000" dirty="0"/>
              <a:t> </a:t>
            </a:r>
            <a:r>
              <a:rPr lang="cs-CZ" dirty="0"/>
              <a:t>neznáme</a:t>
            </a:r>
          </a:p>
          <a:p>
            <a:pPr lvl="1"/>
            <a:r>
              <a:rPr lang="cs-CZ" dirty="0"/>
              <a:t>střední hodnoty jsou předmětem testování</a:t>
            </a:r>
          </a:p>
          <a:p>
            <a:pPr lvl="1"/>
            <a:r>
              <a:rPr lang="cs-CZ" dirty="0"/>
              <a:t>netestujeme velikost středních hodnot, nýbrž jejich shodu</a:t>
            </a:r>
          </a:p>
          <a:p>
            <a:pPr lvl="1"/>
            <a:r>
              <a:rPr lang="cs-CZ" dirty="0"/>
              <a:t>v testové statistice se vyskytuje odhad střední hodnoty rozdílu obou veličin na základě dat</a:t>
            </a:r>
          </a:p>
          <a:p>
            <a:r>
              <a:rPr lang="cs-CZ" dirty="0">
                <a:solidFill>
                  <a:srgbClr val="0000FF"/>
                </a:solidFill>
              </a:rPr>
              <a:t>párový t-test</a:t>
            </a:r>
            <a:r>
              <a:rPr lang="cs-CZ" dirty="0"/>
              <a:t> se převádí na </a:t>
            </a:r>
            <a:r>
              <a:rPr lang="cs-CZ" dirty="0" err="1">
                <a:solidFill>
                  <a:srgbClr val="0000FF"/>
                </a:solidFill>
              </a:rPr>
              <a:t>jednovýběrový</a:t>
            </a:r>
            <a:r>
              <a:rPr lang="cs-CZ" dirty="0">
                <a:solidFill>
                  <a:srgbClr val="0000FF"/>
                </a:solidFill>
              </a:rPr>
              <a:t> t-test </a:t>
            </a:r>
            <a:r>
              <a:rPr lang="cs-CZ" dirty="0"/>
              <a:t>rozdílu pozorování</a:t>
            </a:r>
          </a:p>
          <a:p>
            <a:pPr lvl="1"/>
            <a:r>
              <a:rPr lang="cs-CZ" i="1" dirty="0" err="1">
                <a:solidFill>
                  <a:srgbClr val="C00000"/>
                </a:solidFill>
              </a:rPr>
              <a:t>y</a:t>
            </a:r>
            <a:r>
              <a:rPr lang="cs-CZ" i="1" baseline="-25000" dirty="0" err="1">
                <a:solidFill>
                  <a:srgbClr val="C00000"/>
                </a:solidFill>
              </a:rPr>
              <a:t>i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= </a:t>
            </a:r>
            <a:r>
              <a:rPr lang="cs-CZ" i="1" dirty="0">
                <a:solidFill>
                  <a:srgbClr val="C00000"/>
                </a:solidFill>
              </a:rPr>
              <a:t>x</a:t>
            </a:r>
            <a:r>
              <a:rPr lang="cs-CZ" i="1" baseline="-25000" dirty="0">
                <a:solidFill>
                  <a:srgbClr val="C00000"/>
                </a:solidFill>
              </a:rPr>
              <a:t>1i</a:t>
            </a:r>
            <a:r>
              <a:rPr lang="cs-CZ" dirty="0">
                <a:solidFill>
                  <a:srgbClr val="C00000"/>
                </a:solidFill>
              </a:rPr>
              <a:t> – </a:t>
            </a:r>
            <a:r>
              <a:rPr lang="cs-CZ" i="1" dirty="0">
                <a:solidFill>
                  <a:srgbClr val="C00000"/>
                </a:solidFill>
              </a:rPr>
              <a:t>x</a:t>
            </a:r>
            <a:r>
              <a:rPr lang="cs-CZ" i="1" baseline="-25000" dirty="0">
                <a:solidFill>
                  <a:srgbClr val="C00000"/>
                </a:solidFill>
              </a:rPr>
              <a:t>2i</a:t>
            </a:r>
          </a:p>
          <a:p>
            <a:pPr lvl="1"/>
            <a:r>
              <a:rPr lang="el-GR" i="1" dirty="0">
                <a:solidFill>
                  <a:srgbClr val="C00000"/>
                </a:solidFill>
              </a:rPr>
              <a:t>μ</a:t>
            </a:r>
            <a:r>
              <a:rPr lang="cs-CZ" i="1" baseline="-25000" dirty="0">
                <a:solidFill>
                  <a:srgbClr val="C00000"/>
                </a:solidFill>
              </a:rPr>
              <a:t>0</a:t>
            </a:r>
            <a:r>
              <a:rPr lang="cs-CZ" dirty="0">
                <a:solidFill>
                  <a:srgbClr val="C00000"/>
                </a:solidFill>
              </a:rPr>
              <a:t>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obsah 6">
                <a:extLst>
                  <a:ext uri="{FF2B5EF4-FFF2-40B4-BE49-F238E27FC236}">
                    <a16:creationId xmlns:a16="http://schemas.microsoft.com/office/drawing/2014/main" id="{18B4BE72-1280-4BCB-B86E-A0B965D024A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noFill/>
              <a:ln w="76200">
                <a:solidFill>
                  <a:srgbClr val="0099FF"/>
                </a:solidFill>
                <a:miter lim="800000"/>
                <a:headEnd/>
                <a:tailEnd/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  <a:buFont typeface="Arial" charset="0"/>
                </a:pPr>
                <a:r>
                  <a:rPr lang="cs-CZ" sz="2600" dirty="0">
                    <a:solidFill>
                      <a:srgbClr val="262626"/>
                    </a:solidFill>
                    <a:latin typeface="Calibri" pitchFamily="34" charset="0"/>
                  </a:rPr>
                  <a:t>spočti výběrový průměr rozdílu pozorování</a:t>
                </a:r>
              </a:p>
              <a:p>
                <a:pPr marL="45720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sz="2300" dirty="0">
                    <a:solidFill>
                      <a:schemeClr val="tx1"/>
                    </a:solidFill>
                  </a:rPr>
                  <a:t>odhad střední hodnoty</a:t>
                </a:r>
              </a:p>
              <a:p>
                <a:pPr marL="457200" lvl="1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3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3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cs-CZ" sz="23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cs-CZ" sz="2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23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3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23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sz="23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3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cs-CZ" sz="23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sz="23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  <a:buFont typeface="Arial" charset="0"/>
                </a:pPr>
                <a:r>
                  <a:rPr lang="cs-CZ" sz="2600" dirty="0">
                    <a:solidFill>
                      <a:srgbClr val="262626"/>
                    </a:solidFill>
                    <a:latin typeface="Calibri" pitchFamily="34" charset="0"/>
                  </a:rPr>
                  <a:t>spočti výběrový rozptyl resp. směrodatnou odchylku</a:t>
                </a:r>
              </a:p>
              <a:p>
                <a:pPr marL="45720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sz="2300" dirty="0">
                    <a:solidFill>
                      <a:schemeClr val="tx1"/>
                    </a:solidFill>
                  </a:rPr>
                  <a:t>Odhad rozptylu</a:t>
                </a:r>
              </a:p>
              <a:p>
                <a:pPr marL="457200" lvl="1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23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3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3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3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3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3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sz="23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sz="2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23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3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23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cs-CZ" sz="23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3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23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3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cs-CZ" sz="23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sz="23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sz="23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3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cs-CZ" sz="23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cs-CZ" sz="23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  <a:buFont typeface="Arial" charset="0"/>
                </a:pPr>
                <a:r>
                  <a:rPr lang="cs-CZ" sz="2600" dirty="0">
                    <a:solidFill>
                      <a:srgbClr val="262626"/>
                    </a:solidFill>
                    <a:latin typeface="Calibri" pitchFamily="34" charset="0"/>
                  </a:rPr>
                  <a:t>Spočti testovou t-statistiku</a:t>
                </a:r>
              </a:p>
              <a:p>
                <a:pPr marL="457200" lvl="1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cs-CZ" sz="23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cs-CZ" sz="23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3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23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3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num>
                      <m:den>
                        <m:r>
                          <a:rPr lang="cs-CZ" sz="23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ad>
                      <m:radPr>
                        <m:degHide m:val="on"/>
                        <m:ctrlPr>
                          <a:rPr lang="cs-CZ" sz="23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3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cs-CZ" sz="2300" dirty="0">
                  <a:solidFill>
                    <a:srgbClr val="C00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  <a:buFont typeface="Arial" charset="0"/>
                </a:pPr>
                <a:r>
                  <a:rPr lang="cs-CZ" sz="2600" dirty="0">
                    <a:solidFill>
                      <a:srgbClr val="0000FF"/>
                    </a:solidFill>
                    <a:latin typeface="Calibri" pitchFamily="34" charset="0"/>
                  </a:rPr>
                  <a:t>t-statistika</a:t>
                </a:r>
                <a:r>
                  <a:rPr lang="cs-CZ" sz="2600" dirty="0">
                    <a:solidFill>
                      <a:srgbClr val="262626"/>
                    </a:solidFill>
                    <a:latin typeface="Calibri" pitchFamily="34" charset="0"/>
                  </a:rPr>
                  <a:t> má za platnosti nulové hypotézy </a:t>
                </a:r>
                <a:r>
                  <a:rPr lang="cs-CZ" sz="2600" dirty="0">
                    <a:solidFill>
                      <a:srgbClr val="0000FF"/>
                    </a:solidFill>
                    <a:latin typeface="Calibri" pitchFamily="34" charset="0"/>
                  </a:rPr>
                  <a:t>Studentovo t-rozdělení</a:t>
                </a:r>
                <a:r>
                  <a:rPr lang="cs-CZ" sz="2600" dirty="0">
                    <a:solidFill>
                      <a:srgbClr val="262626"/>
                    </a:solidFill>
                    <a:latin typeface="Calibri" pitchFamily="34" charset="0"/>
                  </a:rPr>
                  <a:t> o </a:t>
                </a:r>
                <a:r>
                  <a:rPr lang="cs-CZ" sz="2600" dirty="0">
                    <a:solidFill>
                      <a:srgbClr val="0000FF"/>
                    </a:solidFill>
                    <a:latin typeface="Calibri" pitchFamily="34" charset="0"/>
                  </a:rPr>
                  <a:t>n-1</a:t>
                </a:r>
                <a:r>
                  <a:rPr lang="cs-CZ" sz="2600" dirty="0">
                    <a:solidFill>
                      <a:srgbClr val="262626"/>
                    </a:solidFill>
                    <a:latin typeface="Calibri" pitchFamily="34" charset="0"/>
                  </a:rPr>
                  <a:t> stupních volnosti</a:t>
                </a:r>
              </a:p>
              <a:p>
                <a:pPr marL="45720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cs-CZ" sz="2300" dirty="0">
                    <a:solidFill>
                      <a:schemeClr val="tx1"/>
                    </a:solidFill>
                  </a:rPr>
                  <a:t>Kritické hodnoty jsou kvantily t-rozdělení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  <a:buFont typeface="Arial" charset="0"/>
                </a:pPr>
                <a:r>
                  <a:rPr lang="cs-CZ" sz="2600" dirty="0">
                    <a:solidFill>
                      <a:srgbClr val="262626"/>
                    </a:solidFill>
                    <a:latin typeface="Calibri" pitchFamily="34" charset="0"/>
                  </a:rPr>
                  <a:t>pro velký počet pozorování lze </a:t>
                </a:r>
                <a:r>
                  <a:rPr lang="cs-CZ" sz="2600" dirty="0">
                    <a:solidFill>
                      <a:srgbClr val="0000FF"/>
                    </a:solidFill>
                    <a:latin typeface="Calibri" pitchFamily="34" charset="0"/>
                  </a:rPr>
                  <a:t>t-rozdělení</a:t>
                </a:r>
                <a:r>
                  <a:rPr lang="cs-CZ" sz="2600" dirty="0">
                    <a:solidFill>
                      <a:srgbClr val="262626"/>
                    </a:solidFill>
                    <a:latin typeface="Calibri" pitchFamily="34" charset="0"/>
                  </a:rPr>
                  <a:t> aproximovat normálním rozdělením s nulovou střední hodnotou a jednotkovým rozptylem.</a:t>
                </a:r>
              </a:p>
            </p:txBody>
          </p:sp>
        </mc:Choice>
        <mc:Fallback xmlns="">
          <p:sp>
            <p:nvSpPr>
              <p:cNvPr id="7" name="Zástupný obsah 6">
                <a:extLst>
                  <a:ext uri="{FF2B5EF4-FFF2-40B4-BE49-F238E27FC236}">
                    <a16:creationId xmlns:a16="http://schemas.microsoft.com/office/drawing/2014/main" id="{18B4BE72-1280-4BCB-B86E-A0B965D02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39" t="-914"/>
                </a:stretch>
              </a:blipFill>
              <a:ln w="76200">
                <a:solidFill>
                  <a:srgbClr val="00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8CE9F-0444-443E-98CD-F5925E3AF3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0900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F625D45-16DF-4508-AFC3-A289EB42E4FD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31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B14BE-C1E2-4B6C-BD1E-FC87F93E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na párový t-test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obsah 15">
                <a:extLst>
                  <a:ext uri="{FF2B5EF4-FFF2-40B4-BE49-F238E27FC236}">
                    <a16:creationId xmlns:a16="http://schemas.microsoft.com/office/drawing/2014/main" id="{8946E3C4-2F87-49B8-9543-A55A9D9413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6000" y="900000"/>
                <a:ext cx="8388448" cy="341853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cs-CZ" dirty="0"/>
                  <a:t>zaběhnou běžci sprint na 100m stejně rychle v tretrách A jako v tretrách B?</a:t>
                </a:r>
              </a:p>
              <a:p>
                <a:pPr lvl="1"/>
                <a:r>
                  <a:rPr lang="cs-CZ" dirty="0"/>
                  <a:t>Každý běžec poběží dvakrát: jednou v tretrách A </a:t>
                </a:r>
                <a:r>
                  <a:rPr lang="cs-CZ" dirty="0" err="1"/>
                  <a:t>a</a:t>
                </a:r>
                <a:r>
                  <a:rPr lang="cs-CZ" dirty="0"/>
                  <a:t> jednou v tretrách B.</a:t>
                </a:r>
              </a:p>
              <a:p>
                <a:r>
                  <a:rPr lang="cs-CZ" dirty="0"/>
                  <a:t>spočteme rozdíly obou časů u každého běžce</a:t>
                </a:r>
              </a:p>
              <a:p>
                <a:r>
                  <a:rPr lang="cs-CZ" dirty="0"/>
                  <a:t>spočteme průměr a výběrovou směrodatnou odchylku rozdílu časů a otestujeme, zda střední hodnota je 0 s</a:t>
                </a:r>
              </a:p>
              <a:p>
                <a:pPr lvl="1"/>
                <a:r>
                  <a:rPr lang="cs-CZ" dirty="0"/>
                  <a:t>ověříme, zda rozdíly pochází z normálního rozdělení</a:t>
                </a:r>
              </a:p>
              <a:p>
                <a:pPr marL="422041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−1,9+0,6−0,6+0,3−0,3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𝟑𝟖</m:t>
                      </m:r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−1,9+0,38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0,6+0,38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−0,6+0,38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0,3+0,38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−0,6+0,38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𝟗𝟕𝟑</m:t>
                      </m:r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−0,38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0,973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𝟖𝟕𝟑</m:t>
                      </m:r>
                    </m:oMath>
                  </m:oMathPara>
                </a14:m>
                <a:br>
                  <a:rPr lang="cs-CZ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df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=4    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0,025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=−2,776    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97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=2,776</m:t>
                    </m:r>
                  </m:oMath>
                </a14:m>
                <a:r>
                  <a:rPr lang="cs-CZ" dirty="0"/>
                  <a:t>5</a:t>
                </a:r>
              </a:p>
            </p:txBody>
          </p:sp>
        </mc:Choice>
        <mc:Fallback xmlns="">
          <p:sp>
            <p:nvSpPr>
              <p:cNvPr id="16" name="Zástupný obsah 15">
                <a:extLst>
                  <a:ext uri="{FF2B5EF4-FFF2-40B4-BE49-F238E27FC236}">
                    <a16:creationId xmlns:a16="http://schemas.microsoft.com/office/drawing/2014/main" id="{8946E3C4-2F87-49B8-9543-A55A9D9413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000" y="900000"/>
                <a:ext cx="8388448" cy="3418537"/>
              </a:xfrm>
              <a:blipFill>
                <a:blip r:embed="rId2"/>
                <a:stretch>
                  <a:fillRect l="-291" t="-1786" r="-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E49312-AD17-414D-AC26-3B31953B01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0900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EE98658-28CE-4CA8-B57A-1E48014DBA48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graphicFrame>
        <p:nvGraphicFramePr>
          <p:cNvPr id="19" name="Tabulka 18">
            <a:extLst>
              <a:ext uri="{FF2B5EF4-FFF2-40B4-BE49-F238E27FC236}">
                <a16:creationId xmlns:a16="http://schemas.microsoft.com/office/drawing/2014/main" id="{7A99DAA3-A428-4268-8F08-0614908BD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48775"/>
              </p:ext>
            </p:extLst>
          </p:nvPr>
        </p:nvGraphicFramePr>
        <p:xfrm>
          <a:off x="287281" y="4021205"/>
          <a:ext cx="2196487" cy="2319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49">
                  <a:extLst>
                    <a:ext uri="{9D8B030D-6E8A-4147-A177-3AD203B41FA5}">
                      <a16:colId xmlns:a16="http://schemas.microsoft.com/office/drawing/2014/main" val="3983509455"/>
                    </a:ext>
                  </a:extLst>
                </a:gridCol>
                <a:gridCol w="576106">
                  <a:extLst>
                    <a:ext uri="{9D8B030D-6E8A-4147-A177-3AD203B41FA5}">
                      <a16:colId xmlns:a16="http://schemas.microsoft.com/office/drawing/2014/main" val="3602953793"/>
                    </a:ext>
                  </a:extLst>
                </a:gridCol>
                <a:gridCol w="576106">
                  <a:extLst>
                    <a:ext uri="{9D8B030D-6E8A-4147-A177-3AD203B41FA5}">
                      <a16:colId xmlns:a16="http://schemas.microsoft.com/office/drawing/2014/main" val="2817174851"/>
                    </a:ext>
                  </a:extLst>
                </a:gridCol>
                <a:gridCol w="485426">
                  <a:extLst>
                    <a:ext uri="{9D8B030D-6E8A-4147-A177-3AD203B41FA5}">
                      <a16:colId xmlns:a16="http://schemas.microsoft.com/office/drawing/2014/main" val="3895860330"/>
                    </a:ext>
                  </a:extLst>
                </a:gridCol>
              </a:tblGrid>
              <a:tr h="590843"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běžec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čas A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čas B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rozdíl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1167827503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10,2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12,1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-1,9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2992886474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11,7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11,1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0,6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2774909250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13,6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14,2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-0,6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3958378296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11,8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11,5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0,3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1610865035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11,7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12,0</a:t>
                      </a: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-0,3</a:t>
                      </a: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val="1465327005"/>
                  </a:ext>
                </a:extLst>
              </a:tr>
            </a:tbl>
          </a:graphicData>
        </a:graphic>
      </p:graphicFrame>
      <p:pic>
        <p:nvPicPr>
          <p:cNvPr id="24" name="Zástupný obsah 10">
            <a:extLst>
              <a:ext uri="{FF2B5EF4-FFF2-40B4-BE49-F238E27FC236}">
                <a16:creationId xmlns:a16="http://schemas.microsoft.com/office/drawing/2014/main" id="{66523265-C421-4570-9621-3D02B5C65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7544" y="4718046"/>
            <a:ext cx="243874" cy="24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2E761509-686B-4090-A34B-07C53DF55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54" y="6093504"/>
            <a:ext cx="243874" cy="243874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AE0858FD-064F-43F5-9F32-4EE38B765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54" y="5084360"/>
            <a:ext cx="243874" cy="243874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23F7389-DC55-4198-A3C2-6B091B409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54" y="5405597"/>
            <a:ext cx="243874" cy="243874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97C7FA8F-E03E-4195-BB79-8C162BC702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254" y="5772268"/>
            <a:ext cx="243874" cy="24387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5A6DF4B-4ED7-4CEA-8E94-68DB18DE40A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5186758"/>
            <a:ext cx="5996940" cy="11506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0D2D7BE-D0CA-4BEC-8B1C-453FE0B643B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2106" y="4322360"/>
            <a:ext cx="376428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8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5A58D-D252-46AF-9D2B-2D88B1B6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Dvouvýběrový</a:t>
            </a:r>
            <a:r>
              <a:rPr lang="cs-CZ" dirty="0"/>
              <a:t> t-test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8E3A943-E929-476D-A388-6D7D3B644F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600" dirty="0"/>
              <a:t>dva nezávislé výběry</a:t>
            </a:r>
          </a:p>
          <a:p>
            <a:pPr>
              <a:spcBef>
                <a:spcPts val="0"/>
              </a:spcBef>
            </a:pPr>
            <a:r>
              <a:rPr lang="cs-CZ" sz="1600" dirty="0">
                <a:solidFill>
                  <a:srgbClr val="0000FF"/>
                </a:solidFill>
              </a:rPr>
              <a:t>H</a:t>
            </a:r>
            <a:r>
              <a:rPr lang="cs-CZ" sz="1600" baseline="-25000" dirty="0">
                <a:solidFill>
                  <a:srgbClr val="0000FF"/>
                </a:solidFill>
              </a:rPr>
              <a:t>0</a:t>
            </a:r>
            <a:r>
              <a:rPr lang="cs-CZ" sz="1600" dirty="0"/>
              <a:t>: obě pozorované veličiny pochází z rozdělení se stejnou střední hodnotou</a:t>
            </a:r>
          </a:p>
          <a:p>
            <a:pPr lvl="1">
              <a:spcBef>
                <a:spcPts val="0"/>
              </a:spcBef>
            </a:pPr>
            <a:r>
              <a:rPr lang="el-GR" sz="1400" i="1" dirty="0">
                <a:solidFill>
                  <a:srgbClr val="0000FF"/>
                </a:solidFill>
              </a:rPr>
              <a:t>μ</a:t>
            </a:r>
            <a:r>
              <a:rPr lang="cs-CZ" sz="1400" i="1" baseline="-25000" dirty="0">
                <a:solidFill>
                  <a:srgbClr val="0000FF"/>
                </a:solidFill>
              </a:rPr>
              <a:t>1</a:t>
            </a:r>
            <a:r>
              <a:rPr lang="cs-CZ" sz="1400" i="1" dirty="0">
                <a:solidFill>
                  <a:srgbClr val="0000FF"/>
                </a:solidFill>
              </a:rPr>
              <a:t> =</a:t>
            </a:r>
            <a:r>
              <a:rPr lang="el-GR" sz="1400" i="1" dirty="0">
                <a:solidFill>
                  <a:srgbClr val="0000FF"/>
                </a:solidFill>
              </a:rPr>
              <a:t> μ</a:t>
            </a:r>
            <a:r>
              <a:rPr lang="cs-CZ" sz="1400" i="1" baseline="-25000" dirty="0">
                <a:solidFill>
                  <a:srgbClr val="0000FF"/>
                </a:solidFill>
              </a:rPr>
              <a:t>2</a:t>
            </a:r>
            <a:endParaRPr lang="cs-CZ" sz="1400" i="1" baseline="30000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cs-CZ" sz="1600" dirty="0">
                <a:solidFill>
                  <a:srgbClr val="0000FF"/>
                </a:solidFill>
              </a:rPr>
              <a:t>H</a:t>
            </a:r>
            <a:r>
              <a:rPr lang="cs-CZ" sz="1600" baseline="-25000" dirty="0">
                <a:solidFill>
                  <a:srgbClr val="0000FF"/>
                </a:solidFill>
              </a:rPr>
              <a:t>A</a:t>
            </a:r>
            <a:r>
              <a:rPr lang="cs-CZ" sz="1600" dirty="0"/>
              <a:t>: střední hodnoty rozdělení pozorovaných veličin se liší</a:t>
            </a:r>
          </a:p>
          <a:p>
            <a:pPr lvl="1">
              <a:spcBef>
                <a:spcPts val="0"/>
              </a:spcBef>
            </a:pPr>
            <a:r>
              <a:rPr lang="el-GR" sz="1400" i="1" dirty="0">
                <a:solidFill>
                  <a:srgbClr val="0000FF"/>
                </a:solidFill>
              </a:rPr>
              <a:t>μ</a:t>
            </a:r>
            <a:r>
              <a:rPr lang="cs-CZ" sz="1400" i="1" baseline="-25000" dirty="0">
                <a:solidFill>
                  <a:srgbClr val="0000FF"/>
                </a:solidFill>
              </a:rPr>
              <a:t>1 </a:t>
            </a:r>
            <a:r>
              <a:rPr lang="cs-CZ" sz="1400" i="1" dirty="0">
                <a:solidFill>
                  <a:srgbClr val="0000FF"/>
                </a:solidFill>
              </a:rPr>
              <a:t>≠</a:t>
            </a:r>
            <a:r>
              <a:rPr lang="el-GR" sz="1400" i="1" dirty="0">
                <a:solidFill>
                  <a:srgbClr val="0000FF"/>
                </a:solidFill>
              </a:rPr>
              <a:t> μ</a:t>
            </a:r>
            <a:r>
              <a:rPr lang="cs-CZ" sz="1400" i="1" baseline="-25000" dirty="0">
                <a:solidFill>
                  <a:srgbClr val="0000FF"/>
                </a:solidFill>
              </a:rPr>
              <a:t>2</a:t>
            </a:r>
            <a:endParaRPr lang="cs-CZ" sz="1400" i="1" baseline="30000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cs-CZ" sz="1600" dirty="0"/>
              <a:t>obě pozorované veličiny pochází z normálního rozdělení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před započetím testování ověř normalitu obou veličin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platí pro malé soubory (</a:t>
            </a:r>
            <a:r>
              <a:rPr lang="cs-CZ" sz="1400" dirty="0">
                <a:solidFill>
                  <a:srgbClr val="C00000"/>
                </a:solidFill>
              </a:rPr>
              <a:t>n &lt; 30</a:t>
            </a:r>
            <a:r>
              <a:rPr lang="cs-CZ" sz="1400" dirty="0"/>
              <a:t>)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zákon velkých čísel</a:t>
            </a:r>
          </a:p>
          <a:p>
            <a:pPr>
              <a:spcBef>
                <a:spcPts val="0"/>
              </a:spcBef>
            </a:pPr>
            <a:r>
              <a:rPr lang="cs-CZ" sz="1600" dirty="0"/>
              <a:t>rozptyly </a:t>
            </a:r>
            <a:r>
              <a:rPr lang="el-GR" sz="1600" i="1" dirty="0">
                <a:solidFill>
                  <a:srgbClr val="0000FF"/>
                </a:solidFill>
              </a:rPr>
              <a:t>σ</a:t>
            </a:r>
            <a:r>
              <a:rPr lang="cs-CZ" sz="1600" i="1" baseline="-25000" dirty="0">
                <a:solidFill>
                  <a:srgbClr val="0000FF"/>
                </a:solidFill>
              </a:rPr>
              <a:t>1</a:t>
            </a:r>
            <a:r>
              <a:rPr lang="cs-CZ" sz="1600" i="1" baseline="30000" dirty="0">
                <a:solidFill>
                  <a:srgbClr val="0000FF"/>
                </a:solidFill>
              </a:rPr>
              <a:t>2</a:t>
            </a:r>
            <a:r>
              <a:rPr lang="cs-CZ" sz="1600" i="1" dirty="0">
                <a:solidFill>
                  <a:srgbClr val="0000FF"/>
                </a:solidFill>
              </a:rPr>
              <a:t> </a:t>
            </a:r>
            <a:r>
              <a:rPr lang="cs-CZ" sz="1600" dirty="0"/>
              <a:t>a </a:t>
            </a:r>
            <a:r>
              <a:rPr lang="el-GR" sz="1600" i="1" dirty="0">
                <a:solidFill>
                  <a:srgbClr val="0000FF"/>
                </a:solidFill>
              </a:rPr>
              <a:t>σ</a:t>
            </a:r>
            <a:r>
              <a:rPr lang="cs-CZ" sz="1600" i="1" baseline="-25000" dirty="0">
                <a:solidFill>
                  <a:srgbClr val="0000FF"/>
                </a:solidFill>
              </a:rPr>
              <a:t>2</a:t>
            </a:r>
            <a:r>
              <a:rPr lang="cs-CZ" sz="1600" i="1" baseline="30000" dirty="0">
                <a:solidFill>
                  <a:srgbClr val="0000FF"/>
                </a:solidFill>
              </a:rPr>
              <a:t>2</a:t>
            </a:r>
            <a:r>
              <a:rPr lang="cs-CZ" sz="1600" i="1" dirty="0">
                <a:solidFill>
                  <a:srgbClr val="0000FF"/>
                </a:solidFill>
              </a:rPr>
              <a:t> </a:t>
            </a:r>
            <a:r>
              <a:rPr lang="cs-CZ" sz="1600" dirty="0"/>
              <a:t>neznáme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musíme však ověřit, zda jsou stejné nebo se liší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podle výsledku ověření shody rozptylů zvolíme variantu </a:t>
            </a:r>
            <a:r>
              <a:rPr lang="cs-CZ" sz="1400" dirty="0" err="1">
                <a:solidFill>
                  <a:srgbClr val="0000FF"/>
                </a:solidFill>
              </a:rPr>
              <a:t>dvouvýběrového</a:t>
            </a:r>
            <a:r>
              <a:rPr lang="cs-CZ" sz="1400" dirty="0">
                <a:solidFill>
                  <a:srgbClr val="0000FF"/>
                </a:solidFill>
              </a:rPr>
              <a:t> t-testu</a:t>
            </a:r>
          </a:p>
          <a:p>
            <a:pPr>
              <a:spcBef>
                <a:spcPts val="0"/>
              </a:spcBef>
            </a:pPr>
            <a:r>
              <a:rPr lang="cs-CZ" sz="1600" dirty="0"/>
              <a:t>střední hodnoty </a:t>
            </a:r>
            <a:r>
              <a:rPr lang="el-GR" sz="1600" i="1" dirty="0">
                <a:solidFill>
                  <a:srgbClr val="0000FF"/>
                </a:solidFill>
              </a:rPr>
              <a:t>μ</a:t>
            </a:r>
            <a:r>
              <a:rPr lang="cs-CZ" sz="1600" i="1" baseline="-25000" dirty="0">
                <a:solidFill>
                  <a:srgbClr val="0000FF"/>
                </a:solidFill>
              </a:rPr>
              <a:t>1</a:t>
            </a:r>
            <a:r>
              <a:rPr lang="cs-CZ" sz="1600" i="1" dirty="0"/>
              <a:t> </a:t>
            </a:r>
            <a:r>
              <a:rPr lang="cs-CZ" sz="1600" dirty="0"/>
              <a:t>a </a:t>
            </a:r>
            <a:r>
              <a:rPr lang="el-GR" sz="1600" i="1" dirty="0">
                <a:solidFill>
                  <a:srgbClr val="0000FF"/>
                </a:solidFill>
              </a:rPr>
              <a:t>μ</a:t>
            </a:r>
            <a:r>
              <a:rPr lang="cs-CZ" sz="1600" i="1" baseline="-25000" dirty="0">
                <a:solidFill>
                  <a:srgbClr val="0000FF"/>
                </a:solidFill>
              </a:rPr>
              <a:t>2</a:t>
            </a:r>
            <a:r>
              <a:rPr lang="cs-CZ" sz="1600" i="1" baseline="-25000" dirty="0"/>
              <a:t> </a:t>
            </a:r>
            <a:r>
              <a:rPr lang="cs-CZ" sz="1600" dirty="0"/>
              <a:t>neznáme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střední hodnoty jsou předmětem testování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netestujeme velikost středních hodnot, nýbrž jejich shodu</a:t>
            </a:r>
          </a:p>
          <a:p>
            <a:pPr lvl="1">
              <a:spcBef>
                <a:spcPts val="0"/>
              </a:spcBef>
            </a:pPr>
            <a:endParaRPr lang="cs-CZ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obsah 6">
                <a:extLst>
                  <a:ext uri="{FF2B5EF4-FFF2-40B4-BE49-F238E27FC236}">
                    <a16:creationId xmlns:a16="http://schemas.microsoft.com/office/drawing/2014/main" id="{18B4BE72-1280-4BCB-B86E-A0B965D024A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899999"/>
                <a:ext cx="4320000" cy="5256000"/>
              </a:xfrm>
              <a:noFill/>
              <a:ln w="76200">
                <a:solidFill>
                  <a:srgbClr val="0099FF"/>
                </a:solidFill>
                <a:miter lim="800000"/>
                <a:headEnd/>
                <a:tailEnd/>
              </a:ln>
            </p:spPr>
            <p:txBody>
              <a:bodyPr vert="horz" lIns="91440" tIns="45720" rIns="91440" bIns="45720" rtlCol="0">
                <a:noAutofit/>
              </a:bodyPr>
              <a:lstStyle/>
              <a:p>
                <a:pPr>
                  <a:spcBef>
                    <a:spcPts val="0"/>
                  </a:spcBef>
                  <a:buFont typeface="Arial" charset="0"/>
                </a:pPr>
                <a:r>
                  <a:rPr lang="cs-CZ" sz="1200" dirty="0">
                    <a:solidFill>
                      <a:srgbClr val="262626"/>
                    </a:solidFill>
                    <a:latin typeface="Calibri" pitchFamily="34" charset="0"/>
                  </a:rPr>
                  <a:t>spočti výběrové průměry</a:t>
                </a:r>
              </a:p>
              <a:p>
                <a:pPr marL="457200" lvl="1">
                  <a:spcBef>
                    <a:spcPts val="0"/>
                  </a:spcBef>
                </a:pPr>
                <a:r>
                  <a:rPr lang="cs-CZ" sz="1200" dirty="0">
                    <a:solidFill>
                      <a:schemeClr val="tx1"/>
                    </a:solidFill>
                  </a:rPr>
                  <a:t>odhady středních hodnot</a:t>
                </a:r>
              </a:p>
              <a:p>
                <a:pPr marL="457200" lvl="1"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cs-CZ" sz="1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cs-CZ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cs-CZ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cs-CZ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sz="1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acc>
                      <m:accPr>
                        <m:chr m:val="̅"/>
                        <m:ctrlPr>
                          <a:rPr lang="cs-CZ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cs-CZ" sz="1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cs-CZ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cs-CZ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cs-CZ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sz="12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buFont typeface="Arial" charset="0"/>
                </a:pPr>
                <a:r>
                  <a:rPr lang="cs-CZ" sz="1200" dirty="0">
                    <a:solidFill>
                      <a:srgbClr val="262626"/>
                    </a:solidFill>
                    <a:latin typeface="Calibri" pitchFamily="34" charset="0"/>
                  </a:rPr>
                  <a:t>spočti výběrové rozptyly resp. směrodatné odchylky</a:t>
                </a:r>
              </a:p>
              <a:p>
                <a:pPr marL="457200" lvl="1">
                  <a:spcBef>
                    <a:spcPts val="0"/>
                  </a:spcBef>
                </a:pPr>
                <a:r>
                  <a:rPr lang="cs-CZ" sz="1200" dirty="0">
                    <a:solidFill>
                      <a:schemeClr val="tx1"/>
                    </a:solidFill>
                  </a:rPr>
                  <a:t>odhady rozptylů</a:t>
                </a:r>
              </a:p>
              <a:p>
                <a:pPr marL="457200" lvl="1">
                  <a:spcBef>
                    <a:spcPts val="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cs-CZ" sz="1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sz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cs-CZ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cs-CZ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1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1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s-CZ" sz="1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sz="1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sz="1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20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20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cs-CZ" sz="1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sSubSup>
                      <m:sSubSupPr>
                        <m:ctrlPr>
                          <a:rPr lang="cs-CZ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sz="1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cs-CZ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cs-CZ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1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12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s-CZ" sz="1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sz="1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sz="1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cs-CZ" sz="1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20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2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cs-CZ" sz="1200" dirty="0">
                  <a:solidFill>
                    <a:srgbClr val="C00000"/>
                  </a:solidFill>
                </a:endParaRPr>
              </a:p>
              <a:p>
                <a:pPr>
                  <a:spcBef>
                    <a:spcPts val="0"/>
                  </a:spcBef>
                  <a:buFont typeface="Arial" charset="0"/>
                </a:pPr>
                <a:r>
                  <a:rPr lang="cs-CZ" sz="1200" dirty="0">
                    <a:solidFill>
                      <a:srgbClr val="262626"/>
                    </a:solidFill>
                    <a:latin typeface="Calibri" pitchFamily="34" charset="0"/>
                  </a:rPr>
                  <a:t>otestuj, zda oba rozptyly se významně od sebe liší např. pomocí </a:t>
                </a:r>
                <a:r>
                  <a:rPr lang="cs-CZ" sz="1200" dirty="0" err="1">
                    <a:solidFill>
                      <a:srgbClr val="0000FF"/>
                    </a:solidFill>
                    <a:latin typeface="Calibri" pitchFamily="34" charset="0"/>
                  </a:rPr>
                  <a:t>Levenova</a:t>
                </a:r>
                <a:r>
                  <a:rPr lang="cs-CZ" sz="1200" dirty="0">
                    <a:solidFill>
                      <a:srgbClr val="0000FF"/>
                    </a:solidFill>
                    <a:latin typeface="Calibri" pitchFamily="34" charset="0"/>
                  </a:rPr>
                  <a:t> testu</a:t>
                </a:r>
              </a:p>
              <a:p>
                <a:pPr>
                  <a:spcBef>
                    <a:spcPts val="0"/>
                  </a:spcBef>
                  <a:buFont typeface="Arial" charset="0"/>
                </a:pPr>
                <a:r>
                  <a:rPr lang="cs-CZ" sz="1200" dirty="0">
                    <a:solidFill>
                      <a:srgbClr val="262626"/>
                    </a:solidFill>
                    <a:latin typeface="Calibri" pitchFamily="34" charset="0"/>
                  </a:rPr>
                  <a:t>pokud neprokážeš odlišnost  rozptylů, spočti testovou</a:t>
                </a:r>
                <a:br>
                  <a:rPr lang="cs-CZ" sz="1200" dirty="0">
                    <a:solidFill>
                      <a:srgbClr val="262626"/>
                    </a:solidFill>
                    <a:latin typeface="Calibri" pitchFamily="34" charset="0"/>
                  </a:rPr>
                </a:br>
                <a:r>
                  <a:rPr lang="cs-CZ" sz="1200" dirty="0">
                    <a:solidFill>
                      <a:srgbClr val="0000FF"/>
                    </a:solidFill>
                    <a:latin typeface="Calibri" pitchFamily="34" charset="0"/>
                  </a:rPr>
                  <a:t>t-statistiku</a:t>
                </a:r>
                <a:r>
                  <a:rPr lang="cs-CZ" sz="1200" dirty="0">
                    <a:solidFill>
                      <a:srgbClr val="262626"/>
                    </a:solidFill>
                    <a:latin typeface="Calibri" pitchFamily="34" charset="0"/>
                  </a:rPr>
                  <a:t> a její </a:t>
                </a:r>
                <a:r>
                  <a:rPr lang="cs-CZ" sz="1200" dirty="0">
                    <a:solidFill>
                      <a:srgbClr val="0000FF"/>
                    </a:solidFill>
                    <a:latin typeface="Calibri" pitchFamily="34" charset="0"/>
                  </a:rPr>
                  <a:t>stupně volnosti</a:t>
                </a:r>
              </a:p>
              <a:p>
                <a:pPr marL="457200"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cs-CZ" sz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cs-CZ" sz="12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1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sz="1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cs-CZ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cs-CZ" sz="1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sz="1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cs-CZ" sz="1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cs-CZ" sz="1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1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200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200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cs-CZ" sz="1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cs-CZ" sz="1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sz="1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cs-CZ" sz="1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cs-CZ" sz="1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1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200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200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1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cs-CZ" sz="1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cs-CZ" sz="1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sz="1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  <m:rad>
                      <m:radPr>
                        <m:degHide m:val="on"/>
                        <m:ctrlPr>
                          <a:rPr lang="cs-CZ" sz="1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1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1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1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cs-CZ" sz="1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1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sz="1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sz="1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200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200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s-CZ" sz="1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200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200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1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cs-CZ" sz="1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1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sz="1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12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cs-CZ" sz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cs-CZ" sz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df</m:t>
                    </m:r>
                    <m:r>
                      <a:rPr lang="cs-CZ" sz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cs-CZ" sz="1200" dirty="0">
                  <a:solidFill>
                    <a:srgbClr val="C00000"/>
                  </a:solidFill>
                </a:endParaRPr>
              </a:p>
              <a:p>
                <a:pPr>
                  <a:spcBef>
                    <a:spcPts val="0"/>
                  </a:spcBef>
                  <a:buFont typeface="Arial" charset="0"/>
                </a:pPr>
                <a:r>
                  <a:rPr lang="cs-CZ" sz="1200" dirty="0">
                    <a:solidFill>
                      <a:srgbClr val="262626"/>
                    </a:solidFill>
                    <a:latin typeface="Calibri" pitchFamily="34" charset="0"/>
                  </a:rPr>
                  <a:t>pokud prokážeš odlišnost rozptylů, spočti testovou </a:t>
                </a:r>
                <a:br>
                  <a:rPr lang="cs-CZ" sz="1200" dirty="0">
                    <a:solidFill>
                      <a:srgbClr val="262626"/>
                    </a:solidFill>
                    <a:latin typeface="Calibri" pitchFamily="34" charset="0"/>
                  </a:rPr>
                </a:br>
                <a:r>
                  <a:rPr lang="cs-CZ" sz="1200" dirty="0">
                    <a:solidFill>
                      <a:srgbClr val="0000FF"/>
                    </a:solidFill>
                    <a:latin typeface="Calibri" pitchFamily="34" charset="0"/>
                  </a:rPr>
                  <a:t>t-statistiku</a:t>
                </a:r>
                <a:r>
                  <a:rPr lang="cs-CZ" sz="1200" dirty="0">
                    <a:solidFill>
                      <a:srgbClr val="262626"/>
                    </a:solidFill>
                    <a:latin typeface="Calibri" pitchFamily="34" charset="0"/>
                  </a:rPr>
                  <a:t> a její </a:t>
                </a:r>
                <a:r>
                  <a:rPr lang="cs-CZ" sz="1200" dirty="0">
                    <a:solidFill>
                      <a:srgbClr val="0000FF"/>
                    </a:solidFill>
                    <a:latin typeface="Calibri" pitchFamily="34" charset="0"/>
                  </a:rPr>
                  <a:t>stupně volnosti</a:t>
                </a:r>
              </a:p>
              <a:p>
                <a:pPr marL="457200" lvl="1">
                  <a:spcBef>
                    <a:spcPts val="0"/>
                  </a:spcBef>
                </a:pPr>
                <a:r>
                  <a:rPr lang="cs-CZ" sz="1200" dirty="0" err="1">
                    <a:solidFill>
                      <a:srgbClr val="0000FF"/>
                    </a:solidFill>
                  </a:rPr>
                  <a:t>Welchův</a:t>
                </a:r>
                <a:r>
                  <a:rPr lang="cs-CZ" sz="1200" dirty="0">
                    <a:solidFill>
                      <a:srgbClr val="0000FF"/>
                    </a:solidFill>
                  </a:rPr>
                  <a:t> tes</a:t>
                </a:r>
                <a:r>
                  <a:rPr lang="cs-CZ" sz="1200" dirty="0">
                    <a:solidFill>
                      <a:schemeClr val="tx1"/>
                    </a:solidFill>
                  </a:rPr>
                  <a:t>t</a:t>
                </a:r>
              </a:p>
              <a:p>
                <a:pPr marL="457200"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cs-CZ" sz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cs-CZ" sz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sz="1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cs-CZ" sz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cs-CZ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sz="1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cs-CZ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cs-CZ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cs-CZ" sz="1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cs-CZ" sz="1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cs-CZ" sz="1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cs-CZ" sz="1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cs-CZ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cs-CZ" sz="1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cs-CZ" sz="1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cs-CZ" sz="1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cs-CZ" sz="1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  <m:r>
                      <a:rPr lang="cs-CZ" sz="1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cs-CZ" sz="1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cs-CZ" sz="1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cs-CZ" sz="1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20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cs-CZ" sz="120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cs-CZ" sz="120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20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20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cs-CZ" sz="1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1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cs-CZ" sz="1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20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cs-CZ" sz="120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cs-CZ" sz="120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20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20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cs-CZ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1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cs-CZ" sz="1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20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cs-CZ" sz="120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20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cs-CZ" sz="1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20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20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cs-CZ" sz="1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cs-CZ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1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cs-CZ" sz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cs-CZ" sz="1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1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1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cs-CZ" sz="1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sz="120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cs-CZ" sz="120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cs-CZ" sz="120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cs-CZ" sz="1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20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20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cs-CZ" sz="1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cs-CZ" sz="1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12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sz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den>
                    </m:f>
                  </m:oMath>
                </a14:m>
                <a:endParaRPr lang="cs-CZ" sz="12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buFont typeface="Arial" charset="0"/>
                </a:pPr>
                <a:r>
                  <a:rPr lang="cs-CZ" sz="1200" dirty="0">
                    <a:solidFill>
                      <a:srgbClr val="0000FF"/>
                    </a:solidFill>
                    <a:latin typeface="Calibri" pitchFamily="34" charset="0"/>
                  </a:rPr>
                  <a:t>t-statistika</a:t>
                </a:r>
                <a:r>
                  <a:rPr lang="cs-CZ" sz="1200" dirty="0">
                    <a:solidFill>
                      <a:srgbClr val="262626"/>
                    </a:solidFill>
                    <a:latin typeface="Calibri" pitchFamily="34" charset="0"/>
                  </a:rPr>
                  <a:t> má za platnosti nulové hypotézy </a:t>
                </a:r>
                <a:r>
                  <a:rPr lang="cs-CZ" sz="1200" dirty="0">
                    <a:solidFill>
                      <a:srgbClr val="0000FF"/>
                    </a:solidFill>
                    <a:latin typeface="Calibri" pitchFamily="34" charset="0"/>
                  </a:rPr>
                  <a:t>Studentovo </a:t>
                </a:r>
                <a:br>
                  <a:rPr lang="cs-CZ" sz="1200" dirty="0">
                    <a:solidFill>
                      <a:srgbClr val="0000FF"/>
                    </a:solidFill>
                    <a:latin typeface="Calibri" pitchFamily="34" charset="0"/>
                  </a:rPr>
                </a:br>
                <a:r>
                  <a:rPr lang="cs-CZ" sz="1200" dirty="0">
                    <a:solidFill>
                      <a:srgbClr val="0000FF"/>
                    </a:solidFill>
                    <a:latin typeface="Calibri" pitchFamily="34" charset="0"/>
                  </a:rPr>
                  <a:t>t-rozdělení </a:t>
                </a:r>
                <a:r>
                  <a:rPr lang="cs-CZ" sz="1200" dirty="0">
                    <a:solidFill>
                      <a:srgbClr val="262626"/>
                    </a:solidFill>
                    <a:latin typeface="Calibri" pitchFamily="34" charset="0"/>
                  </a:rPr>
                  <a:t>o </a:t>
                </a:r>
                <a:r>
                  <a:rPr lang="cs-CZ" sz="1200" dirty="0" err="1">
                    <a:solidFill>
                      <a:srgbClr val="0000FF"/>
                    </a:solidFill>
                    <a:latin typeface="Calibri" pitchFamily="34" charset="0"/>
                  </a:rPr>
                  <a:t>df</a:t>
                </a:r>
                <a:r>
                  <a:rPr lang="cs-CZ" sz="1200" dirty="0">
                    <a:solidFill>
                      <a:srgbClr val="262626"/>
                    </a:solidFill>
                    <a:latin typeface="Calibri" pitchFamily="34" charset="0"/>
                  </a:rPr>
                  <a:t> stupních volnosti</a:t>
                </a:r>
              </a:p>
              <a:p>
                <a:pPr marL="457200" lvl="1">
                  <a:spcBef>
                    <a:spcPts val="0"/>
                  </a:spcBef>
                </a:pPr>
                <a:r>
                  <a:rPr lang="cs-CZ" sz="1200" dirty="0">
                    <a:solidFill>
                      <a:schemeClr val="tx1"/>
                    </a:solidFill>
                  </a:rPr>
                  <a:t>kritické hodnoty jsou kvantily t-rozdělení</a:t>
                </a:r>
              </a:p>
              <a:p>
                <a:pPr>
                  <a:spcBef>
                    <a:spcPts val="0"/>
                  </a:spcBef>
                  <a:buFont typeface="Arial" charset="0"/>
                </a:pPr>
                <a:r>
                  <a:rPr lang="cs-CZ" sz="1200" dirty="0">
                    <a:solidFill>
                      <a:srgbClr val="262626"/>
                    </a:solidFill>
                    <a:latin typeface="Calibri" pitchFamily="34" charset="0"/>
                  </a:rPr>
                  <a:t>Pro velký počet stupňů volnosti lze </a:t>
                </a:r>
                <a:r>
                  <a:rPr lang="cs-CZ" sz="1200" dirty="0">
                    <a:solidFill>
                      <a:srgbClr val="0000FF"/>
                    </a:solidFill>
                    <a:latin typeface="Calibri" pitchFamily="34" charset="0"/>
                  </a:rPr>
                  <a:t>t-rozdělení</a:t>
                </a:r>
                <a:r>
                  <a:rPr lang="cs-CZ" sz="1200" dirty="0">
                    <a:solidFill>
                      <a:srgbClr val="262626"/>
                    </a:solidFill>
                    <a:latin typeface="Calibri" pitchFamily="34" charset="0"/>
                  </a:rPr>
                  <a:t> aproximovat normálním rozdělením s nulovou střední hodnotou a jednotkovým rozptylem.</a:t>
                </a:r>
              </a:p>
            </p:txBody>
          </p:sp>
        </mc:Choice>
        <mc:Fallback xmlns="">
          <p:sp>
            <p:nvSpPr>
              <p:cNvPr id="7" name="Zástupný obsah 6">
                <a:extLst>
                  <a:ext uri="{FF2B5EF4-FFF2-40B4-BE49-F238E27FC236}">
                    <a16:creationId xmlns:a16="http://schemas.microsoft.com/office/drawing/2014/main" id="{18B4BE72-1280-4BCB-B86E-A0B965D02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899999"/>
                <a:ext cx="4320000" cy="5256000"/>
              </a:xfr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0099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8CE9F-0444-443E-98CD-F5925E3AF3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09000" y="64928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F625D45-16DF-4508-AFC3-A289EB42E4FD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1856549"/>
      </p:ext>
    </p:extLst>
  </p:cSld>
  <p:clrMapOvr>
    <a:masterClrMapping/>
  </p:clrMapOvr>
</p:sld>
</file>

<file path=ppt/theme/theme1.xml><?xml version="1.0" encoding="utf-8"?>
<a:theme xmlns:a="http://schemas.openxmlformats.org/drawingml/2006/main" name="Vyuka">
  <a:themeElements>
    <a:clrScheme name="acrea">
      <a:dk1>
        <a:sysClr val="windowText" lastClr="000000"/>
      </a:dk1>
      <a:lt1>
        <a:sysClr val="window" lastClr="FFFFFF"/>
      </a:lt1>
      <a:dk2>
        <a:srgbClr val="406CAE"/>
      </a:dk2>
      <a:lt2>
        <a:srgbClr val="F2F2F2"/>
      </a:lt2>
      <a:accent1>
        <a:srgbClr val="A5A5A5"/>
      </a:accent1>
      <a:accent2>
        <a:srgbClr val="FFED00"/>
      </a:accent2>
      <a:accent3>
        <a:srgbClr val="00A096"/>
      </a:accent3>
      <a:accent4>
        <a:srgbClr val="8C7B70"/>
      </a:accent4>
      <a:accent5>
        <a:srgbClr val="A6589A"/>
      </a:accent5>
      <a:accent6>
        <a:srgbClr val="F29400"/>
      </a:accent6>
      <a:hlink>
        <a:srgbClr val="406CAE"/>
      </a:hlink>
      <a:folHlink>
        <a:srgbClr val="3F3F3F"/>
      </a:folHlink>
    </a:clrScheme>
    <a:fontScheme name="acr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blona Acrea_úvod_CZ">
  <a:themeElements>
    <a:clrScheme name="Acrea_barvy">
      <a:dk1>
        <a:sysClr val="windowText" lastClr="000000"/>
      </a:dk1>
      <a:lt1>
        <a:sysClr val="window" lastClr="FFFFFF"/>
      </a:lt1>
      <a:dk2>
        <a:srgbClr val="406CAE"/>
      </a:dk2>
      <a:lt2>
        <a:srgbClr val="F2F2F2"/>
      </a:lt2>
      <a:accent1>
        <a:srgbClr val="A5A5A5"/>
      </a:accent1>
      <a:accent2>
        <a:srgbClr val="FFED00"/>
      </a:accent2>
      <a:accent3>
        <a:srgbClr val="00A096"/>
      </a:accent3>
      <a:accent4>
        <a:srgbClr val="8C7B70"/>
      </a:accent4>
      <a:accent5>
        <a:srgbClr val="A6589A"/>
      </a:accent5>
      <a:accent6>
        <a:srgbClr val="EE9837"/>
      </a:accent6>
      <a:hlink>
        <a:srgbClr val="406CAE"/>
      </a:hlink>
      <a:folHlink>
        <a:srgbClr val="3F3F3F"/>
      </a:folHlink>
    </a:clrScheme>
    <a:fontScheme name="acr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lastní návrh">
  <a:themeElements>
    <a:clrScheme name="Acrea_barvy">
      <a:dk1>
        <a:sysClr val="windowText" lastClr="000000"/>
      </a:dk1>
      <a:lt1>
        <a:sysClr val="window" lastClr="FFFFFF"/>
      </a:lt1>
      <a:dk2>
        <a:srgbClr val="406CAE"/>
      </a:dk2>
      <a:lt2>
        <a:srgbClr val="F2F2F2"/>
      </a:lt2>
      <a:accent1>
        <a:srgbClr val="A5A5A5"/>
      </a:accent1>
      <a:accent2>
        <a:srgbClr val="FFED00"/>
      </a:accent2>
      <a:accent3>
        <a:srgbClr val="00A096"/>
      </a:accent3>
      <a:accent4>
        <a:srgbClr val="8C7B70"/>
      </a:accent4>
      <a:accent5>
        <a:srgbClr val="A6589A"/>
      </a:accent5>
      <a:accent6>
        <a:srgbClr val="EE9837"/>
      </a:accent6>
      <a:hlink>
        <a:srgbClr val="406CAE"/>
      </a:hlink>
      <a:folHlink>
        <a:srgbClr val="3F3F3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Vyuka_cislo_snim</Template>
  <TotalTime>1290</TotalTime>
  <Words>2132</Words>
  <Application>Microsoft Office PowerPoint</Application>
  <PresentationFormat>Předvádění na obrazovce (4:3)</PresentationFormat>
  <Paragraphs>332</Paragraphs>
  <Slides>15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Vyuka</vt:lpstr>
      <vt:lpstr>Sablona Acrea_úvod_CZ</vt:lpstr>
      <vt:lpstr>Vlastní návrh</vt:lpstr>
      <vt:lpstr>1_Vlastní návrh</vt:lpstr>
      <vt:lpstr>Základní parametrické testy středních hodnot</vt:lpstr>
      <vt:lpstr>Testování středních hodnot</vt:lpstr>
      <vt:lpstr>Klasifikace testů o středních hodnotách</vt:lpstr>
      <vt:lpstr>Parametrické testy o středních hodnotách</vt:lpstr>
      <vt:lpstr>Jednovýběrový t-test</vt:lpstr>
      <vt:lpstr>Příklad na jednovýběrový t-test</vt:lpstr>
      <vt:lpstr>Párový t-test</vt:lpstr>
      <vt:lpstr>Příklad na párový t-test</vt:lpstr>
      <vt:lpstr>Dvouvýběrový t-test</vt:lpstr>
      <vt:lpstr>Příklad na dvouvýběrový t-test</vt:lpstr>
      <vt:lpstr>Jednoduchá analýza rozptylu</vt:lpstr>
      <vt:lpstr>Příklad na jednoduchou analýzu rozptylu</vt:lpstr>
      <vt:lpstr>Analýza rozptylu opakovaných měření</vt:lpstr>
      <vt:lpstr>Příklad na analýzu rozptylu opak. měření</vt:lpstr>
      <vt:lpstr>Kuchařka základních parametrických testů o středních hodnotách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parametrické testy středních hodnot</dc:title>
  <dc:creator>Brom Ondřej</dc:creator>
  <cp:lastModifiedBy>Ondrušková Bronislava</cp:lastModifiedBy>
  <cp:revision>56</cp:revision>
  <dcterms:created xsi:type="dcterms:W3CDTF">2021-02-04T13:17:36Z</dcterms:created>
  <dcterms:modified xsi:type="dcterms:W3CDTF">2022-10-19T08:06:51Z</dcterms:modified>
</cp:coreProperties>
</file>