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67" r:id="rId2"/>
    <p:sldMasterId id="2147483679" r:id="rId3"/>
    <p:sldMasterId id="2147483691" r:id="rId4"/>
  </p:sldMasterIdLst>
  <p:notesMasterIdLst>
    <p:notesMasterId r:id="rId29"/>
  </p:notesMasterIdLst>
  <p:handoutMasterIdLst>
    <p:handoutMasterId r:id="rId30"/>
  </p:handoutMasterIdLst>
  <p:sldIdLst>
    <p:sldId id="256" r:id="rId5"/>
    <p:sldId id="258" r:id="rId6"/>
    <p:sldId id="259" r:id="rId7"/>
    <p:sldId id="261" r:id="rId8"/>
    <p:sldId id="262" r:id="rId9"/>
    <p:sldId id="264" r:id="rId10"/>
    <p:sldId id="263" r:id="rId11"/>
    <p:sldId id="265" r:id="rId12"/>
    <p:sldId id="269" r:id="rId13"/>
    <p:sldId id="270" r:id="rId14"/>
    <p:sldId id="271" r:id="rId15"/>
    <p:sldId id="274" r:id="rId16"/>
    <p:sldId id="278" r:id="rId17"/>
    <p:sldId id="280" r:id="rId18"/>
    <p:sldId id="281" r:id="rId19"/>
    <p:sldId id="285" r:id="rId20"/>
    <p:sldId id="313" r:id="rId21"/>
    <p:sldId id="287" r:id="rId22"/>
    <p:sldId id="291" r:id="rId23"/>
    <p:sldId id="293" r:id="rId24"/>
    <p:sldId id="294" r:id="rId25"/>
    <p:sldId id="295" r:id="rId26"/>
    <p:sldId id="305" r:id="rId27"/>
    <p:sldId id="297" r:id="rId2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D5ED8CE5-9521-484C-9B39-18AE61D95166}">
          <p14:sldIdLst>
            <p14:sldId id="256"/>
            <p14:sldId id="258"/>
            <p14:sldId id="259"/>
            <p14:sldId id="261"/>
            <p14:sldId id="262"/>
            <p14:sldId id="264"/>
            <p14:sldId id="263"/>
            <p14:sldId id="265"/>
            <p14:sldId id="269"/>
            <p14:sldId id="270"/>
            <p14:sldId id="271"/>
            <p14:sldId id="274"/>
            <p14:sldId id="278"/>
            <p14:sldId id="280"/>
            <p14:sldId id="281"/>
            <p14:sldId id="285"/>
            <p14:sldId id="313"/>
            <p14:sldId id="287"/>
            <p14:sldId id="291"/>
            <p14:sldId id="293"/>
            <p14:sldId id="294"/>
            <p14:sldId id="295"/>
            <p14:sldId id="305"/>
            <p14:sldId id="29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ndrušková Bronislava" initials="OB" lastIdx="1" clrIdx="0">
    <p:extLst>
      <p:ext uri="{19B8F6BF-5375-455C-9EA6-DF929625EA0E}">
        <p15:presenceInfo xmlns:p15="http://schemas.microsoft.com/office/powerpoint/2012/main" userId="S::brona.ondruskova@acrea.cz::7082b488-cd4e-48f5-b622-e0adf677fc3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5256" autoAdjust="0"/>
  </p:normalViewPr>
  <p:slideViewPr>
    <p:cSldViewPr showGuides="1">
      <p:cViewPr varScale="1">
        <p:scale>
          <a:sx n="86" d="100"/>
          <a:sy n="86" d="100"/>
        </p:scale>
        <p:origin x="1152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1" d="100"/>
          <a:sy n="81" d="100"/>
        </p:scale>
        <p:origin x="-195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commentAuthors" Target="commentAuthor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655ACF-AD3C-4654-80F0-C74B1EA0E4C9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41676D-BA10-48C1-B54F-F281706521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12326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F84003-2627-45EC-A08A-6B49E3F7038F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892C87-38D0-4D9D-BCF6-FB5299A404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98669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2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779712" y="1700808"/>
            <a:ext cx="4896544" cy="1470025"/>
          </a:xfrm>
        </p:spPr>
        <p:txBody>
          <a:bodyPr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779712" y="3249324"/>
            <a:ext cx="5896744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4204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16000" y="899999"/>
            <a:ext cx="4320000" cy="525600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cs-CZ" smtClean="0"/>
            </a:lvl1pPr>
            <a:lvl2pPr>
              <a:defRPr lang="cs-CZ" smtClean="0"/>
            </a:lvl2pPr>
            <a:lvl3pPr>
              <a:defRPr lang="cs-CZ" smtClean="0"/>
            </a:lvl3pPr>
            <a:lvl4pPr>
              <a:defRPr lang="cs-CZ" smtClean="0"/>
            </a:lvl4pPr>
            <a:lvl5pPr>
              <a:defRPr lang="cs-CZ" dirty="0"/>
            </a:lvl5pPr>
          </a:lstStyle>
          <a:p>
            <a:pPr marL="182563" lvl="0" indent="-182563">
              <a:spcBef>
                <a:spcPts val="0"/>
              </a:spcBef>
              <a:spcAft>
                <a:spcPts val="400"/>
              </a:spcAft>
            </a:pPr>
            <a:r>
              <a:rPr lang="cs-CZ"/>
              <a:t>Po kliknutí můžete upravovat styly textu v předloze.</a:t>
            </a:r>
          </a:p>
          <a:p>
            <a:pPr marL="182563" lvl="1" indent="-182563">
              <a:spcBef>
                <a:spcPts val="0"/>
              </a:spcBef>
              <a:spcAft>
                <a:spcPts val="400"/>
              </a:spcAft>
            </a:pPr>
            <a:r>
              <a:rPr lang="cs-CZ"/>
              <a:t>Druhá úroveň</a:t>
            </a:r>
          </a:p>
          <a:p>
            <a:pPr marL="182563" lvl="2" indent="-182563">
              <a:spcBef>
                <a:spcPts val="0"/>
              </a:spcBef>
              <a:spcAft>
                <a:spcPts val="400"/>
              </a:spcAft>
            </a:pPr>
            <a:r>
              <a:rPr lang="cs-CZ"/>
              <a:t>Třetí úroveň</a:t>
            </a:r>
          </a:p>
          <a:p>
            <a:pPr marL="182563" lvl="3" indent="-182563">
              <a:spcBef>
                <a:spcPts val="0"/>
              </a:spcBef>
              <a:spcAft>
                <a:spcPts val="400"/>
              </a:spcAft>
            </a:pPr>
            <a:r>
              <a:rPr lang="cs-CZ"/>
              <a:t>Čtvrtá úroveň</a:t>
            </a:r>
          </a:p>
          <a:p>
            <a:pPr marL="182563" lvl="4" indent="-182563">
              <a:spcBef>
                <a:spcPts val="0"/>
              </a:spcBef>
              <a:spcAft>
                <a:spcPts val="400"/>
              </a:spcAft>
            </a:pPr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08000" y="899999"/>
            <a:ext cx="4320000" cy="525600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cs-CZ" smtClean="0"/>
            </a:lvl1pPr>
            <a:lvl2pPr>
              <a:defRPr lang="cs-CZ" smtClean="0"/>
            </a:lvl2pPr>
            <a:lvl3pPr>
              <a:defRPr lang="cs-CZ" smtClean="0"/>
            </a:lvl3pPr>
            <a:lvl4pPr>
              <a:defRPr lang="cs-CZ" smtClean="0"/>
            </a:lvl4pPr>
            <a:lvl5pPr>
              <a:defRPr lang="cs-CZ"/>
            </a:lvl5pPr>
          </a:lstStyle>
          <a:p>
            <a:pPr marL="182563" lvl="0" indent="-182563">
              <a:spcBef>
                <a:spcPts val="0"/>
              </a:spcBef>
              <a:spcAft>
                <a:spcPts val="400"/>
              </a:spcAft>
            </a:pPr>
            <a:r>
              <a:rPr lang="cs-CZ"/>
              <a:t>Po kliknutí můžete upravovat styly textu v předloze.</a:t>
            </a:r>
          </a:p>
          <a:p>
            <a:pPr marL="182563" lvl="1" indent="-182563">
              <a:spcBef>
                <a:spcPts val="0"/>
              </a:spcBef>
              <a:spcAft>
                <a:spcPts val="400"/>
              </a:spcAft>
            </a:pPr>
            <a:r>
              <a:rPr lang="cs-CZ"/>
              <a:t>Druhá úroveň</a:t>
            </a:r>
          </a:p>
          <a:p>
            <a:pPr marL="182563" lvl="2" indent="-182563">
              <a:spcBef>
                <a:spcPts val="0"/>
              </a:spcBef>
              <a:spcAft>
                <a:spcPts val="400"/>
              </a:spcAft>
            </a:pPr>
            <a:r>
              <a:rPr lang="cs-CZ"/>
              <a:t>Třetí úroveň</a:t>
            </a:r>
          </a:p>
          <a:p>
            <a:pPr marL="182563" lvl="3" indent="-182563">
              <a:spcBef>
                <a:spcPts val="0"/>
              </a:spcBef>
              <a:spcAft>
                <a:spcPts val="400"/>
              </a:spcAft>
            </a:pPr>
            <a:r>
              <a:rPr lang="cs-CZ"/>
              <a:t>Čtvrtá úroveň</a:t>
            </a:r>
          </a:p>
          <a:p>
            <a:pPr marL="182563" lvl="4" indent="-182563">
              <a:spcBef>
                <a:spcPts val="0"/>
              </a:spcBef>
              <a:spcAft>
                <a:spcPts val="400"/>
              </a:spcAft>
            </a:pPr>
            <a:r>
              <a:rPr lang="cs-CZ"/>
              <a:t>Pátá úroveň</a:t>
            </a: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5698" y="5205600"/>
            <a:ext cx="1338302" cy="1656183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2AEA1514-FA1B-CBAC-2407-33B0359D5FA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5698" y="5205600"/>
            <a:ext cx="1338302" cy="1656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3349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5698" y="5205600"/>
            <a:ext cx="1338302" cy="1656183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BF832CAD-5418-2FE9-9323-6825385B19D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5698" y="5205600"/>
            <a:ext cx="1338302" cy="1656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94577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5698" y="5205600"/>
            <a:ext cx="1338302" cy="1656183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0D903FBA-6987-AB61-E8D2-F81DBCEAA35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5698" y="5205600"/>
            <a:ext cx="1338302" cy="1656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28318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5698" y="5205600"/>
            <a:ext cx="1338302" cy="1656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414879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>
          <a:xfrm>
            <a:off x="0" y="0"/>
            <a:ext cx="3491880" cy="62373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1412776"/>
            <a:ext cx="5111750" cy="47133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898" y="4623062"/>
            <a:ext cx="1828102" cy="2262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290689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898" y="4623062"/>
            <a:ext cx="1828102" cy="2262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7550177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494774108"/>
      </p:ext>
    </p:extLst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954357529"/>
      </p:ext>
    </p:extLst>
  </p:cSld>
  <p:clrMapOvr>
    <a:masterClrMapping/>
  </p:clrMapOvr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84552-8A5E-4C71-82DC-9004B179B453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6009E-16E2-407E-8715-DC56B94512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915871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84552-8A5E-4C71-82DC-9004B179B453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6009E-16E2-407E-8715-DC56B94512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6154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6000" y="216000"/>
            <a:ext cx="7560000" cy="540000"/>
          </a:xfrm>
        </p:spPr>
        <p:txBody>
          <a:bodyPr rIns="0"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6000" y="899999"/>
            <a:ext cx="8640000" cy="525600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cs-CZ" dirty="0" smtClean="0"/>
            </a:lvl1pPr>
            <a:lvl2pPr>
              <a:defRPr lang="cs-CZ" dirty="0" smtClean="0"/>
            </a:lvl2pPr>
            <a:lvl3pPr>
              <a:defRPr lang="cs-CZ" dirty="0" smtClean="0"/>
            </a:lvl3pPr>
            <a:lvl4pPr>
              <a:defRPr lang="cs-CZ" dirty="0" smtClean="0"/>
            </a:lvl4pPr>
            <a:lvl5pPr>
              <a:defRPr lang="cs-CZ" dirty="0"/>
            </a:lvl5pPr>
          </a:lstStyle>
          <a:p>
            <a:pPr marL="182563" lvl="0" indent="-182563">
              <a:spcBef>
                <a:spcPts val="0"/>
              </a:spcBef>
              <a:spcAft>
                <a:spcPts val="400"/>
              </a:spcAft>
            </a:pPr>
            <a:r>
              <a:rPr lang="cs-CZ"/>
              <a:t>Po kliknutí můžete upravovat styly textu v předloze.</a:t>
            </a:r>
          </a:p>
          <a:p>
            <a:pPr marL="182563" lvl="1" indent="-182563">
              <a:spcBef>
                <a:spcPts val="0"/>
              </a:spcBef>
              <a:spcAft>
                <a:spcPts val="400"/>
              </a:spcAft>
            </a:pPr>
            <a:r>
              <a:rPr lang="cs-CZ"/>
              <a:t>Druhá úroveň</a:t>
            </a:r>
          </a:p>
          <a:p>
            <a:pPr marL="182563" lvl="2" indent="-182563">
              <a:spcBef>
                <a:spcPts val="0"/>
              </a:spcBef>
              <a:spcAft>
                <a:spcPts val="400"/>
              </a:spcAft>
            </a:pPr>
            <a:r>
              <a:rPr lang="cs-CZ"/>
              <a:t>Třetí úroveň</a:t>
            </a:r>
          </a:p>
          <a:p>
            <a:pPr marL="182563" lvl="3" indent="-182563">
              <a:spcBef>
                <a:spcPts val="0"/>
              </a:spcBef>
              <a:spcAft>
                <a:spcPts val="400"/>
              </a:spcAft>
            </a:pPr>
            <a:r>
              <a:rPr lang="cs-CZ"/>
              <a:t>Čtvrtá úroveň</a:t>
            </a:r>
          </a:p>
          <a:p>
            <a:pPr marL="182563" lvl="4" indent="-182563">
              <a:spcBef>
                <a:spcPts val="0"/>
              </a:spcBef>
              <a:spcAft>
                <a:spcPts val="400"/>
              </a:spcAft>
            </a:pPr>
            <a:r>
              <a:rPr lang="cs-CZ"/>
              <a:t>Pátá úroveň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5698" y="5205600"/>
            <a:ext cx="1338302" cy="1656183"/>
          </a:xfrm>
          <a:prstGeom prst="rect">
            <a:avLst/>
          </a:prstGeom>
        </p:spPr>
      </p:pic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308304" y="6480000"/>
            <a:ext cx="658416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chemeClr val="bg1"/>
                </a:solidFill>
              </a:defRPr>
            </a:lvl1pPr>
          </a:lstStyle>
          <a:p>
            <a:fld id="{307889CB-4329-4159-951C-9130128614A6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617375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84552-8A5E-4C71-82DC-9004B179B453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6009E-16E2-407E-8715-DC56B94512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15846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84552-8A5E-4C71-82DC-9004B179B453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6009E-16E2-407E-8715-DC56B94512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62818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84552-8A5E-4C71-82DC-9004B179B453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6009E-16E2-407E-8715-DC56B94512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960699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84552-8A5E-4C71-82DC-9004B179B453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6009E-16E2-407E-8715-DC56B94512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32699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84552-8A5E-4C71-82DC-9004B179B453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6009E-16E2-407E-8715-DC56B94512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574684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84552-8A5E-4C71-82DC-9004B179B453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6009E-16E2-407E-8715-DC56B94512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307598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84552-8A5E-4C71-82DC-9004B179B453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6009E-16E2-407E-8715-DC56B94512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998251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84552-8A5E-4C71-82DC-9004B179B453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6009E-16E2-407E-8715-DC56B94512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941464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84552-8A5E-4C71-82DC-9004B179B453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6009E-16E2-407E-8715-DC56B94512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601940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D20D6-69BB-4D92-BECB-695A164C9E57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070E5-A10F-495C-9476-D498118364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0892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5698" y="5205600"/>
            <a:ext cx="1338302" cy="1656183"/>
          </a:xfrm>
          <a:prstGeom prst="rect">
            <a:avLst/>
          </a:prstGeom>
        </p:spPr>
      </p:pic>
      <p:sp>
        <p:nvSpPr>
          <p:cNvPr id="5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308304" y="6480000"/>
            <a:ext cx="658416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chemeClr val="bg1"/>
                </a:solidFill>
              </a:defRPr>
            </a:lvl1pPr>
          </a:lstStyle>
          <a:p>
            <a:fld id="{307889CB-4329-4159-951C-9130128614A6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735683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D20D6-69BB-4D92-BECB-695A164C9E57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070E5-A10F-495C-9476-D498118364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369135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D20D6-69BB-4D92-BECB-695A164C9E57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070E5-A10F-495C-9476-D498118364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313233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D20D6-69BB-4D92-BECB-695A164C9E57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070E5-A10F-495C-9476-D498118364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500229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D20D6-69BB-4D92-BECB-695A164C9E57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070E5-A10F-495C-9476-D498118364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207190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D20D6-69BB-4D92-BECB-695A164C9E57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070E5-A10F-495C-9476-D498118364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256194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D20D6-69BB-4D92-BECB-695A164C9E57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070E5-A10F-495C-9476-D498118364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611030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D20D6-69BB-4D92-BECB-695A164C9E57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070E5-A10F-495C-9476-D498118364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23844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D20D6-69BB-4D92-BECB-695A164C9E57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070E5-A10F-495C-9476-D498118364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632087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D20D6-69BB-4D92-BECB-695A164C9E57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070E5-A10F-495C-9476-D498118364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171337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D20D6-69BB-4D92-BECB-695A164C9E57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070E5-A10F-495C-9476-D498118364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3002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16000" y="899999"/>
            <a:ext cx="4320000" cy="525600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cs-CZ" smtClean="0"/>
            </a:lvl1pPr>
            <a:lvl2pPr>
              <a:defRPr lang="cs-CZ" smtClean="0"/>
            </a:lvl2pPr>
            <a:lvl3pPr>
              <a:defRPr lang="cs-CZ" smtClean="0"/>
            </a:lvl3pPr>
            <a:lvl4pPr>
              <a:defRPr lang="cs-CZ" smtClean="0"/>
            </a:lvl4pPr>
            <a:lvl5pPr>
              <a:defRPr lang="cs-CZ" dirty="0"/>
            </a:lvl5pPr>
          </a:lstStyle>
          <a:p>
            <a:pPr marL="182563" lvl="0" indent="-182563">
              <a:spcBef>
                <a:spcPts val="0"/>
              </a:spcBef>
              <a:spcAft>
                <a:spcPts val="400"/>
              </a:spcAft>
            </a:pPr>
            <a:r>
              <a:rPr lang="cs-CZ"/>
              <a:t>Po kliknutí můžete upravovat styly textu v předloze.</a:t>
            </a:r>
          </a:p>
          <a:p>
            <a:pPr marL="182563" lvl="1" indent="-182563">
              <a:spcBef>
                <a:spcPts val="0"/>
              </a:spcBef>
              <a:spcAft>
                <a:spcPts val="400"/>
              </a:spcAft>
            </a:pPr>
            <a:r>
              <a:rPr lang="cs-CZ"/>
              <a:t>Druhá úroveň</a:t>
            </a:r>
          </a:p>
          <a:p>
            <a:pPr marL="182563" lvl="2" indent="-182563">
              <a:spcBef>
                <a:spcPts val="0"/>
              </a:spcBef>
              <a:spcAft>
                <a:spcPts val="400"/>
              </a:spcAft>
            </a:pPr>
            <a:r>
              <a:rPr lang="cs-CZ"/>
              <a:t>Třetí úroveň</a:t>
            </a:r>
          </a:p>
          <a:p>
            <a:pPr marL="182563" lvl="3" indent="-182563">
              <a:spcBef>
                <a:spcPts val="0"/>
              </a:spcBef>
              <a:spcAft>
                <a:spcPts val="400"/>
              </a:spcAft>
            </a:pPr>
            <a:r>
              <a:rPr lang="cs-CZ"/>
              <a:t>Čtvrtá úroveň</a:t>
            </a:r>
          </a:p>
          <a:p>
            <a:pPr marL="182563" lvl="4" indent="-182563">
              <a:spcBef>
                <a:spcPts val="0"/>
              </a:spcBef>
              <a:spcAft>
                <a:spcPts val="400"/>
              </a:spcAft>
            </a:pPr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08000" y="899999"/>
            <a:ext cx="4320000" cy="525600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cs-CZ" smtClean="0"/>
            </a:lvl1pPr>
            <a:lvl2pPr>
              <a:defRPr lang="cs-CZ" smtClean="0"/>
            </a:lvl2pPr>
            <a:lvl3pPr>
              <a:defRPr lang="cs-CZ" smtClean="0"/>
            </a:lvl3pPr>
            <a:lvl4pPr>
              <a:defRPr lang="cs-CZ" smtClean="0"/>
            </a:lvl4pPr>
            <a:lvl5pPr>
              <a:defRPr lang="cs-CZ"/>
            </a:lvl5pPr>
          </a:lstStyle>
          <a:p>
            <a:pPr marL="182563" lvl="0" indent="-182563">
              <a:spcBef>
                <a:spcPts val="0"/>
              </a:spcBef>
              <a:spcAft>
                <a:spcPts val="400"/>
              </a:spcAft>
            </a:pPr>
            <a:r>
              <a:rPr lang="cs-CZ"/>
              <a:t>Po kliknutí můžete upravovat styly textu v předloze.</a:t>
            </a:r>
          </a:p>
          <a:p>
            <a:pPr marL="182563" lvl="1" indent="-182563">
              <a:spcBef>
                <a:spcPts val="0"/>
              </a:spcBef>
              <a:spcAft>
                <a:spcPts val="400"/>
              </a:spcAft>
            </a:pPr>
            <a:r>
              <a:rPr lang="cs-CZ"/>
              <a:t>Druhá úroveň</a:t>
            </a:r>
          </a:p>
          <a:p>
            <a:pPr marL="182563" lvl="2" indent="-182563">
              <a:spcBef>
                <a:spcPts val="0"/>
              </a:spcBef>
              <a:spcAft>
                <a:spcPts val="400"/>
              </a:spcAft>
            </a:pPr>
            <a:r>
              <a:rPr lang="cs-CZ"/>
              <a:t>Třetí úroveň</a:t>
            </a:r>
          </a:p>
          <a:p>
            <a:pPr marL="182563" lvl="3" indent="-182563">
              <a:spcBef>
                <a:spcPts val="0"/>
              </a:spcBef>
              <a:spcAft>
                <a:spcPts val="400"/>
              </a:spcAft>
            </a:pPr>
            <a:r>
              <a:rPr lang="cs-CZ"/>
              <a:t>Čtvrtá úroveň</a:t>
            </a:r>
          </a:p>
          <a:p>
            <a:pPr marL="182563" lvl="4" indent="-182563">
              <a:spcBef>
                <a:spcPts val="0"/>
              </a:spcBef>
              <a:spcAft>
                <a:spcPts val="400"/>
              </a:spcAft>
            </a:pPr>
            <a:r>
              <a:rPr lang="cs-CZ"/>
              <a:t>Pátá úroveň</a:t>
            </a: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5698" y="5205600"/>
            <a:ext cx="1338302" cy="1656183"/>
          </a:xfrm>
          <a:prstGeom prst="rect">
            <a:avLst/>
          </a:prstGeom>
        </p:spPr>
      </p:pic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308304" y="6480000"/>
            <a:ext cx="658416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chemeClr val="bg1"/>
                </a:solidFill>
              </a:defRPr>
            </a:lvl1pPr>
          </a:lstStyle>
          <a:p>
            <a:fld id="{307889CB-4329-4159-951C-9130128614A6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1160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5698" y="5205600"/>
            <a:ext cx="1338302" cy="1656183"/>
          </a:xfrm>
          <a:prstGeom prst="rect">
            <a:avLst/>
          </a:prstGeom>
        </p:spPr>
      </p:pic>
      <p:sp>
        <p:nvSpPr>
          <p:cNvPr id="8" name="Zástupný symbol pro číslo snímku 5"/>
          <p:cNvSpPr>
            <a:spLocks noGrp="1"/>
          </p:cNvSpPr>
          <p:nvPr>
            <p:ph type="sldNum" sz="quarter" idx="10"/>
          </p:nvPr>
        </p:nvSpPr>
        <p:spPr>
          <a:xfrm>
            <a:off x="7308304" y="6480000"/>
            <a:ext cx="658416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chemeClr val="bg1"/>
                </a:solidFill>
              </a:defRPr>
            </a:lvl1pPr>
          </a:lstStyle>
          <a:p>
            <a:fld id="{307889CB-4329-4159-951C-9130128614A6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3465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5698" y="5205600"/>
            <a:ext cx="1338302" cy="1656183"/>
          </a:xfrm>
          <a:prstGeom prst="rect">
            <a:avLst/>
          </a:prstGeom>
        </p:spPr>
      </p:pic>
      <p:sp>
        <p:nvSpPr>
          <p:cNvPr id="4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308304" y="6480000"/>
            <a:ext cx="658416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chemeClr val="bg1"/>
                </a:solidFill>
              </a:defRPr>
            </a:lvl1pPr>
          </a:lstStyle>
          <a:p>
            <a:fld id="{307889CB-4329-4159-951C-9130128614A6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2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779712" y="1700808"/>
            <a:ext cx="4896544" cy="1470025"/>
          </a:xfrm>
        </p:spPr>
        <p:txBody>
          <a:bodyPr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779712" y="3249324"/>
            <a:ext cx="5896744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6603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6000" y="216000"/>
            <a:ext cx="7560000" cy="540000"/>
          </a:xfrm>
        </p:spPr>
        <p:txBody>
          <a:bodyPr rIns="0"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6000" y="899999"/>
            <a:ext cx="8640000" cy="525600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cs-CZ" dirty="0" smtClean="0"/>
            </a:lvl1pPr>
            <a:lvl2pPr>
              <a:defRPr lang="cs-CZ" dirty="0" smtClean="0"/>
            </a:lvl2pPr>
            <a:lvl3pPr>
              <a:defRPr lang="cs-CZ" dirty="0" smtClean="0"/>
            </a:lvl3pPr>
            <a:lvl4pPr>
              <a:defRPr lang="cs-CZ" dirty="0" smtClean="0"/>
            </a:lvl4pPr>
            <a:lvl5pPr>
              <a:defRPr lang="cs-CZ" dirty="0"/>
            </a:lvl5pPr>
          </a:lstStyle>
          <a:p>
            <a:pPr marL="182563" lvl="0" indent="-182563">
              <a:spcBef>
                <a:spcPts val="0"/>
              </a:spcBef>
              <a:spcAft>
                <a:spcPts val="400"/>
              </a:spcAft>
            </a:pPr>
            <a:r>
              <a:rPr lang="cs-CZ"/>
              <a:t>Po kliknutí můžete upravovat styly textu v předloze.</a:t>
            </a:r>
          </a:p>
          <a:p>
            <a:pPr marL="182563" lvl="1" indent="-182563">
              <a:spcBef>
                <a:spcPts val="0"/>
              </a:spcBef>
              <a:spcAft>
                <a:spcPts val="400"/>
              </a:spcAft>
            </a:pPr>
            <a:r>
              <a:rPr lang="cs-CZ"/>
              <a:t>Druhá úroveň</a:t>
            </a:r>
          </a:p>
          <a:p>
            <a:pPr marL="182563" lvl="2" indent="-182563">
              <a:spcBef>
                <a:spcPts val="0"/>
              </a:spcBef>
              <a:spcAft>
                <a:spcPts val="400"/>
              </a:spcAft>
            </a:pPr>
            <a:r>
              <a:rPr lang="cs-CZ"/>
              <a:t>Třetí úroveň</a:t>
            </a:r>
          </a:p>
          <a:p>
            <a:pPr marL="182563" lvl="3" indent="-182563">
              <a:spcBef>
                <a:spcPts val="0"/>
              </a:spcBef>
              <a:spcAft>
                <a:spcPts val="400"/>
              </a:spcAft>
            </a:pPr>
            <a:r>
              <a:rPr lang="cs-CZ"/>
              <a:t>Čtvrtá úroveň</a:t>
            </a:r>
          </a:p>
          <a:p>
            <a:pPr marL="182563" lvl="4" indent="-182563">
              <a:spcBef>
                <a:spcPts val="0"/>
              </a:spcBef>
              <a:spcAft>
                <a:spcPts val="400"/>
              </a:spcAft>
            </a:pPr>
            <a:r>
              <a:rPr lang="cs-CZ"/>
              <a:t>Pátá úroveň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5698" y="5205600"/>
            <a:ext cx="1338302" cy="1656183"/>
          </a:xfrm>
          <a:prstGeom prst="rect">
            <a:avLst/>
          </a:prstGeom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7AC28660-6DE0-7C86-844E-EC17BB9ADBD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5698" y="5205600"/>
            <a:ext cx="1338302" cy="1656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0270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5698" y="5205600"/>
            <a:ext cx="1338302" cy="1656183"/>
          </a:xfrm>
          <a:prstGeom prst="rect">
            <a:avLst/>
          </a:prstGeom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52B0A757-DFE5-781E-7DFC-1B750C93FF2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5698" y="5205600"/>
            <a:ext cx="1338302" cy="1656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1913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1" y="6505200"/>
            <a:ext cx="9143999" cy="360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216000" y="216000"/>
            <a:ext cx="7560000" cy="540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16000" y="900000"/>
            <a:ext cx="86400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82563" lvl="0" indent="-182563">
              <a:spcBef>
                <a:spcPts val="0"/>
              </a:spcBef>
              <a:spcAft>
                <a:spcPts val="400"/>
              </a:spcAft>
            </a:pPr>
            <a:r>
              <a:rPr lang="cs-CZ" dirty="0"/>
              <a:t>Kliknutím lze upravit styly předlohy textu.</a:t>
            </a:r>
          </a:p>
          <a:p>
            <a:pPr marL="357188" lvl="1" indent="-174625">
              <a:spcBef>
                <a:spcPts val="0"/>
              </a:spcBef>
              <a:spcAft>
                <a:spcPts val="400"/>
              </a:spcAft>
            </a:pPr>
            <a:r>
              <a:rPr lang="cs-CZ" dirty="0"/>
              <a:t>Druhá úroveň</a:t>
            </a:r>
          </a:p>
          <a:p>
            <a:pPr marL="539750" lvl="2" indent="-182563">
              <a:spcBef>
                <a:spcPts val="0"/>
              </a:spcBef>
              <a:spcAft>
                <a:spcPts val="400"/>
              </a:spcAft>
            </a:pPr>
            <a:r>
              <a:rPr lang="cs-CZ" dirty="0"/>
              <a:t>Třetí úroveň</a:t>
            </a:r>
          </a:p>
          <a:p>
            <a:pPr marL="712788" lvl="3" indent="-173038">
              <a:spcBef>
                <a:spcPts val="0"/>
              </a:spcBef>
              <a:spcAft>
                <a:spcPts val="400"/>
              </a:spcAft>
            </a:pPr>
            <a:r>
              <a:rPr lang="cs-CZ" dirty="0"/>
              <a:t>Čtvrtá úroveň</a:t>
            </a:r>
          </a:p>
          <a:p>
            <a:pPr marL="895350" lvl="4" indent="-182563">
              <a:spcBef>
                <a:spcPts val="0"/>
              </a:spcBef>
              <a:spcAft>
                <a:spcPts val="400"/>
              </a:spcAft>
            </a:pPr>
            <a:r>
              <a:rPr lang="cs-CZ" dirty="0"/>
              <a:t>Pátá úroveň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4475" y="65660"/>
            <a:ext cx="1529525" cy="915068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360000" y="6498000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>
                    <a:lumMod val="95000"/>
                  </a:schemeClr>
                </a:solidFill>
              </a:rPr>
              <a:t>© 2021 ACREA CR, spol. s r.o.</a:t>
            </a:r>
          </a:p>
        </p:txBody>
      </p:sp>
      <p:sp>
        <p:nvSpPr>
          <p:cNvPr id="10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308304" y="6480000"/>
            <a:ext cx="658416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07889CB-4329-4159-951C-9130128614A6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4656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lang="cs-CZ" sz="2000" b="1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lang="cs-CZ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lang="cs-CZ" sz="16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lang="cs-CZ" sz="16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lang="cs-CZ" sz="1600" kern="1200" dirty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1" y="6505200"/>
            <a:ext cx="9143999" cy="360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216000" y="216000"/>
            <a:ext cx="7560000" cy="540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16000" y="900000"/>
            <a:ext cx="86400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82563" lvl="0" indent="-182563">
              <a:spcBef>
                <a:spcPts val="0"/>
              </a:spcBef>
              <a:spcAft>
                <a:spcPts val="400"/>
              </a:spcAft>
            </a:pPr>
            <a:r>
              <a:rPr lang="cs-CZ" dirty="0"/>
              <a:t>Kliknutím lze upravit styly předlohy textu.</a:t>
            </a:r>
          </a:p>
          <a:p>
            <a:pPr marL="357188" lvl="1" indent="-174625">
              <a:spcBef>
                <a:spcPts val="0"/>
              </a:spcBef>
              <a:spcAft>
                <a:spcPts val="400"/>
              </a:spcAft>
            </a:pPr>
            <a:r>
              <a:rPr lang="cs-CZ" dirty="0"/>
              <a:t>Druhá úroveň</a:t>
            </a:r>
          </a:p>
          <a:p>
            <a:pPr marL="539750" lvl="2" indent="-182563">
              <a:spcBef>
                <a:spcPts val="0"/>
              </a:spcBef>
              <a:spcAft>
                <a:spcPts val="400"/>
              </a:spcAft>
            </a:pPr>
            <a:r>
              <a:rPr lang="cs-CZ" dirty="0"/>
              <a:t>Třetí úroveň</a:t>
            </a:r>
          </a:p>
          <a:p>
            <a:pPr marL="712788" lvl="3" indent="-173038">
              <a:spcBef>
                <a:spcPts val="0"/>
              </a:spcBef>
              <a:spcAft>
                <a:spcPts val="400"/>
              </a:spcAft>
            </a:pPr>
            <a:r>
              <a:rPr lang="cs-CZ" dirty="0"/>
              <a:t>Čtvrtá úroveň</a:t>
            </a:r>
          </a:p>
          <a:p>
            <a:pPr marL="895350" lvl="4" indent="-182563">
              <a:spcBef>
                <a:spcPts val="0"/>
              </a:spcBef>
              <a:spcAft>
                <a:spcPts val="400"/>
              </a:spcAft>
            </a:pPr>
            <a:r>
              <a:rPr lang="cs-CZ" dirty="0"/>
              <a:t>Pátá úroveň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4475" y="65660"/>
            <a:ext cx="1529525" cy="915068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360000" y="6498000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>
                    <a:lumMod val="95000"/>
                  </a:schemeClr>
                </a:solidFill>
              </a:rPr>
              <a:t>© 2022 ACREA CR, spol. s r.o.</a:t>
            </a:r>
          </a:p>
        </p:txBody>
      </p:sp>
    </p:spTree>
    <p:extLst>
      <p:ext uri="{BB962C8B-B14F-4D97-AF65-F5344CB8AC3E}">
        <p14:creationId xmlns:p14="http://schemas.microsoft.com/office/powerpoint/2010/main" val="3096791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lang="cs-CZ" sz="2000" b="1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lang="cs-CZ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lang="cs-CZ" sz="16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lang="cs-CZ" sz="16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lang="cs-CZ" sz="1600" kern="1200" dirty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984552-8A5E-4C71-82DC-9004B179B453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A6009E-16E2-407E-8715-DC56B94512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8024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BD20D6-69BB-4D92-BECB-695A164C9E57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070E5-A10F-495C-9476-D498118364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8219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4.png"/><Relationship Id="rId5" Type="http://schemas.openxmlformats.org/officeDocument/2006/relationships/image" Target="../media/image130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Regresní analýza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38724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Vlastnosti přímky získané MNČ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6000" y="2348880"/>
            <a:ext cx="2483792" cy="3384376"/>
          </a:xfrm>
        </p:spPr>
        <p:txBody>
          <a:bodyPr>
            <a:normAutofit fontScale="92500" lnSpcReduction="10000"/>
          </a:bodyPr>
          <a:lstStyle/>
          <a:p>
            <a:r>
              <a:rPr lang="cs-CZ" sz="1800" dirty="0"/>
              <a:t>přímka minimalizuje součet čtvercových odchylek</a:t>
            </a:r>
          </a:p>
          <a:p>
            <a:r>
              <a:rPr lang="cs-CZ" sz="1800" dirty="0"/>
              <a:t>součet residuí je </a:t>
            </a:r>
            <a:r>
              <a:rPr lang="cs-CZ" sz="1800" dirty="0">
                <a:solidFill>
                  <a:srgbClr val="0000FF"/>
                </a:solidFill>
              </a:rPr>
              <a:t>nula </a:t>
            </a:r>
          </a:p>
          <a:p>
            <a:r>
              <a:rPr lang="cs-CZ" sz="1800" dirty="0"/>
              <a:t>přímka prochází </a:t>
            </a:r>
            <a:r>
              <a:rPr lang="cs-CZ" sz="1800" dirty="0">
                <a:solidFill>
                  <a:srgbClr val="0000FF"/>
                </a:solidFill>
              </a:rPr>
              <a:t>centroidem</a:t>
            </a:r>
          </a:p>
          <a:p>
            <a:pPr lvl="1"/>
            <a:r>
              <a:rPr lang="cs-CZ" sz="1600" dirty="0">
                <a:solidFill>
                  <a:schemeClr val="tx1"/>
                </a:solidFill>
              </a:rPr>
              <a:t>bod, kde všechny proměnné jsou rovné svým průměrům</a:t>
            </a:r>
          </a:p>
          <a:p>
            <a:pPr lvl="1"/>
            <a:r>
              <a:rPr lang="cs-CZ" sz="1600" dirty="0">
                <a:solidFill>
                  <a:schemeClr val="tx1"/>
                </a:solidFill>
              </a:rPr>
              <a:t>průměr skutečných a vyrovnaných hodnot je </a:t>
            </a:r>
            <a:r>
              <a:rPr lang="cs-CZ" sz="1600" dirty="0">
                <a:solidFill>
                  <a:srgbClr val="0000FF"/>
                </a:solidFill>
              </a:rPr>
              <a:t>stejný</a:t>
            </a:r>
          </a:p>
        </p:txBody>
      </p:sp>
      <p:graphicFrame>
        <p:nvGraphicFramePr>
          <p:cNvPr id="4" name="Object 1024"/>
          <p:cNvGraphicFramePr>
            <a:graphicFrameLocks noChangeAspect="1"/>
          </p:cNvGraphicFramePr>
          <p:nvPr/>
        </p:nvGraphicFramePr>
        <p:xfrm>
          <a:off x="2843808" y="764704"/>
          <a:ext cx="4708525" cy="510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Obrázek" r:id="rId2" imgW="3456000" imgH="3242880" progId="StaticEnhancedMetafile">
                  <p:embed/>
                </p:oleObj>
              </mc:Choice>
              <mc:Fallback>
                <p:oleObj name="Obrázek" r:id="rId2" imgW="3456000" imgH="3242880" progId="StaticEnhancedMetafile">
                  <p:embed/>
                  <p:pic>
                    <p:nvPicPr>
                      <p:cNvPr id="4" name="Object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808" y="764704"/>
                        <a:ext cx="4708525" cy="51054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0099FF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gradFill rotWithShape="0">
                              <a:gsLst>
                                <a:gs pos="0">
                                  <a:srgbClr val="707070"/>
                                </a:gs>
                                <a:gs pos="50000">
                                  <a:srgbClr val="FFFFFF"/>
                                </a:gs>
                                <a:gs pos="100000">
                                  <a:srgbClr val="707070"/>
                                </a:gs>
                              </a:gsLst>
                              <a:lin ang="2700000" scaled="1"/>
                            </a:gra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68686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Line 10"/>
          <p:cNvSpPr>
            <a:spLocks noChangeShapeType="1"/>
          </p:cNvSpPr>
          <p:nvPr/>
        </p:nvSpPr>
        <p:spPr bwMode="auto">
          <a:xfrm flipH="1">
            <a:off x="5367733" y="2780928"/>
            <a:ext cx="2372619" cy="666235"/>
          </a:xfrm>
          <a:prstGeom prst="line">
            <a:avLst/>
          </a:prstGeom>
          <a:noFill/>
          <a:ln w="76200">
            <a:solidFill>
              <a:srgbClr val="FECFC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 dirty="0"/>
          </a:p>
        </p:txBody>
      </p:sp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7766646" y="4436592"/>
            <a:ext cx="1189037" cy="584775"/>
          </a:xfrm>
          <a:prstGeom prst="rect">
            <a:avLst/>
          </a:prstGeom>
          <a:noFill/>
          <a:ln w="12700">
            <a:solidFill>
              <a:srgbClr val="C00000"/>
            </a:solidFill>
          </a:ln>
        </p:spPr>
        <p:txBody>
          <a:bodyPr>
            <a:spAutoFit/>
          </a:bodyPr>
          <a:lstStyle>
            <a:defPPr>
              <a:defRPr lang="cs-CZ"/>
            </a:defPPr>
            <a:lvl1pPr eaLnBrk="0" hangingPunct="0">
              <a:spcBef>
                <a:spcPct val="50000"/>
              </a:spcBef>
              <a:defRPr sz="1600"/>
            </a:lvl1pPr>
            <a:lvl2pPr marL="742950" indent="-285750" eaLnBrk="0" hangingPunct="0">
              <a:defRPr>
                <a:latin typeface="Arial" charset="0"/>
              </a:defRPr>
            </a:lvl2pPr>
            <a:lvl3pPr marL="1143000" indent="-228600" eaLnBrk="0" hangingPunct="0">
              <a:defRPr>
                <a:latin typeface="Arial" charset="0"/>
              </a:defRPr>
            </a:lvl3pPr>
            <a:lvl4pPr marL="1600200" indent="-228600" eaLnBrk="0" hangingPunct="0">
              <a:defRPr>
                <a:latin typeface="Arial" charset="0"/>
              </a:defRPr>
            </a:lvl4pPr>
            <a:lvl5pPr marL="2057400" indent="-228600" eaLnBrk="0" hangingPunct="0">
              <a:defRPr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9pPr>
          </a:lstStyle>
          <a:p>
            <a:r>
              <a:rPr lang="cs-CZ" dirty="0"/>
              <a:t>průměrná hodnota </a:t>
            </a:r>
            <a:r>
              <a:rPr lang="cs-CZ" dirty="0">
                <a:solidFill>
                  <a:srgbClr val="0000FF"/>
                </a:solidFill>
              </a:rPr>
              <a:t>X</a:t>
            </a:r>
          </a:p>
        </p:txBody>
      </p:sp>
      <p:sp>
        <p:nvSpPr>
          <p:cNvPr id="7" name="Line 13"/>
          <p:cNvSpPr>
            <a:spLocks noChangeShapeType="1"/>
          </p:cNvSpPr>
          <p:nvPr/>
        </p:nvSpPr>
        <p:spPr bwMode="auto">
          <a:xfrm flipH="1">
            <a:off x="5417951" y="4741392"/>
            <a:ext cx="2348695" cy="304800"/>
          </a:xfrm>
          <a:prstGeom prst="line">
            <a:avLst/>
          </a:prstGeom>
          <a:noFill/>
          <a:ln w="76200">
            <a:solidFill>
              <a:srgbClr val="FECFC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 dirty="0"/>
          </a:p>
        </p:txBody>
      </p:sp>
      <p:sp>
        <p:nvSpPr>
          <p:cNvPr id="8" name="Text Box 21"/>
          <p:cNvSpPr txBox="1">
            <a:spLocks noChangeArrowheads="1"/>
          </p:cNvSpPr>
          <p:nvPr/>
        </p:nvSpPr>
        <p:spPr bwMode="auto">
          <a:xfrm>
            <a:off x="1259632" y="1556792"/>
            <a:ext cx="1292225" cy="584775"/>
          </a:xfrm>
          <a:prstGeom prst="rect">
            <a:avLst/>
          </a:prstGeom>
          <a:noFill/>
          <a:ln w="12700">
            <a:solidFill>
              <a:srgbClr val="C00000"/>
            </a:solidFill>
          </a:ln>
        </p:spPr>
        <p:txBody>
          <a:bodyPr>
            <a:spAutoFit/>
          </a:bodyPr>
          <a:lstStyle>
            <a:defPPr>
              <a:defRPr lang="cs-CZ"/>
            </a:defPPr>
            <a:lvl1pPr eaLnBrk="0" hangingPunct="0">
              <a:spcBef>
                <a:spcPct val="50000"/>
              </a:spcBef>
              <a:defRPr sz="1600"/>
            </a:lvl1pPr>
            <a:lvl2pPr marL="742950" indent="-285750" eaLnBrk="0" hangingPunct="0">
              <a:defRPr>
                <a:latin typeface="Arial" charset="0"/>
              </a:defRPr>
            </a:lvl2pPr>
            <a:lvl3pPr marL="1143000" indent="-228600" eaLnBrk="0" hangingPunct="0">
              <a:defRPr>
                <a:latin typeface="Arial" charset="0"/>
              </a:defRPr>
            </a:lvl3pPr>
            <a:lvl4pPr marL="1600200" indent="-228600" eaLnBrk="0" hangingPunct="0">
              <a:defRPr>
                <a:latin typeface="Arial" charset="0"/>
              </a:defRPr>
            </a:lvl4pPr>
            <a:lvl5pPr marL="2057400" indent="-228600" eaLnBrk="0" hangingPunct="0">
              <a:defRPr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9pPr>
          </a:lstStyle>
          <a:p>
            <a:r>
              <a:rPr lang="cs-CZ" dirty="0"/>
              <a:t>průměrná hodnota  </a:t>
            </a:r>
            <a:r>
              <a:rPr lang="cs-CZ" dirty="0">
                <a:solidFill>
                  <a:srgbClr val="0000FF"/>
                </a:solidFill>
              </a:rPr>
              <a:t>Y</a:t>
            </a:r>
          </a:p>
        </p:txBody>
      </p:sp>
      <p:sp>
        <p:nvSpPr>
          <p:cNvPr id="9" name="Line 22"/>
          <p:cNvSpPr>
            <a:spLocks noChangeShapeType="1"/>
          </p:cNvSpPr>
          <p:nvPr/>
        </p:nvSpPr>
        <p:spPr bwMode="auto">
          <a:xfrm>
            <a:off x="2555776" y="2060849"/>
            <a:ext cx="1081938" cy="1386316"/>
          </a:xfrm>
          <a:prstGeom prst="line">
            <a:avLst/>
          </a:prstGeom>
          <a:noFill/>
          <a:ln w="76200">
            <a:solidFill>
              <a:srgbClr val="FFD5D5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cs-CZ" dirty="0"/>
          </a:p>
        </p:txBody>
      </p:sp>
      <p:cxnSp>
        <p:nvCxnSpPr>
          <p:cNvPr id="10" name="Přímá spojnice 9"/>
          <p:cNvCxnSpPr/>
          <p:nvPr/>
        </p:nvCxnSpPr>
        <p:spPr>
          <a:xfrm>
            <a:off x="3687288" y="3447164"/>
            <a:ext cx="3615091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 flipV="1">
            <a:off x="5367733" y="1025981"/>
            <a:ext cx="0" cy="4020211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7740352" y="2276872"/>
            <a:ext cx="1053828" cy="830997"/>
          </a:xfrm>
          <a:prstGeom prst="rect">
            <a:avLst/>
          </a:prstGeom>
          <a:noFill/>
          <a:ln w="12700">
            <a:solidFill>
              <a:srgbClr val="C00000"/>
            </a:solidFill>
          </a:ln>
        </p:spPr>
        <p:txBody>
          <a:bodyPr wrap="square">
            <a:spAutoFit/>
          </a:bodyPr>
          <a:lstStyle>
            <a:defPPr>
              <a:defRPr lang="cs-CZ"/>
            </a:defPPr>
            <a:lvl1pPr eaLnBrk="0" hangingPunct="0">
              <a:spcBef>
                <a:spcPct val="50000"/>
              </a:spcBef>
              <a:defRPr sz="1600"/>
            </a:lvl1pPr>
            <a:lvl2pPr marL="742950" indent="-285750" eaLnBrk="0" hangingPunct="0">
              <a:defRPr>
                <a:latin typeface="Arial" charset="0"/>
              </a:defRPr>
            </a:lvl2pPr>
            <a:lvl3pPr marL="1143000" indent="-228600" eaLnBrk="0" hangingPunct="0">
              <a:defRPr>
                <a:latin typeface="Arial" charset="0"/>
              </a:defRPr>
            </a:lvl3pPr>
            <a:lvl4pPr marL="1600200" indent="-228600" eaLnBrk="0" hangingPunct="0">
              <a:defRPr>
                <a:latin typeface="Arial" charset="0"/>
              </a:defRPr>
            </a:lvl4pPr>
            <a:lvl5pPr marL="2057400" indent="-228600" eaLnBrk="0" hangingPunct="0">
              <a:defRPr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9pPr>
          </a:lstStyle>
          <a:p>
            <a:pPr algn="ctr"/>
            <a:r>
              <a:rPr lang="cs-CZ" dirty="0"/>
              <a:t>bod průměrů </a:t>
            </a:r>
            <a:r>
              <a:rPr lang="cs-CZ" dirty="0">
                <a:solidFill>
                  <a:srgbClr val="0000FF"/>
                </a:solidFill>
              </a:rPr>
              <a:t>centroid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ovéPole 13"/>
              <p:cNvSpPr txBox="1"/>
              <p:nvPr/>
            </p:nvSpPr>
            <p:spPr>
              <a:xfrm>
                <a:off x="925864" y="5892128"/>
                <a:ext cx="981840" cy="449418"/>
              </a:xfrm>
              <a:prstGeom prst="rect">
                <a:avLst/>
              </a:prstGeom>
              <a:noFill/>
              <a:ln w="76200">
                <a:solidFill>
                  <a:srgbClr val="0099FF"/>
                </a:solidFill>
                <a:miter lim="800000"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cs-CZ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acc>
                            <m:accPr>
                              <m:chr m:val="̂"/>
                              <m:ctrlPr>
                                <a:rPr lang="cs-CZ" sz="20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sz="2000" b="1" i="0">
                                  <a:solidFill>
                                    <a:srgbClr val="C00000"/>
                                  </a:solidFill>
                                  <a:latin typeface="Cambria Math"/>
                                </a:rPr>
                                <m:t>𝐘</m:t>
                              </m:r>
                            </m:e>
                          </m:acc>
                        </m:e>
                      </m:acc>
                      <m:r>
                        <a:rPr lang="cs-CZ" sz="2000" b="1" i="0" smtClean="0">
                          <a:solidFill>
                            <a:srgbClr val="C00000"/>
                          </a:solidFill>
                          <a:latin typeface="Cambria Math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cs-CZ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sz="2000" b="1" i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𝐘</m:t>
                          </m:r>
                        </m:e>
                      </m:acc>
                    </m:oMath>
                  </m:oMathPara>
                </a14:m>
                <a:endParaRPr lang="cs-CZ" sz="20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4" name="TextovéPole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5864" y="5892128"/>
                <a:ext cx="981840" cy="449418"/>
              </a:xfrm>
              <a:prstGeom prst="rect">
                <a:avLst/>
              </a:prstGeom>
              <a:blipFill rotWithShape="1">
                <a:blip r:embed="rId5"/>
                <a:stretch>
                  <a:fillRect r="-23563"/>
                </a:stretch>
              </a:blipFill>
              <a:ln w="76200">
                <a:solidFill>
                  <a:srgbClr val="0099FF"/>
                </a:solidFill>
                <a:miter lim="800000"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ovéPole 14"/>
              <p:cNvSpPr txBox="1"/>
              <p:nvPr/>
            </p:nvSpPr>
            <p:spPr>
              <a:xfrm>
                <a:off x="2915816" y="6021288"/>
                <a:ext cx="4608512" cy="407099"/>
              </a:xfrm>
              <a:prstGeom prst="rect">
                <a:avLst/>
              </a:prstGeom>
              <a:noFill/>
              <a:ln w="76200">
                <a:solidFill>
                  <a:srgbClr val="0099FF"/>
                </a:solidFill>
                <a:miter lim="800000"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000" b="1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𝒃</m:t>
                          </m:r>
                        </m:e>
                        <m:sub>
                          <m:r>
                            <a:rPr lang="cs-CZ" sz="2000" b="1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𝟎</m:t>
                          </m:r>
                        </m:sub>
                      </m:sSub>
                      <m:r>
                        <a:rPr lang="cs-CZ" sz="2000" b="1" i="0" smtClean="0">
                          <a:solidFill>
                            <a:srgbClr val="C00000"/>
                          </a:solidFill>
                          <a:latin typeface="Cambria Math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cs-CZ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sz="2000" b="1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𝒀</m:t>
                          </m:r>
                        </m:e>
                      </m:acc>
                      <m:r>
                        <a:rPr lang="cs-CZ" sz="2000" b="1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 −</m:t>
                      </m:r>
                      <m:sSub>
                        <m:sSubPr>
                          <m:ctrlPr>
                            <a:rPr lang="cs-CZ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000" b="1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𝒃</m:t>
                          </m:r>
                        </m:e>
                        <m:sub>
                          <m:r>
                            <a:rPr lang="cs-CZ" sz="2000" b="1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acc>
                        <m:accPr>
                          <m:chr m:val="̅"/>
                          <m:ctrlPr>
                            <a:rPr lang="cs-CZ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sz="2000" b="1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𝑿</m:t>
                          </m:r>
                        </m:e>
                      </m:acc>
                      <m:sSub>
                        <m:sSubPr>
                          <m:ctrlPr>
                            <a:rPr lang="cs-CZ" sz="20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000" b="1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      </m:t>
                          </m:r>
                          <m:r>
                            <a:rPr lang="cs-CZ" sz="2000" b="1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𝒃</m:t>
                          </m:r>
                        </m:e>
                        <m:sub>
                          <m:r>
                            <a:rPr lang="cs-CZ" sz="2000" b="1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cs-CZ" sz="2000" b="1">
                          <a:solidFill>
                            <a:srgbClr val="C00000"/>
                          </a:solidFill>
                          <a:latin typeface="Cambria Math"/>
                        </a:rPr>
                        <m:t>=</m:t>
                      </m:r>
                      <m:r>
                        <a:rPr lang="cs-CZ" sz="2000" b="1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𝑪𝒐𝒗</m:t>
                      </m:r>
                      <m:r>
                        <a:rPr lang="cs-CZ" sz="2000" b="1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(</m:t>
                      </m:r>
                      <m:r>
                        <a:rPr lang="cs-CZ" sz="2000" b="1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𝒀</m:t>
                      </m:r>
                      <m:r>
                        <a:rPr lang="cs-CZ" sz="2000" b="1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,</m:t>
                      </m:r>
                      <m:r>
                        <a:rPr lang="cs-CZ" sz="2000" b="1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𝑿</m:t>
                      </m:r>
                      <m:r>
                        <a:rPr lang="cs-CZ" sz="2000" b="1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)/</m:t>
                      </m:r>
                      <m:sSup>
                        <m:sSupPr>
                          <m:ctrlPr>
                            <a:rPr lang="cs-CZ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cs-CZ" sz="2000" b="1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000" b="1" i="1">
                                  <a:solidFill>
                                    <a:srgbClr val="C00000"/>
                                  </a:solidFill>
                                  <a:latin typeface="Cambria Math"/>
                                </a:rPr>
                                <m:t>𝒔</m:t>
                              </m:r>
                            </m:e>
                            <m:sub>
                              <m:r>
                                <a:rPr lang="cs-CZ" sz="2000" b="1" i="1">
                                  <a:solidFill>
                                    <a:srgbClr val="C00000"/>
                                  </a:solidFill>
                                  <a:latin typeface="Cambria Math"/>
                                </a:rPr>
                                <m:t>𝑿</m:t>
                              </m:r>
                            </m:sub>
                          </m:sSub>
                        </m:e>
                        <m:sup>
                          <m:r>
                            <a:rPr lang="cs-CZ" sz="2000" b="1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cs-CZ" sz="20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5" name="TextovéPole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5816" y="6021288"/>
                <a:ext cx="4608512" cy="407099"/>
              </a:xfrm>
              <a:prstGeom prst="rect">
                <a:avLst/>
              </a:prstGeom>
              <a:blipFill rotWithShape="1">
                <a:blip r:embed="rId6"/>
                <a:stretch>
                  <a:fillRect b="-3750"/>
                </a:stretch>
              </a:blipFill>
              <a:ln w="76200">
                <a:solidFill>
                  <a:srgbClr val="0099FF"/>
                </a:solidFill>
                <a:miter lim="800000"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961961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Odhad na základě výběru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6000" y="899999"/>
            <a:ext cx="5076080" cy="3105065"/>
          </a:xfrm>
        </p:spPr>
        <p:txBody>
          <a:bodyPr>
            <a:normAutofit fontScale="92500"/>
          </a:bodyPr>
          <a:lstStyle/>
          <a:p>
            <a:r>
              <a:rPr lang="cs-CZ" dirty="0"/>
              <a:t>získané koeficienty a vše z nich vyplývající jsou jen </a:t>
            </a:r>
            <a:r>
              <a:rPr lang="cs-CZ" dirty="0">
                <a:solidFill>
                  <a:srgbClr val="0000FF"/>
                </a:solidFill>
              </a:rPr>
              <a:t>odhadem</a:t>
            </a:r>
            <a:r>
              <a:rPr lang="cs-CZ" dirty="0"/>
              <a:t> skutečných koeficientů</a:t>
            </a:r>
          </a:p>
          <a:p>
            <a:r>
              <a:rPr lang="cs-CZ" dirty="0"/>
              <a:t>skutečné koeficienty se týkají </a:t>
            </a:r>
            <a:r>
              <a:rPr lang="cs-CZ" dirty="0">
                <a:solidFill>
                  <a:srgbClr val="0000FF"/>
                </a:solidFill>
              </a:rPr>
              <a:t>základního souboru</a:t>
            </a:r>
            <a:r>
              <a:rPr lang="cs-CZ" dirty="0"/>
              <a:t> (často hypotetický a nedosažitelný)</a:t>
            </a:r>
          </a:p>
          <a:p>
            <a:r>
              <a:rPr lang="cs-CZ" dirty="0"/>
              <a:t>pracujeme s </a:t>
            </a:r>
            <a:r>
              <a:rPr lang="cs-CZ" dirty="0">
                <a:solidFill>
                  <a:srgbClr val="0000FF"/>
                </a:solidFill>
              </a:rPr>
              <a:t>výběrem</a:t>
            </a:r>
            <a:r>
              <a:rPr lang="cs-CZ" dirty="0"/>
              <a:t> ze základního soubor =&gt; získáme jen odhad koeficientů</a:t>
            </a:r>
          </a:p>
          <a:p>
            <a:r>
              <a:rPr lang="cs-CZ" dirty="0"/>
              <a:t>jiný výběr by vedl jinému odhadu</a:t>
            </a:r>
          </a:p>
          <a:p>
            <a:r>
              <a:rPr lang="cs-CZ" dirty="0"/>
              <a:t>odhad chyby se nazývá </a:t>
            </a:r>
            <a:r>
              <a:rPr lang="cs-CZ" dirty="0">
                <a:solidFill>
                  <a:srgbClr val="0000FF"/>
                </a:solidFill>
              </a:rPr>
              <a:t>residuum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v teorii je termíny nutno důsledně rozlišovat</a:t>
            </a:r>
          </a:p>
          <a:p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8" r="41256" b="2183"/>
          <a:stretch/>
        </p:blipFill>
        <p:spPr bwMode="auto">
          <a:xfrm>
            <a:off x="5508104" y="980728"/>
            <a:ext cx="3409950" cy="469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 Box 22"/>
          <p:cNvSpPr txBox="1">
            <a:spLocks noChangeArrowheads="1"/>
          </p:cNvSpPr>
          <p:nvPr/>
        </p:nvSpPr>
        <p:spPr bwMode="auto">
          <a:xfrm>
            <a:off x="1043608" y="4149080"/>
            <a:ext cx="2711450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cs-CZ" sz="2800" b="1" i="1" dirty="0">
                <a:solidFill>
                  <a:srgbClr val="C00000"/>
                </a:solidFill>
                <a:latin typeface="+mn-lt"/>
              </a:rPr>
              <a:t>Vše je jen odhad!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79512" y="4581128"/>
            <a:ext cx="5324475" cy="638175"/>
          </a:xfrm>
          <a:prstGeom prst="rect">
            <a:avLst/>
          </a:prstGeom>
        </p:spPr>
        <p:txBody>
          <a:bodyPr vert="horz" wrap="square" lIns="91440" tIns="0" rIns="91440" bIns="0" rtlCol="0" anchor="ctr">
            <a:noAutofit/>
          </a:bodyPr>
          <a:lstStyle/>
          <a:p>
            <a:r>
              <a:rPr lang="cs-CZ" sz="2400" b="1" i="1" dirty="0">
                <a:solidFill>
                  <a:srgbClr val="0000FF"/>
                </a:solidFill>
              </a:rPr>
              <a:t>Y = </a:t>
            </a:r>
            <a:r>
              <a:rPr lang="cs-CZ" sz="2400" b="1" i="1" dirty="0">
                <a:solidFill>
                  <a:srgbClr val="0000FF"/>
                </a:solidFill>
                <a:latin typeface="Symbol" panose="05050102010706020507" pitchFamily="18" charset="2"/>
              </a:rPr>
              <a:t>b</a:t>
            </a:r>
            <a:r>
              <a:rPr lang="cs-CZ" sz="2400" b="1" i="1" baseline="-25000" dirty="0">
                <a:solidFill>
                  <a:srgbClr val="0000FF"/>
                </a:solidFill>
              </a:rPr>
              <a:t>0</a:t>
            </a:r>
            <a:r>
              <a:rPr lang="cs-CZ" sz="2400" b="1" i="1" dirty="0">
                <a:solidFill>
                  <a:srgbClr val="0000FF"/>
                </a:solidFill>
              </a:rPr>
              <a:t> + </a:t>
            </a:r>
            <a:r>
              <a:rPr lang="cs-CZ" sz="2400" b="1" i="1" dirty="0">
                <a:solidFill>
                  <a:srgbClr val="0000FF"/>
                </a:solidFill>
                <a:latin typeface="Symbol" panose="05050102010706020507" pitchFamily="18" charset="2"/>
              </a:rPr>
              <a:t>b</a:t>
            </a:r>
            <a:r>
              <a:rPr lang="cs-CZ" sz="2400" b="1" i="1" baseline="-25000" dirty="0">
                <a:solidFill>
                  <a:srgbClr val="0000FF"/>
                </a:solidFill>
              </a:rPr>
              <a:t>1 </a:t>
            </a:r>
            <a:r>
              <a:rPr lang="cs-CZ" sz="2400" b="1" i="1" dirty="0">
                <a:solidFill>
                  <a:srgbClr val="0000FF"/>
                </a:solidFill>
              </a:rPr>
              <a:t>X + </a:t>
            </a:r>
            <a:r>
              <a:rPr lang="cs-CZ" sz="2400" b="1" i="1" dirty="0">
                <a:solidFill>
                  <a:srgbClr val="0000FF"/>
                </a:solidFill>
                <a:latin typeface="Symbol" panose="05050102010706020507" pitchFamily="18" charset="2"/>
              </a:rPr>
              <a:t>e  </a:t>
            </a:r>
            <a:r>
              <a:rPr lang="cs-CZ" sz="2400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=&gt; </a:t>
            </a:r>
            <a:r>
              <a:rPr lang="cs-CZ" sz="2400" b="1" i="1" dirty="0">
                <a:solidFill>
                  <a:srgbClr val="0000FF"/>
                </a:solidFill>
              </a:rPr>
              <a:t>Y = b</a:t>
            </a:r>
            <a:r>
              <a:rPr lang="cs-CZ" sz="2400" b="1" i="1" baseline="-25000" dirty="0">
                <a:solidFill>
                  <a:srgbClr val="0000FF"/>
                </a:solidFill>
              </a:rPr>
              <a:t>0</a:t>
            </a:r>
            <a:r>
              <a:rPr lang="cs-CZ" sz="2400" b="1" i="1" dirty="0">
                <a:solidFill>
                  <a:srgbClr val="0000FF"/>
                </a:solidFill>
              </a:rPr>
              <a:t> + b</a:t>
            </a:r>
            <a:r>
              <a:rPr lang="cs-CZ" sz="2400" b="1" i="1" baseline="-25000" dirty="0">
                <a:solidFill>
                  <a:srgbClr val="0000FF"/>
                </a:solidFill>
              </a:rPr>
              <a:t>1 </a:t>
            </a:r>
            <a:r>
              <a:rPr lang="cs-CZ" sz="2400" b="1" i="1" dirty="0">
                <a:solidFill>
                  <a:srgbClr val="0000FF"/>
                </a:solidFill>
              </a:rPr>
              <a:t>X + e</a:t>
            </a:r>
            <a:endParaRPr lang="cs-CZ" sz="2400" b="1" i="1" dirty="0">
              <a:solidFill>
                <a:srgbClr val="0000FF"/>
              </a:solidFill>
              <a:latin typeface="Symbol" panose="05050102010706020507" pitchFamily="18" charset="2"/>
            </a:endParaRPr>
          </a:p>
        </p:txBody>
      </p:sp>
      <p:sp>
        <p:nvSpPr>
          <p:cNvPr id="8" name="Text Box 22"/>
          <p:cNvSpPr txBox="1">
            <a:spLocks noChangeArrowheads="1"/>
          </p:cNvSpPr>
          <p:nvPr/>
        </p:nvSpPr>
        <p:spPr bwMode="auto">
          <a:xfrm>
            <a:off x="211262" y="5461178"/>
            <a:ext cx="2711450" cy="584775"/>
          </a:xfrm>
          <a:prstGeom prst="rect">
            <a:avLst/>
          </a:prstGeom>
          <a:noFill/>
          <a:ln w="12700">
            <a:solidFill>
              <a:srgbClr val="C00000"/>
            </a:solidFill>
          </a:ln>
        </p:spPr>
        <p:txBody>
          <a:bodyPr>
            <a:spAutoFit/>
          </a:bodyPr>
          <a:lstStyle>
            <a:defPPr>
              <a:defRPr lang="cs-CZ"/>
            </a:defPPr>
            <a:lvl1pPr eaLnBrk="0" hangingPunct="0">
              <a:spcBef>
                <a:spcPct val="50000"/>
              </a:spcBef>
              <a:defRPr sz="1600"/>
            </a:lvl1pPr>
            <a:lvl2pPr marL="742950" indent="-285750" eaLnBrk="0" hangingPunct="0">
              <a:defRPr>
                <a:latin typeface="Arial" charset="0"/>
              </a:defRPr>
            </a:lvl2pPr>
            <a:lvl3pPr marL="1143000" indent="-228600" eaLnBrk="0" hangingPunct="0">
              <a:defRPr>
                <a:latin typeface="Arial" charset="0"/>
              </a:defRPr>
            </a:lvl3pPr>
            <a:lvl4pPr marL="1600200" indent="-228600" eaLnBrk="0" hangingPunct="0">
              <a:defRPr>
                <a:latin typeface="Arial" charset="0"/>
              </a:defRPr>
            </a:lvl4pPr>
            <a:lvl5pPr marL="2057400" indent="-228600" eaLnBrk="0" hangingPunct="0">
              <a:defRPr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9pPr>
          </a:lstStyle>
          <a:p>
            <a:pPr algn="ctr"/>
            <a:r>
              <a:rPr lang="cs-CZ" dirty="0">
                <a:solidFill>
                  <a:srgbClr val="0000FF"/>
                </a:solidFill>
              </a:rPr>
              <a:t>skutečný</a:t>
            </a:r>
            <a:r>
              <a:rPr lang="cs-CZ" dirty="0"/>
              <a:t> ale </a:t>
            </a:r>
            <a:r>
              <a:rPr lang="cs-CZ" dirty="0">
                <a:solidFill>
                  <a:srgbClr val="0000FF"/>
                </a:solidFill>
              </a:rPr>
              <a:t>neznámý</a:t>
            </a:r>
            <a:r>
              <a:rPr lang="cs-CZ" dirty="0"/>
              <a:t> vztah v základním souboru</a:t>
            </a:r>
          </a:p>
        </p:txBody>
      </p:sp>
      <p:sp>
        <p:nvSpPr>
          <p:cNvPr id="9" name="Text Box 22"/>
          <p:cNvSpPr txBox="1">
            <a:spLocks noChangeArrowheads="1"/>
          </p:cNvSpPr>
          <p:nvPr/>
        </p:nvSpPr>
        <p:spPr bwMode="auto">
          <a:xfrm>
            <a:off x="3110037" y="5461178"/>
            <a:ext cx="2711450" cy="584775"/>
          </a:xfrm>
          <a:prstGeom prst="rect">
            <a:avLst/>
          </a:prstGeom>
          <a:noFill/>
          <a:ln w="12700">
            <a:solidFill>
              <a:srgbClr val="C00000"/>
            </a:solidFill>
          </a:ln>
        </p:spPr>
        <p:txBody>
          <a:bodyPr>
            <a:spAutoFit/>
          </a:bodyPr>
          <a:lstStyle>
            <a:defPPr>
              <a:defRPr lang="cs-CZ"/>
            </a:defPPr>
            <a:lvl1pPr eaLnBrk="0" hangingPunct="0">
              <a:spcBef>
                <a:spcPct val="50000"/>
              </a:spcBef>
              <a:defRPr sz="1600"/>
            </a:lvl1pPr>
            <a:lvl2pPr marL="742950" indent="-285750" eaLnBrk="0" hangingPunct="0">
              <a:defRPr>
                <a:latin typeface="Arial" charset="0"/>
              </a:defRPr>
            </a:lvl2pPr>
            <a:lvl3pPr marL="1143000" indent="-228600" eaLnBrk="0" hangingPunct="0">
              <a:defRPr>
                <a:latin typeface="Arial" charset="0"/>
              </a:defRPr>
            </a:lvl3pPr>
            <a:lvl4pPr marL="1600200" indent="-228600" eaLnBrk="0" hangingPunct="0">
              <a:defRPr>
                <a:latin typeface="Arial" charset="0"/>
              </a:defRPr>
            </a:lvl4pPr>
            <a:lvl5pPr marL="2057400" indent="-228600" eaLnBrk="0" hangingPunct="0">
              <a:defRPr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9pPr>
          </a:lstStyle>
          <a:p>
            <a:pPr algn="ctr"/>
            <a:r>
              <a:rPr lang="cs-CZ" dirty="0">
                <a:solidFill>
                  <a:srgbClr val="0000FF"/>
                </a:solidFill>
              </a:rPr>
              <a:t>odhad</a:t>
            </a:r>
            <a:r>
              <a:rPr lang="cs-CZ" dirty="0"/>
              <a:t> vztahu na základě výběru</a:t>
            </a:r>
          </a:p>
        </p:txBody>
      </p:sp>
      <p:sp>
        <p:nvSpPr>
          <p:cNvPr id="10" name="Line 23"/>
          <p:cNvSpPr>
            <a:spLocks noChangeShapeType="1"/>
          </p:cNvSpPr>
          <p:nvPr/>
        </p:nvSpPr>
        <p:spPr bwMode="auto">
          <a:xfrm flipH="1" flipV="1">
            <a:off x="1403648" y="5085184"/>
            <a:ext cx="0" cy="360040"/>
          </a:xfrm>
          <a:prstGeom prst="line">
            <a:avLst/>
          </a:prstGeom>
          <a:noFill/>
          <a:ln w="76200">
            <a:solidFill>
              <a:srgbClr val="FFD5D5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 dirty="0"/>
          </a:p>
        </p:txBody>
      </p:sp>
      <p:sp>
        <p:nvSpPr>
          <p:cNvPr id="11" name="Line 23"/>
          <p:cNvSpPr>
            <a:spLocks noChangeShapeType="1"/>
          </p:cNvSpPr>
          <p:nvPr/>
        </p:nvSpPr>
        <p:spPr bwMode="auto">
          <a:xfrm flipH="1" flipV="1">
            <a:off x="4208586" y="5066902"/>
            <a:ext cx="3373" cy="378322"/>
          </a:xfrm>
          <a:prstGeom prst="line">
            <a:avLst/>
          </a:prstGeom>
          <a:noFill/>
          <a:ln w="76200">
            <a:solidFill>
              <a:srgbClr val="FFD5D5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707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Vlastnosti odhadu MNČ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6000" y="899999"/>
            <a:ext cx="8640000" cy="4905265"/>
          </a:xfrm>
        </p:spPr>
        <p:txBody>
          <a:bodyPr>
            <a:normAutofit lnSpcReduction="10000"/>
          </a:bodyPr>
          <a:lstStyle/>
          <a:p>
            <a:r>
              <a:rPr lang="cs-CZ" dirty="0"/>
              <a:t>lineární odhad</a:t>
            </a:r>
          </a:p>
          <a:p>
            <a:pPr lvl="1"/>
            <a:r>
              <a:rPr lang="cs-CZ" dirty="0"/>
              <a:t>výpočetně výhodné</a:t>
            </a:r>
          </a:p>
          <a:p>
            <a:pPr lvl="1"/>
            <a:r>
              <a:rPr lang="cs-CZ" dirty="0"/>
              <a:t>odhad koeficientů i vyrovnaná hodnota se dá vyjádřit jako vážený součet hodnot </a:t>
            </a:r>
            <a:r>
              <a:rPr lang="cs-CZ" i="1" dirty="0">
                <a:solidFill>
                  <a:srgbClr val="0000FF"/>
                </a:solidFill>
              </a:rPr>
              <a:t>Y</a:t>
            </a:r>
            <a:r>
              <a:rPr lang="cs-CZ" dirty="0"/>
              <a:t> pevně danými koeficienty</a:t>
            </a:r>
          </a:p>
          <a:p>
            <a:pPr lvl="1"/>
            <a:r>
              <a:rPr lang="cs-CZ" dirty="0"/>
              <a:t>zajišťuje přibližnou normalitu i pro nenormální data</a:t>
            </a:r>
          </a:p>
          <a:p>
            <a:pPr lvl="1"/>
            <a:r>
              <a:rPr lang="cs-CZ" dirty="0"/>
              <a:t>odhad závisí na každé hodnotě Y</a:t>
            </a:r>
          </a:p>
          <a:p>
            <a:pPr marL="0" indent="0">
              <a:buNone/>
            </a:pPr>
            <a:r>
              <a:rPr lang="cs-CZ" dirty="0"/>
              <a:t>	    </a:t>
            </a:r>
            <a:r>
              <a:rPr lang="cs-CZ" dirty="0">
                <a:solidFill>
                  <a:srgbClr val="0000FF"/>
                </a:solidFill>
              </a:rPr>
              <a:t>b = </a:t>
            </a:r>
            <a:r>
              <a:rPr lang="cs-CZ" dirty="0">
                <a:solidFill>
                  <a:srgbClr val="0000FF"/>
                </a:solidFill>
                <a:latin typeface="Symbol" panose="05050102010706020507" pitchFamily="18" charset="2"/>
              </a:rPr>
              <a:t>S</a:t>
            </a:r>
            <a:r>
              <a:rPr lang="cs-CZ" dirty="0">
                <a:solidFill>
                  <a:srgbClr val="0000FF"/>
                </a:solidFill>
              </a:rPr>
              <a:t>c</a:t>
            </a:r>
            <a:r>
              <a:rPr lang="cs-CZ" baseline="-25000" dirty="0">
                <a:solidFill>
                  <a:srgbClr val="0000FF"/>
                </a:solidFill>
              </a:rPr>
              <a:t>i</a:t>
            </a:r>
            <a:r>
              <a:rPr lang="cs-CZ" dirty="0">
                <a:solidFill>
                  <a:srgbClr val="0000FF"/>
                </a:solidFill>
              </a:rPr>
              <a:t>Y</a:t>
            </a:r>
            <a:r>
              <a:rPr lang="cs-CZ" baseline="-25000" dirty="0">
                <a:solidFill>
                  <a:srgbClr val="0000FF"/>
                </a:solidFill>
              </a:rPr>
              <a:t>i</a:t>
            </a:r>
            <a:r>
              <a:rPr lang="cs-CZ" dirty="0">
                <a:solidFill>
                  <a:srgbClr val="0000FF"/>
                </a:solidFill>
              </a:rPr>
              <a:t>              Ŷ= </a:t>
            </a:r>
            <a:r>
              <a:rPr lang="cs-CZ" dirty="0">
                <a:solidFill>
                  <a:srgbClr val="0000FF"/>
                </a:solidFill>
                <a:latin typeface="Symbol" panose="05050102010706020507" pitchFamily="18" charset="2"/>
              </a:rPr>
              <a:t>S</a:t>
            </a:r>
            <a:r>
              <a:rPr lang="cs-CZ" dirty="0">
                <a:solidFill>
                  <a:srgbClr val="0000FF"/>
                </a:solidFill>
              </a:rPr>
              <a:t>d</a:t>
            </a:r>
            <a:r>
              <a:rPr lang="cs-CZ" baseline="-25000" dirty="0">
                <a:solidFill>
                  <a:srgbClr val="0000FF"/>
                </a:solidFill>
              </a:rPr>
              <a:t>i</a:t>
            </a:r>
            <a:r>
              <a:rPr lang="cs-CZ" dirty="0">
                <a:solidFill>
                  <a:srgbClr val="0000FF"/>
                </a:solidFill>
              </a:rPr>
              <a:t>Y</a:t>
            </a:r>
            <a:r>
              <a:rPr lang="cs-CZ" baseline="-25000" dirty="0">
                <a:solidFill>
                  <a:srgbClr val="0000FF"/>
                </a:solidFill>
              </a:rPr>
              <a:t>i</a:t>
            </a:r>
            <a:r>
              <a:rPr lang="cs-CZ" dirty="0">
                <a:solidFill>
                  <a:srgbClr val="0000FF"/>
                </a:solidFill>
              </a:rPr>
              <a:t> </a:t>
            </a:r>
          </a:p>
          <a:p>
            <a:r>
              <a:rPr lang="cs-CZ" dirty="0"/>
              <a:t>nevychýlený a konzistentní odhad parametrů rovnice</a:t>
            </a:r>
          </a:p>
          <a:p>
            <a:pPr lvl="1"/>
            <a:r>
              <a:rPr lang="cs-CZ" dirty="0"/>
              <a:t>odhad je rozptýlen kolem skutečných parametrů</a:t>
            </a:r>
          </a:p>
          <a:p>
            <a:pPr lvl="1"/>
            <a:r>
              <a:rPr lang="cs-CZ" dirty="0"/>
              <a:t>s růstem parametrů se odhad blíží ke skutečným hodnotám</a:t>
            </a:r>
          </a:p>
          <a:p>
            <a:r>
              <a:rPr lang="cs-CZ" dirty="0"/>
              <a:t>nejlepší odhad</a:t>
            </a:r>
          </a:p>
          <a:p>
            <a:pPr lvl="1"/>
            <a:r>
              <a:rPr lang="cs-CZ" dirty="0"/>
              <a:t>MNČ dává odhad s nejmenším rozptylem</a:t>
            </a:r>
          </a:p>
          <a:p>
            <a:pPr lvl="1"/>
            <a:r>
              <a:rPr lang="cs-CZ" dirty="0"/>
              <a:t>pro daný výběr a model nelze odhad spočítat lépe</a:t>
            </a:r>
          </a:p>
          <a:p>
            <a:pPr lvl="1"/>
            <a:r>
              <a:rPr lang="cs-CZ" dirty="0"/>
              <a:t>velikost rozptylu je úměrná </a:t>
            </a:r>
            <a:r>
              <a:rPr lang="cs-CZ" dirty="0">
                <a:solidFill>
                  <a:srgbClr val="C00000"/>
                </a:solidFill>
                <a:latin typeface="Symbol" panose="05050102010706020507" pitchFamily="18" charset="2"/>
              </a:rPr>
              <a:t>s</a:t>
            </a:r>
            <a:r>
              <a:rPr lang="cs-CZ" baseline="-25000" dirty="0">
                <a:solidFill>
                  <a:srgbClr val="C00000"/>
                </a:solidFill>
                <a:latin typeface="Symbol" panose="05050102010706020507" pitchFamily="18" charset="2"/>
              </a:rPr>
              <a:t>e</a:t>
            </a:r>
            <a:r>
              <a:rPr lang="cs-CZ" dirty="0">
                <a:solidFill>
                  <a:srgbClr val="C00000"/>
                </a:solidFill>
              </a:rPr>
              <a:t>/</a:t>
            </a:r>
            <a:r>
              <a:rPr lang="cs-CZ" b="1" dirty="0">
                <a:solidFill>
                  <a:srgbClr val="C00000"/>
                </a:solidFill>
                <a:cs typeface="Arial" panose="020B0604020202020204" pitchFamily="34" charset="0"/>
                <a:sym typeface="Symbol" pitchFamily="18" charset="2"/>
              </a:rPr>
              <a:t> </a:t>
            </a:r>
            <a:r>
              <a:rPr lang="cs-CZ" dirty="0">
                <a:solidFill>
                  <a:srgbClr val="C00000"/>
                </a:solidFill>
              </a:rPr>
              <a:t>n</a:t>
            </a:r>
            <a:r>
              <a:rPr lang="cs-CZ" dirty="0"/>
              <a:t> – je závislá na schopnosti uživatele najít dobrý model a získat dostatek případů pro odhad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 bwMode="auto">
          <a:xfrm>
            <a:off x="1707356" y="5805264"/>
            <a:ext cx="5729287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21A08"/>
              </a:buClr>
              <a:buFont typeface="Arial" charset="0"/>
              <a:buChar char="•"/>
              <a:defRPr sz="3200" b="1">
                <a:solidFill>
                  <a:srgbClr val="D85C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457200" lvl="1" indent="0" algn="ctr" eaLnBrk="1" hangingPunct="1">
              <a:buNone/>
            </a:pPr>
            <a:r>
              <a:rPr lang="en-US" sz="4000" b="1" kern="0" dirty="0">
                <a:solidFill>
                  <a:srgbClr val="0000FF"/>
                </a:solidFill>
              </a:rPr>
              <a:t>B</a:t>
            </a:r>
            <a:r>
              <a:rPr lang="en-US" b="1" kern="0" dirty="0">
                <a:solidFill>
                  <a:schemeClr val="tx1"/>
                </a:solidFill>
              </a:rPr>
              <a:t>est </a:t>
            </a:r>
            <a:r>
              <a:rPr lang="en-US" sz="4000" b="1" kern="0" dirty="0">
                <a:solidFill>
                  <a:srgbClr val="0000FF"/>
                </a:solidFill>
              </a:rPr>
              <a:t>L</a:t>
            </a:r>
            <a:r>
              <a:rPr lang="en-US" b="1" kern="0" dirty="0">
                <a:solidFill>
                  <a:schemeClr val="tx1"/>
                </a:solidFill>
              </a:rPr>
              <a:t>inear </a:t>
            </a:r>
            <a:r>
              <a:rPr lang="en-US" sz="4000" b="1" kern="0" dirty="0">
                <a:solidFill>
                  <a:srgbClr val="0000FF"/>
                </a:solidFill>
              </a:rPr>
              <a:t>U</a:t>
            </a:r>
            <a:r>
              <a:rPr lang="en-US" b="1" kern="0" dirty="0">
                <a:solidFill>
                  <a:schemeClr val="tx1"/>
                </a:solidFill>
              </a:rPr>
              <a:t>nbiased </a:t>
            </a:r>
            <a:r>
              <a:rPr lang="en-US" sz="4000" b="1" kern="0" dirty="0">
                <a:solidFill>
                  <a:srgbClr val="0000FF"/>
                </a:solidFill>
              </a:rPr>
              <a:t>E</a:t>
            </a:r>
            <a:r>
              <a:rPr lang="cs-CZ" b="1" kern="0" dirty="0">
                <a:solidFill>
                  <a:schemeClr val="tx1"/>
                </a:solidFill>
              </a:rPr>
              <a:t>s</a:t>
            </a:r>
            <a:r>
              <a:rPr lang="en-US" b="1" kern="0" dirty="0">
                <a:solidFill>
                  <a:schemeClr val="tx1"/>
                </a:solidFill>
              </a:rPr>
              <a:t>timator</a:t>
            </a:r>
            <a:endParaRPr lang="cs-CZ" b="1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96591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Koeficient determinace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6000" y="899999"/>
            <a:ext cx="8640000" cy="3249081"/>
          </a:xfrm>
        </p:spPr>
        <p:txBody>
          <a:bodyPr/>
          <a:lstStyle/>
          <a:p>
            <a:r>
              <a:rPr lang="cs-CZ" dirty="0"/>
              <a:t>vychází se z rozkladu rozptylu </a:t>
            </a:r>
            <a:r>
              <a:rPr lang="cs-CZ" i="1" dirty="0">
                <a:solidFill>
                  <a:srgbClr val="0000FF"/>
                </a:solidFill>
              </a:rPr>
              <a:t>Y</a:t>
            </a:r>
          </a:p>
          <a:p>
            <a:r>
              <a:rPr lang="cs-CZ" dirty="0"/>
              <a:t>ukazuje, jakou část rozptylu </a:t>
            </a:r>
            <a:r>
              <a:rPr lang="cs-CZ" i="1" dirty="0">
                <a:solidFill>
                  <a:srgbClr val="0000FF"/>
                </a:solidFill>
              </a:rPr>
              <a:t>Y</a:t>
            </a:r>
            <a:r>
              <a:rPr lang="cs-CZ" dirty="0"/>
              <a:t> vysvětluje rozptyl </a:t>
            </a:r>
            <a:r>
              <a:rPr lang="cs-CZ" i="1" dirty="0">
                <a:solidFill>
                  <a:srgbClr val="0000FF"/>
                </a:solidFill>
              </a:rPr>
              <a:t>Ŷ</a:t>
            </a:r>
            <a:r>
              <a:rPr lang="cs-CZ" i="1" dirty="0"/>
              <a:t> </a:t>
            </a:r>
            <a:r>
              <a:rPr lang="cs-CZ" dirty="0"/>
              <a:t>neboli model</a:t>
            </a:r>
          </a:p>
          <a:p>
            <a:pPr lvl="1"/>
            <a:r>
              <a:rPr lang="cs-CZ" dirty="0"/>
              <a:t>zbytek rozptylu </a:t>
            </a:r>
            <a:r>
              <a:rPr lang="cs-CZ" i="1" dirty="0">
                <a:solidFill>
                  <a:srgbClr val="0000FF"/>
                </a:solidFill>
              </a:rPr>
              <a:t>Y</a:t>
            </a:r>
            <a:r>
              <a:rPr lang="cs-CZ" dirty="0"/>
              <a:t> je rozptyl residuí</a:t>
            </a:r>
          </a:p>
          <a:p>
            <a:r>
              <a:rPr lang="cs-CZ" dirty="0"/>
              <a:t>popisuje sílu vztahu modelu a závislé proměnné – </a:t>
            </a:r>
            <a:r>
              <a:rPr lang="cs-CZ" i="1" dirty="0">
                <a:solidFill>
                  <a:srgbClr val="0000FF"/>
                </a:solidFill>
              </a:rPr>
              <a:t>Ŷ</a:t>
            </a:r>
            <a:r>
              <a:rPr lang="cs-CZ" dirty="0"/>
              <a:t> a </a:t>
            </a:r>
            <a:r>
              <a:rPr lang="cs-CZ" i="1" dirty="0">
                <a:solidFill>
                  <a:srgbClr val="0000FF"/>
                </a:solidFill>
              </a:rPr>
              <a:t>Y</a:t>
            </a:r>
          </a:p>
          <a:p>
            <a:pPr lvl="1"/>
            <a:r>
              <a:rPr lang="cs-CZ" dirty="0"/>
              <a:t>je-li vysvětlujících proměnných </a:t>
            </a:r>
            <a:r>
              <a:rPr lang="cs-CZ" i="1" dirty="0">
                <a:solidFill>
                  <a:srgbClr val="0000FF"/>
                </a:solidFill>
              </a:rPr>
              <a:t>X</a:t>
            </a:r>
            <a:r>
              <a:rPr lang="cs-CZ" i="1" dirty="0"/>
              <a:t> </a:t>
            </a:r>
            <a:r>
              <a:rPr lang="cs-CZ" dirty="0"/>
              <a:t>více, popisuje jejich společné působení na </a:t>
            </a:r>
            <a:r>
              <a:rPr lang="cs-CZ" i="1" dirty="0">
                <a:solidFill>
                  <a:srgbClr val="0000FF"/>
                </a:solidFill>
              </a:rPr>
              <a:t>Y</a:t>
            </a:r>
          </a:p>
          <a:p>
            <a:r>
              <a:rPr lang="cs-CZ" dirty="0">
                <a:solidFill>
                  <a:srgbClr val="0000FF"/>
                </a:solidFill>
              </a:rPr>
              <a:t>R</a:t>
            </a:r>
            <a:r>
              <a:rPr lang="cs-CZ" baseline="30000" dirty="0">
                <a:solidFill>
                  <a:srgbClr val="0000FF"/>
                </a:solidFill>
              </a:rPr>
              <a:t>2</a:t>
            </a:r>
            <a:r>
              <a:rPr lang="cs-CZ" dirty="0"/>
              <a:t> =  čtverec korelačního koeficientu  </a:t>
            </a:r>
            <a:r>
              <a:rPr lang="cs-CZ" dirty="0">
                <a:solidFill>
                  <a:srgbClr val="C00000"/>
                </a:solidFill>
              </a:rPr>
              <a:t>r(Y, Ŷ) =&gt; R</a:t>
            </a:r>
            <a:r>
              <a:rPr lang="cs-CZ" baseline="30000" dirty="0">
                <a:solidFill>
                  <a:srgbClr val="C00000"/>
                </a:solidFill>
              </a:rPr>
              <a:t>2</a:t>
            </a:r>
            <a:r>
              <a:rPr lang="cs-CZ" dirty="0">
                <a:solidFill>
                  <a:srgbClr val="C00000"/>
                </a:solidFill>
              </a:rPr>
              <a:t> =  r(Y, Ŷ)</a:t>
            </a:r>
            <a:r>
              <a:rPr lang="cs-CZ" baseline="30000" dirty="0">
                <a:solidFill>
                  <a:srgbClr val="C00000"/>
                </a:solidFill>
              </a:rPr>
              <a:t>2</a:t>
            </a:r>
          </a:p>
          <a:p>
            <a:pPr lvl="1"/>
            <a:r>
              <a:rPr lang="cs-CZ" dirty="0"/>
              <a:t>v modelu s jednou proměnnou </a:t>
            </a:r>
            <a:r>
              <a:rPr lang="cs-CZ" i="1" dirty="0">
                <a:solidFill>
                  <a:srgbClr val="0000FF"/>
                </a:solidFill>
              </a:rPr>
              <a:t>X</a:t>
            </a:r>
            <a:r>
              <a:rPr lang="cs-CZ" dirty="0"/>
              <a:t> platí také </a:t>
            </a:r>
            <a:r>
              <a:rPr lang="cs-CZ" dirty="0">
                <a:solidFill>
                  <a:srgbClr val="C00000"/>
                </a:solidFill>
              </a:rPr>
              <a:t>R</a:t>
            </a:r>
            <a:r>
              <a:rPr lang="cs-CZ" baseline="30000" dirty="0">
                <a:solidFill>
                  <a:srgbClr val="C00000"/>
                </a:solidFill>
              </a:rPr>
              <a:t>2</a:t>
            </a:r>
            <a:r>
              <a:rPr lang="cs-CZ" dirty="0">
                <a:solidFill>
                  <a:srgbClr val="C00000"/>
                </a:solidFill>
              </a:rPr>
              <a:t> =  r(Y, X)</a:t>
            </a:r>
            <a:r>
              <a:rPr lang="cs-CZ" baseline="30000" dirty="0">
                <a:solidFill>
                  <a:srgbClr val="C00000"/>
                </a:solidFill>
              </a:rPr>
              <a:t>2</a:t>
            </a:r>
          </a:p>
          <a:p>
            <a:r>
              <a:rPr lang="cs-CZ" dirty="0"/>
              <a:t>často se vyjadřuje v procentech</a:t>
            </a:r>
          </a:p>
          <a:p>
            <a:r>
              <a:rPr lang="cs-CZ" dirty="0">
                <a:solidFill>
                  <a:srgbClr val="0000FF"/>
                </a:solidFill>
              </a:rPr>
              <a:t>nezávisí</a:t>
            </a:r>
            <a:r>
              <a:rPr lang="cs-CZ" dirty="0"/>
              <a:t> na počtu případů, ale na kvalitě vztahu v základním souboru</a:t>
            </a:r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026196" y="4581128"/>
            <a:ext cx="3091607" cy="1169551"/>
          </a:xfrm>
          <a:prstGeom prst="rect">
            <a:avLst/>
          </a:prstGeom>
          <a:ln w="76200">
            <a:solidFill>
              <a:srgbClr val="0099FF"/>
            </a:solidFill>
          </a:ln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cs-CZ" sz="2000" b="1" dirty="0">
                <a:solidFill>
                  <a:srgbClr val="C00000"/>
                </a:solidFill>
              </a:rPr>
              <a:t>R</a:t>
            </a:r>
            <a:r>
              <a:rPr lang="cs-CZ" sz="2000" b="1" baseline="30000" dirty="0">
                <a:solidFill>
                  <a:srgbClr val="C00000"/>
                </a:solidFill>
              </a:rPr>
              <a:t>2</a:t>
            </a:r>
            <a:r>
              <a:rPr lang="cs-CZ" sz="2000" b="1" dirty="0">
                <a:solidFill>
                  <a:srgbClr val="C00000"/>
                </a:solidFill>
              </a:rPr>
              <a:t> = </a:t>
            </a:r>
            <a:r>
              <a:rPr lang="cs-CZ" sz="2000" b="1" dirty="0">
                <a:solidFill>
                  <a:srgbClr val="C00000"/>
                </a:solidFill>
                <a:latin typeface="Symbol" panose="05050102010706020507" pitchFamily="18" charset="2"/>
              </a:rPr>
              <a:t>s</a:t>
            </a:r>
            <a:r>
              <a:rPr lang="cs-CZ" sz="2000" b="1" baseline="-25000" dirty="0">
                <a:solidFill>
                  <a:srgbClr val="C00000"/>
                </a:solidFill>
              </a:rPr>
              <a:t>Ŷ</a:t>
            </a:r>
            <a:r>
              <a:rPr lang="cs-CZ" sz="2000" b="1" baseline="30000" dirty="0">
                <a:solidFill>
                  <a:srgbClr val="C00000"/>
                </a:solidFill>
              </a:rPr>
              <a:t>2 </a:t>
            </a:r>
            <a:r>
              <a:rPr lang="cs-CZ" sz="2000" b="1" dirty="0">
                <a:solidFill>
                  <a:srgbClr val="C00000"/>
                </a:solidFill>
              </a:rPr>
              <a:t>/</a:t>
            </a:r>
            <a:r>
              <a:rPr lang="cs-CZ" sz="2000" b="1" dirty="0">
                <a:solidFill>
                  <a:srgbClr val="C00000"/>
                </a:solidFill>
                <a:latin typeface="Symbol" panose="05050102010706020507" pitchFamily="18" charset="2"/>
              </a:rPr>
              <a:t> s</a:t>
            </a:r>
            <a:r>
              <a:rPr lang="cs-CZ" sz="2000" b="1" baseline="-25000" dirty="0">
                <a:solidFill>
                  <a:srgbClr val="C00000"/>
                </a:solidFill>
              </a:rPr>
              <a:t>Y</a:t>
            </a:r>
            <a:r>
              <a:rPr lang="cs-CZ" sz="2000" b="1" baseline="30000" dirty="0">
                <a:solidFill>
                  <a:srgbClr val="C00000"/>
                </a:solidFill>
              </a:rPr>
              <a:t>2</a:t>
            </a:r>
            <a:endParaRPr lang="cs-CZ" sz="2000" b="1" dirty="0">
              <a:solidFill>
                <a:srgbClr val="C00000"/>
              </a:solidFill>
            </a:endParaRPr>
          </a:p>
          <a:p>
            <a:pPr>
              <a:spcBef>
                <a:spcPts val="600"/>
              </a:spcBef>
            </a:pPr>
            <a:r>
              <a:rPr lang="cs-CZ" sz="2000" b="1" dirty="0">
                <a:solidFill>
                  <a:srgbClr val="C00000"/>
                </a:solidFill>
              </a:rPr>
              <a:t>= 1 – </a:t>
            </a:r>
            <a:r>
              <a:rPr lang="cs-CZ" sz="2000" b="1" dirty="0">
                <a:solidFill>
                  <a:srgbClr val="C00000"/>
                </a:solidFill>
                <a:latin typeface="Symbol" panose="05050102010706020507" pitchFamily="18" charset="2"/>
              </a:rPr>
              <a:t>s</a:t>
            </a:r>
            <a:r>
              <a:rPr lang="cs-CZ" sz="2000" b="1" baseline="-25000" dirty="0">
                <a:solidFill>
                  <a:srgbClr val="C00000"/>
                </a:solidFill>
                <a:latin typeface="Symbol" panose="05050102010706020507" pitchFamily="18" charset="2"/>
              </a:rPr>
              <a:t>e</a:t>
            </a:r>
            <a:r>
              <a:rPr lang="cs-CZ" sz="2000" b="1" baseline="30000" dirty="0">
                <a:solidFill>
                  <a:srgbClr val="C00000"/>
                </a:solidFill>
              </a:rPr>
              <a:t>2</a:t>
            </a:r>
            <a:r>
              <a:rPr lang="cs-CZ" sz="2000" b="1" dirty="0">
                <a:solidFill>
                  <a:srgbClr val="C00000"/>
                </a:solidFill>
                <a:sym typeface="Symbol" pitchFamily="18" charset="2"/>
              </a:rPr>
              <a:t>/ </a:t>
            </a:r>
            <a:r>
              <a:rPr lang="cs-CZ" sz="2000" b="1" dirty="0">
                <a:solidFill>
                  <a:srgbClr val="C00000"/>
                </a:solidFill>
                <a:latin typeface="Symbol" panose="05050102010706020507" pitchFamily="18" charset="2"/>
              </a:rPr>
              <a:t>s</a:t>
            </a:r>
            <a:r>
              <a:rPr lang="cs-CZ" sz="2000" b="1" baseline="-25000" dirty="0">
                <a:solidFill>
                  <a:srgbClr val="C00000"/>
                </a:solidFill>
              </a:rPr>
              <a:t>Y</a:t>
            </a:r>
            <a:r>
              <a:rPr lang="cs-CZ" sz="2000" b="1" baseline="30000" dirty="0">
                <a:solidFill>
                  <a:srgbClr val="C00000"/>
                </a:solidFill>
              </a:rPr>
              <a:t>2</a:t>
            </a:r>
            <a:endParaRPr lang="cs-CZ" sz="2000" b="1" dirty="0">
              <a:solidFill>
                <a:srgbClr val="C00000"/>
              </a:solidFill>
            </a:endParaRPr>
          </a:p>
          <a:p>
            <a:pPr>
              <a:spcBef>
                <a:spcPts val="600"/>
              </a:spcBef>
            </a:pPr>
            <a:r>
              <a:rPr lang="cs-CZ" sz="2000" b="1" dirty="0">
                <a:solidFill>
                  <a:srgbClr val="C00000"/>
                </a:solidFill>
              </a:rPr>
              <a:t>= 1 – ESS</a:t>
            </a:r>
            <a:r>
              <a:rPr lang="cs-CZ" sz="2000" b="1" dirty="0">
                <a:solidFill>
                  <a:srgbClr val="C00000"/>
                </a:solidFill>
                <a:sym typeface="Symbol" pitchFamily="18" charset="2"/>
              </a:rPr>
              <a:t> / </a:t>
            </a:r>
            <a:r>
              <a:rPr lang="cs-CZ" sz="2000" b="1" dirty="0">
                <a:solidFill>
                  <a:srgbClr val="C00000"/>
                </a:solidFill>
              </a:rPr>
              <a:t>TSS =  MSS/TSS</a:t>
            </a:r>
          </a:p>
        </p:txBody>
      </p:sp>
    </p:spTree>
    <p:extLst>
      <p:ext uri="{BB962C8B-B14F-4D97-AF65-F5344CB8AC3E}">
        <p14:creationId xmlns:p14="http://schemas.microsoft.com/office/powerpoint/2010/main" val="5535875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Testování významnosti modelu: ANOVA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6000" y="899999"/>
            <a:ext cx="8640000" cy="2817033"/>
          </a:xfrm>
        </p:spPr>
        <p:txBody>
          <a:bodyPr>
            <a:normAutofit lnSpcReduction="10000"/>
          </a:bodyPr>
          <a:lstStyle/>
          <a:p>
            <a:r>
              <a:rPr lang="cs-CZ" dirty="0"/>
              <a:t>vychází se z rozkladu rozptylu </a:t>
            </a:r>
            <a:r>
              <a:rPr lang="cs-CZ" i="1" dirty="0">
                <a:solidFill>
                  <a:srgbClr val="0000FF"/>
                </a:solidFill>
              </a:rPr>
              <a:t>Y</a:t>
            </a:r>
          </a:p>
          <a:p>
            <a:r>
              <a:rPr lang="cs-CZ" dirty="0"/>
              <a:t>F - test – kritérium pro zjištění existence vztahu</a:t>
            </a:r>
          </a:p>
          <a:p>
            <a:r>
              <a:rPr lang="cs-CZ" dirty="0"/>
              <a:t>testuje existenci vztahu modelu a závislé proměnné – </a:t>
            </a:r>
            <a:r>
              <a:rPr lang="cs-CZ" i="1" dirty="0">
                <a:solidFill>
                  <a:srgbClr val="0000FF"/>
                </a:solidFill>
              </a:rPr>
              <a:t>Ŷ</a:t>
            </a:r>
            <a:r>
              <a:rPr lang="cs-CZ" dirty="0"/>
              <a:t> a </a:t>
            </a:r>
            <a:r>
              <a:rPr lang="cs-CZ" i="1" dirty="0">
                <a:solidFill>
                  <a:srgbClr val="0000FF"/>
                </a:solidFill>
              </a:rPr>
              <a:t>Y</a:t>
            </a:r>
          </a:p>
          <a:p>
            <a:pPr lvl="1"/>
            <a:r>
              <a:rPr lang="cs-CZ" dirty="0"/>
              <a:t>je-li vysvětlujících proměnných </a:t>
            </a:r>
            <a:r>
              <a:rPr lang="cs-CZ" i="1" dirty="0">
                <a:solidFill>
                  <a:srgbClr val="0000FF"/>
                </a:solidFill>
              </a:rPr>
              <a:t>X</a:t>
            </a:r>
            <a:r>
              <a:rPr lang="cs-CZ" dirty="0"/>
              <a:t> více, testuje jejich společné působení na </a:t>
            </a:r>
            <a:r>
              <a:rPr lang="cs-CZ" i="1" dirty="0">
                <a:solidFill>
                  <a:srgbClr val="0000FF"/>
                </a:solidFill>
              </a:rPr>
              <a:t>Y</a:t>
            </a:r>
          </a:p>
          <a:p>
            <a:r>
              <a:rPr lang="cs-CZ" dirty="0"/>
              <a:t>závisí na </a:t>
            </a:r>
            <a:r>
              <a:rPr lang="cs-CZ"/>
              <a:t>počtu případů a na</a:t>
            </a:r>
            <a:r>
              <a:rPr lang="cs-CZ" dirty="0"/>
              <a:t> kvalitě vztahu v základním souboru</a:t>
            </a:r>
          </a:p>
          <a:p>
            <a:pPr lvl="1"/>
            <a:r>
              <a:rPr lang="cs-CZ" dirty="0"/>
              <a:t>čím více případů tím spíše se H</a:t>
            </a:r>
            <a:r>
              <a:rPr lang="cs-CZ" baseline="-25000" dirty="0"/>
              <a:t>0</a:t>
            </a:r>
            <a:r>
              <a:rPr lang="cs-CZ" dirty="0"/>
              <a:t>  zamítne</a:t>
            </a:r>
          </a:p>
          <a:p>
            <a:r>
              <a:rPr lang="cs-CZ" dirty="0"/>
              <a:t>velmi mírný – H</a:t>
            </a:r>
            <a:r>
              <a:rPr lang="cs-CZ" baseline="-25000" dirty="0"/>
              <a:t>0</a:t>
            </a:r>
            <a:r>
              <a:rPr lang="cs-CZ" dirty="0"/>
              <a:t> zamítnuta takřka vždy</a:t>
            </a:r>
          </a:p>
          <a:p>
            <a:pPr lvl="1"/>
            <a:r>
              <a:rPr lang="cs-CZ" dirty="0"/>
              <a:t> např. pro přímku a 50 případů je významný vztah s R</a:t>
            </a:r>
            <a:r>
              <a:rPr lang="cs-CZ" baseline="30000" dirty="0"/>
              <a:t>2</a:t>
            </a:r>
            <a:r>
              <a:rPr lang="cs-CZ" dirty="0"/>
              <a:t>=7,8%</a:t>
            </a:r>
          </a:p>
          <a:p>
            <a:endParaRPr lang="cs-CZ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067944" y="3960000"/>
            <a:ext cx="4438650" cy="2421328"/>
          </a:xfrm>
          <a:prstGeom prst="rect">
            <a:avLst/>
          </a:prstGeom>
          <a:ln w="76200">
            <a:solidFill>
              <a:srgbClr val="0099FF"/>
            </a:solidFill>
            <a:miter lim="800000"/>
            <a:headEnd/>
            <a:tailEnd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indent="-533400">
              <a:spcBef>
                <a:spcPts val="600"/>
              </a:spcBef>
              <a:buFontTx/>
              <a:buNone/>
            </a:pPr>
            <a:r>
              <a:rPr lang="cs-CZ" sz="2000" b="1" dirty="0">
                <a:solidFill>
                  <a:srgbClr val="C00000"/>
                </a:solidFill>
                <a:cs typeface="Arial" panose="020B0604020202020204" pitchFamily="34" charset="0"/>
              </a:rPr>
              <a:t>F(p-1, n-p) = [MSS/(p-1)]/[ESS/(n-p)] = </a:t>
            </a:r>
          </a:p>
          <a:p>
            <a:pPr marL="533400" indent="-533400">
              <a:spcBef>
                <a:spcPts val="600"/>
              </a:spcBef>
              <a:buNone/>
            </a:pPr>
            <a:r>
              <a:rPr lang="cs-CZ" sz="2000" b="1" dirty="0">
                <a:solidFill>
                  <a:srgbClr val="C00000"/>
                </a:solidFill>
              </a:rPr>
              <a:t>R</a:t>
            </a:r>
            <a:r>
              <a:rPr lang="cs-CZ" sz="2000" b="1" baseline="30000" dirty="0">
                <a:solidFill>
                  <a:srgbClr val="C00000"/>
                </a:solidFill>
              </a:rPr>
              <a:t>2</a:t>
            </a:r>
            <a:r>
              <a:rPr lang="cs-CZ" sz="2000" b="1" dirty="0">
                <a:solidFill>
                  <a:srgbClr val="C00000"/>
                </a:solidFill>
              </a:rPr>
              <a:t> / (1- R</a:t>
            </a:r>
            <a:r>
              <a:rPr lang="cs-CZ" sz="2000" b="1" baseline="30000" dirty="0">
                <a:solidFill>
                  <a:srgbClr val="C00000"/>
                </a:solidFill>
              </a:rPr>
              <a:t>2</a:t>
            </a:r>
            <a:r>
              <a:rPr lang="cs-CZ" sz="2000" b="1" dirty="0">
                <a:solidFill>
                  <a:srgbClr val="C00000"/>
                </a:solidFill>
              </a:rPr>
              <a:t>) * (n-p)/(p-1)</a:t>
            </a:r>
            <a:r>
              <a:rPr lang="cs-CZ" sz="2000" b="1" dirty="0">
                <a:solidFill>
                  <a:srgbClr val="C00000"/>
                </a:solidFill>
                <a:cs typeface="Arial" panose="020B0604020202020204" pitchFamily="34" charset="0"/>
              </a:rPr>
              <a:t> </a:t>
            </a:r>
          </a:p>
          <a:p>
            <a:pPr marL="533400" indent="-533400">
              <a:spcBef>
                <a:spcPts val="600"/>
              </a:spcBef>
              <a:buFontTx/>
              <a:buNone/>
            </a:pPr>
            <a:r>
              <a:rPr lang="cs-CZ" sz="1800" b="1" dirty="0">
                <a:solidFill>
                  <a:srgbClr val="0000FF"/>
                </a:solidFill>
                <a:cs typeface="Arial" panose="020B0604020202020204" pitchFamily="34" charset="0"/>
              </a:rPr>
              <a:t>dosažená významnost F = </a:t>
            </a:r>
            <a:r>
              <a:rPr lang="cs-CZ" sz="1800" b="1" dirty="0">
                <a:solidFill>
                  <a:srgbClr val="0000FF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a</a:t>
            </a:r>
            <a:r>
              <a:rPr lang="cs-CZ" sz="1800" b="1" baseline="30000" dirty="0">
                <a:solidFill>
                  <a:srgbClr val="0000FF"/>
                </a:solidFill>
                <a:cs typeface="Arial" panose="020B0604020202020204" pitchFamily="34" charset="0"/>
              </a:rPr>
              <a:t>*</a:t>
            </a:r>
          </a:p>
          <a:p>
            <a:pPr marL="533400" indent="-533400">
              <a:spcBef>
                <a:spcPts val="600"/>
              </a:spcBef>
              <a:buFontTx/>
              <a:buNone/>
            </a:pPr>
            <a:r>
              <a:rPr lang="cs-CZ" sz="1600" b="1" dirty="0">
                <a:solidFill>
                  <a:srgbClr val="0000FF"/>
                </a:solidFill>
                <a:cs typeface="Arial" panose="020B0604020202020204" pitchFamily="34" charset="0"/>
              </a:rPr>
              <a:t>n = počet případů</a:t>
            </a:r>
          </a:p>
          <a:p>
            <a:pPr marL="533400" indent="-533400">
              <a:spcBef>
                <a:spcPts val="600"/>
              </a:spcBef>
              <a:buFontTx/>
              <a:buNone/>
            </a:pPr>
            <a:r>
              <a:rPr lang="cs-CZ" sz="1600" b="1" dirty="0">
                <a:solidFill>
                  <a:srgbClr val="0000FF"/>
                </a:solidFill>
                <a:cs typeface="Arial" panose="020B0604020202020204" pitchFamily="34" charset="0"/>
              </a:rPr>
              <a:t>p = počet regresních koeficientů</a:t>
            </a:r>
          </a:p>
          <a:p>
            <a:pPr marL="533400" indent="-533400">
              <a:spcBef>
                <a:spcPts val="600"/>
              </a:spcBef>
              <a:buFontTx/>
              <a:buNone/>
            </a:pPr>
            <a:r>
              <a:rPr lang="cs-CZ" sz="1600" b="1" dirty="0">
                <a:solidFill>
                  <a:srgbClr val="0000FF"/>
                </a:solidFill>
                <a:cs typeface="Arial" panose="020B0604020202020204" pitchFamily="34" charset="0"/>
              </a:rPr>
              <a:t>F(p-1,n-p) – rozdělení F se stupni volnosti </a:t>
            </a:r>
            <a:br>
              <a:rPr lang="cs-CZ" sz="1600" b="1" dirty="0">
                <a:solidFill>
                  <a:srgbClr val="0000FF"/>
                </a:solidFill>
                <a:cs typeface="Arial" panose="020B0604020202020204" pitchFamily="34" charset="0"/>
              </a:rPr>
            </a:br>
            <a:r>
              <a:rPr lang="cs-CZ" sz="1600" b="1" dirty="0">
                <a:solidFill>
                  <a:srgbClr val="0000FF"/>
                </a:solidFill>
                <a:cs typeface="Arial" panose="020B0604020202020204" pitchFamily="34" charset="0"/>
              </a:rPr>
              <a:t>p-1 a n-p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ltGray">
          <a:xfrm>
            <a:off x="323528" y="3960000"/>
            <a:ext cx="3096344" cy="723275"/>
          </a:xfrm>
          <a:prstGeom prst="rect">
            <a:avLst/>
          </a:prstGeom>
          <a:noFill/>
          <a:ln w="76200">
            <a:solidFill>
              <a:srgbClr val="0099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600"/>
              </a:spcBef>
            </a:pPr>
            <a:r>
              <a:rPr lang="cs-CZ" b="1" dirty="0">
                <a:latin typeface="+mn-lt"/>
              </a:rPr>
              <a:t>H</a:t>
            </a:r>
            <a:r>
              <a:rPr lang="cs-CZ" b="1" baseline="-25000" dirty="0">
                <a:latin typeface="+mn-lt"/>
              </a:rPr>
              <a:t>0</a:t>
            </a:r>
            <a:r>
              <a:rPr lang="cs-CZ" b="1" dirty="0">
                <a:latin typeface="+mn-lt"/>
              </a:rPr>
              <a:t>: </a:t>
            </a:r>
            <a:r>
              <a:rPr lang="cs-CZ" b="1" dirty="0">
                <a:solidFill>
                  <a:srgbClr val="C00000"/>
                </a:solidFill>
                <a:latin typeface="Symbol" panose="05050102010706020507" pitchFamily="18" charset="2"/>
              </a:rPr>
              <a:t>b</a:t>
            </a:r>
            <a:r>
              <a:rPr lang="cs-CZ" b="1" baseline="-25000" dirty="0">
                <a:solidFill>
                  <a:srgbClr val="C00000"/>
                </a:solidFill>
              </a:rPr>
              <a:t>i</a:t>
            </a:r>
            <a:r>
              <a:rPr lang="cs-CZ" b="1" dirty="0">
                <a:solidFill>
                  <a:srgbClr val="C00000"/>
                </a:solidFill>
              </a:rPr>
              <a:t> = 0 </a:t>
            </a:r>
            <a:r>
              <a:rPr lang="cs-CZ" b="1" dirty="0"/>
              <a:t>pro</a:t>
            </a:r>
            <a:r>
              <a:rPr lang="cs-CZ" b="1" dirty="0">
                <a:solidFill>
                  <a:srgbClr val="C00000"/>
                </a:solidFill>
              </a:rPr>
              <a:t> </a:t>
            </a:r>
            <a:r>
              <a:rPr lang="cs-CZ" b="1" dirty="0">
                <a:latin typeface="+mn-lt"/>
              </a:rPr>
              <a:t>všechna </a:t>
            </a:r>
            <a:r>
              <a:rPr lang="cs-CZ" b="1" i="1" dirty="0">
                <a:latin typeface="+mn-lt"/>
              </a:rPr>
              <a:t>X</a:t>
            </a:r>
          </a:p>
          <a:p>
            <a:pPr eaLnBrk="1" hangingPunct="1">
              <a:spcBef>
                <a:spcPts val="600"/>
              </a:spcBef>
            </a:pPr>
            <a:r>
              <a:rPr lang="cs-CZ" b="1" dirty="0">
                <a:latin typeface="+mn-lt"/>
              </a:rPr>
              <a:t>H</a:t>
            </a:r>
            <a:r>
              <a:rPr lang="cs-CZ" b="1" baseline="-25000" dirty="0">
                <a:latin typeface="+mn-lt"/>
              </a:rPr>
              <a:t>1</a:t>
            </a:r>
            <a:r>
              <a:rPr lang="cs-CZ" b="1" dirty="0">
                <a:latin typeface="+mn-lt"/>
              </a:rPr>
              <a:t>: </a:t>
            </a:r>
            <a:r>
              <a:rPr lang="cs-CZ" b="1" dirty="0">
                <a:solidFill>
                  <a:srgbClr val="C00000"/>
                </a:solidFill>
                <a:latin typeface="Symbol" panose="05050102010706020507" pitchFamily="18" charset="2"/>
              </a:rPr>
              <a:t>b</a:t>
            </a:r>
            <a:r>
              <a:rPr lang="cs-CZ" b="1" baseline="-25000" dirty="0">
                <a:solidFill>
                  <a:srgbClr val="C00000"/>
                </a:solidFill>
              </a:rPr>
              <a:t>i</a:t>
            </a:r>
            <a:r>
              <a:rPr lang="cs-CZ" b="1" dirty="0">
                <a:solidFill>
                  <a:srgbClr val="C00000"/>
                </a:solidFill>
              </a:rPr>
              <a:t> ≠ 0 </a:t>
            </a:r>
            <a:r>
              <a:rPr lang="cs-CZ" b="1" dirty="0">
                <a:latin typeface="+mn-lt"/>
              </a:rPr>
              <a:t>alespoň pro jedno </a:t>
            </a:r>
            <a:r>
              <a:rPr lang="cs-CZ" b="1" i="1" dirty="0">
                <a:latin typeface="+mn-lt"/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29727300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Testy významnosti koeficientů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6000" y="899999"/>
            <a:ext cx="8640000" cy="2529001"/>
          </a:xfrm>
        </p:spPr>
        <p:txBody>
          <a:bodyPr/>
          <a:lstStyle/>
          <a:p>
            <a:r>
              <a:rPr lang="cs-CZ" dirty="0"/>
              <a:t>jsou založeny na směrodatné odchylce residuí se</a:t>
            </a:r>
          </a:p>
          <a:p>
            <a:r>
              <a:rPr lang="cs-CZ" dirty="0"/>
              <a:t>testuje existenci vztahu proměnné nezávislé a závislé proměnné – </a:t>
            </a:r>
            <a:r>
              <a:rPr lang="cs-CZ" i="1" dirty="0">
                <a:solidFill>
                  <a:srgbClr val="0000FF"/>
                </a:solidFill>
              </a:rPr>
              <a:t>X</a:t>
            </a:r>
            <a:r>
              <a:rPr lang="cs-CZ" dirty="0"/>
              <a:t> a </a:t>
            </a:r>
            <a:r>
              <a:rPr lang="cs-CZ" i="1" dirty="0">
                <a:solidFill>
                  <a:srgbClr val="0000FF"/>
                </a:solidFill>
              </a:rPr>
              <a:t>Y</a:t>
            </a:r>
          </a:p>
          <a:p>
            <a:pPr lvl="1"/>
            <a:r>
              <a:rPr lang="cs-CZ" dirty="0"/>
              <a:t>každá proměnná </a:t>
            </a:r>
            <a:r>
              <a:rPr lang="cs-CZ" i="1" dirty="0">
                <a:solidFill>
                  <a:srgbClr val="0000FF"/>
                </a:solidFill>
              </a:rPr>
              <a:t>X</a:t>
            </a:r>
            <a:r>
              <a:rPr lang="cs-CZ" dirty="0"/>
              <a:t> se testuje zvlášť</a:t>
            </a:r>
          </a:p>
          <a:p>
            <a:r>
              <a:rPr lang="cs-CZ" dirty="0"/>
              <a:t>závisí na počtu případů a na kvalitě vztahu v základním souboru</a:t>
            </a:r>
          </a:p>
          <a:p>
            <a:pPr lvl="1"/>
            <a:r>
              <a:rPr lang="cs-CZ" dirty="0"/>
              <a:t>čím více případů tím spíše se H</a:t>
            </a:r>
            <a:r>
              <a:rPr lang="cs-CZ" baseline="-25000" dirty="0"/>
              <a:t>0</a:t>
            </a:r>
            <a:r>
              <a:rPr lang="cs-CZ" dirty="0"/>
              <a:t>  zamítne</a:t>
            </a:r>
          </a:p>
          <a:p>
            <a:r>
              <a:rPr lang="cs-CZ" dirty="0"/>
              <a:t>nezamítnutá H</a:t>
            </a:r>
            <a:r>
              <a:rPr lang="cs-CZ" baseline="-25000" dirty="0"/>
              <a:t>0</a:t>
            </a:r>
            <a:r>
              <a:rPr lang="cs-CZ" dirty="0"/>
              <a:t> znamená slabý (neexistující) vztah – proměnnou </a:t>
            </a:r>
            <a:r>
              <a:rPr lang="cs-CZ" i="1" dirty="0">
                <a:solidFill>
                  <a:srgbClr val="0000FF"/>
                </a:solidFill>
              </a:rPr>
              <a:t>X</a:t>
            </a:r>
            <a:r>
              <a:rPr lang="cs-CZ" dirty="0"/>
              <a:t> z modelu vyloučíme</a:t>
            </a:r>
          </a:p>
          <a:p>
            <a:endParaRPr lang="cs-CZ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139952" y="3600000"/>
            <a:ext cx="4101802" cy="2657475"/>
          </a:xfrm>
          <a:prstGeom prst="rect">
            <a:avLst/>
          </a:prstGeom>
          <a:noFill/>
          <a:ln w="76200">
            <a:solidFill>
              <a:srgbClr val="00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indent="-533400"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cs-CZ" sz="2000" b="1" dirty="0">
                <a:solidFill>
                  <a:srgbClr val="C00000"/>
                </a:solidFill>
                <a:cs typeface="Arial" panose="020B0604020202020204" pitchFamily="34" charset="0"/>
              </a:rPr>
              <a:t>t (n-p) = b</a:t>
            </a:r>
            <a:r>
              <a:rPr lang="cs-CZ" sz="2000" b="1" baseline="-25000" dirty="0">
                <a:solidFill>
                  <a:srgbClr val="C00000"/>
                </a:solidFill>
                <a:cs typeface="Arial" panose="020B0604020202020204" pitchFamily="34" charset="0"/>
              </a:rPr>
              <a:t>i</a:t>
            </a:r>
            <a:r>
              <a:rPr lang="cs-CZ" sz="2000" b="1" dirty="0">
                <a:solidFill>
                  <a:srgbClr val="C00000"/>
                </a:solidFill>
                <a:cs typeface="Arial" panose="020B0604020202020204" pitchFamily="34" charset="0"/>
              </a:rPr>
              <a:t>/ s</a:t>
            </a:r>
            <a:r>
              <a:rPr lang="cs-CZ" sz="2000" b="1" baseline="-25000" dirty="0">
                <a:solidFill>
                  <a:srgbClr val="C00000"/>
                </a:solidFill>
                <a:cs typeface="Arial" panose="020B0604020202020204" pitchFamily="34" charset="0"/>
              </a:rPr>
              <a:t>bi </a:t>
            </a:r>
            <a:r>
              <a:rPr lang="cs-CZ" sz="2000" b="1" dirty="0">
                <a:solidFill>
                  <a:srgbClr val="C00000"/>
                </a:solidFill>
                <a:cs typeface="Arial" panose="020B0604020202020204" pitchFamily="34" charset="0"/>
              </a:rPr>
              <a:t>= b</a:t>
            </a:r>
            <a:r>
              <a:rPr lang="cs-CZ" sz="2000" b="1" baseline="-25000" dirty="0">
                <a:solidFill>
                  <a:srgbClr val="C00000"/>
                </a:solidFill>
                <a:cs typeface="Arial" panose="020B0604020202020204" pitchFamily="34" charset="0"/>
              </a:rPr>
              <a:t>i</a:t>
            </a:r>
            <a:r>
              <a:rPr lang="cs-CZ" sz="2000" b="1" dirty="0">
                <a:solidFill>
                  <a:srgbClr val="C00000"/>
                </a:solidFill>
                <a:cs typeface="Arial" panose="020B0604020202020204" pitchFamily="34" charset="0"/>
              </a:rPr>
              <a:t>/ [s</a:t>
            </a:r>
            <a:r>
              <a:rPr lang="cs-CZ" sz="2000" b="1" baseline="-25000" dirty="0">
                <a:solidFill>
                  <a:srgbClr val="C00000"/>
                </a:solidFill>
                <a:cs typeface="Arial" panose="020B0604020202020204" pitchFamily="34" charset="0"/>
              </a:rPr>
              <a:t>e</a:t>
            </a:r>
            <a:r>
              <a:rPr lang="cs-CZ" sz="2000" b="1" dirty="0">
                <a:solidFill>
                  <a:srgbClr val="C00000"/>
                </a:solidFill>
                <a:cs typeface="Arial" panose="020B0604020202020204" pitchFamily="34" charset="0"/>
              </a:rPr>
              <a:t>*c</a:t>
            </a:r>
            <a:r>
              <a:rPr lang="cs-CZ" sz="2000" b="1" baseline="-25000" dirty="0">
                <a:solidFill>
                  <a:srgbClr val="C00000"/>
                </a:solidFill>
                <a:cs typeface="Arial" panose="020B0604020202020204" pitchFamily="34" charset="0"/>
              </a:rPr>
              <a:t>n</a:t>
            </a:r>
            <a:r>
              <a:rPr lang="cs-CZ" sz="2000" b="1" dirty="0">
                <a:solidFill>
                  <a:srgbClr val="C00000"/>
                </a:solidFill>
                <a:cs typeface="Arial" panose="020B0604020202020204" pitchFamily="34" charset="0"/>
              </a:rPr>
              <a:t>(X)]</a:t>
            </a:r>
            <a:endParaRPr lang="cs-CZ" sz="2000" b="1" baseline="-25000" dirty="0">
              <a:solidFill>
                <a:srgbClr val="C00000"/>
              </a:solidFill>
              <a:cs typeface="Arial" panose="020B0604020202020204" pitchFamily="34" charset="0"/>
            </a:endParaRPr>
          </a:p>
          <a:p>
            <a:pPr marL="533400" indent="-533400">
              <a:spcBef>
                <a:spcPts val="600"/>
              </a:spcBef>
              <a:buFontTx/>
              <a:buNone/>
            </a:pPr>
            <a:r>
              <a:rPr lang="cs-CZ" sz="1800" b="1" dirty="0">
                <a:solidFill>
                  <a:srgbClr val="0033CC"/>
                </a:solidFill>
                <a:cs typeface="Arial" panose="020B0604020202020204" pitchFamily="34" charset="0"/>
              </a:rPr>
              <a:t>dosažená významnost t = </a:t>
            </a:r>
            <a:r>
              <a:rPr lang="cs-CZ" sz="1800" b="1" dirty="0">
                <a:solidFill>
                  <a:srgbClr val="0033CC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a</a:t>
            </a:r>
            <a:r>
              <a:rPr lang="cs-CZ" sz="1800" b="1" dirty="0">
                <a:solidFill>
                  <a:srgbClr val="0033CC"/>
                </a:solidFill>
                <a:cs typeface="Arial" panose="020B0604020202020204" pitchFamily="34" charset="0"/>
              </a:rPr>
              <a:t>*</a:t>
            </a:r>
          </a:p>
          <a:p>
            <a:pPr marL="533400" indent="-533400"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cs-CZ" sz="1600" b="1" dirty="0">
                <a:solidFill>
                  <a:srgbClr val="0033CC"/>
                </a:solidFill>
                <a:cs typeface="Arial" panose="020B0604020202020204" pitchFamily="34" charset="0"/>
              </a:rPr>
              <a:t>n = počet případů</a:t>
            </a:r>
          </a:p>
          <a:p>
            <a:pPr marL="533400" indent="-533400"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cs-CZ" sz="1600" b="1" dirty="0">
                <a:solidFill>
                  <a:srgbClr val="0033CC"/>
                </a:solidFill>
                <a:cs typeface="Arial" panose="020B0604020202020204" pitchFamily="34" charset="0"/>
              </a:rPr>
              <a:t>p = počet regresních koeficientů</a:t>
            </a:r>
          </a:p>
          <a:p>
            <a:pPr marL="533400" indent="-533400"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cs-CZ" sz="1600" b="1" dirty="0">
                <a:solidFill>
                  <a:srgbClr val="0033CC"/>
                </a:solidFill>
                <a:cs typeface="Arial" panose="020B0604020202020204" pitchFamily="34" charset="0"/>
              </a:rPr>
              <a:t>s</a:t>
            </a:r>
            <a:r>
              <a:rPr lang="cs-CZ" sz="1600" b="1" baseline="-25000" dirty="0">
                <a:solidFill>
                  <a:srgbClr val="0033CC"/>
                </a:solidFill>
                <a:cs typeface="Arial" panose="020B0604020202020204" pitchFamily="34" charset="0"/>
              </a:rPr>
              <a:t>bi </a:t>
            </a:r>
            <a:r>
              <a:rPr lang="cs-CZ" sz="1600" b="1" dirty="0">
                <a:solidFill>
                  <a:srgbClr val="0033CC"/>
                </a:solidFill>
                <a:cs typeface="Arial" panose="020B0604020202020204" pitchFamily="34" charset="0"/>
              </a:rPr>
              <a:t>= směrodatná odchylka odhadu b</a:t>
            </a:r>
          </a:p>
          <a:p>
            <a:pPr marL="533400" indent="-533400"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cs-CZ" sz="1600" b="1" dirty="0">
                <a:solidFill>
                  <a:srgbClr val="0033CC"/>
                </a:solidFill>
                <a:cs typeface="Arial" panose="020B0604020202020204" pitchFamily="34" charset="0"/>
              </a:rPr>
              <a:t>c</a:t>
            </a:r>
            <a:r>
              <a:rPr lang="cs-CZ" sz="1600" b="1" baseline="-25000" dirty="0">
                <a:solidFill>
                  <a:srgbClr val="0033CC"/>
                </a:solidFill>
                <a:cs typeface="Arial" panose="020B0604020202020204" pitchFamily="34" charset="0"/>
              </a:rPr>
              <a:t>n</a:t>
            </a:r>
            <a:r>
              <a:rPr lang="cs-CZ" sz="1600" b="1" dirty="0">
                <a:solidFill>
                  <a:srgbClr val="0033CC"/>
                </a:solidFill>
                <a:cs typeface="Arial" panose="020B0604020202020204" pitchFamily="34" charset="0"/>
              </a:rPr>
              <a:t>(x) = hodnota pevně určená proměnnými X      a počtem případů</a:t>
            </a:r>
          </a:p>
          <a:p>
            <a:pPr marL="533400" indent="-533400"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cs-CZ" sz="1600" b="1" dirty="0">
                <a:solidFill>
                  <a:srgbClr val="0033CC"/>
                </a:solidFill>
                <a:cs typeface="Arial" panose="020B0604020202020204" pitchFamily="34" charset="0"/>
              </a:rPr>
              <a:t>t(n-p) – rozdělení t s n-p stupni volnosti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ltGray">
          <a:xfrm>
            <a:off x="1475656" y="3600000"/>
            <a:ext cx="1117600" cy="723275"/>
          </a:xfrm>
          <a:prstGeom prst="rect">
            <a:avLst/>
          </a:prstGeom>
          <a:noFill/>
          <a:ln w="76200">
            <a:solidFill>
              <a:srgbClr val="0099FF"/>
            </a:solidFill>
            <a:miter lim="800000"/>
            <a:headEnd/>
            <a:tailEnd/>
          </a:ln>
        </p:spPr>
        <p:txBody>
          <a:bodyPr wrap="square" r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600"/>
              </a:spcBef>
            </a:pPr>
            <a:r>
              <a:rPr lang="cs-CZ" b="1" dirty="0">
                <a:latin typeface="+mn-lt"/>
              </a:rPr>
              <a:t>H</a:t>
            </a:r>
            <a:r>
              <a:rPr lang="cs-CZ" b="1" baseline="-25000" dirty="0">
                <a:latin typeface="+mn-lt"/>
              </a:rPr>
              <a:t>0</a:t>
            </a:r>
            <a:r>
              <a:rPr lang="cs-CZ" b="1" dirty="0">
                <a:latin typeface="+mn-lt"/>
              </a:rPr>
              <a:t>: </a:t>
            </a:r>
            <a:r>
              <a:rPr lang="cs-CZ" b="1" dirty="0">
                <a:solidFill>
                  <a:srgbClr val="C00000"/>
                </a:solidFill>
                <a:latin typeface="Symbol" panose="05050102010706020507" pitchFamily="18" charset="2"/>
              </a:rPr>
              <a:t>b</a:t>
            </a:r>
            <a:r>
              <a:rPr lang="cs-CZ" b="1" baseline="-25000" dirty="0">
                <a:solidFill>
                  <a:srgbClr val="C00000"/>
                </a:solidFill>
                <a:latin typeface="+mn-lt"/>
              </a:rPr>
              <a:t>i</a:t>
            </a:r>
            <a:r>
              <a:rPr lang="cs-CZ" b="1" dirty="0">
                <a:solidFill>
                  <a:srgbClr val="C00000"/>
                </a:solidFill>
                <a:latin typeface="+mn-lt"/>
              </a:rPr>
              <a:t> = 0</a:t>
            </a:r>
          </a:p>
          <a:p>
            <a:pPr eaLnBrk="1" hangingPunct="1">
              <a:spcBef>
                <a:spcPts val="600"/>
              </a:spcBef>
            </a:pPr>
            <a:r>
              <a:rPr lang="cs-CZ" b="1" dirty="0">
                <a:latin typeface="+mn-lt"/>
              </a:rPr>
              <a:t>H</a:t>
            </a:r>
            <a:r>
              <a:rPr lang="cs-CZ" b="1" baseline="-25000" dirty="0">
                <a:latin typeface="+mn-lt"/>
              </a:rPr>
              <a:t>1</a:t>
            </a:r>
            <a:r>
              <a:rPr lang="cs-CZ" b="1" dirty="0">
                <a:latin typeface="+mn-lt"/>
              </a:rPr>
              <a:t>: </a:t>
            </a:r>
            <a:r>
              <a:rPr lang="cs-CZ" b="1" dirty="0">
                <a:solidFill>
                  <a:srgbClr val="C00000"/>
                </a:solidFill>
                <a:latin typeface="Symbol" panose="05050102010706020507" pitchFamily="18" charset="2"/>
              </a:rPr>
              <a:t>b</a:t>
            </a:r>
            <a:r>
              <a:rPr lang="cs-CZ" b="1" baseline="-25000" dirty="0">
                <a:solidFill>
                  <a:srgbClr val="C00000"/>
                </a:solidFill>
                <a:latin typeface="+mn-lt"/>
              </a:rPr>
              <a:t>i</a:t>
            </a:r>
            <a:r>
              <a:rPr lang="cs-CZ" b="1" dirty="0">
                <a:solidFill>
                  <a:srgbClr val="C00000"/>
                </a:solidFill>
                <a:latin typeface="+mn-lt"/>
              </a:rPr>
              <a:t> ≠ 0</a:t>
            </a:r>
            <a:endParaRPr lang="cs-CZ" b="1" i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395536" y="5013176"/>
            <a:ext cx="3312368" cy="723275"/>
          </a:xfrm>
          <a:prstGeom prst="rect">
            <a:avLst/>
          </a:prstGeom>
          <a:noFill/>
          <a:ln w="76200">
            <a:solidFill>
              <a:srgbClr val="0099FF"/>
            </a:solidFill>
            <a:miter lim="800000"/>
            <a:headEnd/>
            <a:tailEnd/>
          </a:ln>
        </p:spPr>
        <p:txBody>
          <a:bodyPr wrap="square" rIns="0">
            <a:spAutoFit/>
          </a:bodyPr>
          <a:lstStyle>
            <a:defPPr>
              <a:defRPr lang="cs-CZ"/>
            </a:defPPr>
            <a:lvl1pPr>
              <a:spcBef>
                <a:spcPts val="600"/>
              </a:spcBef>
              <a:defRPr b="1"/>
            </a:lvl1pPr>
            <a:lvl2pPr marL="742950" indent="-285750" eaLnBrk="0" hangingPunct="0">
              <a:defRPr>
                <a:latin typeface="Arial" charset="0"/>
              </a:defRPr>
            </a:lvl2pPr>
            <a:lvl3pPr marL="1143000" indent="-228600" eaLnBrk="0" hangingPunct="0">
              <a:defRPr>
                <a:latin typeface="Arial" charset="0"/>
              </a:defRPr>
            </a:lvl3pPr>
            <a:lvl4pPr marL="1600200" indent="-228600" eaLnBrk="0" hangingPunct="0">
              <a:defRPr>
                <a:latin typeface="Arial" charset="0"/>
              </a:defRPr>
            </a:lvl4pPr>
            <a:lvl5pPr marL="2057400" indent="-228600" eaLnBrk="0" hangingPunct="0">
              <a:defRPr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9pPr>
          </a:lstStyle>
          <a:p>
            <a:r>
              <a:rPr lang="cs-CZ" dirty="0"/>
              <a:t>pro rovnici s jedním prediktorem  </a:t>
            </a:r>
          </a:p>
          <a:p>
            <a:pPr algn="ctr"/>
            <a:r>
              <a:rPr lang="cs-CZ" dirty="0">
                <a:solidFill>
                  <a:srgbClr val="C00000"/>
                </a:solidFill>
              </a:rPr>
              <a:t>t</a:t>
            </a:r>
            <a:r>
              <a:rPr lang="cs-CZ" baseline="30000" dirty="0">
                <a:solidFill>
                  <a:srgbClr val="C00000"/>
                </a:solidFill>
              </a:rPr>
              <a:t>2</a:t>
            </a:r>
            <a:r>
              <a:rPr lang="cs-CZ" dirty="0">
                <a:solidFill>
                  <a:srgbClr val="C00000"/>
                </a:solidFill>
              </a:rPr>
              <a:t>  =  F</a:t>
            </a:r>
          </a:p>
        </p:txBody>
      </p:sp>
    </p:spTree>
    <p:extLst>
      <p:ext uri="{BB962C8B-B14F-4D97-AF65-F5344CB8AC3E}">
        <p14:creationId xmlns:p14="http://schemas.microsoft.com/office/powerpoint/2010/main" val="39488143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Normalita residuí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6000" y="899999"/>
            <a:ext cx="8640000" cy="3321089"/>
          </a:xfrm>
        </p:spPr>
        <p:txBody>
          <a:bodyPr>
            <a:normAutofit fontScale="92500"/>
          </a:bodyPr>
          <a:lstStyle/>
          <a:p>
            <a:r>
              <a:rPr lang="cs-CZ" dirty="0"/>
              <a:t>je podstatná jen pro testování a intervaly spolehlivosti</a:t>
            </a:r>
          </a:p>
          <a:p>
            <a:r>
              <a:rPr lang="cs-CZ" dirty="0"/>
              <a:t>není kritická, pro větší soubory (&gt;50) je normalita odhadu </a:t>
            </a:r>
            <a:r>
              <a:rPr lang="cs-CZ" dirty="0">
                <a:solidFill>
                  <a:srgbClr val="0000FF"/>
                </a:solidFill>
              </a:rPr>
              <a:t>b</a:t>
            </a:r>
            <a:r>
              <a:rPr lang="cs-CZ" dirty="0"/>
              <a:t> zaručena na základě centrálního limitního teorému</a:t>
            </a:r>
          </a:p>
          <a:p>
            <a:pPr lvl="1"/>
            <a:r>
              <a:rPr lang="cs-CZ" dirty="0"/>
              <a:t>testy a intervaly  pro parametry jsou v pořádku, i když residua nejsou normálně rozložena</a:t>
            </a:r>
          </a:p>
          <a:p>
            <a:pPr lvl="1"/>
            <a:r>
              <a:rPr lang="cs-CZ" dirty="0">
                <a:solidFill>
                  <a:srgbClr val="0000FF"/>
                </a:solidFill>
              </a:rPr>
              <a:t>intervaly pro individuální hodnoty jsou ale zkreslené</a:t>
            </a:r>
          </a:p>
          <a:p>
            <a:r>
              <a:rPr lang="cs-CZ" dirty="0"/>
              <a:t>možnost otestovat – nejvhodnější jsou studentizovaná residua (stejný rozptyl)</a:t>
            </a:r>
          </a:p>
          <a:p>
            <a:pPr lvl="1"/>
            <a:r>
              <a:rPr lang="cs-CZ" dirty="0"/>
              <a:t>histogram</a:t>
            </a:r>
          </a:p>
          <a:p>
            <a:pPr lvl="1"/>
            <a:r>
              <a:rPr lang="cs-CZ" dirty="0"/>
              <a:t>Q-Q, P-P graf</a:t>
            </a:r>
          </a:p>
          <a:p>
            <a:pPr lvl="1"/>
            <a:r>
              <a:rPr lang="cs-CZ" dirty="0"/>
              <a:t>testy normality – s rostoucím počtem případů zamítají i nepatrné odchylky</a:t>
            </a:r>
          </a:p>
          <a:p>
            <a:endParaRPr lang="cs-CZ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9" t="2831" b="2357"/>
          <a:stretch/>
        </p:blipFill>
        <p:spPr bwMode="auto">
          <a:xfrm>
            <a:off x="971600" y="4221088"/>
            <a:ext cx="2880692" cy="2230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4221088"/>
            <a:ext cx="2832533" cy="22696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694984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Testy významnosti koeficientů – ukázka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6000" y="2780928"/>
            <a:ext cx="8640000" cy="2808311"/>
          </a:xfrm>
        </p:spPr>
        <p:txBody>
          <a:bodyPr/>
          <a:lstStyle/>
          <a:p>
            <a:r>
              <a:rPr lang="cs-CZ" dirty="0"/>
              <a:t>vztah výšky otce a syna je statisticky významný (Signifikance = </a:t>
            </a:r>
            <a:r>
              <a:rPr lang="cs-CZ" dirty="0">
                <a:solidFill>
                  <a:srgbClr val="FF0000"/>
                </a:solidFill>
              </a:rPr>
              <a:t>0,00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průměrná výška synů dvou otců, jejichž výška se liší o 1 cm, se liší o </a:t>
            </a:r>
            <a:r>
              <a:rPr lang="cs-CZ" dirty="0">
                <a:solidFill>
                  <a:srgbClr val="0000FF"/>
                </a:solidFill>
              </a:rPr>
              <a:t>0,45 </a:t>
            </a:r>
            <a:r>
              <a:rPr lang="cs-CZ" dirty="0">
                <a:solidFill>
                  <a:schemeClr val="tx1"/>
                </a:solidFill>
              </a:rPr>
              <a:t>cm</a:t>
            </a:r>
          </a:p>
          <a:p>
            <a:r>
              <a:rPr lang="cs-CZ" dirty="0">
                <a:solidFill>
                  <a:schemeClr val="tx1"/>
                </a:solidFill>
              </a:rPr>
              <a:t>úrovňová konstanta je statisticky významná </a:t>
            </a:r>
            <a:r>
              <a:rPr lang="cs-CZ" dirty="0"/>
              <a:t>(Signifikance = </a:t>
            </a:r>
            <a:r>
              <a:rPr lang="cs-CZ" dirty="0">
                <a:solidFill>
                  <a:srgbClr val="FF0000"/>
                </a:solidFill>
              </a:rPr>
              <a:t>0,00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průměrná výška syna otce, který by měřil 0 cm, by byla </a:t>
            </a:r>
            <a:r>
              <a:rPr lang="cs-CZ" dirty="0">
                <a:solidFill>
                  <a:srgbClr val="0000FF"/>
                </a:solidFill>
              </a:rPr>
              <a:t>97</a:t>
            </a:r>
            <a:r>
              <a:rPr lang="cs-CZ" dirty="0"/>
              <a:t> cm</a:t>
            </a:r>
          </a:p>
          <a:p>
            <a:pPr lvl="1"/>
            <a:r>
              <a:rPr lang="cs-CZ" dirty="0"/>
              <a:t>v tomto případě není konstanta věcně smysluplná</a:t>
            </a:r>
          </a:p>
          <a:p>
            <a:r>
              <a:rPr lang="cs-CZ" dirty="0">
                <a:solidFill>
                  <a:schemeClr val="tx1"/>
                </a:solidFill>
              </a:rPr>
              <a:t>skutečný koeficient vztahu výšek leží v intervalu (</a:t>
            </a:r>
            <a:r>
              <a:rPr lang="cs-CZ" dirty="0">
                <a:solidFill>
                  <a:srgbClr val="2EB848"/>
                </a:solidFill>
              </a:rPr>
              <a:t>0,277;0,627</a:t>
            </a:r>
            <a:r>
              <a:rPr lang="cs-CZ" dirty="0">
                <a:solidFill>
                  <a:schemeClr val="tx1"/>
                </a:solidFill>
              </a:rPr>
              <a:t>) s  pravděpodobností 95%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interval neobsahuje 0 – ekvivalentní zamítnutí hypotézy o nulovosti koeficientu</a:t>
            </a:r>
          </a:p>
        </p:txBody>
      </p:sp>
      <p:sp>
        <p:nvSpPr>
          <p:cNvPr id="6" name="TextovéPole 9"/>
          <p:cNvSpPr txBox="1">
            <a:spLocks noChangeArrowheads="1"/>
          </p:cNvSpPr>
          <p:nvPr/>
        </p:nvSpPr>
        <p:spPr bwMode="auto">
          <a:xfrm>
            <a:off x="251520" y="5733256"/>
            <a:ext cx="6120680" cy="719960"/>
          </a:xfrm>
          <a:prstGeom prst="rect">
            <a:avLst/>
          </a:prstGeom>
          <a:ln w="12700">
            <a:solidFill>
              <a:srgbClr val="C00000"/>
            </a:solidFill>
          </a:ln>
        </p:spPr>
        <p:txBody>
          <a:bodyPr vert="horz" lIns="90000" tIns="10800" rIns="0" bIns="10800" rtlCol="0" anchor="ctr" anchorCtr="0">
            <a:noAutofit/>
          </a:bodyPr>
          <a:lstStyle>
            <a:defPPr>
              <a:defRPr lang="cs-CZ"/>
            </a:defPPr>
            <a:lvl1pPr indent="0" 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600" b="1"/>
            </a:lvl1pPr>
            <a:lvl2pPr marL="357188" lvl="1" indent="-174625"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–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 marL="539750" indent="-182563"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•"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 marL="712788" indent="-173038"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–"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 marL="895350" indent="-182563"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»"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 marL="2514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9pPr>
          </a:lstStyle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dirty="0"/>
              <a:t>u jednoduché lineární regrese s jedním prediktorem je Beta = r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dirty="0"/>
              <a:t>standardizovaný koeficient regrese je roven korelačnímu koeficientu obou proměnných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905" y="980728"/>
            <a:ext cx="8378190" cy="1817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873767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Lineární regresní analýza – více prediktorů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6000" y="899999"/>
            <a:ext cx="8640000" cy="2889041"/>
          </a:xfrm>
        </p:spPr>
        <p:txBody>
          <a:bodyPr/>
          <a:lstStyle/>
          <a:p>
            <a:r>
              <a:rPr lang="cs-CZ" dirty="0"/>
              <a:t>přímé zobecnění jednoduché regrese</a:t>
            </a:r>
          </a:p>
          <a:p>
            <a:r>
              <a:rPr lang="cs-CZ" dirty="0"/>
              <a:t>další členy jsou přidány prostým přičtením, každá člen má svůj koeficient </a:t>
            </a:r>
            <a:r>
              <a:rPr lang="cs-CZ" i="1" dirty="0">
                <a:solidFill>
                  <a:srgbClr val="0000FF"/>
                </a:solidFill>
                <a:latin typeface="Symbol" panose="05050102010706020507" pitchFamily="18" charset="2"/>
              </a:rPr>
              <a:t>b</a:t>
            </a:r>
            <a:r>
              <a:rPr lang="cs-CZ" i="1" baseline="-25000" dirty="0">
                <a:solidFill>
                  <a:srgbClr val="0000FF"/>
                </a:solidFill>
              </a:rPr>
              <a:t>k</a:t>
            </a:r>
          </a:p>
          <a:p>
            <a:r>
              <a:rPr lang="cs-CZ" dirty="0"/>
              <a:t>mohou se přidávat i libovolné pevně dané funkce proměnných </a:t>
            </a:r>
            <a:r>
              <a:rPr lang="cs-CZ" i="1" dirty="0">
                <a:solidFill>
                  <a:srgbClr val="0000FF"/>
                </a:solidFill>
              </a:rPr>
              <a:t>X</a:t>
            </a:r>
          </a:p>
          <a:p>
            <a:pPr lvl="1"/>
            <a:r>
              <a:rPr lang="cs-CZ" i="1" dirty="0">
                <a:solidFill>
                  <a:srgbClr val="0000FF"/>
                </a:solidFill>
              </a:rPr>
              <a:t>X</a:t>
            </a:r>
            <a:r>
              <a:rPr lang="cs-CZ" i="1" baseline="30000" dirty="0">
                <a:solidFill>
                  <a:srgbClr val="0000FF"/>
                </a:solidFill>
              </a:rPr>
              <a:t>2</a:t>
            </a:r>
            <a:r>
              <a:rPr lang="cs-CZ" dirty="0"/>
              <a:t>, </a:t>
            </a:r>
            <a:r>
              <a:rPr lang="cs-CZ" i="1" dirty="0">
                <a:solidFill>
                  <a:srgbClr val="0000FF"/>
                </a:solidFill>
              </a:rPr>
              <a:t>X</a:t>
            </a:r>
            <a:r>
              <a:rPr lang="cs-CZ" i="1" baseline="30000" dirty="0">
                <a:solidFill>
                  <a:srgbClr val="0000FF"/>
                </a:solidFill>
              </a:rPr>
              <a:t>3</a:t>
            </a:r>
            <a:r>
              <a:rPr lang="cs-CZ" dirty="0"/>
              <a:t>, </a:t>
            </a:r>
            <a:r>
              <a:rPr lang="cs-CZ" i="1" dirty="0">
                <a:solidFill>
                  <a:srgbClr val="0000FF"/>
                </a:solidFill>
              </a:rPr>
              <a:t>1/X</a:t>
            </a:r>
            <a:r>
              <a:rPr lang="cs-CZ" dirty="0"/>
              <a:t>, </a:t>
            </a:r>
            <a:r>
              <a:rPr lang="cs-CZ" i="1" dirty="0">
                <a:solidFill>
                  <a:srgbClr val="0000FF"/>
                </a:solidFill>
              </a:rPr>
              <a:t>ln(X)</a:t>
            </a:r>
            <a:r>
              <a:rPr lang="cs-CZ" dirty="0"/>
              <a:t>, </a:t>
            </a:r>
            <a:r>
              <a:rPr lang="cs-CZ" i="1" dirty="0">
                <a:solidFill>
                  <a:srgbClr val="0000FF"/>
                </a:solidFill>
              </a:rPr>
              <a:t>X</a:t>
            </a:r>
            <a:r>
              <a:rPr lang="cs-CZ" i="1" baseline="-25000" dirty="0">
                <a:solidFill>
                  <a:srgbClr val="0000FF"/>
                </a:solidFill>
              </a:rPr>
              <a:t>1</a:t>
            </a:r>
            <a:r>
              <a:rPr lang="cs-CZ" i="1" dirty="0">
                <a:solidFill>
                  <a:srgbClr val="0000FF"/>
                </a:solidFill>
              </a:rPr>
              <a:t>X</a:t>
            </a:r>
            <a:r>
              <a:rPr lang="cs-CZ" i="1" baseline="-25000" dirty="0">
                <a:solidFill>
                  <a:srgbClr val="0000FF"/>
                </a:solidFill>
              </a:rPr>
              <a:t>2</a:t>
            </a:r>
            <a:r>
              <a:rPr lang="cs-CZ" dirty="0"/>
              <a:t>, atd.</a:t>
            </a:r>
          </a:p>
          <a:p>
            <a:pPr lvl="1"/>
            <a:r>
              <a:rPr lang="cs-CZ" dirty="0"/>
              <a:t>modelem je křivka obecnější než přímka (rovina)</a:t>
            </a:r>
          </a:p>
          <a:p>
            <a:pPr lvl="1"/>
            <a:r>
              <a:rPr lang="cs-CZ" dirty="0"/>
              <a:t>speciální variantou jsou proměnné typu 0 - 1</a:t>
            </a:r>
          </a:p>
          <a:p>
            <a:r>
              <a:rPr lang="cs-CZ" dirty="0"/>
              <a:t>linearita – model je součtem jednotlivých komponent </a:t>
            </a:r>
            <a:r>
              <a:rPr lang="cs-CZ" i="1" dirty="0">
                <a:solidFill>
                  <a:srgbClr val="0000FF"/>
                </a:solidFill>
                <a:latin typeface="Symbol" panose="05050102010706020507" pitchFamily="18" charset="2"/>
              </a:rPr>
              <a:t>b</a:t>
            </a:r>
            <a:r>
              <a:rPr lang="cs-CZ" i="1" baseline="-25000" dirty="0">
                <a:solidFill>
                  <a:srgbClr val="0000FF"/>
                </a:solidFill>
              </a:rPr>
              <a:t>k</a:t>
            </a:r>
            <a:r>
              <a:rPr lang="cs-CZ" dirty="0">
                <a:solidFill>
                  <a:srgbClr val="0000FF"/>
                </a:solidFill>
              </a:rPr>
              <a:t>f(X</a:t>
            </a:r>
            <a:r>
              <a:rPr lang="cs-CZ" baseline="-25000" dirty="0">
                <a:solidFill>
                  <a:srgbClr val="0000FF"/>
                </a:solidFill>
              </a:rPr>
              <a:t>k</a:t>
            </a:r>
            <a:r>
              <a:rPr lang="cs-CZ" dirty="0">
                <a:solidFill>
                  <a:srgbClr val="0000FF"/>
                </a:solidFill>
              </a:rPr>
              <a:t>)</a:t>
            </a:r>
          </a:p>
          <a:p>
            <a:r>
              <a:rPr lang="cs-CZ" dirty="0"/>
              <a:t>Interpretace analogická jako u jednoduché regrese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2909515" y="4149080"/>
            <a:ext cx="3324969" cy="638175"/>
          </a:xfrm>
          <a:prstGeom prst="rect">
            <a:avLst/>
          </a:prstGeom>
        </p:spPr>
        <p:txBody>
          <a:bodyPr vert="horz" wrap="square" lIns="91440" tIns="0" rIns="91440" bIns="0" rtlCol="0" anchor="ctr">
            <a:noAutofit/>
          </a:bodyPr>
          <a:lstStyle/>
          <a:p>
            <a:pPr algn="ctr"/>
            <a:r>
              <a:rPr lang="cs-CZ" sz="2400" b="1" i="1" dirty="0"/>
              <a:t>Y = f(X</a:t>
            </a:r>
            <a:r>
              <a:rPr lang="cs-CZ" sz="2400" b="1" i="1" baseline="-25000" dirty="0"/>
              <a:t>1</a:t>
            </a:r>
            <a:r>
              <a:rPr lang="cs-CZ" sz="2400" b="1" i="1" dirty="0"/>
              <a:t>, X</a:t>
            </a:r>
            <a:r>
              <a:rPr lang="cs-CZ" sz="2400" b="1" i="1" baseline="-25000" dirty="0"/>
              <a:t>2</a:t>
            </a:r>
            <a:r>
              <a:rPr lang="cs-CZ" sz="2400" b="1" i="1" dirty="0"/>
              <a:t>, X</a:t>
            </a:r>
            <a:r>
              <a:rPr lang="cs-CZ" sz="2400" b="1" i="1" baseline="-25000" dirty="0"/>
              <a:t>3</a:t>
            </a:r>
            <a:r>
              <a:rPr lang="cs-CZ" sz="2400" b="1" i="1" dirty="0"/>
              <a:t>, ... X</a:t>
            </a:r>
            <a:r>
              <a:rPr lang="cs-CZ" sz="2400" b="1" i="1" baseline="-25000" dirty="0"/>
              <a:t>k</a:t>
            </a:r>
            <a:r>
              <a:rPr lang="cs-CZ" sz="2400" b="1" i="1" dirty="0"/>
              <a:t>) + </a:t>
            </a:r>
            <a:r>
              <a:rPr lang="cs-CZ" sz="2400" b="1" i="1" dirty="0">
                <a:latin typeface="Symbol" panose="05050102010706020507" pitchFamily="18" charset="2"/>
              </a:rPr>
              <a:t>e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2575284" y="5013176"/>
            <a:ext cx="3993431" cy="638175"/>
          </a:xfrm>
          <a:prstGeom prst="rect">
            <a:avLst/>
          </a:prstGeom>
        </p:spPr>
        <p:txBody>
          <a:bodyPr vert="horz" wrap="square" lIns="91440" tIns="0" rIns="91440" bIns="0" rtlCol="0" anchor="ctr">
            <a:noAutofit/>
          </a:bodyPr>
          <a:lstStyle/>
          <a:p>
            <a:pPr algn="ctr"/>
            <a:r>
              <a:rPr lang="cs-CZ" sz="2400" b="1" i="1" dirty="0"/>
              <a:t>E(Y|X) = Ŷ = f(X</a:t>
            </a:r>
            <a:r>
              <a:rPr lang="cs-CZ" sz="2400" b="1" i="1" baseline="-25000" dirty="0"/>
              <a:t>1</a:t>
            </a:r>
            <a:r>
              <a:rPr lang="cs-CZ" sz="2400" b="1" i="1" dirty="0"/>
              <a:t>, X</a:t>
            </a:r>
            <a:r>
              <a:rPr lang="cs-CZ" sz="2400" b="1" i="1" baseline="-25000" dirty="0"/>
              <a:t>2</a:t>
            </a:r>
            <a:r>
              <a:rPr lang="cs-CZ" sz="2400" b="1" i="1" dirty="0"/>
              <a:t>, X</a:t>
            </a:r>
            <a:r>
              <a:rPr lang="cs-CZ" sz="2400" b="1" i="1" baseline="-25000" dirty="0"/>
              <a:t>3</a:t>
            </a:r>
            <a:r>
              <a:rPr lang="cs-CZ" sz="2400" b="1" i="1" dirty="0"/>
              <a:t>, ... X</a:t>
            </a:r>
            <a:r>
              <a:rPr lang="cs-CZ" sz="2400" b="1" i="1" baseline="-25000" dirty="0"/>
              <a:t>k</a:t>
            </a:r>
            <a:r>
              <a:rPr lang="cs-CZ" sz="2400" b="1" i="1" dirty="0"/>
              <a:t>)</a:t>
            </a:r>
            <a:endParaRPr lang="cs-CZ" sz="2400" b="1" i="1" dirty="0">
              <a:latin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053799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</a:t>
            </a:r>
            <a:r>
              <a:rPr lang="cs-CZ" baseline="30000" dirty="0"/>
              <a:t>2</a:t>
            </a:r>
            <a:r>
              <a:rPr lang="cs-CZ" dirty="0"/>
              <a:t>,R a R</a:t>
            </a:r>
            <a:r>
              <a:rPr lang="cs-CZ" baseline="30000" dirty="0"/>
              <a:t>2</a:t>
            </a:r>
            <a:r>
              <a:rPr lang="cs-CZ" baseline="-25000" dirty="0"/>
              <a:t>adj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6000" y="899999"/>
            <a:ext cx="8640000" cy="4329201"/>
          </a:xfrm>
        </p:spPr>
        <p:txBody>
          <a:bodyPr>
            <a:normAutofit lnSpcReduction="10000"/>
          </a:bodyPr>
          <a:lstStyle/>
          <a:p>
            <a:r>
              <a:rPr lang="cs-CZ" dirty="0"/>
              <a:t>ukazuje, jakou část rozptylu </a:t>
            </a:r>
            <a:r>
              <a:rPr lang="cs-CZ" i="1" dirty="0">
                <a:solidFill>
                  <a:srgbClr val="0000FF"/>
                </a:solidFill>
              </a:rPr>
              <a:t>Y</a:t>
            </a:r>
            <a:r>
              <a:rPr lang="cs-CZ" dirty="0"/>
              <a:t> vysvětluje rozptyl </a:t>
            </a:r>
            <a:r>
              <a:rPr lang="cs-CZ" i="1" dirty="0">
                <a:solidFill>
                  <a:srgbClr val="0000FF"/>
                </a:solidFill>
              </a:rPr>
              <a:t>Ŷ</a:t>
            </a:r>
            <a:r>
              <a:rPr lang="cs-CZ" dirty="0"/>
              <a:t> neboli model</a:t>
            </a:r>
          </a:p>
          <a:p>
            <a:pPr lvl="1"/>
            <a:r>
              <a:rPr lang="cs-CZ" dirty="0"/>
              <a:t>zbytek rozptylu </a:t>
            </a:r>
            <a:r>
              <a:rPr lang="cs-CZ" i="1" dirty="0">
                <a:solidFill>
                  <a:srgbClr val="0000FF"/>
                </a:solidFill>
              </a:rPr>
              <a:t>Y</a:t>
            </a:r>
            <a:r>
              <a:rPr lang="cs-CZ" dirty="0"/>
              <a:t> je rozptyl residuí</a:t>
            </a:r>
          </a:p>
          <a:p>
            <a:r>
              <a:rPr lang="cs-CZ" dirty="0"/>
              <a:t>koeficient vícenásobné korelace </a:t>
            </a:r>
            <a:r>
              <a:rPr lang="cs-CZ" dirty="0">
                <a:solidFill>
                  <a:srgbClr val="0000FF"/>
                </a:solidFill>
              </a:rPr>
              <a:t>R</a:t>
            </a:r>
            <a:r>
              <a:rPr lang="cs-CZ" dirty="0"/>
              <a:t> – korelační koeficient mezi </a:t>
            </a:r>
            <a:r>
              <a:rPr lang="cs-CZ" i="1" dirty="0">
                <a:solidFill>
                  <a:srgbClr val="0000FF"/>
                </a:solidFill>
              </a:rPr>
              <a:t>Y</a:t>
            </a:r>
            <a:r>
              <a:rPr lang="cs-CZ" dirty="0"/>
              <a:t> a </a:t>
            </a:r>
            <a:r>
              <a:rPr lang="cs-CZ" i="1" dirty="0">
                <a:solidFill>
                  <a:srgbClr val="0000FF"/>
                </a:solidFill>
              </a:rPr>
              <a:t>Ŷ</a:t>
            </a:r>
            <a:r>
              <a:rPr lang="cs-CZ" dirty="0"/>
              <a:t> (lineární kombinace nezávislých proměnných </a:t>
            </a:r>
            <a:r>
              <a:rPr lang="cs-CZ" i="1" dirty="0">
                <a:solidFill>
                  <a:srgbClr val="0000FF"/>
                </a:solidFill>
              </a:rPr>
              <a:t>X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lineární kombinace (odhadnutá rovnice) získaná MNČ maximalizuje korelační koeficient s </a:t>
            </a:r>
            <a:r>
              <a:rPr lang="cs-CZ" i="1" dirty="0">
                <a:solidFill>
                  <a:srgbClr val="0000FF"/>
                </a:solidFill>
              </a:rPr>
              <a:t>Y</a:t>
            </a:r>
          </a:p>
          <a:p>
            <a:r>
              <a:rPr lang="cs-CZ" dirty="0"/>
              <a:t>R</a:t>
            </a:r>
            <a:r>
              <a:rPr lang="cs-CZ" baseline="30000" dirty="0"/>
              <a:t>2</a:t>
            </a:r>
            <a:r>
              <a:rPr lang="cs-CZ" dirty="0"/>
              <a:t> – čtverec vícenásobného korelačního koeficientu  </a:t>
            </a:r>
            <a:r>
              <a:rPr lang="cs-CZ" dirty="0">
                <a:solidFill>
                  <a:srgbClr val="C00000"/>
                </a:solidFill>
              </a:rPr>
              <a:t>R</a:t>
            </a:r>
            <a:r>
              <a:rPr lang="cs-CZ" baseline="30000" dirty="0">
                <a:solidFill>
                  <a:srgbClr val="C00000"/>
                </a:solidFill>
              </a:rPr>
              <a:t>2</a:t>
            </a:r>
            <a:r>
              <a:rPr lang="cs-CZ" dirty="0">
                <a:solidFill>
                  <a:srgbClr val="C00000"/>
                </a:solidFill>
              </a:rPr>
              <a:t> =  R(Y, Ŷ)</a:t>
            </a:r>
            <a:r>
              <a:rPr lang="cs-CZ" baseline="30000" dirty="0">
                <a:solidFill>
                  <a:srgbClr val="C00000"/>
                </a:solidFill>
              </a:rPr>
              <a:t>2</a:t>
            </a:r>
          </a:p>
          <a:p>
            <a:r>
              <a:rPr lang="cs-CZ" dirty="0"/>
              <a:t>R</a:t>
            </a:r>
            <a:r>
              <a:rPr lang="cs-CZ" baseline="30000" dirty="0"/>
              <a:t>2</a:t>
            </a:r>
            <a:r>
              <a:rPr lang="cs-CZ" dirty="0"/>
              <a:t>  vždy roste s přidáním nové proměnné nebo další funkce existujících proměnných (zvětšení modelu)</a:t>
            </a:r>
          </a:p>
          <a:p>
            <a:pPr lvl="1"/>
            <a:r>
              <a:rPr lang="cs-CZ" dirty="0"/>
              <a:t>řídit se pouze </a:t>
            </a:r>
            <a:r>
              <a:rPr lang="cs-CZ" dirty="0">
                <a:solidFill>
                  <a:srgbClr val="0000FF"/>
                </a:solidFill>
              </a:rPr>
              <a:t>R</a:t>
            </a:r>
            <a:r>
              <a:rPr lang="cs-CZ" baseline="30000" dirty="0">
                <a:solidFill>
                  <a:srgbClr val="0000FF"/>
                </a:solidFill>
              </a:rPr>
              <a:t>2</a:t>
            </a:r>
            <a:r>
              <a:rPr lang="cs-CZ" dirty="0"/>
              <a:t> by vedlo k nesmyslně velkým modelům</a:t>
            </a:r>
          </a:p>
          <a:p>
            <a:r>
              <a:rPr lang="cs-CZ" dirty="0"/>
              <a:t>R</a:t>
            </a:r>
            <a:r>
              <a:rPr lang="cs-CZ" baseline="30000" dirty="0"/>
              <a:t>2</a:t>
            </a:r>
            <a:r>
              <a:rPr lang="cs-CZ" baseline="-25000" dirty="0"/>
              <a:t>adj</a:t>
            </a:r>
            <a:r>
              <a:rPr lang="cs-CZ" dirty="0"/>
              <a:t> – modifikované </a:t>
            </a:r>
            <a:r>
              <a:rPr lang="cs-CZ" dirty="0">
                <a:solidFill>
                  <a:srgbClr val="0000FF"/>
                </a:solidFill>
              </a:rPr>
              <a:t>R</a:t>
            </a:r>
            <a:r>
              <a:rPr lang="cs-CZ" baseline="30000" dirty="0">
                <a:solidFill>
                  <a:srgbClr val="0000FF"/>
                </a:solidFill>
              </a:rPr>
              <a:t>2</a:t>
            </a:r>
          </a:p>
          <a:p>
            <a:pPr lvl="1"/>
            <a:r>
              <a:rPr lang="cs-CZ" dirty="0"/>
              <a:t>samotné přidání proměnné je penalizováno snížením koeficientu</a:t>
            </a:r>
          </a:p>
          <a:p>
            <a:pPr lvl="1"/>
            <a:r>
              <a:rPr lang="cs-CZ" dirty="0"/>
              <a:t>penalizace je slabá, </a:t>
            </a:r>
            <a:r>
              <a:rPr lang="cs-CZ" dirty="0">
                <a:solidFill>
                  <a:srgbClr val="0000FF"/>
                </a:solidFill>
              </a:rPr>
              <a:t>R</a:t>
            </a:r>
            <a:r>
              <a:rPr lang="cs-CZ" baseline="30000" dirty="0">
                <a:solidFill>
                  <a:srgbClr val="0000FF"/>
                </a:solidFill>
              </a:rPr>
              <a:t>2</a:t>
            </a:r>
            <a:r>
              <a:rPr lang="cs-CZ" baseline="-25000" dirty="0">
                <a:solidFill>
                  <a:srgbClr val="0000FF"/>
                </a:solidFill>
              </a:rPr>
              <a:t>adj</a:t>
            </a:r>
            <a:r>
              <a:rPr lang="cs-CZ" dirty="0"/>
              <a:t> po přidání proměnné téměř vždy vroste</a:t>
            </a:r>
          </a:p>
          <a:p>
            <a:endParaRPr lang="cs-CZ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090490" y="5373216"/>
            <a:ext cx="2963019" cy="1076324"/>
          </a:xfrm>
          <a:prstGeom prst="rect">
            <a:avLst/>
          </a:prstGeom>
          <a:noFill/>
          <a:ln w="76200">
            <a:solidFill>
              <a:srgbClr val="00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21A08"/>
              </a:buClr>
              <a:buFont typeface="Arial" charset="0"/>
              <a:buChar char="•"/>
              <a:defRPr sz="3200" b="1">
                <a:solidFill>
                  <a:srgbClr val="D85C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533400" indent="-533400" eaLnBrk="1" hangingPunct="1">
              <a:buClrTx/>
              <a:buFontTx/>
              <a:buNone/>
            </a:pPr>
            <a:r>
              <a:rPr lang="pt-BR" sz="1800" kern="0" dirty="0">
                <a:solidFill>
                  <a:srgbClr val="C00000"/>
                </a:solidFill>
                <a:cs typeface="Arial" panose="020B0604020202020204" pitchFamily="34" charset="0"/>
                <a:sym typeface="Symbol" pitchFamily="18" charset="2"/>
              </a:rPr>
              <a:t>R</a:t>
            </a:r>
            <a:r>
              <a:rPr lang="pt-BR" sz="1800" kern="0" baseline="30000" dirty="0">
                <a:solidFill>
                  <a:srgbClr val="C00000"/>
                </a:solidFill>
                <a:cs typeface="Arial" panose="020B0604020202020204" pitchFamily="34" charset="0"/>
                <a:sym typeface="Symbol" pitchFamily="18" charset="2"/>
              </a:rPr>
              <a:t>2</a:t>
            </a:r>
            <a:r>
              <a:rPr lang="cs-CZ" sz="1800" kern="0" baseline="-25000" dirty="0" err="1">
                <a:solidFill>
                  <a:srgbClr val="C00000"/>
                </a:solidFill>
                <a:cs typeface="Arial" panose="020B0604020202020204" pitchFamily="34" charset="0"/>
                <a:sym typeface="Symbol" pitchFamily="18" charset="2"/>
              </a:rPr>
              <a:t>adj</a:t>
            </a:r>
            <a:r>
              <a:rPr lang="pt-BR" sz="1800" kern="0" dirty="0">
                <a:solidFill>
                  <a:srgbClr val="C00000"/>
                </a:solidFill>
                <a:cs typeface="Arial" panose="020B0604020202020204" pitchFamily="34" charset="0"/>
                <a:sym typeface="Symbol" pitchFamily="18" charset="2"/>
              </a:rPr>
              <a:t> </a:t>
            </a:r>
            <a:r>
              <a:rPr lang="cs-CZ" sz="1800" kern="0" dirty="0">
                <a:solidFill>
                  <a:srgbClr val="C00000"/>
                </a:solidFill>
                <a:cs typeface="Arial" panose="020B0604020202020204" pitchFamily="34" charset="0"/>
                <a:sym typeface="Symbol" pitchFamily="18" charset="2"/>
              </a:rPr>
              <a:t>=</a:t>
            </a:r>
            <a:r>
              <a:rPr lang="pt-BR" sz="1800" kern="0" dirty="0">
                <a:solidFill>
                  <a:srgbClr val="C00000"/>
                </a:solidFill>
                <a:cs typeface="Arial" panose="020B0604020202020204" pitchFamily="34" charset="0"/>
                <a:sym typeface="Symbol" pitchFamily="18" charset="2"/>
              </a:rPr>
              <a:t> R</a:t>
            </a:r>
            <a:r>
              <a:rPr lang="pt-BR" sz="1800" kern="0" baseline="30000" dirty="0">
                <a:solidFill>
                  <a:srgbClr val="C00000"/>
                </a:solidFill>
                <a:cs typeface="Arial" panose="020B0604020202020204" pitchFamily="34" charset="0"/>
                <a:sym typeface="Symbol" pitchFamily="18" charset="2"/>
              </a:rPr>
              <a:t>2 </a:t>
            </a:r>
            <a:r>
              <a:rPr lang="cs-CZ" sz="1800" kern="0" dirty="0">
                <a:solidFill>
                  <a:srgbClr val="C00000"/>
                </a:solidFill>
                <a:cs typeface="Arial" panose="020B0604020202020204" pitchFamily="34" charset="0"/>
                <a:sym typeface="Symbol" pitchFamily="18" charset="2"/>
              </a:rPr>
              <a:t>- </a:t>
            </a:r>
            <a:r>
              <a:rPr lang="pt-BR" sz="1800" kern="0" dirty="0">
                <a:solidFill>
                  <a:srgbClr val="C00000"/>
                </a:solidFill>
                <a:cs typeface="Arial" panose="020B0604020202020204" pitchFamily="34" charset="0"/>
                <a:sym typeface="Symbol" pitchFamily="18" charset="2"/>
              </a:rPr>
              <a:t>(1- R</a:t>
            </a:r>
            <a:r>
              <a:rPr lang="pt-BR" sz="1800" kern="0" baseline="30000" dirty="0">
                <a:solidFill>
                  <a:srgbClr val="C00000"/>
                </a:solidFill>
                <a:cs typeface="Arial" panose="020B0604020202020204" pitchFamily="34" charset="0"/>
                <a:sym typeface="Symbol" pitchFamily="18" charset="2"/>
              </a:rPr>
              <a:t>2</a:t>
            </a:r>
            <a:r>
              <a:rPr lang="pt-BR" sz="1800" kern="0" dirty="0">
                <a:solidFill>
                  <a:srgbClr val="C00000"/>
                </a:solidFill>
                <a:cs typeface="Arial" panose="020B0604020202020204" pitchFamily="34" charset="0"/>
                <a:sym typeface="Symbol" pitchFamily="18" charset="2"/>
              </a:rPr>
              <a:t>)(p-1)/(n-p)</a:t>
            </a:r>
          </a:p>
          <a:p>
            <a:pPr marL="533400" indent="-533400" eaLnBrk="1" hangingPunct="1">
              <a:spcBef>
                <a:spcPts val="600"/>
              </a:spcBef>
              <a:buClrTx/>
              <a:buFont typeface="Arial" charset="0"/>
              <a:buNone/>
            </a:pPr>
            <a:r>
              <a:rPr lang="cs-CZ" sz="1600" kern="0" dirty="0">
                <a:solidFill>
                  <a:srgbClr val="0033CC"/>
                </a:solidFill>
                <a:cs typeface="Arial" panose="020B0604020202020204" pitchFamily="34" charset="0"/>
              </a:rPr>
              <a:t>n = počet případů</a:t>
            </a:r>
          </a:p>
          <a:p>
            <a:pPr marL="533400" indent="-533400" eaLnBrk="1" hangingPunct="1">
              <a:spcBef>
                <a:spcPts val="600"/>
              </a:spcBef>
              <a:buClrTx/>
              <a:buFont typeface="Arial" charset="0"/>
              <a:buNone/>
            </a:pPr>
            <a:r>
              <a:rPr lang="cs-CZ" sz="1600" kern="0" dirty="0">
                <a:solidFill>
                  <a:srgbClr val="0033CC"/>
                </a:solidFill>
                <a:cs typeface="Arial" panose="020B0604020202020204" pitchFamily="34" charset="0"/>
              </a:rPr>
              <a:t>p = počet regresních koeficientů</a:t>
            </a:r>
          </a:p>
        </p:txBody>
      </p:sp>
    </p:spTree>
    <p:extLst>
      <p:ext uri="{BB962C8B-B14F-4D97-AF65-F5344CB8AC3E}">
        <p14:creationId xmlns:p14="http://schemas.microsoft.com/office/powerpoint/2010/main" val="6161397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Úlohy a otázky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Lze vyjádřit vztah proměnné </a:t>
            </a:r>
            <a:r>
              <a:rPr lang="cs-CZ" i="1" dirty="0">
                <a:solidFill>
                  <a:srgbClr val="0000FF"/>
                </a:solidFill>
              </a:rPr>
              <a:t>X</a:t>
            </a:r>
            <a:r>
              <a:rPr lang="cs-CZ" dirty="0"/>
              <a:t> (nebo množiny proměnných </a:t>
            </a:r>
            <a:r>
              <a:rPr lang="cs-CZ" i="1" dirty="0">
                <a:solidFill>
                  <a:srgbClr val="0000FF"/>
                </a:solidFill>
              </a:rPr>
              <a:t>X</a:t>
            </a:r>
            <a:r>
              <a:rPr lang="cs-CZ" i="1" baseline="-25000" dirty="0">
                <a:solidFill>
                  <a:srgbClr val="0000FF"/>
                </a:solidFill>
              </a:rPr>
              <a:t>1</a:t>
            </a:r>
            <a:r>
              <a:rPr lang="cs-CZ" dirty="0"/>
              <a:t> , … , </a:t>
            </a:r>
            <a:r>
              <a:rPr lang="cs-CZ" i="1" dirty="0">
                <a:solidFill>
                  <a:srgbClr val="0000FF"/>
                </a:solidFill>
              </a:rPr>
              <a:t>X</a:t>
            </a:r>
            <a:r>
              <a:rPr lang="cs-CZ" i="1" baseline="-25000" dirty="0">
                <a:solidFill>
                  <a:srgbClr val="0000FF"/>
                </a:solidFill>
              </a:rPr>
              <a:t>k</a:t>
            </a:r>
            <a:r>
              <a:rPr lang="cs-CZ" dirty="0"/>
              <a:t>) a proměnné </a:t>
            </a:r>
            <a:r>
              <a:rPr lang="cs-CZ" i="1" dirty="0"/>
              <a:t>Y</a:t>
            </a:r>
            <a:r>
              <a:rPr lang="cs-CZ" dirty="0"/>
              <a:t> pomocí vhodně volené rovnice?  </a:t>
            </a:r>
          </a:p>
          <a:p>
            <a:r>
              <a:rPr lang="cs-CZ" dirty="0"/>
              <a:t>Má tento vztah explanační charakter?</a:t>
            </a:r>
          </a:p>
          <a:p>
            <a:endParaRPr lang="cs-CZ" dirty="0"/>
          </a:p>
          <a:p>
            <a:r>
              <a:rPr lang="cs-CZ" dirty="0"/>
              <a:t>hodnota </a:t>
            </a:r>
            <a:r>
              <a:rPr lang="cs-CZ" i="1" dirty="0">
                <a:solidFill>
                  <a:srgbClr val="0000FF"/>
                </a:solidFill>
              </a:rPr>
              <a:t>Y</a:t>
            </a:r>
            <a:r>
              <a:rPr lang="cs-CZ" dirty="0"/>
              <a:t> důsledkem hodnoty </a:t>
            </a:r>
            <a:r>
              <a:rPr lang="cs-CZ" i="1" dirty="0">
                <a:solidFill>
                  <a:srgbClr val="0000FF"/>
                </a:solidFill>
              </a:rPr>
              <a:t>X</a:t>
            </a:r>
            <a:r>
              <a:rPr lang="cs-CZ" dirty="0"/>
              <a:t> (hodnot </a:t>
            </a:r>
            <a:r>
              <a:rPr lang="cs-CZ" i="1" dirty="0">
                <a:solidFill>
                  <a:srgbClr val="0000FF"/>
                </a:solidFill>
              </a:rPr>
              <a:t>X</a:t>
            </a:r>
            <a:r>
              <a:rPr lang="cs-CZ" i="1" baseline="-25000" dirty="0">
                <a:solidFill>
                  <a:srgbClr val="0000FF"/>
                </a:solidFill>
              </a:rPr>
              <a:t>1</a:t>
            </a:r>
            <a:r>
              <a:rPr lang="cs-CZ" dirty="0"/>
              <a:t> , … , </a:t>
            </a:r>
            <a:r>
              <a:rPr lang="cs-CZ" i="1" dirty="0">
                <a:solidFill>
                  <a:srgbClr val="0000FF"/>
                </a:solidFill>
              </a:rPr>
              <a:t>X</a:t>
            </a:r>
            <a:r>
              <a:rPr lang="cs-CZ" i="1" baseline="-25000" dirty="0">
                <a:solidFill>
                  <a:srgbClr val="0000FF"/>
                </a:solidFill>
              </a:rPr>
              <a:t>k</a:t>
            </a:r>
            <a:r>
              <a:rPr lang="cs-CZ" dirty="0"/>
              <a:t>)? </a:t>
            </a:r>
          </a:p>
          <a:p>
            <a:r>
              <a:rPr lang="cs-CZ" dirty="0"/>
              <a:t>Reprezentují proměnné </a:t>
            </a:r>
            <a:r>
              <a:rPr lang="cs-CZ" i="1" dirty="0">
                <a:solidFill>
                  <a:srgbClr val="0000FF"/>
                </a:solidFill>
              </a:rPr>
              <a:t>X</a:t>
            </a:r>
            <a:r>
              <a:rPr lang="cs-CZ" i="1" baseline="-25000" dirty="0">
                <a:solidFill>
                  <a:srgbClr val="0000FF"/>
                </a:solidFill>
              </a:rPr>
              <a:t>k</a:t>
            </a:r>
            <a:r>
              <a:rPr lang="cs-CZ" dirty="0"/>
              <a:t> příčiny pro důsledek </a:t>
            </a:r>
            <a:r>
              <a:rPr lang="cs-CZ" i="1" dirty="0">
                <a:solidFill>
                  <a:srgbClr val="0000FF"/>
                </a:solidFill>
              </a:rPr>
              <a:t>Y</a:t>
            </a:r>
            <a:r>
              <a:rPr lang="cs-CZ" dirty="0"/>
              <a:t>?</a:t>
            </a:r>
          </a:p>
          <a:p>
            <a:endParaRPr lang="cs-CZ" dirty="0"/>
          </a:p>
          <a:p>
            <a:r>
              <a:rPr lang="cs-CZ" dirty="0"/>
              <a:t>Obsahuje </a:t>
            </a:r>
            <a:r>
              <a:rPr lang="cs-CZ" i="1" dirty="0">
                <a:solidFill>
                  <a:srgbClr val="0000FF"/>
                </a:solidFill>
              </a:rPr>
              <a:t>X</a:t>
            </a:r>
            <a:r>
              <a:rPr lang="cs-CZ" dirty="0"/>
              <a:t> (nebo množina proměnných </a:t>
            </a:r>
            <a:r>
              <a:rPr lang="cs-CZ" i="1" dirty="0">
                <a:solidFill>
                  <a:srgbClr val="0000FF"/>
                </a:solidFill>
              </a:rPr>
              <a:t>X</a:t>
            </a:r>
            <a:r>
              <a:rPr lang="cs-CZ" i="1" baseline="-25000" dirty="0">
                <a:solidFill>
                  <a:srgbClr val="0000FF"/>
                </a:solidFill>
              </a:rPr>
              <a:t>1</a:t>
            </a:r>
            <a:r>
              <a:rPr lang="cs-CZ" dirty="0"/>
              <a:t> , … , </a:t>
            </a:r>
            <a:r>
              <a:rPr lang="cs-CZ" i="1" dirty="0">
                <a:solidFill>
                  <a:srgbClr val="0000FF"/>
                </a:solidFill>
              </a:rPr>
              <a:t>X</a:t>
            </a:r>
            <a:r>
              <a:rPr lang="cs-CZ" i="1" baseline="-25000" dirty="0">
                <a:solidFill>
                  <a:srgbClr val="0000FF"/>
                </a:solidFill>
              </a:rPr>
              <a:t>k</a:t>
            </a:r>
            <a:r>
              <a:rPr lang="cs-CZ" dirty="0"/>
              <a:t>) nějakou informaci o </a:t>
            </a:r>
            <a:r>
              <a:rPr lang="cs-CZ" i="1" dirty="0">
                <a:solidFill>
                  <a:srgbClr val="0000FF"/>
                </a:solidFill>
              </a:rPr>
              <a:t>Y</a:t>
            </a:r>
            <a:r>
              <a:rPr lang="cs-CZ" dirty="0"/>
              <a:t> a jak vyjádřit přenos takové informace? </a:t>
            </a:r>
          </a:p>
          <a:p>
            <a:r>
              <a:rPr lang="cs-CZ" dirty="0"/>
              <a:t>Můžeme tuto informaci použít pro predikci?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12884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Výběr proměnných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obvykle ne všechny proměnné </a:t>
            </a:r>
            <a:r>
              <a:rPr lang="cs-CZ" i="1" dirty="0">
                <a:solidFill>
                  <a:srgbClr val="0000FF"/>
                </a:solidFill>
              </a:rPr>
              <a:t>X</a:t>
            </a:r>
            <a:r>
              <a:rPr lang="cs-CZ" dirty="0"/>
              <a:t> v datech lze použít v modelu</a:t>
            </a:r>
          </a:p>
          <a:p>
            <a:r>
              <a:rPr lang="cs-CZ" dirty="0"/>
              <a:t>proměnné </a:t>
            </a:r>
            <a:r>
              <a:rPr lang="cs-CZ" i="1" dirty="0">
                <a:solidFill>
                  <a:srgbClr val="0000FF"/>
                </a:solidFill>
              </a:rPr>
              <a:t>X</a:t>
            </a:r>
            <a:r>
              <a:rPr lang="cs-CZ" dirty="0"/>
              <a:t> mohou být korelovány – nelze je obě použít v jednom modelu, jejich vliv se vzájemně oslabuje (vysoká hodnota signifikance)</a:t>
            </a:r>
          </a:p>
          <a:p>
            <a:r>
              <a:rPr lang="cs-CZ" dirty="0"/>
              <a:t>často lze vytvořit více podobně kvalitních modelů</a:t>
            </a:r>
          </a:p>
          <a:p>
            <a:r>
              <a:rPr lang="cs-CZ" dirty="0"/>
              <a:t>metody pro automatické budování modelů</a:t>
            </a:r>
          </a:p>
          <a:p>
            <a:pPr lvl="1"/>
            <a:r>
              <a:rPr lang="cs-CZ" dirty="0"/>
              <a:t>postupné budování modelů podle kritérií založených na testech vlivu</a:t>
            </a:r>
          </a:p>
          <a:p>
            <a:pPr lvl="1"/>
            <a:r>
              <a:rPr lang="cs-CZ" dirty="0"/>
              <a:t>sekvenční metody – další krok je závislý na předcházejících</a:t>
            </a:r>
          </a:p>
          <a:p>
            <a:pPr lvl="1"/>
            <a:r>
              <a:rPr lang="cs-CZ" dirty="0"/>
              <a:t>zdaleka neprozkoumávají všechny možnosti</a:t>
            </a:r>
          </a:p>
          <a:p>
            <a:pPr lvl="1"/>
            <a:r>
              <a:rPr lang="cs-CZ" dirty="0"/>
              <a:t>nalezený model není optimální (nepoužívá se kritérium optimality)</a:t>
            </a:r>
          </a:p>
          <a:p>
            <a:pPr lvl="1"/>
            <a:r>
              <a:rPr lang="cs-CZ" dirty="0"/>
              <a:t>různé metody mohou vést k různým modelům</a:t>
            </a:r>
          </a:p>
          <a:p>
            <a:pPr lvl="1"/>
            <a:r>
              <a:rPr lang="cs-CZ" dirty="0"/>
              <a:t>při větším počtu proměnných (asi &gt;20) nemusejí vést ke smysluplným modelům </a:t>
            </a:r>
          </a:p>
          <a:p>
            <a:pPr lvl="1"/>
            <a:r>
              <a:rPr lang="cs-CZ" dirty="0"/>
              <a:t>přijetí nebo modifikace nalezeného modelu </a:t>
            </a:r>
            <a:r>
              <a:rPr lang="cs-CZ" dirty="0">
                <a:solidFill>
                  <a:srgbClr val="0000FF"/>
                </a:solidFill>
              </a:rPr>
              <a:t>je vždy volba uživatele</a:t>
            </a:r>
          </a:p>
        </p:txBody>
      </p:sp>
    </p:spTree>
    <p:extLst>
      <p:ext uri="{BB962C8B-B14F-4D97-AF65-F5344CB8AC3E}">
        <p14:creationId xmlns:p14="http://schemas.microsoft.com/office/powerpoint/2010/main" val="203297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Automatický výběr proměnných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Aft>
                <a:spcPts val="0"/>
              </a:spcAft>
            </a:pPr>
            <a:r>
              <a:rPr lang="cs-CZ" dirty="0">
                <a:solidFill>
                  <a:srgbClr val="0000FF"/>
                </a:solidFill>
              </a:rPr>
              <a:t>FORWARD</a:t>
            </a:r>
            <a:r>
              <a:rPr lang="cs-CZ" dirty="0"/>
              <a:t> – postupné zařazování prediktorů</a:t>
            </a:r>
          </a:p>
          <a:p>
            <a:pPr lvl="1">
              <a:spcAft>
                <a:spcPts val="0"/>
              </a:spcAft>
            </a:pPr>
            <a:r>
              <a:rPr lang="cs-CZ" dirty="0"/>
              <a:t>začíná s modelem obsahujícím jen konstantu</a:t>
            </a:r>
          </a:p>
          <a:p>
            <a:pPr lvl="1">
              <a:spcAft>
                <a:spcPts val="0"/>
              </a:spcAft>
            </a:pPr>
            <a:r>
              <a:rPr lang="cs-CZ" dirty="0"/>
              <a:t>postupné zařazování prediktorů podle schopnosti snížit residuální rozptyl modelu – je požadována určitá míra snížení (volba uživatele) </a:t>
            </a:r>
          </a:p>
          <a:p>
            <a:pPr lvl="1">
              <a:spcAft>
                <a:spcPts val="0"/>
              </a:spcAft>
            </a:pPr>
            <a:r>
              <a:rPr lang="cs-CZ" dirty="0"/>
              <a:t>vstup proměnné do modelu je silně závislý na proměnných dříve do modelu přidaných</a:t>
            </a:r>
          </a:p>
          <a:p>
            <a:pPr lvl="1">
              <a:spcAft>
                <a:spcPts val="0"/>
              </a:spcAft>
            </a:pPr>
            <a:r>
              <a:rPr lang="cs-CZ" dirty="0"/>
              <a:t>přesnost modelu roste</a:t>
            </a:r>
          </a:p>
          <a:p>
            <a:pPr lvl="1">
              <a:spcAft>
                <a:spcPts val="0"/>
              </a:spcAft>
            </a:pPr>
            <a:r>
              <a:rPr lang="cs-CZ" dirty="0"/>
              <a:t>není zaručeno, že všechny proměnné v modelu jsou signifikantní</a:t>
            </a:r>
          </a:p>
          <a:p>
            <a:pPr>
              <a:spcAft>
                <a:spcPts val="0"/>
              </a:spcAft>
            </a:pPr>
            <a:r>
              <a:rPr lang="cs-CZ" dirty="0">
                <a:solidFill>
                  <a:srgbClr val="0000FF"/>
                </a:solidFill>
              </a:rPr>
              <a:t>BACKWARD</a:t>
            </a:r>
            <a:r>
              <a:rPr lang="cs-CZ" dirty="0"/>
              <a:t> – postupné vyřazování prediktorů</a:t>
            </a:r>
          </a:p>
          <a:p>
            <a:pPr lvl="1">
              <a:spcAft>
                <a:spcPts val="0"/>
              </a:spcAft>
            </a:pPr>
            <a:r>
              <a:rPr lang="cs-CZ" dirty="0"/>
              <a:t>začíná s plným modelem</a:t>
            </a:r>
          </a:p>
          <a:p>
            <a:pPr lvl="1">
              <a:spcAft>
                <a:spcPts val="0"/>
              </a:spcAft>
            </a:pPr>
            <a:r>
              <a:rPr lang="cs-CZ" dirty="0"/>
              <a:t>postupně jsou odstraňovány proměnné, jejichž odstranění zvýší residuální rozptyl nejméně – je stanovena mez, kterou nesmí zvýšení překročit (volba uživatele)</a:t>
            </a:r>
          </a:p>
          <a:p>
            <a:pPr lvl="1">
              <a:spcAft>
                <a:spcPts val="0"/>
              </a:spcAft>
            </a:pPr>
            <a:r>
              <a:rPr lang="cs-CZ" dirty="0"/>
              <a:t>přesnost modelu klesá</a:t>
            </a:r>
          </a:p>
          <a:p>
            <a:pPr lvl="1">
              <a:spcAft>
                <a:spcPts val="0"/>
              </a:spcAft>
            </a:pPr>
            <a:r>
              <a:rPr lang="cs-CZ" dirty="0"/>
              <a:t>není vhodná, pokud je výchozí model příliš veliký</a:t>
            </a:r>
          </a:p>
          <a:p>
            <a:pPr>
              <a:spcAft>
                <a:spcPts val="0"/>
              </a:spcAft>
            </a:pPr>
            <a:r>
              <a:rPr lang="cs-CZ" dirty="0">
                <a:solidFill>
                  <a:srgbClr val="0000FF"/>
                </a:solidFill>
              </a:rPr>
              <a:t>STEPWISE</a:t>
            </a:r>
            <a:r>
              <a:rPr lang="cs-CZ" dirty="0"/>
              <a:t> – kombinace obou</a:t>
            </a:r>
          </a:p>
          <a:p>
            <a:pPr lvl="1">
              <a:spcAft>
                <a:spcPts val="0"/>
              </a:spcAft>
            </a:pPr>
            <a:r>
              <a:rPr lang="cs-CZ" dirty="0"/>
              <a:t>začíná s modelem obsahujícím jen konstantu</a:t>
            </a:r>
          </a:p>
          <a:p>
            <a:pPr lvl="1">
              <a:spcAft>
                <a:spcPts val="0"/>
              </a:spcAft>
            </a:pPr>
            <a:r>
              <a:rPr lang="cs-CZ" dirty="0"/>
              <a:t>přidává proměnné metodou FORWARD</a:t>
            </a:r>
          </a:p>
          <a:p>
            <a:pPr lvl="1">
              <a:spcAft>
                <a:spcPts val="0"/>
              </a:spcAft>
            </a:pPr>
            <a:r>
              <a:rPr lang="cs-CZ" dirty="0"/>
              <a:t>po každém přidání  zkouší metodou BACKWARD odstranit dříve přidané proměnné</a:t>
            </a:r>
          </a:p>
          <a:p>
            <a:pPr lvl="1">
              <a:spcAft>
                <a:spcPts val="0"/>
              </a:spcAft>
            </a:pPr>
            <a:r>
              <a:rPr lang="cs-CZ" dirty="0"/>
              <a:t>nejkomplexnější</a:t>
            </a:r>
          </a:p>
        </p:txBody>
      </p:sp>
    </p:spTree>
    <p:extLst>
      <p:ext uri="{BB962C8B-B14F-4D97-AF65-F5344CB8AC3E}">
        <p14:creationId xmlns:p14="http://schemas.microsoft.com/office/powerpoint/2010/main" val="28778076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2" name="Picture 6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44" b="1675"/>
          <a:stretch/>
        </p:blipFill>
        <p:spPr bwMode="auto">
          <a:xfrm>
            <a:off x="216000" y="692696"/>
            <a:ext cx="7162800" cy="3895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Forward – ukázka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16000" y="5373216"/>
            <a:ext cx="3851944" cy="782782"/>
          </a:xfrm>
        </p:spPr>
        <p:txBody>
          <a:bodyPr/>
          <a:lstStyle/>
          <a:p>
            <a:pPr marL="0" indent="0">
              <a:buNone/>
            </a:pPr>
            <a:r>
              <a:rPr lang="cs-CZ" dirty="0">
                <a:solidFill>
                  <a:srgbClr val="0000FF"/>
                </a:solidFill>
              </a:rPr>
              <a:t>FORWARD</a:t>
            </a:r>
          </a:p>
        </p:txBody>
      </p:sp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4860000"/>
            <a:ext cx="3810000" cy="1504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8" name="Skupina 7"/>
          <p:cNvGrpSpPr/>
          <p:nvPr/>
        </p:nvGrpSpPr>
        <p:grpSpPr>
          <a:xfrm>
            <a:off x="6156176" y="4572000"/>
            <a:ext cx="703262" cy="789638"/>
            <a:chOff x="6156176" y="4581128"/>
            <a:chExt cx="703262" cy="789638"/>
          </a:xfrm>
        </p:grpSpPr>
        <p:sp>
          <p:nvSpPr>
            <p:cNvPr id="12" name="Text Box 5"/>
            <p:cNvSpPr txBox="1">
              <a:spLocks noChangeArrowheads="1"/>
            </p:cNvSpPr>
            <p:nvPr/>
          </p:nvSpPr>
          <p:spPr bwMode="ltGray">
            <a:xfrm>
              <a:off x="6156176" y="4581128"/>
              <a:ext cx="703262" cy="276999"/>
            </a:xfrm>
            <a:prstGeom prst="rect">
              <a:avLst/>
            </a:prstGeom>
            <a:noFill/>
            <a:ln w="28575">
              <a:solidFill>
                <a:srgbClr val="FF33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tIns="0" bIns="0" anchor="ctr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dirty="0">
                  <a:latin typeface="+mn-lt"/>
                </a:rPr>
                <a:t>roste</a:t>
              </a:r>
              <a:endParaRPr lang="en-GB" dirty="0">
                <a:latin typeface="+mn-lt"/>
              </a:endParaRPr>
            </a:p>
          </p:txBody>
        </p:sp>
        <p:sp>
          <p:nvSpPr>
            <p:cNvPr id="13" name="Line 7"/>
            <p:cNvSpPr>
              <a:spLocks noChangeShapeType="1"/>
            </p:cNvSpPr>
            <p:nvPr/>
          </p:nvSpPr>
          <p:spPr bwMode="ltGray">
            <a:xfrm>
              <a:off x="6517010" y="4869160"/>
              <a:ext cx="0" cy="501606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 dirty="0"/>
            </a:p>
          </p:txBody>
        </p:sp>
      </p:grpSp>
      <p:grpSp>
        <p:nvGrpSpPr>
          <p:cNvPr id="15" name="Skupina 14"/>
          <p:cNvGrpSpPr/>
          <p:nvPr/>
        </p:nvGrpSpPr>
        <p:grpSpPr>
          <a:xfrm>
            <a:off x="7884368" y="4572000"/>
            <a:ext cx="703262" cy="798766"/>
            <a:chOff x="6156176" y="4572000"/>
            <a:chExt cx="703262" cy="798766"/>
          </a:xfrm>
        </p:grpSpPr>
        <p:sp>
          <p:nvSpPr>
            <p:cNvPr id="16" name="Text Box 5"/>
            <p:cNvSpPr txBox="1">
              <a:spLocks noChangeArrowheads="1"/>
            </p:cNvSpPr>
            <p:nvPr/>
          </p:nvSpPr>
          <p:spPr bwMode="ltGray">
            <a:xfrm>
              <a:off x="6156176" y="4572000"/>
              <a:ext cx="703262" cy="276999"/>
            </a:xfrm>
            <a:prstGeom prst="rect">
              <a:avLst/>
            </a:prstGeom>
            <a:noFill/>
            <a:ln w="28575">
              <a:solidFill>
                <a:srgbClr val="2EB848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tIns="0" bIns="0" anchor="ctr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dirty="0">
                  <a:latin typeface="+mn-lt"/>
                </a:rPr>
                <a:t>klesá</a:t>
              </a:r>
              <a:endParaRPr lang="en-GB" dirty="0">
                <a:latin typeface="+mn-lt"/>
              </a:endParaRPr>
            </a:p>
          </p:txBody>
        </p:sp>
        <p:sp>
          <p:nvSpPr>
            <p:cNvPr id="17" name="Line 7"/>
            <p:cNvSpPr>
              <a:spLocks noChangeShapeType="1"/>
            </p:cNvSpPr>
            <p:nvPr/>
          </p:nvSpPr>
          <p:spPr bwMode="ltGray">
            <a:xfrm>
              <a:off x="6517010" y="4869160"/>
              <a:ext cx="0" cy="501606"/>
            </a:xfrm>
            <a:prstGeom prst="line">
              <a:avLst/>
            </a:prstGeom>
            <a:noFill/>
            <a:ln w="28575">
              <a:solidFill>
                <a:srgbClr val="2EB848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 dirty="0"/>
            </a:p>
          </p:txBody>
        </p:sp>
      </p:grpSp>
      <p:sp>
        <p:nvSpPr>
          <p:cNvPr id="18" name="Line 9"/>
          <p:cNvSpPr>
            <a:spLocks noChangeShapeType="1"/>
          </p:cNvSpPr>
          <p:nvPr/>
        </p:nvSpPr>
        <p:spPr bwMode="ltGray">
          <a:xfrm>
            <a:off x="6228184" y="5517232"/>
            <a:ext cx="0" cy="7620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 dirty="0"/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ltGray">
          <a:xfrm>
            <a:off x="7956376" y="5517232"/>
            <a:ext cx="0" cy="762000"/>
          </a:xfrm>
          <a:prstGeom prst="line">
            <a:avLst/>
          </a:prstGeom>
          <a:noFill/>
          <a:ln w="57150">
            <a:solidFill>
              <a:srgbClr val="2EB848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72066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00" y="4860000"/>
            <a:ext cx="3771900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Backward – ukázka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16000" y="5373216"/>
            <a:ext cx="3851944" cy="782782"/>
          </a:xfrm>
        </p:spPr>
        <p:txBody>
          <a:bodyPr/>
          <a:lstStyle/>
          <a:p>
            <a:pPr marL="0" indent="0">
              <a:buNone/>
            </a:pPr>
            <a:r>
              <a:rPr lang="cs-CZ" dirty="0">
                <a:solidFill>
                  <a:srgbClr val="0000FF"/>
                </a:solidFill>
              </a:rPr>
              <a:t>BACKWARD</a:t>
            </a:r>
          </a:p>
        </p:txBody>
      </p:sp>
      <p:grpSp>
        <p:nvGrpSpPr>
          <p:cNvPr id="8" name="Skupina 7"/>
          <p:cNvGrpSpPr/>
          <p:nvPr/>
        </p:nvGrpSpPr>
        <p:grpSpPr>
          <a:xfrm>
            <a:off x="6156176" y="4572000"/>
            <a:ext cx="703262" cy="789638"/>
            <a:chOff x="6156176" y="4581128"/>
            <a:chExt cx="703262" cy="789638"/>
          </a:xfrm>
        </p:grpSpPr>
        <p:sp>
          <p:nvSpPr>
            <p:cNvPr id="12" name="Text Box 5"/>
            <p:cNvSpPr txBox="1">
              <a:spLocks noChangeArrowheads="1"/>
            </p:cNvSpPr>
            <p:nvPr/>
          </p:nvSpPr>
          <p:spPr bwMode="ltGray">
            <a:xfrm>
              <a:off x="6156176" y="4581128"/>
              <a:ext cx="703262" cy="276999"/>
            </a:xfrm>
            <a:prstGeom prst="rect">
              <a:avLst/>
            </a:prstGeom>
            <a:noFill/>
            <a:ln w="28575">
              <a:solidFill>
                <a:srgbClr val="FF33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tIns="0" bIns="0" anchor="ctr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dirty="0">
                  <a:latin typeface="+mn-lt"/>
                </a:rPr>
                <a:t>klesá</a:t>
              </a:r>
              <a:endParaRPr lang="en-GB" dirty="0">
                <a:latin typeface="+mn-lt"/>
              </a:endParaRPr>
            </a:p>
          </p:txBody>
        </p:sp>
        <p:sp>
          <p:nvSpPr>
            <p:cNvPr id="13" name="Line 7"/>
            <p:cNvSpPr>
              <a:spLocks noChangeShapeType="1"/>
            </p:cNvSpPr>
            <p:nvPr/>
          </p:nvSpPr>
          <p:spPr bwMode="ltGray">
            <a:xfrm>
              <a:off x="6517010" y="4869160"/>
              <a:ext cx="0" cy="501606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 dirty="0"/>
            </a:p>
          </p:txBody>
        </p:sp>
      </p:grpSp>
      <p:grpSp>
        <p:nvGrpSpPr>
          <p:cNvPr id="15" name="Skupina 14"/>
          <p:cNvGrpSpPr/>
          <p:nvPr/>
        </p:nvGrpSpPr>
        <p:grpSpPr>
          <a:xfrm>
            <a:off x="7884368" y="4572000"/>
            <a:ext cx="703262" cy="798766"/>
            <a:chOff x="6156176" y="4572000"/>
            <a:chExt cx="703262" cy="798766"/>
          </a:xfrm>
        </p:grpSpPr>
        <p:sp>
          <p:nvSpPr>
            <p:cNvPr id="16" name="Text Box 5"/>
            <p:cNvSpPr txBox="1">
              <a:spLocks noChangeArrowheads="1"/>
            </p:cNvSpPr>
            <p:nvPr/>
          </p:nvSpPr>
          <p:spPr bwMode="ltGray">
            <a:xfrm>
              <a:off x="6156176" y="4572000"/>
              <a:ext cx="703262" cy="276999"/>
            </a:xfrm>
            <a:prstGeom prst="rect">
              <a:avLst/>
            </a:prstGeom>
            <a:noFill/>
            <a:ln w="28575">
              <a:solidFill>
                <a:srgbClr val="2EB848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tIns="0" bIns="0" anchor="ctr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dirty="0">
                  <a:latin typeface="+mn-lt"/>
                </a:rPr>
                <a:t>roste</a:t>
              </a:r>
              <a:endParaRPr lang="en-GB" dirty="0">
                <a:latin typeface="+mn-lt"/>
              </a:endParaRPr>
            </a:p>
          </p:txBody>
        </p:sp>
        <p:sp>
          <p:nvSpPr>
            <p:cNvPr id="17" name="Line 7"/>
            <p:cNvSpPr>
              <a:spLocks noChangeShapeType="1"/>
            </p:cNvSpPr>
            <p:nvPr/>
          </p:nvSpPr>
          <p:spPr bwMode="ltGray">
            <a:xfrm>
              <a:off x="6517010" y="4869160"/>
              <a:ext cx="0" cy="501606"/>
            </a:xfrm>
            <a:prstGeom prst="line">
              <a:avLst/>
            </a:prstGeom>
            <a:noFill/>
            <a:ln w="28575">
              <a:solidFill>
                <a:srgbClr val="2EB848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 dirty="0"/>
            </a:p>
          </p:txBody>
        </p:sp>
      </p:grpSp>
      <p:sp>
        <p:nvSpPr>
          <p:cNvPr id="18" name="Line 9"/>
          <p:cNvSpPr>
            <a:spLocks noChangeShapeType="1"/>
          </p:cNvSpPr>
          <p:nvPr/>
        </p:nvSpPr>
        <p:spPr bwMode="ltGray">
          <a:xfrm>
            <a:off x="6228184" y="5517232"/>
            <a:ext cx="0" cy="36004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 dirty="0"/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ltGray">
          <a:xfrm>
            <a:off x="7956376" y="5517232"/>
            <a:ext cx="0" cy="360040"/>
          </a:xfrm>
          <a:prstGeom prst="line">
            <a:avLst/>
          </a:prstGeom>
          <a:noFill/>
          <a:ln w="57150">
            <a:solidFill>
              <a:srgbClr val="2EB848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 dirty="0"/>
          </a:p>
        </p:txBody>
      </p:sp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00" y="692696"/>
            <a:ext cx="7172325" cy="3400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842480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Doporučení při budování modelu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využijte všech teoretických znalostí modelované problematiky</a:t>
            </a:r>
          </a:p>
          <a:p>
            <a:r>
              <a:rPr lang="cs-CZ" dirty="0">
                <a:solidFill>
                  <a:srgbClr val="0000FF"/>
                </a:solidFill>
              </a:rPr>
              <a:t>prozkoumejte</a:t>
            </a:r>
            <a:r>
              <a:rPr lang="cs-CZ" dirty="0"/>
              <a:t> datovou situaci</a:t>
            </a:r>
          </a:p>
          <a:p>
            <a:pPr lvl="1"/>
            <a:r>
              <a:rPr lang="cs-CZ" dirty="0"/>
              <a:t>korelační matice nezávislých proměnných</a:t>
            </a:r>
          </a:p>
          <a:p>
            <a:pPr lvl="1"/>
            <a:r>
              <a:rPr lang="cs-CZ" dirty="0"/>
              <a:t>bodové grafy všech nezávislých proměnných mezi sebou i se závislou proměnnou</a:t>
            </a:r>
          </a:p>
          <a:p>
            <a:r>
              <a:rPr lang="cs-CZ" dirty="0"/>
              <a:t>z korelovaných  nezávislých proměnných zvolte do modelu jednu, případně proměnné vhodně zkombinujte  (např. vážený průměr)</a:t>
            </a:r>
          </a:p>
          <a:p>
            <a:r>
              <a:rPr lang="cs-CZ" dirty="0"/>
              <a:t>proměnné slabě korelované se závislou můžete z modelování vyloučit</a:t>
            </a:r>
          </a:p>
          <a:p>
            <a:r>
              <a:rPr lang="cs-CZ" dirty="0"/>
              <a:t>není-li vysvětlený rozptyl přijatelný, vyzkoušejte i funkce vysvětlujících proměnných (</a:t>
            </a:r>
            <a:r>
              <a:rPr lang="cs-CZ" dirty="0">
                <a:solidFill>
                  <a:srgbClr val="0000FF"/>
                </a:solidFill>
              </a:rPr>
              <a:t>pozor na smysluplnost</a:t>
            </a:r>
            <a:r>
              <a:rPr lang="cs-CZ" dirty="0"/>
              <a:t>)</a:t>
            </a:r>
          </a:p>
          <a:p>
            <a:r>
              <a:rPr lang="cs-CZ" dirty="0"/>
              <a:t>kontrolujte statistickou významnost proměnných v modelu</a:t>
            </a:r>
          </a:p>
          <a:p>
            <a:r>
              <a:rPr lang="cs-CZ" dirty="0"/>
              <a:t>při automatickém budování modelu vyzkoušejte více metod a vždy zhodnoťte věcnou smysluplnost modelu, nalezené modely případně upravte</a:t>
            </a:r>
          </a:p>
          <a:p>
            <a:r>
              <a:rPr lang="cs-CZ" dirty="0"/>
              <a:t>vyzkoušejte více variant modelu a vyberte nejvhodnější i s ohledem na interpretovatelnost modelu</a:t>
            </a:r>
          </a:p>
        </p:txBody>
      </p:sp>
    </p:spTree>
    <p:extLst>
      <p:ext uri="{BB962C8B-B14F-4D97-AF65-F5344CB8AC3E}">
        <p14:creationId xmlns:p14="http://schemas.microsoft.com/office/powerpoint/2010/main" val="9609652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Internet prodlužuje život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6000" y="899999"/>
            <a:ext cx="2915840" cy="5256000"/>
          </a:xfrm>
        </p:spPr>
        <p:txBody>
          <a:bodyPr/>
          <a:lstStyle/>
          <a:p>
            <a:r>
              <a:rPr lang="cs-CZ" dirty="0"/>
              <a:t>nesmyslná interpretace</a:t>
            </a:r>
          </a:p>
          <a:p>
            <a:r>
              <a:rPr lang="cs-CZ" dirty="0"/>
              <a:t>jevy spolu nesouvisí odvozeným způsobem</a:t>
            </a:r>
          </a:p>
          <a:p>
            <a:endParaRPr lang="cs-CZ" dirty="0"/>
          </a:p>
          <a:p>
            <a:r>
              <a:rPr lang="cs-CZ" dirty="0">
                <a:solidFill>
                  <a:srgbClr val="0000FF"/>
                </a:solidFill>
              </a:rPr>
              <a:t>společná příčina</a:t>
            </a:r>
            <a:r>
              <a:rPr lang="cs-CZ" dirty="0"/>
              <a:t> – obecný rozvoj země</a:t>
            </a:r>
          </a:p>
          <a:p>
            <a:endParaRPr lang="cs-CZ" dirty="0"/>
          </a:p>
          <a:p>
            <a:r>
              <a:rPr lang="cs-CZ" dirty="0">
                <a:solidFill>
                  <a:srgbClr val="0000FF"/>
                </a:solidFill>
              </a:rPr>
              <a:t>nesmyslnost</a:t>
            </a:r>
            <a:r>
              <a:rPr lang="cs-CZ" dirty="0"/>
              <a:t> odhalena jen na základě </a:t>
            </a:r>
            <a:r>
              <a:rPr lang="cs-CZ" dirty="0">
                <a:solidFill>
                  <a:srgbClr val="0000FF"/>
                </a:solidFill>
              </a:rPr>
              <a:t>logické</a:t>
            </a:r>
            <a:r>
              <a:rPr lang="cs-CZ" dirty="0"/>
              <a:t> úvahy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908720"/>
            <a:ext cx="5992813" cy="4803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89076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Regresní analýza: jednosměrný vztah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6000" y="2852936"/>
            <a:ext cx="8640000" cy="2088232"/>
          </a:xfrm>
        </p:spPr>
        <p:txBody>
          <a:bodyPr/>
          <a:lstStyle/>
          <a:p>
            <a:r>
              <a:rPr lang="cs-CZ" dirty="0"/>
              <a:t>široká terminologie</a:t>
            </a:r>
          </a:p>
          <a:p>
            <a:pPr lvl="1"/>
            <a:r>
              <a:rPr lang="cs-CZ" dirty="0"/>
              <a:t>nezávislá  – závislá</a:t>
            </a:r>
          </a:p>
          <a:p>
            <a:pPr lvl="1"/>
            <a:r>
              <a:rPr lang="cs-CZ" dirty="0"/>
              <a:t>vysvětlující – vysvětlovaná</a:t>
            </a:r>
          </a:p>
          <a:p>
            <a:pPr lvl="1"/>
            <a:r>
              <a:rPr lang="cs-CZ" dirty="0"/>
              <a:t>vstupní – výstupní (cílová)</a:t>
            </a:r>
          </a:p>
          <a:p>
            <a:pPr lvl="1"/>
            <a:r>
              <a:rPr lang="cs-CZ" dirty="0"/>
              <a:t>prediktor – predikant</a:t>
            </a:r>
          </a:p>
          <a:p>
            <a:pPr lvl="1"/>
            <a:r>
              <a:rPr lang="cs-CZ" dirty="0"/>
              <a:t>určující – určená</a:t>
            </a:r>
          </a:p>
          <a:p>
            <a:endParaRPr lang="cs-CZ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2413000" y="886192"/>
            <a:ext cx="4298949" cy="399683"/>
          </a:xfrm>
          <a:prstGeom prst="rect">
            <a:avLst/>
          </a:prstGeom>
          <a:noFill/>
          <a:ln w="12700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21A08"/>
              </a:buClr>
              <a:buFont typeface="Arial" charset="0"/>
              <a:buChar char="•"/>
              <a:defRPr sz="3200" b="1">
                <a:solidFill>
                  <a:srgbClr val="D85C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 eaLnBrk="1" hangingPunct="1">
              <a:buNone/>
            </a:pPr>
            <a:r>
              <a:rPr lang="cs-CZ" sz="2000" kern="0" dirty="0">
                <a:solidFill>
                  <a:srgbClr val="0033CC"/>
                </a:solidFill>
              </a:rPr>
              <a:t>Směr vztahu je volba uživatelská volba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765300" y="2133967"/>
            <a:ext cx="5594349" cy="456833"/>
          </a:xfrm>
          <a:prstGeom prst="rect">
            <a:avLst/>
          </a:prstGeom>
          <a:ln w="12700">
            <a:solidFill>
              <a:srgbClr val="C00000"/>
            </a:solidFill>
            <a:miter lim="800000"/>
            <a:headEnd/>
            <a:tailEnd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cs-CZ" sz="2000" dirty="0">
                <a:solidFill>
                  <a:schemeClr val="tx1"/>
                </a:solidFill>
              </a:rPr>
              <a:t>nezávislá proměnná –&gt; závislá proměnná &lt;– chyba</a:t>
            </a:r>
          </a:p>
        </p:txBody>
      </p:sp>
      <p:grpSp>
        <p:nvGrpSpPr>
          <p:cNvPr id="6" name="Skupina 5"/>
          <p:cNvGrpSpPr/>
          <p:nvPr/>
        </p:nvGrpSpPr>
        <p:grpSpPr>
          <a:xfrm>
            <a:off x="1608136" y="1438275"/>
            <a:ext cx="5918201" cy="540000"/>
            <a:chOff x="1608136" y="1438275"/>
            <a:chExt cx="5918201" cy="540000"/>
          </a:xfrm>
        </p:grpSpPr>
        <p:sp>
          <p:nvSpPr>
            <p:cNvPr id="7" name="Text Box 10"/>
            <p:cNvSpPr txBox="1">
              <a:spLocks noChangeArrowheads="1"/>
            </p:cNvSpPr>
            <p:nvPr/>
          </p:nvSpPr>
          <p:spPr bwMode="auto">
            <a:xfrm>
              <a:off x="1608136" y="1438275"/>
              <a:ext cx="703414" cy="54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cs-CZ" sz="3200" b="1" i="1" dirty="0">
                  <a:latin typeface="Tahoma" pitchFamily="34" charset="0"/>
                </a:rPr>
                <a:t>X</a:t>
              </a:r>
            </a:p>
          </p:txBody>
        </p:sp>
        <p:sp>
          <p:nvSpPr>
            <p:cNvPr id="8" name="Text Box 11"/>
            <p:cNvSpPr txBox="1">
              <a:spLocks noChangeArrowheads="1"/>
            </p:cNvSpPr>
            <p:nvPr/>
          </p:nvSpPr>
          <p:spPr bwMode="auto">
            <a:xfrm>
              <a:off x="4773497" y="1438275"/>
              <a:ext cx="633072" cy="54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cs-CZ" sz="3200" b="1" i="1" dirty="0">
                  <a:latin typeface="Tahoma" pitchFamily="34" charset="0"/>
                </a:rPr>
                <a:t>Y</a:t>
              </a:r>
            </a:p>
          </p:txBody>
        </p:sp>
        <p:sp>
          <p:nvSpPr>
            <p:cNvPr id="9" name="Line 12"/>
            <p:cNvSpPr>
              <a:spLocks noChangeShapeType="1"/>
            </p:cNvSpPr>
            <p:nvPr/>
          </p:nvSpPr>
          <p:spPr bwMode="auto">
            <a:xfrm>
              <a:off x="2592915" y="1722330"/>
              <a:ext cx="1969558" cy="0"/>
            </a:xfrm>
            <a:prstGeom prst="line">
              <a:avLst/>
            </a:prstGeom>
            <a:noFill/>
            <a:ln w="762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algn="ctr"/>
              <a:endParaRPr lang="cs-CZ" dirty="0"/>
            </a:p>
          </p:txBody>
        </p:sp>
        <p:sp>
          <p:nvSpPr>
            <p:cNvPr id="10" name="Line 13"/>
            <p:cNvSpPr>
              <a:spLocks noChangeShapeType="1"/>
            </p:cNvSpPr>
            <p:nvPr/>
          </p:nvSpPr>
          <p:spPr bwMode="ltGray">
            <a:xfrm flipH="1">
              <a:off x="5687936" y="1722330"/>
              <a:ext cx="1125462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algn="ctr"/>
              <a:endParaRPr lang="cs-CZ" dirty="0"/>
            </a:p>
          </p:txBody>
        </p:sp>
        <p:sp>
          <p:nvSpPr>
            <p:cNvPr id="11" name="Text Box 14"/>
            <p:cNvSpPr txBox="1">
              <a:spLocks noChangeArrowheads="1"/>
            </p:cNvSpPr>
            <p:nvPr/>
          </p:nvSpPr>
          <p:spPr bwMode="ltGray">
            <a:xfrm>
              <a:off x="7104289" y="1476375"/>
              <a:ext cx="422048" cy="4837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sz="2800" b="1" i="1" dirty="0"/>
                <a:t>E</a:t>
              </a:r>
              <a:endParaRPr lang="en-GB" sz="2800" b="1" i="1" dirty="0"/>
            </a:p>
          </p:txBody>
        </p:sp>
      </p:grpSp>
      <p:sp>
        <p:nvSpPr>
          <p:cNvPr id="12" name="Text Box 7"/>
          <p:cNvSpPr txBox="1">
            <a:spLocks noChangeArrowheads="1"/>
          </p:cNvSpPr>
          <p:nvPr/>
        </p:nvSpPr>
        <p:spPr bwMode="ltGray">
          <a:xfrm>
            <a:off x="1769268" y="5157192"/>
            <a:ext cx="5605463" cy="788987"/>
          </a:xfrm>
          <a:prstGeom prst="rect">
            <a:avLst/>
          </a:prstGeom>
          <a:solidFill>
            <a:schemeClr val="bg1"/>
          </a:solidFill>
          <a:ln w="12700">
            <a:solidFill>
              <a:srgbClr val="C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 dirty="0">
                <a:latin typeface="+mj-lt"/>
              </a:rPr>
              <a:t>u korelace: jednosměrný </a:t>
            </a:r>
            <a:r>
              <a:rPr lang="cs-CZ" b="1" dirty="0">
                <a:solidFill>
                  <a:srgbClr val="0000FF"/>
                </a:solidFill>
                <a:latin typeface="+mj-lt"/>
              </a:rPr>
              <a:t>nebo </a:t>
            </a:r>
            <a:r>
              <a:rPr lang="cs-CZ" b="1" dirty="0">
                <a:latin typeface="+mj-lt"/>
              </a:rPr>
              <a:t>symetrický vztah </a:t>
            </a:r>
          </a:p>
          <a:p>
            <a:pPr eaLnBrk="1" hangingPunct="1">
              <a:spcBef>
                <a:spcPct val="50000"/>
              </a:spcBef>
            </a:pPr>
            <a:r>
              <a:rPr lang="cs-CZ" b="1" dirty="0">
                <a:latin typeface="+mj-lt"/>
              </a:rPr>
              <a:t>u regrese:   </a:t>
            </a:r>
            <a:r>
              <a:rPr lang="cs-CZ" b="1" dirty="0">
                <a:solidFill>
                  <a:srgbClr val="0000FF"/>
                </a:solidFill>
                <a:latin typeface="+mj-lt"/>
              </a:rPr>
              <a:t>jednosměrný</a:t>
            </a:r>
            <a:r>
              <a:rPr lang="cs-CZ" b="1" dirty="0">
                <a:solidFill>
                  <a:srgbClr val="C00000"/>
                </a:solidFill>
                <a:latin typeface="+mj-lt"/>
              </a:rPr>
              <a:t> </a:t>
            </a:r>
            <a:r>
              <a:rPr lang="cs-CZ" b="1" dirty="0">
                <a:latin typeface="+mj-lt"/>
              </a:rPr>
              <a:t>vztah</a:t>
            </a:r>
            <a:endParaRPr lang="en-GB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556676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Popis vztahu rovnicí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32240" y="1844824"/>
            <a:ext cx="2088232" cy="2448273"/>
          </a:xfrm>
          <a:ln w="12700">
            <a:solidFill>
              <a:srgbClr val="C00000"/>
            </a:solidFill>
          </a:ln>
        </p:spPr>
        <p:txBody>
          <a:bodyPr>
            <a:normAutofit fontScale="92500" lnSpcReduction="20000"/>
          </a:bodyPr>
          <a:lstStyle/>
          <a:p>
            <a:r>
              <a:rPr lang="cs-CZ" dirty="0"/>
              <a:t>chyba rovnice</a:t>
            </a:r>
          </a:p>
          <a:p>
            <a:pPr lvl="1"/>
            <a:r>
              <a:rPr lang="cs-CZ" dirty="0"/>
              <a:t>zahrnuje neznámé vlivy na </a:t>
            </a:r>
            <a:r>
              <a:rPr lang="cs-CZ" i="1" dirty="0">
                <a:solidFill>
                  <a:srgbClr val="0000FF"/>
                </a:solidFill>
              </a:rPr>
              <a:t>Y</a:t>
            </a:r>
          </a:p>
          <a:p>
            <a:pPr lvl="1"/>
            <a:r>
              <a:rPr lang="cs-CZ" dirty="0"/>
              <a:t>náhodné číslo s průměrem </a:t>
            </a:r>
            <a:r>
              <a:rPr lang="cs-CZ" dirty="0">
                <a:solidFill>
                  <a:srgbClr val="0000FF"/>
                </a:solidFill>
              </a:rPr>
              <a:t>0</a:t>
            </a:r>
            <a:r>
              <a:rPr lang="cs-CZ" dirty="0"/>
              <a:t> a rozptylem </a:t>
            </a:r>
            <a:r>
              <a:rPr lang="cs-CZ" dirty="0">
                <a:solidFill>
                  <a:srgbClr val="0000FF"/>
                </a:solidFill>
                <a:latin typeface="Symbol" panose="05050102010706020507" pitchFamily="18" charset="2"/>
              </a:rPr>
              <a:t>s</a:t>
            </a:r>
            <a:r>
              <a:rPr lang="cs-CZ" baseline="-25000" dirty="0">
                <a:solidFill>
                  <a:srgbClr val="0000FF"/>
                </a:solidFill>
                <a:latin typeface="Symbol" panose="05050102010706020507" pitchFamily="18" charset="2"/>
              </a:rPr>
              <a:t>e</a:t>
            </a:r>
            <a:r>
              <a:rPr lang="cs-CZ" baseline="30000" dirty="0">
                <a:solidFill>
                  <a:srgbClr val="0000FF"/>
                </a:solidFill>
              </a:rPr>
              <a:t>2</a:t>
            </a:r>
          </a:p>
          <a:p>
            <a:endParaRPr lang="cs-CZ" dirty="0"/>
          </a:p>
        </p:txBody>
      </p:sp>
      <p:sp>
        <p:nvSpPr>
          <p:cNvPr id="12" name="Obdélník 11"/>
          <p:cNvSpPr/>
          <p:nvPr/>
        </p:nvSpPr>
        <p:spPr>
          <a:xfrm>
            <a:off x="2416712" y="2144146"/>
            <a:ext cx="3307416" cy="7596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800" b="1" i="1" dirty="0">
                <a:solidFill>
                  <a:schemeClr val="tx1"/>
                </a:solidFill>
              </a:rPr>
              <a:t>Y = f(X) + </a:t>
            </a:r>
            <a:r>
              <a:rPr lang="cs-CZ" sz="4800" b="1" i="1" dirty="0">
                <a:solidFill>
                  <a:schemeClr val="tx1"/>
                </a:solidFill>
                <a:latin typeface="Symbol" panose="05050102010706020507" pitchFamily="18" charset="2"/>
              </a:rPr>
              <a:t>e</a:t>
            </a:r>
          </a:p>
        </p:txBody>
      </p:sp>
      <p:sp>
        <p:nvSpPr>
          <p:cNvPr id="14" name="AutoShape 5"/>
          <p:cNvSpPr>
            <a:spLocks noChangeArrowheads="1"/>
          </p:cNvSpPr>
          <p:nvPr/>
        </p:nvSpPr>
        <p:spPr bwMode="auto">
          <a:xfrm rot="10800000">
            <a:off x="2475912" y="2957935"/>
            <a:ext cx="1664039" cy="652557"/>
          </a:xfrm>
          <a:prstGeom prst="curvedDownArrow">
            <a:avLst>
              <a:gd name="adj1" fmla="val 67573"/>
              <a:gd name="adj2" fmla="val 135146"/>
              <a:gd name="adj3" fmla="val 33333"/>
            </a:avLst>
          </a:prstGeom>
          <a:gradFill rotWithShape="0">
            <a:gsLst>
              <a:gs pos="0">
                <a:srgbClr val="707070"/>
              </a:gs>
              <a:gs pos="50000">
                <a:srgbClr val="FFFFFF"/>
              </a:gs>
              <a:gs pos="100000">
                <a:srgbClr val="707070"/>
              </a:gs>
            </a:gsLst>
            <a:lin ang="27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dirty="0"/>
          </a:p>
        </p:txBody>
      </p: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2627784" y="3789040"/>
            <a:ext cx="1584176" cy="400110"/>
          </a:xfrm>
          <a:prstGeom prst="rect">
            <a:avLst/>
          </a:prstGeom>
          <a:ln w="12700">
            <a:solidFill>
              <a:srgbClr val="C00000"/>
            </a:solidFill>
          </a:ln>
        </p:spPr>
        <p:txBody>
          <a:bodyPr vert="horz" lIns="91440" tIns="10800" rIns="91440" bIns="10800" rtlCol="0">
            <a:normAutofit/>
          </a:bodyPr>
          <a:lstStyle>
            <a:defPPr>
              <a:defRPr lang="cs-CZ"/>
            </a:defPPr>
            <a:lvl1pPr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0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357188" lvl="1" indent="-174625"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–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 marL="539750" indent="-182563"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•"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 marL="712788" indent="-173038"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–"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 marL="895350" indent="-182563"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»"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 marL="2514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9pPr>
          </a:lstStyle>
          <a:p>
            <a:r>
              <a:rPr lang="cs-CZ" dirty="0"/>
              <a:t>směr vztahu</a:t>
            </a:r>
          </a:p>
        </p:txBody>
      </p:sp>
      <p:sp>
        <p:nvSpPr>
          <p:cNvPr id="16" name="AutoShape 7"/>
          <p:cNvSpPr>
            <a:spLocks noChangeArrowheads="1"/>
          </p:cNvSpPr>
          <p:nvPr/>
        </p:nvSpPr>
        <p:spPr bwMode="auto">
          <a:xfrm rot="10800000" flipV="1">
            <a:off x="3707904" y="1556792"/>
            <a:ext cx="501223" cy="600017"/>
          </a:xfrm>
          <a:prstGeom prst="downArrow">
            <a:avLst>
              <a:gd name="adj1" fmla="val 50000"/>
              <a:gd name="adj2" fmla="val 84353"/>
            </a:avLst>
          </a:prstGeom>
          <a:gradFill rotWithShape="0">
            <a:gsLst>
              <a:gs pos="0">
                <a:srgbClr val="707070"/>
              </a:gs>
              <a:gs pos="50000">
                <a:srgbClr val="FFFFFF"/>
              </a:gs>
              <a:gs pos="100000">
                <a:srgbClr val="707070"/>
              </a:gs>
            </a:gsLst>
            <a:lin ang="189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dirty="0"/>
          </a:p>
        </p:txBody>
      </p:sp>
      <p:sp>
        <p:nvSpPr>
          <p:cNvPr id="17" name="Text Box 8"/>
          <p:cNvSpPr txBox="1">
            <a:spLocks noChangeArrowheads="1"/>
          </p:cNvSpPr>
          <p:nvPr/>
        </p:nvSpPr>
        <p:spPr bwMode="auto">
          <a:xfrm>
            <a:off x="2411760" y="764704"/>
            <a:ext cx="3168352" cy="792088"/>
          </a:xfrm>
          <a:prstGeom prst="rect">
            <a:avLst/>
          </a:prstGeom>
          <a:ln w="12700">
            <a:solidFill>
              <a:srgbClr val="C00000"/>
            </a:solidFill>
          </a:ln>
        </p:spPr>
        <p:txBody>
          <a:bodyPr vert="horz" lIns="91440" tIns="10800" rIns="91440" bIns="10800" rtlCol="0" anchor="ctr" anchorCtr="0">
            <a:noAutofit/>
          </a:bodyPr>
          <a:lstStyle>
            <a:lvl1pPr marL="182563" indent="-182563"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•"/>
              <a:defRPr sz="20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357188" lvl="1" indent="-174625"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–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 marL="539750" indent="-182563"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•"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 marL="712788" indent="-173038"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–"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 marL="895350" indent="-182563"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»"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 marL="2514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9pPr>
          </a:lstStyle>
          <a:p>
            <a:pPr marL="0" indent="0" algn="ctr">
              <a:spcAft>
                <a:spcPts val="0"/>
              </a:spcAft>
              <a:buNone/>
            </a:pPr>
            <a:r>
              <a:rPr lang="cs-CZ" dirty="0">
                <a:solidFill>
                  <a:srgbClr val="0000FF"/>
                </a:solidFill>
              </a:rPr>
              <a:t>model – </a:t>
            </a:r>
            <a:r>
              <a:rPr lang="cs-CZ" dirty="0">
                <a:solidFill>
                  <a:schemeClr val="tx1"/>
                </a:solidFill>
              </a:rPr>
              <a:t>rovnice závisející na neznámých</a:t>
            </a:r>
            <a:r>
              <a:rPr lang="cs-CZ" dirty="0">
                <a:solidFill>
                  <a:srgbClr val="0000FF"/>
                </a:solidFill>
              </a:rPr>
              <a:t> koeficientech</a:t>
            </a:r>
          </a:p>
        </p:txBody>
      </p:sp>
      <p:sp>
        <p:nvSpPr>
          <p:cNvPr id="18" name="AutoShape 9"/>
          <p:cNvSpPr>
            <a:spLocks noChangeArrowheads="1"/>
          </p:cNvSpPr>
          <p:nvPr/>
        </p:nvSpPr>
        <p:spPr bwMode="auto">
          <a:xfrm rot="16200000" flipV="1">
            <a:off x="5878770" y="2194238"/>
            <a:ext cx="510572" cy="819856"/>
          </a:xfrm>
          <a:prstGeom prst="downArrow">
            <a:avLst>
              <a:gd name="adj1" fmla="val 42280"/>
              <a:gd name="adj2" fmla="val 84353"/>
            </a:avLst>
          </a:prstGeom>
          <a:gradFill rotWithShape="0">
            <a:gsLst>
              <a:gs pos="0">
                <a:srgbClr val="707070"/>
              </a:gs>
              <a:gs pos="50000">
                <a:srgbClr val="FFFFFF"/>
              </a:gs>
              <a:gs pos="100000">
                <a:srgbClr val="707070"/>
              </a:gs>
            </a:gsLst>
            <a:lin ang="189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dirty="0"/>
          </a:p>
        </p:txBody>
      </p:sp>
      <p:sp>
        <p:nvSpPr>
          <p:cNvPr id="19" name="Text Box 11"/>
          <p:cNvSpPr txBox="1">
            <a:spLocks noChangeArrowheads="1"/>
          </p:cNvSpPr>
          <p:nvPr/>
        </p:nvSpPr>
        <p:spPr bwMode="auto">
          <a:xfrm>
            <a:off x="4788024" y="4437112"/>
            <a:ext cx="3449191" cy="1323439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accent6">
                <a:lumMod val="75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ctr" eaLnBrk="0" hangingPunct="0">
              <a:spcBef>
                <a:spcPct val="50000"/>
              </a:spcBef>
              <a:defRPr/>
            </a:pPr>
            <a:r>
              <a:rPr lang="cs-CZ" sz="1600" b="1" dirty="0"/>
              <a:t>rovnice rozloží hodnotu Y na dvě části:</a:t>
            </a:r>
          </a:p>
          <a:p>
            <a:pPr marL="457200" indent="-457200" eaLnBrk="0" hangingPunct="0">
              <a:spcBef>
                <a:spcPct val="50000"/>
              </a:spcBef>
              <a:buFontTx/>
              <a:buAutoNum type="alphaLcParenR"/>
              <a:defRPr/>
            </a:pPr>
            <a:r>
              <a:rPr lang="cs-CZ" sz="1600" b="1" dirty="0"/>
              <a:t>model = převod z X</a:t>
            </a:r>
          </a:p>
          <a:p>
            <a:pPr marL="457200" indent="-457200" eaLnBrk="0" hangingPunct="0">
              <a:spcBef>
                <a:spcPct val="50000"/>
              </a:spcBef>
              <a:buFontTx/>
              <a:buAutoNum type="alphaLcParenR"/>
              <a:defRPr/>
            </a:pPr>
            <a:r>
              <a:rPr lang="cs-CZ" sz="1600" b="1" dirty="0"/>
              <a:t>náhodná chyba/zbytek, který se neúčastní převodu</a:t>
            </a:r>
          </a:p>
        </p:txBody>
      </p:sp>
      <p:sp>
        <p:nvSpPr>
          <p:cNvPr id="20" name="Text Box 12"/>
          <p:cNvSpPr txBox="1">
            <a:spLocks noChangeArrowheads="1"/>
          </p:cNvSpPr>
          <p:nvPr/>
        </p:nvSpPr>
        <p:spPr bwMode="auto">
          <a:xfrm>
            <a:off x="216000" y="2348880"/>
            <a:ext cx="1968500" cy="461665"/>
          </a:xfrm>
          <a:prstGeom prst="rect">
            <a:avLst/>
          </a:prstGeom>
          <a:solidFill>
            <a:srgbClr val="CCFFCC"/>
          </a:solidFill>
          <a:ln w="47625">
            <a:solidFill>
              <a:srgbClr val="008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cs-CZ" sz="2400" b="1" dirty="0">
                <a:latin typeface="+mn-lt"/>
              </a:rPr>
              <a:t>model vztahu</a:t>
            </a:r>
          </a:p>
        </p:txBody>
      </p:sp>
      <p:sp>
        <p:nvSpPr>
          <p:cNvPr id="21" name="Rectangle 3"/>
          <p:cNvSpPr txBox="1">
            <a:spLocks noChangeArrowheads="1"/>
          </p:cNvSpPr>
          <p:nvPr/>
        </p:nvSpPr>
        <p:spPr bwMode="auto">
          <a:xfrm>
            <a:off x="216000" y="4653136"/>
            <a:ext cx="4264546" cy="1015663"/>
          </a:xfrm>
          <a:prstGeom prst="rect">
            <a:avLst/>
          </a:prstGeom>
          <a:solidFill>
            <a:srgbClr val="CCFFCC"/>
          </a:solidFill>
          <a:ln w="47625">
            <a:solidFill>
              <a:srgbClr val="008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 algn="ctr" eaLnBrk="0" hangingPunct="0">
              <a:spcBef>
                <a:spcPct val="50000"/>
              </a:spcBef>
              <a:defRPr sz="2400" b="1">
                <a:latin typeface="Tahoma" pitchFamily="34" charset="0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pPr>
              <a:spcBef>
                <a:spcPts val="0"/>
              </a:spcBef>
            </a:pPr>
            <a:r>
              <a:rPr lang="cs-CZ" sz="2000" dirty="0">
                <a:solidFill>
                  <a:srgbClr val="C00000"/>
                </a:solidFill>
                <a:latin typeface="+mn-lt"/>
              </a:rPr>
              <a:t>Model (rovnici) volí uživatel.</a:t>
            </a:r>
          </a:p>
          <a:p>
            <a:pPr>
              <a:spcBef>
                <a:spcPts val="0"/>
              </a:spcBef>
            </a:pPr>
            <a:r>
              <a:rPr lang="cs-CZ" sz="2000" dirty="0">
                <a:solidFill>
                  <a:srgbClr val="C00000"/>
                </a:solidFill>
                <a:latin typeface="+mn-lt"/>
              </a:rPr>
              <a:t>Regresní metoda určuje koeficienty (parametry) rovnice.</a:t>
            </a:r>
          </a:p>
        </p:txBody>
      </p:sp>
      <p:sp>
        <p:nvSpPr>
          <p:cNvPr id="22" name="Text Box 10"/>
          <p:cNvSpPr txBox="1">
            <a:spLocks noChangeArrowheads="1"/>
          </p:cNvSpPr>
          <p:nvPr/>
        </p:nvSpPr>
        <p:spPr bwMode="auto">
          <a:xfrm>
            <a:off x="4788024" y="3573017"/>
            <a:ext cx="1876425" cy="720080"/>
          </a:xfrm>
          <a:prstGeom prst="rect">
            <a:avLst/>
          </a:prstGeom>
          <a:ln w="12700">
            <a:solidFill>
              <a:srgbClr val="C00000"/>
            </a:solidFill>
          </a:ln>
        </p:spPr>
        <p:txBody>
          <a:bodyPr vert="horz" lIns="91440" tIns="10800" rIns="91440" bIns="10800" rtlCol="0">
            <a:normAutofit/>
          </a:bodyPr>
          <a:lstStyle>
            <a:defPPr>
              <a:defRPr lang="cs-CZ"/>
            </a:defPPr>
            <a:lvl1pPr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0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357188" lvl="1" indent="-174625"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–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 marL="539750" indent="-182563"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•"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 marL="712788" indent="-173038"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–"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 marL="895350" indent="-182563"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»"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 marL="2514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9pPr>
          </a:lstStyle>
          <a:p>
            <a:r>
              <a:rPr lang="cs-CZ" dirty="0"/>
              <a:t>proměnných X může být více</a:t>
            </a:r>
          </a:p>
        </p:txBody>
      </p:sp>
      <p:sp>
        <p:nvSpPr>
          <p:cNvPr id="23" name="AutoShape 9"/>
          <p:cNvSpPr>
            <a:spLocks noChangeArrowheads="1"/>
          </p:cNvSpPr>
          <p:nvPr/>
        </p:nvSpPr>
        <p:spPr bwMode="auto">
          <a:xfrm rot="19749633" flipV="1">
            <a:off x="4316713" y="2774266"/>
            <a:ext cx="510572" cy="926797"/>
          </a:xfrm>
          <a:prstGeom prst="downArrow">
            <a:avLst>
              <a:gd name="adj1" fmla="val 50000"/>
              <a:gd name="adj2" fmla="val 84353"/>
            </a:avLst>
          </a:prstGeom>
          <a:gradFill rotWithShape="0">
            <a:gsLst>
              <a:gs pos="0">
                <a:srgbClr val="707070"/>
              </a:gs>
              <a:gs pos="50000">
                <a:srgbClr val="FFFFFF"/>
              </a:gs>
              <a:gs pos="100000">
                <a:srgbClr val="707070"/>
              </a:gs>
            </a:gsLst>
            <a:lin ang="189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60299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Chyba rovnice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6000" y="899999"/>
            <a:ext cx="8640000" cy="3969161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0"/>
              </a:spcAft>
            </a:pPr>
            <a:r>
              <a:rPr lang="cs-CZ" sz="1800" dirty="0"/>
              <a:t>chování </a:t>
            </a:r>
            <a:r>
              <a:rPr lang="cs-CZ" sz="1800" i="1" dirty="0">
                <a:solidFill>
                  <a:srgbClr val="0000FF"/>
                </a:solidFill>
              </a:rPr>
              <a:t>Y</a:t>
            </a:r>
            <a:r>
              <a:rPr lang="cs-CZ" sz="1800" dirty="0"/>
              <a:t> nevysvětlené modelem</a:t>
            </a:r>
          </a:p>
          <a:p>
            <a:pPr>
              <a:spcAft>
                <a:spcPts val="0"/>
              </a:spcAft>
            </a:pPr>
            <a:r>
              <a:rPr lang="cs-CZ" sz="1800" dirty="0"/>
              <a:t>náhodné vlivy</a:t>
            </a:r>
          </a:p>
          <a:p>
            <a:pPr lvl="1">
              <a:spcAft>
                <a:spcPts val="0"/>
              </a:spcAft>
            </a:pPr>
            <a:r>
              <a:rPr lang="cs-CZ" sz="1600" dirty="0"/>
              <a:t>při měření, zjišťování</a:t>
            </a:r>
          </a:p>
          <a:p>
            <a:pPr lvl="1">
              <a:spcAft>
                <a:spcPts val="0"/>
              </a:spcAft>
            </a:pPr>
            <a:r>
              <a:rPr lang="cs-CZ" sz="1600" dirty="0"/>
              <a:t>při chování</a:t>
            </a:r>
          </a:p>
          <a:p>
            <a:pPr lvl="1">
              <a:spcAft>
                <a:spcPts val="0"/>
              </a:spcAft>
            </a:pPr>
            <a:r>
              <a:rPr lang="cs-CZ" sz="1600" dirty="0">
                <a:solidFill>
                  <a:srgbClr val="0000FF"/>
                </a:solidFill>
              </a:rPr>
              <a:t>ze své podstaty nelze v modelu odstranit</a:t>
            </a:r>
          </a:p>
          <a:p>
            <a:pPr>
              <a:spcAft>
                <a:spcPts val="0"/>
              </a:spcAft>
            </a:pPr>
            <a:r>
              <a:rPr lang="cs-CZ" sz="1800" dirty="0"/>
              <a:t>tvar funkce</a:t>
            </a:r>
          </a:p>
          <a:p>
            <a:pPr lvl="1">
              <a:spcAft>
                <a:spcPts val="0"/>
              </a:spcAft>
            </a:pPr>
            <a:r>
              <a:rPr lang="cs-CZ" sz="1600" dirty="0"/>
              <a:t>závislost je tvořena jinou funkcí (se stejnými proměnnými)</a:t>
            </a:r>
          </a:p>
          <a:p>
            <a:pPr lvl="1">
              <a:spcAft>
                <a:spcPts val="0"/>
              </a:spcAft>
            </a:pPr>
            <a:r>
              <a:rPr lang="cs-CZ" sz="1600" dirty="0"/>
              <a:t>např. logaritmická nebo kvadratická funkce místo přímky</a:t>
            </a:r>
          </a:p>
          <a:p>
            <a:pPr lvl="1">
              <a:spcAft>
                <a:spcPts val="0"/>
              </a:spcAft>
            </a:pPr>
            <a:r>
              <a:rPr lang="cs-CZ" sz="1600" dirty="0">
                <a:solidFill>
                  <a:srgbClr val="0000FF"/>
                </a:solidFill>
              </a:rPr>
              <a:t>špatný tvar lze teoreticky zjistit a opravit</a:t>
            </a:r>
          </a:p>
          <a:p>
            <a:pPr>
              <a:spcAft>
                <a:spcPts val="0"/>
              </a:spcAft>
            </a:pPr>
            <a:r>
              <a:rPr lang="cs-CZ" sz="1800" dirty="0"/>
              <a:t>neznámé vlivy</a:t>
            </a:r>
          </a:p>
          <a:p>
            <a:pPr lvl="1">
              <a:spcAft>
                <a:spcPts val="0"/>
              </a:spcAft>
            </a:pPr>
            <a:r>
              <a:rPr lang="cs-CZ" sz="1600" dirty="0"/>
              <a:t>všechny další veličiny, které mají vliv na Y</a:t>
            </a:r>
          </a:p>
          <a:p>
            <a:pPr lvl="1">
              <a:spcAft>
                <a:spcPts val="0"/>
              </a:spcAft>
            </a:pPr>
            <a:r>
              <a:rPr lang="cs-CZ" sz="1600" dirty="0"/>
              <a:t>nemáme v datech</a:t>
            </a:r>
          </a:p>
          <a:p>
            <a:pPr lvl="1">
              <a:spcAft>
                <a:spcPts val="0"/>
              </a:spcAft>
            </a:pPr>
            <a:r>
              <a:rPr lang="cs-CZ" sz="1600" dirty="0">
                <a:solidFill>
                  <a:srgbClr val="0000FF"/>
                </a:solidFill>
              </a:rPr>
              <a:t>teoreticky lze odstranit zjištěním chybějících proměnných a jejich doplněním do modelu</a:t>
            </a:r>
          </a:p>
          <a:p>
            <a:pPr>
              <a:spcAft>
                <a:spcPts val="0"/>
              </a:spcAft>
            </a:pPr>
            <a:r>
              <a:rPr lang="cs-CZ" sz="1800" dirty="0"/>
              <a:t>mezi náhodnými a neznámými vlivy </a:t>
            </a:r>
            <a:r>
              <a:rPr lang="cs-CZ" sz="1800" dirty="0">
                <a:solidFill>
                  <a:srgbClr val="0000FF"/>
                </a:solidFill>
              </a:rPr>
              <a:t>nezle</a:t>
            </a:r>
            <a:r>
              <a:rPr lang="cs-CZ" sz="1800" dirty="0"/>
              <a:t> v praxi rozhodnout =&gt; v regresní teorii se vše zahrnuje pod náhodnou odchylku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4869160"/>
            <a:ext cx="8640000" cy="136815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182563" indent="-182563" algn="l" defTabSz="914400" rtl="0" eaLnBrk="1" latinLnBrk="0" hangingPunct="1"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•"/>
              <a:defRPr sz="20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57188" indent="-174625" algn="l" defTabSz="914400" rtl="0" eaLnBrk="1" latinLnBrk="0" hangingPunct="1"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–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39750" indent="-182563" algn="l" defTabSz="914400" rtl="0" eaLnBrk="1" latinLnBrk="0" hangingPunct="1"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12788" indent="-173038" algn="l" defTabSz="914400" rtl="0" eaLnBrk="1" latinLnBrk="0" hangingPunct="1"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–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895350" indent="-182563" algn="l" defTabSz="914400" rtl="0" eaLnBrk="1" latinLnBrk="0" hangingPunct="1"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»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0"/>
              </a:spcAft>
              <a:buNone/>
            </a:pPr>
            <a:r>
              <a:rPr lang="cs-CZ" sz="1800" dirty="0">
                <a:solidFill>
                  <a:srgbClr val="0000FF"/>
                </a:solidFill>
              </a:rPr>
              <a:t>Náhodná chyba</a:t>
            </a:r>
          </a:p>
          <a:p>
            <a:pPr>
              <a:spcAft>
                <a:spcPts val="0"/>
              </a:spcAft>
            </a:pPr>
            <a:r>
              <a:rPr lang="cs-CZ" sz="1800" dirty="0"/>
              <a:t>má nulový průměr pro každou hodnotu </a:t>
            </a:r>
            <a:r>
              <a:rPr lang="cs-CZ" sz="1800" i="1" dirty="0">
                <a:solidFill>
                  <a:srgbClr val="0000FF"/>
                </a:solidFill>
              </a:rPr>
              <a:t>X</a:t>
            </a:r>
            <a:r>
              <a:rPr lang="cs-CZ" sz="1800" dirty="0"/>
              <a:t> </a:t>
            </a:r>
          </a:p>
          <a:p>
            <a:pPr lvl="1">
              <a:spcAft>
                <a:spcPts val="0"/>
              </a:spcAft>
            </a:pPr>
            <a:r>
              <a:rPr lang="cs-CZ" sz="1600" dirty="0"/>
              <a:t>zajistí vhodná funkce odpovídající </a:t>
            </a:r>
            <a:r>
              <a:rPr lang="cs-CZ" sz="1600" i="1" dirty="0"/>
              <a:t>skutečnému modelu</a:t>
            </a:r>
            <a:r>
              <a:rPr lang="cs-CZ" sz="1600" dirty="0"/>
              <a:t> – obvykle neznámý</a:t>
            </a:r>
          </a:p>
          <a:p>
            <a:pPr lvl="1">
              <a:spcAft>
                <a:spcPts val="0"/>
              </a:spcAft>
            </a:pPr>
            <a:r>
              <a:rPr lang="cs-CZ" sz="1600" dirty="0"/>
              <a:t>nulový průměr odhadu chyb na celém souboru </a:t>
            </a:r>
            <a:r>
              <a:rPr lang="cs-CZ" sz="1600" dirty="0">
                <a:solidFill>
                  <a:srgbClr val="0000FF"/>
                </a:solidFill>
              </a:rPr>
              <a:t>zajistí vždy konstantní člen v modelu </a:t>
            </a:r>
            <a:r>
              <a:rPr lang="cs-CZ" sz="1600" dirty="0">
                <a:solidFill>
                  <a:srgbClr val="0000FF"/>
                </a:solidFill>
                <a:latin typeface="Symbol" panose="05050102010706020507" pitchFamily="18" charset="2"/>
              </a:rPr>
              <a:t>b</a:t>
            </a:r>
            <a:r>
              <a:rPr lang="cs-CZ" sz="1600" baseline="-25000" dirty="0">
                <a:solidFill>
                  <a:srgbClr val="0000FF"/>
                </a:solidFill>
              </a:rPr>
              <a:t>0</a:t>
            </a:r>
            <a:r>
              <a:rPr lang="cs-CZ" sz="1600" dirty="0"/>
              <a:t>	</a:t>
            </a:r>
          </a:p>
          <a:p>
            <a:pPr>
              <a:spcAft>
                <a:spcPts val="0"/>
              </a:spcAft>
            </a:pPr>
            <a:r>
              <a:rPr lang="cs-CZ" sz="1800" dirty="0"/>
              <a:t>má stejný rozptyl pro každou hodnotu </a:t>
            </a:r>
            <a:r>
              <a:rPr lang="cs-CZ" sz="1800" i="1" dirty="0">
                <a:solidFill>
                  <a:srgbClr val="0000FF"/>
                </a:solidFill>
              </a:rPr>
              <a:t>X</a:t>
            </a:r>
            <a:r>
              <a:rPr lang="cs-CZ" sz="1800" dirty="0"/>
              <a:t> – kontroluje se v datech</a:t>
            </a:r>
          </a:p>
        </p:txBody>
      </p:sp>
      <p:sp>
        <p:nvSpPr>
          <p:cNvPr id="6" name="Text Box 22"/>
          <p:cNvSpPr txBox="1">
            <a:spLocks noChangeArrowheads="1"/>
          </p:cNvSpPr>
          <p:nvPr/>
        </p:nvSpPr>
        <p:spPr bwMode="auto">
          <a:xfrm>
            <a:off x="2069722" y="6165304"/>
            <a:ext cx="5004556" cy="307777"/>
          </a:xfrm>
          <a:prstGeom prst="rect">
            <a:avLst/>
          </a:prstGeom>
          <a:noFill/>
          <a:ln>
            <a:noFill/>
          </a:ln>
        </p:spPr>
        <p:txBody>
          <a:bodyPr wrap="square" t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cs-CZ" sz="2000" b="1" dirty="0">
                <a:solidFill>
                  <a:srgbClr val="C00000"/>
                </a:solidFill>
                <a:latin typeface="+mn-lt"/>
              </a:rPr>
              <a:t>Konstantní člen vždy do modelu zahrňte !</a:t>
            </a:r>
          </a:p>
        </p:txBody>
      </p:sp>
    </p:spTree>
    <p:extLst>
      <p:ext uri="{BB962C8B-B14F-4D97-AF65-F5344CB8AC3E}">
        <p14:creationId xmlns:p14="http://schemas.microsoft.com/office/powerpoint/2010/main" val="13420830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Model přímky – obvyklá volba</a:t>
            </a:r>
          </a:p>
        </p:txBody>
      </p:sp>
      <p:sp>
        <p:nvSpPr>
          <p:cNvPr id="4" name="Oval 12"/>
          <p:cNvSpPr>
            <a:spLocks noChangeArrowheads="1"/>
          </p:cNvSpPr>
          <p:nvPr/>
        </p:nvSpPr>
        <p:spPr bwMode="auto">
          <a:xfrm>
            <a:off x="2658221" y="1922465"/>
            <a:ext cx="1152127" cy="619126"/>
          </a:xfrm>
          <a:prstGeom prst="ellips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5" name="Line 13"/>
          <p:cNvSpPr>
            <a:spLocks noChangeShapeType="1"/>
          </p:cNvSpPr>
          <p:nvPr/>
        </p:nvSpPr>
        <p:spPr bwMode="auto">
          <a:xfrm flipH="1">
            <a:off x="2442195" y="2479479"/>
            <a:ext cx="504055" cy="504057"/>
          </a:xfrm>
          <a:prstGeom prst="line">
            <a:avLst/>
          </a:prstGeom>
          <a:noFill/>
          <a:ln w="57150">
            <a:solidFill>
              <a:srgbClr val="C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6" name="Text Box 18"/>
          <p:cNvSpPr txBox="1">
            <a:spLocks noChangeArrowheads="1"/>
          </p:cNvSpPr>
          <p:nvPr/>
        </p:nvSpPr>
        <p:spPr bwMode="auto">
          <a:xfrm>
            <a:off x="5583858" y="1389463"/>
            <a:ext cx="1336675" cy="540000"/>
          </a:xfrm>
          <a:prstGeom prst="rect">
            <a:avLst/>
          </a:prstGeom>
          <a:ln w="12700">
            <a:solidFill>
              <a:srgbClr val="C00000"/>
            </a:solidFill>
          </a:ln>
        </p:spPr>
        <p:txBody>
          <a:bodyPr vert="horz" lIns="0" tIns="10800" rIns="0" bIns="10800" rtlCol="0" anchor="ctr" anchorCtr="0">
            <a:noAutofit/>
          </a:bodyPr>
          <a:lstStyle>
            <a:defPPr>
              <a:defRPr lang="cs-CZ"/>
            </a:defPPr>
            <a:lvl1pPr indent="0" 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b="1"/>
            </a:lvl1pPr>
            <a:lvl2pPr marL="357188" lvl="1" indent="-174625"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–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 marL="539750" indent="-182563"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•"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 marL="712788" indent="-173038"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–"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 marL="895350" indent="-182563"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»"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 marL="2514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9pPr>
          </a:lstStyle>
          <a:p>
            <a:r>
              <a:rPr lang="cs-CZ" sz="1600" dirty="0">
                <a:solidFill>
                  <a:srgbClr val="0000FF"/>
                </a:solidFill>
              </a:rPr>
              <a:t>očekáváno</a:t>
            </a:r>
            <a:r>
              <a:rPr lang="cs-CZ" sz="1600" dirty="0"/>
              <a:t> pro dané X</a:t>
            </a:r>
          </a:p>
        </p:txBody>
      </p:sp>
      <p:sp>
        <p:nvSpPr>
          <p:cNvPr id="7" name="Text Box 19"/>
          <p:cNvSpPr txBox="1">
            <a:spLocks noChangeArrowheads="1"/>
          </p:cNvSpPr>
          <p:nvPr/>
        </p:nvSpPr>
        <p:spPr bwMode="auto">
          <a:xfrm>
            <a:off x="7050708" y="1389463"/>
            <a:ext cx="1689100" cy="540000"/>
          </a:xfrm>
          <a:prstGeom prst="rect">
            <a:avLst/>
          </a:prstGeom>
          <a:ln w="12700">
            <a:solidFill>
              <a:srgbClr val="C00000"/>
            </a:solidFill>
          </a:ln>
        </p:spPr>
        <p:txBody>
          <a:bodyPr vert="horz" lIns="0" tIns="10800" rIns="0" bIns="10800" rtlCol="0" anchor="ctr" anchorCtr="0">
            <a:noAutofit/>
          </a:bodyPr>
          <a:lstStyle>
            <a:defPPr>
              <a:defRPr lang="cs-CZ"/>
            </a:defPPr>
            <a:lvl1pPr indent="0" 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b="1"/>
            </a:lvl1pPr>
            <a:lvl2pPr marL="357188" lvl="1" indent="-174625"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–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 marL="539750" indent="-182563"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•"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 marL="712788" indent="-173038"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–"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 marL="895350" indent="-182563"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»"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 marL="2514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9pPr>
          </a:lstStyle>
          <a:p>
            <a:r>
              <a:rPr lang="cs-CZ" sz="1600" dirty="0"/>
              <a:t>není obsaženo  v X </a:t>
            </a:r>
          </a:p>
        </p:txBody>
      </p:sp>
      <p:sp>
        <p:nvSpPr>
          <p:cNvPr id="8" name="Line 20"/>
          <p:cNvSpPr>
            <a:spLocks noChangeShapeType="1"/>
          </p:cNvSpPr>
          <p:nvPr/>
        </p:nvSpPr>
        <p:spPr bwMode="auto">
          <a:xfrm>
            <a:off x="6284492" y="2008191"/>
            <a:ext cx="0" cy="609600"/>
          </a:xfrm>
          <a:prstGeom prst="line">
            <a:avLst/>
          </a:prstGeom>
          <a:noFill/>
          <a:ln w="76200">
            <a:solidFill>
              <a:srgbClr val="D3CCB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 dirty="0"/>
          </a:p>
        </p:txBody>
      </p:sp>
      <p:sp>
        <p:nvSpPr>
          <p:cNvPr id="9" name="Line 21"/>
          <p:cNvSpPr>
            <a:spLocks noChangeShapeType="1"/>
          </p:cNvSpPr>
          <p:nvPr/>
        </p:nvSpPr>
        <p:spPr bwMode="auto">
          <a:xfrm flipH="1">
            <a:off x="6846467" y="2008191"/>
            <a:ext cx="773112" cy="762000"/>
          </a:xfrm>
          <a:prstGeom prst="line">
            <a:avLst/>
          </a:prstGeom>
          <a:noFill/>
          <a:ln w="76200">
            <a:solidFill>
              <a:srgbClr val="D3CCB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 dirty="0"/>
          </a:p>
        </p:txBody>
      </p:sp>
      <p:sp>
        <p:nvSpPr>
          <p:cNvPr id="10" name="Text Box 22"/>
          <p:cNvSpPr txBox="1">
            <a:spLocks noChangeArrowheads="1"/>
          </p:cNvSpPr>
          <p:nvPr/>
        </p:nvSpPr>
        <p:spPr bwMode="auto">
          <a:xfrm>
            <a:off x="2226172" y="885407"/>
            <a:ext cx="1440160" cy="360000"/>
          </a:xfrm>
          <a:prstGeom prst="rect">
            <a:avLst/>
          </a:prstGeom>
          <a:ln w="12700">
            <a:solidFill>
              <a:srgbClr val="C00000"/>
            </a:solidFill>
          </a:ln>
        </p:spPr>
        <p:txBody>
          <a:bodyPr vert="horz" lIns="0" tIns="10800" rIns="0" bIns="10800" rtlCol="0" anchor="ctr" anchorCtr="0">
            <a:noAutofit/>
          </a:bodyPr>
          <a:lstStyle>
            <a:defPPr>
              <a:defRPr lang="cs-CZ"/>
            </a:defPPr>
            <a:lvl1pPr indent="0" 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000" b="1">
                <a:solidFill>
                  <a:srgbClr val="0000FF"/>
                </a:solidFill>
              </a:defRPr>
            </a:lvl1pPr>
            <a:lvl2pPr marL="357188" lvl="1" indent="-174625"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–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 marL="539750" indent="-182563"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•"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 marL="712788" indent="-173038"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–"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 marL="895350" indent="-182563"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»"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 marL="2514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9pPr>
          </a:lstStyle>
          <a:p>
            <a:r>
              <a:rPr lang="cs-CZ" sz="1600" dirty="0">
                <a:solidFill>
                  <a:schemeClr val="tx1"/>
                </a:solidFill>
              </a:rPr>
              <a:t>rovnice přímky</a:t>
            </a:r>
          </a:p>
        </p:txBody>
      </p:sp>
      <p:sp>
        <p:nvSpPr>
          <p:cNvPr id="11" name="Line 23"/>
          <p:cNvSpPr>
            <a:spLocks noChangeShapeType="1"/>
          </p:cNvSpPr>
          <p:nvPr/>
        </p:nvSpPr>
        <p:spPr bwMode="auto">
          <a:xfrm>
            <a:off x="3162276" y="1317455"/>
            <a:ext cx="0" cy="609600"/>
          </a:xfrm>
          <a:prstGeom prst="line">
            <a:avLst/>
          </a:prstGeom>
          <a:noFill/>
          <a:ln w="76200">
            <a:solidFill>
              <a:srgbClr val="FFD5D5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 dirty="0"/>
          </a:p>
        </p:txBody>
      </p:sp>
      <p:sp>
        <p:nvSpPr>
          <p:cNvPr id="12" name="Text Box 24"/>
          <p:cNvSpPr txBox="1">
            <a:spLocks noChangeArrowheads="1"/>
          </p:cNvSpPr>
          <p:nvPr/>
        </p:nvSpPr>
        <p:spPr bwMode="auto">
          <a:xfrm>
            <a:off x="3882356" y="1173439"/>
            <a:ext cx="1212850" cy="360000"/>
          </a:xfrm>
          <a:prstGeom prst="rect">
            <a:avLst/>
          </a:prstGeom>
          <a:ln w="12700">
            <a:solidFill>
              <a:srgbClr val="C00000"/>
            </a:solidFill>
          </a:ln>
        </p:spPr>
        <p:txBody>
          <a:bodyPr vert="horz" lIns="0" tIns="10800" rIns="0" bIns="10800" rtlCol="0" anchor="ctr" anchorCtr="0">
            <a:noAutofit/>
          </a:bodyPr>
          <a:lstStyle>
            <a:defPPr>
              <a:defRPr lang="cs-CZ"/>
            </a:defPPr>
            <a:lvl1pPr indent="0" 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b="1"/>
            </a:lvl1pPr>
            <a:lvl2pPr marL="357188" lvl="1" indent="-174625"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–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 marL="539750" indent="-182563"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•"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 marL="712788" indent="-173038"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–"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 marL="895350" indent="-182563"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»"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 marL="2514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9pPr>
          </a:lstStyle>
          <a:p>
            <a:r>
              <a:rPr lang="cs-CZ" sz="1600" dirty="0"/>
              <a:t>chyba</a:t>
            </a:r>
          </a:p>
        </p:txBody>
      </p:sp>
      <p:sp>
        <p:nvSpPr>
          <p:cNvPr id="13" name="Line 25"/>
          <p:cNvSpPr>
            <a:spLocks noChangeShapeType="1"/>
          </p:cNvSpPr>
          <p:nvPr/>
        </p:nvSpPr>
        <p:spPr bwMode="auto">
          <a:xfrm>
            <a:off x="4098380" y="1533479"/>
            <a:ext cx="11112" cy="503237"/>
          </a:xfrm>
          <a:prstGeom prst="line">
            <a:avLst/>
          </a:prstGeom>
          <a:noFill/>
          <a:ln w="76200">
            <a:solidFill>
              <a:srgbClr val="FFD5D5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 dirty="0"/>
          </a:p>
        </p:txBody>
      </p:sp>
      <p:sp>
        <p:nvSpPr>
          <p:cNvPr id="14" name="TextovéPole 13"/>
          <p:cNvSpPr txBox="1">
            <a:spLocks noChangeArrowheads="1"/>
          </p:cNvSpPr>
          <p:nvPr/>
        </p:nvSpPr>
        <p:spPr bwMode="auto">
          <a:xfrm>
            <a:off x="5652120" y="2996952"/>
            <a:ext cx="2243138" cy="540000"/>
          </a:xfrm>
          <a:prstGeom prst="rect">
            <a:avLst/>
          </a:prstGeom>
          <a:ln w="12700">
            <a:solidFill>
              <a:srgbClr val="C00000"/>
            </a:solidFill>
          </a:ln>
        </p:spPr>
        <p:txBody>
          <a:bodyPr vert="horz" lIns="0" tIns="10800" rIns="0" bIns="10800" rtlCol="0" anchor="ctr" anchorCtr="0">
            <a:noAutofit/>
          </a:bodyPr>
          <a:lstStyle>
            <a:defPPr>
              <a:defRPr lang="cs-CZ"/>
            </a:defPPr>
            <a:lvl1pPr indent="0" 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b="1"/>
            </a:lvl1pPr>
            <a:lvl2pPr marL="357188" lvl="1" indent="-174625"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–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 marL="539750" indent="-182563"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•"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 marL="712788" indent="-173038"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–"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 marL="895350" indent="-182563"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»"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 marL="2514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9pPr>
          </a:lstStyle>
          <a:p>
            <a:r>
              <a:rPr lang="cs-CZ" sz="1600" dirty="0"/>
              <a:t>očekáváme, že chyba je v průměru nulová</a:t>
            </a: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209948" y="2892591"/>
            <a:ext cx="1656000" cy="540000"/>
          </a:xfrm>
          <a:prstGeom prst="rect">
            <a:avLst/>
          </a:prstGeom>
          <a:ln w="12700">
            <a:solidFill>
              <a:srgbClr val="C00000"/>
            </a:solidFill>
          </a:ln>
        </p:spPr>
        <p:txBody>
          <a:bodyPr vert="horz" lIns="0" tIns="10800" rIns="0" bIns="10800" rtlCol="0" anchor="ctr" anchorCtr="0">
            <a:noAutofit/>
          </a:bodyPr>
          <a:lstStyle>
            <a:defPPr>
              <a:defRPr lang="cs-CZ"/>
            </a:defPPr>
            <a:lvl1pPr indent="0" 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b="1"/>
            </a:lvl1pPr>
            <a:lvl2pPr marL="357188" lvl="1" indent="-174625"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–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 marL="539750" indent="-182563"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•"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 marL="712788" indent="-173038"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–"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 marL="895350" indent="-182563"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»"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 marL="2514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9pPr>
          </a:lstStyle>
          <a:p>
            <a:r>
              <a:rPr lang="cs-CZ" sz="1600" dirty="0"/>
              <a:t>predikční rovnice</a:t>
            </a:r>
            <a:r>
              <a:rPr lang="cs-CZ" dirty="0"/>
              <a:t> </a:t>
            </a:r>
          </a:p>
        </p:txBody>
      </p:sp>
      <p:sp>
        <p:nvSpPr>
          <p:cNvPr id="16" name="Text Box 16"/>
          <p:cNvSpPr txBox="1">
            <a:spLocks noChangeArrowheads="1"/>
          </p:cNvSpPr>
          <p:nvPr/>
        </p:nvSpPr>
        <p:spPr bwMode="auto">
          <a:xfrm>
            <a:off x="209948" y="1992591"/>
            <a:ext cx="1656184" cy="540000"/>
          </a:xfrm>
          <a:prstGeom prst="rect">
            <a:avLst/>
          </a:prstGeom>
          <a:ln w="12700">
            <a:solidFill>
              <a:srgbClr val="C00000"/>
            </a:solidFill>
          </a:ln>
        </p:spPr>
        <p:txBody>
          <a:bodyPr vert="horz" lIns="0" tIns="10800" rIns="0" bIns="10800" rtlCol="0" anchor="ctr" anchorCtr="0">
            <a:noAutofit/>
          </a:bodyPr>
          <a:lstStyle>
            <a:defPPr>
              <a:defRPr lang="cs-CZ"/>
            </a:defPPr>
            <a:lvl1pPr indent="0" 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b="1"/>
            </a:lvl1pPr>
            <a:lvl2pPr marL="357188" lvl="1" indent="-174625"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–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 marL="539750" indent="-182563"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•"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 marL="712788" indent="-173038"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–"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 marL="895350" indent="-182563"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»"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 marL="2514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9pPr>
          </a:lstStyle>
          <a:p>
            <a:r>
              <a:rPr lang="cs-CZ" sz="1600" dirty="0"/>
              <a:t>rovnice datového procesu</a:t>
            </a:r>
          </a:p>
        </p:txBody>
      </p:sp>
      <p:sp>
        <p:nvSpPr>
          <p:cNvPr id="17" name="Text Box 17"/>
          <p:cNvSpPr txBox="1">
            <a:spLocks noChangeArrowheads="1"/>
          </p:cNvSpPr>
          <p:nvPr/>
        </p:nvSpPr>
        <p:spPr bwMode="auto">
          <a:xfrm>
            <a:off x="210404" y="4152591"/>
            <a:ext cx="1656000" cy="540000"/>
          </a:xfrm>
          <a:prstGeom prst="rect">
            <a:avLst/>
          </a:prstGeom>
          <a:ln w="12700">
            <a:solidFill>
              <a:srgbClr val="C00000"/>
            </a:solidFill>
          </a:ln>
        </p:spPr>
        <p:txBody>
          <a:bodyPr vert="horz" lIns="0" tIns="10800" rIns="0" bIns="10800" rtlCol="0" anchor="ctr" anchorCtr="0">
            <a:noAutofit/>
          </a:bodyPr>
          <a:lstStyle>
            <a:defPPr>
              <a:defRPr lang="cs-CZ"/>
            </a:defPPr>
            <a:lvl1pPr indent="0" 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b="1"/>
            </a:lvl1pPr>
            <a:lvl2pPr marL="357188" lvl="1" indent="-174625"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–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 marL="539750" indent="-182563"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•"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 marL="712788" indent="-173038"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–"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 marL="895350" indent="-182563"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»"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 marL="2514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9pPr>
          </a:lstStyle>
          <a:p>
            <a:r>
              <a:rPr lang="cs-CZ" sz="1600" dirty="0">
                <a:solidFill>
                  <a:srgbClr val="0000FF"/>
                </a:solidFill>
              </a:rPr>
              <a:t>očekávaná hodnota </a:t>
            </a:r>
            <a:r>
              <a:rPr lang="cs-CZ" sz="1600" dirty="0"/>
              <a:t>Y pro dané X 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2142703" y="4152591"/>
            <a:ext cx="1781175" cy="540000"/>
          </a:xfrm>
          <a:prstGeom prst="rect">
            <a:avLst/>
          </a:prstGeom>
        </p:spPr>
        <p:txBody>
          <a:bodyPr vert="horz" wrap="square" lIns="91440" tIns="0" rIns="91440" bIns="0" rtlCol="0" anchor="ctr">
            <a:noAutofit/>
          </a:bodyPr>
          <a:lstStyle/>
          <a:p>
            <a:r>
              <a:rPr lang="cs-CZ" sz="2400" b="1" dirty="0"/>
              <a:t>Ŷ =E(Y|X)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2142704" y="2855916"/>
            <a:ext cx="2171700" cy="638175"/>
          </a:xfrm>
          <a:prstGeom prst="rect">
            <a:avLst/>
          </a:prstGeom>
        </p:spPr>
        <p:txBody>
          <a:bodyPr vert="horz" wrap="square" lIns="91440" tIns="0" rIns="91440" bIns="0" rtlCol="0" anchor="ctr">
            <a:noAutofit/>
          </a:bodyPr>
          <a:lstStyle/>
          <a:p>
            <a:r>
              <a:rPr lang="cs-CZ" sz="2400" b="1" i="1" dirty="0"/>
              <a:t>Ŷ = </a:t>
            </a:r>
            <a:r>
              <a:rPr lang="cs-CZ" sz="2400" b="1" i="1" dirty="0">
                <a:latin typeface="Symbol" panose="05050102010706020507" pitchFamily="18" charset="2"/>
              </a:rPr>
              <a:t>b</a:t>
            </a:r>
            <a:r>
              <a:rPr lang="cs-CZ" sz="2400" b="1" i="1" baseline="-25000" dirty="0"/>
              <a:t>0</a:t>
            </a:r>
            <a:r>
              <a:rPr lang="cs-CZ" sz="2400" b="1" i="1" dirty="0"/>
              <a:t> + </a:t>
            </a:r>
            <a:r>
              <a:rPr lang="cs-CZ" sz="2400" b="1" i="1" dirty="0">
                <a:latin typeface="Symbol" panose="05050102010706020507" pitchFamily="18" charset="2"/>
              </a:rPr>
              <a:t>b</a:t>
            </a:r>
            <a:r>
              <a:rPr lang="cs-CZ" sz="2400" b="1" i="1" baseline="-25000" dirty="0"/>
              <a:t>1 </a:t>
            </a:r>
            <a:r>
              <a:rPr lang="cs-CZ" sz="2400" b="1" i="1" dirty="0"/>
              <a:t>X 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2152229" y="1903416"/>
            <a:ext cx="2162175" cy="638175"/>
          </a:xfrm>
          <a:prstGeom prst="rect">
            <a:avLst/>
          </a:prstGeom>
        </p:spPr>
        <p:txBody>
          <a:bodyPr vert="horz" wrap="square" lIns="91440" tIns="0" rIns="91440" bIns="0" rtlCol="0" anchor="ctr">
            <a:noAutofit/>
          </a:bodyPr>
          <a:lstStyle/>
          <a:p>
            <a:r>
              <a:rPr lang="cs-CZ" sz="2400" b="1" i="1" dirty="0"/>
              <a:t>Y = </a:t>
            </a:r>
            <a:r>
              <a:rPr lang="cs-CZ" sz="2400" b="1" i="1" dirty="0">
                <a:latin typeface="Symbol" panose="05050102010706020507" pitchFamily="18" charset="2"/>
              </a:rPr>
              <a:t>b</a:t>
            </a:r>
            <a:r>
              <a:rPr lang="cs-CZ" sz="2400" b="1" i="1" baseline="-25000" dirty="0"/>
              <a:t>0</a:t>
            </a:r>
            <a:r>
              <a:rPr lang="cs-CZ" sz="2400" b="1" i="1" dirty="0"/>
              <a:t> + </a:t>
            </a:r>
            <a:r>
              <a:rPr lang="cs-CZ" sz="2400" b="1" i="1" dirty="0">
                <a:latin typeface="Symbol" panose="05050102010706020507" pitchFamily="18" charset="2"/>
              </a:rPr>
              <a:t>b</a:t>
            </a:r>
            <a:r>
              <a:rPr lang="cs-CZ" sz="2400" b="1" i="1" baseline="-25000" dirty="0"/>
              <a:t>1 </a:t>
            </a:r>
            <a:r>
              <a:rPr lang="cs-CZ" sz="2400" b="1" i="1" dirty="0"/>
              <a:t>X + </a:t>
            </a:r>
            <a:r>
              <a:rPr lang="cs-CZ" sz="2400" b="1" i="1" dirty="0">
                <a:latin typeface="Symbol" panose="05050102010706020507" pitchFamily="18" charset="2"/>
              </a:rPr>
              <a:t>e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5610548" y="2640591"/>
            <a:ext cx="1296144" cy="360000"/>
          </a:xfrm>
          <a:prstGeom prst="rect">
            <a:avLst/>
          </a:prstGeom>
        </p:spPr>
        <p:txBody>
          <a:bodyPr vert="horz" wrap="square" lIns="91440" tIns="0" rIns="91440" bIns="0" rtlCol="0" anchor="ctr">
            <a:noAutofit/>
          </a:bodyPr>
          <a:lstStyle/>
          <a:p>
            <a:r>
              <a:rPr lang="cs-CZ" sz="2400" b="1" i="1" dirty="0"/>
              <a:t>Y = Ŷ + </a:t>
            </a:r>
            <a:r>
              <a:rPr lang="cs-CZ" sz="2400" b="1" i="1" dirty="0">
                <a:latin typeface="Symbol" panose="05050102010706020507" pitchFamily="18" charset="2"/>
              </a:rPr>
              <a:t>e</a:t>
            </a:r>
          </a:p>
        </p:txBody>
      </p:sp>
      <p:sp>
        <p:nvSpPr>
          <p:cNvPr id="22" name="Text Box 24"/>
          <p:cNvSpPr txBox="1">
            <a:spLocks noChangeArrowheads="1"/>
          </p:cNvSpPr>
          <p:nvPr/>
        </p:nvSpPr>
        <p:spPr bwMode="auto">
          <a:xfrm>
            <a:off x="2514204" y="3693719"/>
            <a:ext cx="1332236" cy="360000"/>
          </a:xfrm>
          <a:prstGeom prst="rect">
            <a:avLst/>
          </a:prstGeom>
          <a:ln w="12700">
            <a:solidFill>
              <a:srgbClr val="C00000"/>
            </a:solidFill>
          </a:ln>
        </p:spPr>
        <p:txBody>
          <a:bodyPr vert="horz" lIns="0" tIns="10800" rIns="0" bIns="10800" rtlCol="0" anchor="ctr" anchorCtr="0">
            <a:noAutofit/>
          </a:bodyPr>
          <a:lstStyle>
            <a:defPPr>
              <a:defRPr lang="cs-CZ"/>
            </a:defPPr>
            <a:lvl1pPr indent="0" 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b="1"/>
            </a:lvl1pPr>
            <a:lvl2pPr marL="357188" lvl="1" indent="-174625"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–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 marL="539750" indent="-182563"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•"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 marL="712788" indent="-173038"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–"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 marL="895350" indent="-182563"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»"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 marL="2514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9pPr>
          </a:lstStyle>
          <a:p>
            <a:r>
              <a:rPr lang="cs-CZ" sz="1600" dirty="0">
                <a:solidFill>
                  <a:srgbClr val="0000FF"/>
                </a:solidFill>
              </a:rPr>
              <a:t>koeficienty</a:t>
            </a:r>
          </a:p>
        </p:txBody>
      </p:sp>
      <p:sp>
        <p:nvSpPr>
          <p:cNvPr id="23" name="Line 23"/>
          <p:cNvSpPr>
            <a:spLocks noChangeShapeType="1"/>
          </p:cNvSpPr>
          <p:nvPr/>
        </p:nvSpPr>
        <p:spPr bwMode="auto">
          <a:xfrm flipH="1" flipV="1">
            <a:off x="2933279" y="3379790"/>
            <a:ext cx="200025" cy="314325"/>
          </a:xfrm>
          <a:prstGeom prst="line">
            <a:avLst/>
          </a:prstGeom>
          <a:noFill/>
          <a:ln w="76200">
            <a:solidFill>
              <a:srgbClr val="FFD5D5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 dirty="0"/>
          </a:p>
        </p:txBody>
      </p:sp>
      <p:sp>
        <p:nvSpPr>
          <p:cNvPr id="24" name="Line 23"/>
          <p:cNvSpPr>
            <a:spLocks noChangeShapeType="1"/>
          </p:cNvSpPr>
          <p:nvPr/>
        </p:nvSpPr>
        <p:spPr bwMode="auto">
          <a:xfrm flipV="1">
            <a:off x="3276179" y="3405686"/>
            <a:ext cx="102121" cy="317002"/>
          </a:xfrm>
          <a:prstGeom prst="line">
            <a:avLst/>
          </a:prstGeom>
          <a:noFill/>
          <a:ln w="76200">
            <a:solidFill>
              <a:srgbClr val="FFD5D5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 dirty="0"/>
          </a:p>
        </p:txBody>
      </p:sp>
      <p:pic>
        <p:nvPicPr>
          <p:cNvPr id="27" name="Obrázek 26">
            <a:extLst>
              <a:ext uri="{FF2B5EF4-FFF2-40B4-BE49-F238E27FC236}">
                <a16:creationId xmlns:a16="http://schemas.microsoft.com/office/drawing/2014/main" id="{CECD0628-26FC-4F07-BD8B-17A8937D7BFB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932040" y="3684558"/>
            <a:ext cx="3444430" cy="2835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25527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Význam koeficientů přímky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0000FF"/>
                </a:solidFill>
                <a:latin typeface="Symbol" panose="05050102010706020507" pitchFamily="18" charset="2"/>
              </a:rPr>
              <a:t>b</a:t>
            </a:r>
            <a:r>
              <a:rPr lang="cs-CZ" baseline="-25000" dirty="0">
                <a:solidFill>
                  <a:srgbClr val="0000FF"/>
                </a:solidFill>
              </a:rPr>
              <a:t>1</a:t>
            </a:r>
            <a:r>
              <a:rPr lang="cs-CZ" dirty="0"/>
              <a:t> = regresní koeficient – koeficient úměry vlivy </a:t>
            </a:r>
            <a:r>
              <a:rPr lang="cs-CZ" i="1" dirty="0">
                <a:solidFill>
                  <a:srgbClr val="0000FF"/>
                </a:solidFill>
              </a:rPr>
              <a:t>X</a:t>
            </a:r>
            <a:r>
              <a:rPr lang="cs-CZ" dirty="0"/>
              <a:t> na </a:t>
            </a:r>
            <a:r>
              <a:rPr lang="cs-CZ" i="1" dirty="0">
                <a:solidFill>
                  <a:srgbClr val="0000FF"/>
                </a:solidFill>
              </a:rPr>
              <a:t>Y</a:t>
            </a:r>
            <a:r>
              <a:rPr lang="cs-CZ" dirty="0"/>
              <a:t> u každého jednoho případu</a:t>
            </a:r>
          </a:p>
          <a:p>
            <a:pPr lvl="1"/>
            <a:r>
              <a:rPr lang="cs-CZ" dirty="0">
                <a:solidFill>
                  <a:srgbClr val="0000FF"/>
                </a:solidFill>
                <a:latin typeface="Symbol" panose="05050102010706020507" pitchFamily="18" charset="2"/>
              </a:rPr>
              <a:t>b</a:t>
            </a:r>
            <a:r>
              <a:rPr lang="cs-CZ" baseline="-25000" dirty="0">
                <a:solidFill>
                  <a:srgbClr val="0000FF"/>
                </a:solidFill>
              </a:rPr>
              <a:t>1</a:t>
            </a:r>
            <a:r>
              <a:rPr lang="cs-CZ" dirty="0"/>
              <a:t> &gt; 0 – přímka má </a:t>
            </a:r>
            <a:r>
              <a:rPr lang="cs-CZ" dirty="0">
                <a:solidFill>
                  <a:srgbClr val="0000FF"/>
                </a:solidFill>
              </a:rPr>
              <a:t>růstový</a:t>
            </a:r>
            <a:r>
              <a:rPr lang="cs-CZ" dirty="0"/>
              <a:t>/stoupavý trend</a:t>
            </a:r>
          </a:p>
          <a:p>
            <a:pPr lvl="2"/>
            <a:r>
              <a:rPr lang="cs-CZ" dirty="0"/>
              <a:t>kladný trend</a:t>
            </a:r>
          </a:p>
          <a:p>
            <a:pPr lvl="2"/>
            <a:r>
              <a:rPr lang="cs-CZ" dirty="0"/>
              <a:t>s rostoucím </a:t>
            </a:r>
            <a:r>
              <a:rPr lang="cs-CZ" i="1" dirty="0">
                <a:solidFill>
                  <a:srgbClr val="0000FF"/>
                </a:solidFill>
              </a:rPr>
              <a:t>X</a:t>
            </a:r>
            <a:r>
              <a:rPr lang="cs-CZ" dirty="0"/>
              <a:t> roste </a:t>
            </a:r>
            <a:r>
              <a:rPr lang="cs-CZ" i="1" dirty="0">
                <a:solidFill>
                  <a:srgbClr val="0000FF"/>
                </a:solidFill>
              </a:rPr>
              <a:t>Y</a:t>
            </a:r>
          </a:p>
          <a:p>
            <a:pPr lvl="1"/>
            <a:r>
              <a:rPr lang="cs-CZ" dirty="0"/>
              <a:t> </a:t>
            </a:r>
            <a:r>
              <a:rPr lang="cs-CZ" dirty="0">
                <a:solidFill>
                  <a:srgbClr val="0000FF"/>
                </a:solidFill>
                <a:latin typeface="Symbol" panose="05050102010706020507" pitchFamily="18" charset="2"/>
              </a:rPr>
              <a:t>b</a:t>
            </a:r>
            <a:r>
              <a:rPr lang="cs-CZ" baseline="-25000" dirty="0">
                <a:solidFill>
                  <a:srgbClr val="0000FF"/>
                </a:solidFill>
              </a:rPr>
              <a:t>1</a:t>
            </a:r>
            <a:r>
              <a:rPr lang="cs-CZ" dirty="0"/>
              <a:t> &lt; 0 –  pří</a:t>
            </a:r>
          </a:p>
          <a:p>
            <a:pPr lvl="1"/>
            <a:r>
              <a:rPr lang="cs-CZ" dirty="0"/>
              <a:t>přímka má </a:t>
            </a:r>
            <a:r>
              <a:rPr lang="cs-CZ" dirty="0">
                <a:solidFill>
                  <a:srgbClr val="0000FF"/>
                </a:solidFill>
              </a:rPr>
              <a:t>ztrátový</a:t>
            </a:r>
            <a:r>
              <a:rPr lang="cs-CZ" dirty="0"/>
              <a:t>/klesavý trend</a:t>
            </a:r>
          </a:p>
          <a:p>
            <a:pPr lvl="2"/>
            <a:r>
              <a:rPr lang="cs-CZ" dirty="0"/>
              <a:t>záporný trend</a:t>
            </a:r>
          </a:p>
          <a:p>
            <a:pPr lvl="2"/>
            <a:r>
              <a:rPr lang="cs-CZ" dirty="0"/>
              <a:t>s rostoucím </a:t>
            </a:r>
            <a:r>
              <a:rPr lang="cs-CZ" i="1" dirty="0">
                <a:solidFill>
                  <a:srgbClr val="0000FF"/>
                </a:solidFill>
              </a:rPr>
              <a:t>X</a:t>
            </a:r>
            <a:r>
              <a:rPr lang="cs-CZ" dirty="0"/>
              <a:t> klesá </a:t>
            </a:r>
            <a:r>
              <a:rPr lang="cs-CZ" i="1" dirty="0">
                <a:solidFill>
                  <a:srgbClr val="0000FF"/>
                </a:solidFill>
              </a:rPr>
              <a:t>Y</a:t>
            </a:r>
          </a:p>
          <a:p>
            <a:pPr lvl="1"/>
            <a:r>
              <a:rPr lang="cs-CZ" dirty="0">
                <a:solidFill>
                  <a:srgbClr val="0000FF"/>
                </a:solidFill>
                <a:latin typeface="Symbol" panose="05050102010706020507" pitchFamily="18" charset="2"/>
              </a:rPr>
              <a:t>b</a:t>
            </a:r>
            <a:r>
              <a:rPr lang="cs-CZ" baseline="-25000" dirty="0">
                <a:solidFill>
                  <a:srgbClr val="0000FF"/>
                </a:solidFill>
              </a:rPr>
              <a:t>1</a:t>
            </a:r>
            <a:r>
              <a:rPr lang="cs-CZ" dirty="0"/>
              <a:t> = 0 – přímka je </a:t>
            </a:r>
            <a:r>
              <a:rPr lang="cs-CZ" dirty="0">
                <a:solidFill>
                  <a:srgbClr val="0000FF"/>
                </a:solidFill>
              </a:rPr>
              <a:t>rovnoběžná</a:t>
            </a:r>
            <a:r>
              <a:rPr lang="cs-CZ" dirty="0"/>
              <a:t> s osou </a:t>
            </a:r>
            <a:r>
              <a:rPr lang="cs-CZ" i="1" dirty="0">
                <a:solidFill>
                  <a:srgbClr val="0000FF"/>
                </a:solidFill>
              </a:rPr>
              <a:t>X</a:t>
            </a:r>
            <a:r>
              <a:rPr lang="cs-CZ" dirty="0"/>
              <a:t>, absence trendu</a:t>
            </a:r>
          </a:p>
          <a:p>
            <a:pPr lvl="2"/>
            <a:r>
              <a:rPr lang="cs-CZ" dirty="0"/>
              <a:t>s rostoucím </a:t>
            </a:r>
            <a:r>
              <a:rPr lang="cs-CZ" i="1" dirty="0">
                <a:solidFill>
                  <a:srgbClr val="0000FF"/>
                </a:solidFill>
              </a:rPr>
              <a:t>X</a:t>
            </a:r>
            <a:r>
              <a:rPr lang="cs-CZ" dirty="0"/>
              <a:t> se </a:t>
            </a:r>
            <a:r>
              <a:rPr lang="cs-CZ" i="1" dirty="0">
                <a:solidFill>
                  <a:srgbClr val="0000FF"/>
                </a:solidFill>
              </a:rPr>
              <a:t>Y</a:t>
            </a:r>
            <a:r>
              <a:rPr lang="cs-CZ" dirty="0"/>
              <a:t> nemění: nulový trend</a:t>
            </a:r>
          </a:p>
          <a:p>
            <a:pPr lvl="2"/>
            <a:r>
              <a:rPr lang="cs-CZ" dirty="0"/>
              <a:t>hodnota </a:t>
            </a:r>
            <a:r>
              <a:rPr lang="cs-CZ" i="1" dirty="0">
                <a:solidFill>
                  <a:srgbClr val="0000FF"/>
                </a:solidFill>
              </a:rPr>
              <a:t>Y</a:t>
            </a:r>
            <a:r>
              <a:rPr lang="cs-CZ" dirty="0"/>
              <a:t> na </a:t>
            </a:r>
            <a:r>
              <a:rPr lang="cs-CZ" i="1" dirty="0">
                <a:solidFill>
                  <a:srgbClr val="0000FF"/>
                </a:solidFill>
              </a:rPr>
              <a:t>X</a:t>
            </a:r>
            <a:r>
              <a:rPr lang="cs-CZ" dirty="0"/>
              <a:t> </a:t>
            </a:r>
            <a:r>
              <a:rPr lang="cs-CZ" dirty="0">
                <a:solidFill>
                  <a:srgbClr val="0000FF"/>
                </a:solidFill>
              </a:rPr>
              <a:t>nezávisí</a:t>
            </a:r>
          </a:p>
          <a:p>
            <a:r>
              <a:rPr lang="cs-CZ" dirty="0">
                <a:solidFill>
                  <a:srgbClr val="0000FF"/>
                </a:solidFill>
                <a:latin typeface="Symbol" panose="05050102010706020507" pitchFamily="18" charset="2"/>
              </a:rPr>
              <a:t>b</a:t>
            </a:r>
            <a:r>
              <a:rPr lang="cs-CZ" baseline="-25000" dirty="0">
                <a:solidFill>
                  <a:srgbClr val="0000FF"/>
                </a:solidFill>
              </a:rPr>
              <a:t>0</a:t>
            </a:r>
            <a:r>
              <a:rPr lang="cs-CZ" dirty="0"/>
              <a:t> = konstantní člen (posunutí)– hodnota </a:t>
            </a:r>
            <a:r>
              <a:rPr lang="cs-CZ" i="1" dirty="0">
                <a:solidFill>
                  <a:srgbClr val="0000FF"/>
                </a:solidFill>
              </a:rPr>
              <a:t>Y</a:t>
            </a:r>
            <a:r>
              <a:rPr lang="cs-CZ" dirty="0"/>
              <a:t> pro nulové </a:t>
            </a:r>
            <a:r>
              <a:rPr lang="cs-CZ" i="1" dirty="0">
                <a:solidFill>
                  <a:srgbClr val="0000FF"/>
                </a:solidFill>
              </a:rPr>
              <a:t>X</a:t>
            </a:r>
            <a:r>
              <a:rPr lang="cs-CZ" dirty="0"/>
              <a:t> nebo koeficient rovnoměrné změny pro každý případ bez ohledu na jeho </a:t>
            </a:r>
            <a:r>
              <a:rPr lang="cs-CZ" i="1" dirty="0">
                <a:solidFill>
                  <a:srgbClr val="0000FF"/>
                </a:solidFill>
              </a:rPr>
              <a:t>X</a:t>
            </a:r>
            <a:r>
              <a:rPr lang="cs-CZ" dirty="0"/>
              <a:t> hodnotu</a:t>
            </a:r>
          </a:p>
        </p:txBody>
      </p:sp>
    </p:spTree>
    <p:extLst>
      <p:ext uri="{BB962C8B-B14F-4D97-AF65-F5344CB8AC3E}">
        <p14:creationId xmlns:p14="http://schemas.microsoft.com/office/powerpoint/2010/main" val="10078019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Metoda nejmenších čtverců (MNČ)</a:t>
            </a:r>
          </a:p>
        </p:txBody>
      </p:sp>
      <p:graphicFrame>
        <p:nvGraphicFramePr>
          <p:cNvPr id="4" name="Object 1024"/>
          <p:cNvGraphicFramePr>
            <a:graphicFrameLocks noChangeAspect="1"/>
          </p:cNvGraphicFramePr>
          <p:nvPr/>
        </p:nvGraphicFramePr>
        <p:xfrm>
          <a:off x="2251075" y="1162050"/>
          <a:ext cx="4708525" cy="510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Obrázek" r:id="rId2" imgW="3456000" imgH="3242880" progId="StaticEnhancedMetafile">
                  <p:embed/>
                </p:oleObj>
              </mc:Choice>
              <mc:Fallback>
                <p:oleObj name="Obrázek" r:id="rId2" imgW="3456000" imgH="3242880" progId="StaticEnhancedMetafile">
                  <p:embed/>
                  <p:pic>
                    <p:nvPicPr>
                      <p:cNvPr id="4" name="Object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1075" y="1162050"/>
                        <a:ext cx="4708525" cy="51054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0099FF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gradFill rotWithShape="0">
                              <a:gsLst>
                                <a:gs pos="0">
                                  <a:srgbClr val="707070"/>
                                </a:gs>
                                <a:gs pos="50000">
                                  <a:srgbClr val="FFFFFF"/>
                                </a:gs>
                                <a:gs pos="100000">
                                  <a:srgbClr val="707070"/>
                                </a:gs>
                              </a:gsLst>
                              <a:lin ang="2700000" scaled="1"/>
                            </a:gra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68686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Line 4"/>
          <p:cNvSpPr>
            <a:spLocks noChangeShapeType="1"/>
          </p:cNvSpPr>
          <p:nvPr/>
        </p:nvSpPr>
        <p:spPr bwMode="auto">
          <a:xfrm>
            <a:off x="5517340" y="2547938"/>
            <a:ext cx="0" cy="685800"/>
          </a:xfrm>
          <a:prstGeom prst="line">
            <a:avLst/>
          </a:prstGeom>
          <a:noFill/>
          <a:ln w="57150">
            <a:solidFill>
              <a:srgbClr val="00A249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 dirty="0"/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>
            <a:off x="4757198" y="3843338"/>
            <a:ext cx="0" cy="533400"/>
          </a:xfrm>
          <a:prstGeom prst="line">
            <a:avLst/>
          </a:prstGeom>
          <a:noFill/>
          <a:ln w="28575">
            <a:solidFill>
              <a:srgbClr val="00A24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 dirty="0"/>
          </a:p>
        </p:txBody>
      </p:sp>
      <p:sp>
        <p:nvSpPr>
          <p:cNvPr id="7" name="Line 6"/>
          <p:cNvSpPr>
            <a:spLocks noChangeShapeType="1"/>
          </p:cNvSpPr>
          <p:nvPr/>
        </p:nvSpPr>
        <p:spPr bwMode="auto">
          <a:xfrm>
            <a:off x="5908675" y="2547938"/>
            <a:ext cx="0" cy="457200"/>
          </a:xfrm>
          <a:prstGeom prst="line">
            <a:avLst/>
          </a:prstGeom>
          <a:noFill/>
          <a:ln w="28575">
            <a:solidFill>
              <a:srgbClr val="00A24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 dirty="0"/>
          </a:p>
        </p:txBody>
      </p:sp>
      <p:sp>
        <p:nvSpPr>
          <p:cNvPr id="8" name="Line 7"/>
          <p:cNvSpPr>
            <a:spLocks noChangeShapeType="1"/>
          </p:cNvSpPr>
          <p:nvPr/>
        </p:nvSpPr>
        <p:spPr bwMode="auto">
          <a:xfrm>
            <a:off x="5007245" y="3690938"/>
            <a:ext cx="0" cy="914400"/>
          </a:xfrm>
          <a:prstGeom prst="line">
            <a:avLst/>
          </a:prstGeom>
          <a:noFill/>
          <a:ln w="28575">
            <a:solidFill>
              <a:srgbClr val="00A24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 dirty="0"/>
          </a:p>
        </p:txBody>
      </p:sp>
      <p:sp>
        <p:nvSpPr>
          <p:cNvPr id="9" name="Line 8"/>
          <p:cNvSpPr>
            <a:spLocks noChangeShapeType="1"/>
          </p:cNvSpPr>
          <p:nvPr/>
        </p:nvSpPr>
        <p:spPr bwMode="auto">
          <a:xfrm>
            <a:off x="3695025" y="4605338"/>
            <a:ext cx="0" cy="152400"/>
          </a:xfrm>
          <a:prstGeom prst="line">
            <a:avLst/>
          </a:prstGeom>
          <a:noFill/>
          <a:ln w="28575">
            <a:solidFill>
              <a:srgbClr val="00A24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 dirty="0"/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7236296" y="4077072"/>
            <a:ext cx="1669579" cy="319446"/>
          </a:xfrm>
          <a:prstGeom prst="rect">
            <a:avLst/>
          </a:prstGeom>
          <a:noFill/>
          <a:ln w="12700">
            <a:solidFill>
              <a:srgbClr val="C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10000"/>
              </a:spcBef>
            </a:pPr>
            <a:r>
              <a:rPr lang="cs-CZ" dirty="0">
                <a:latin typeface="+mn-lt"/>
              </a:rPr>
              <a:t>f(X) =</a:t>
            </a:r>
            <a:r>
              <a:rPr lang="cs-CZ" dirty="0">
                <a:solidFill>
                  <a:srgbClr val="0000FF"/>
                </a:solidFill>
                <a:latin typeface="Symbol" panose="05050102010706020507" pitchFamily="18" charset="2"/>
              </a:rPr>
              <a:t>b</a:t>
            </a:r>
            <a:r>
              <a:rPr lang="cs-CZ" baseline="-25000" dirty="0">
                <a:solidFill>
                  <a:srgbClr val="0000FF"/>
                </a:solidFill>
                <a:latin typeface="+mn-lt"/>
              </a:rPr>
              <a:t>0</a:t>
            </a:r>
            <a:r>
              <a:rPr lang="cs-CZ" dirty="0">
                <a:latin typeface="+mn-lt"/>
              </a:rPr>
              <a:t> + </a:t>
            </a:r>
            <a:r>
              <a:rPr lang="cs-CZ" dirty="0">
                <a:solidFill>
                  <a:srgbClr val="0000FF"/>
                </a:solidFill>
                <a:latin typeface="Symbol" panose="05050102010706020507" pitchFamily="18" charset="2"/>
              </a:rPr>
              <a:t>b</a:t>
            </a:r>
            <a:r>
              <a:rPr lang="cs-CZ" baseline="-25000" dirty="0">
                <a:solidFill>
                  <a:srgbClr val="0000FF"/>
                </a:solidFill>
                <a:latin typeface="+mn-lt"/>
              </a:rPr>
              <a:t>1</a:t>
            </a:r>
            <a:r>
              <a:rPr lang="cs-CZ" dirty="0">
                <a:latin typeface="+mn-lt"/>
              </a:rPr>
              <a:t>X</a:t>
            </a:r>
          </a:p>
        </p:txBody>
      </p:sp>
      <p:sp>
        <p:nvSpPr>
          <p:cNvPr id="11" name="Line 10"/>
          <p:cNvSpPr>
            <a:spLocks noChangeShapeType="1"/>
          </p:cNvSpPr>
          <p:nvPr/>
        </p:nvSpPr>
        <p:spPr bwMode="auto">
          <a:xfrm flipH="1">
            <a:off x="5580111" y="4221088"/>
            <a:ext cx="1656184" cy="0"/>
          </a:xfrm>
          <a:prstGeom prst="line">
            <a:avLst/>
          </a:prstGeom>
          <a:noFill/>
          <a:ln w="76200">
            <a:solidFill>
              <a:srgbClr val="FECFC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 dirty="0"/>
          </a:p>
        </p:txBody>
      </p:sp>
      <p:sp>
        <p:nvSpPr>
          <p:cNvPr id="12" name="Line 11"/>
          <p:cNvSpPr>
            <a:spLocks noChangeShapeType="1"/>
          </p:cNvSpPr>
          <p:nvPr/>
        </p:nvSpPr>
        <p:spPr bwMode="auto">
          <a:xfrm>
            <a:off x="5517340" y="3386138"/>
            <a:ext cx="0" cy="2057400"/>
          </a:xfrm>
          <a:prstGeom prst="line">
            <a:avLst/>
          </a:prstGeom>
          <a:noFill/>
          <a:ln w="38100">
            <a:solidFill>
              <a:srgbClr val="0099FF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 dirty="0"/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7173913" y="4833938"/>
            <a:ext cx="1189037" cy="338137"/>
          </a:xfrm>
          <a:prstGeom prst="rect">
            <a:avLst/>
          </a:prstGeom>
          <a:noFill/>
          <a:ln w="12700">
            <a:solidFill>
              <a:srgbClr val="C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cs-CZ" sz="1600" dirty="0">
                <a:latin typeface="+mn-lt"/>
              </a:rPr>
              <a:t>hodnota X</a:t>
            </a:r>
          </a:p>
        </p:txBody>
      </p:sp>
      <p:sp>
        <p:nvSpPr>
          <p:cNvPr id="14" name="Line 13"/>
          <p:cNvSpPr>
            <a:spLocks noChangeShapeType="1"/>
          </p:cNvSpPr>
          <p:nvPr/>
        </p:nvSpPr>
        <p:spPr bwMode="auto">
          <a:xfrm flipH="1">
            <a:off x="5627688" y="5138738"/>
            <a:ext cx="1546225" cy="304800"/>
          </a:xfrm>
          <a:prstGeom prst="line">
            <a:avLst/>
          </a:prstGeom>
          <a:noFill/>
          <a:ln w="76200">
            <a:solidFill>
              <a:srgbClr val="FECFC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 dirty="0"/>
          </a:p>
        </p:txBody>
      </p:sp>
      <p:sp>
        <p:nvSpPr>
          <p:cNvPr id="15" name="Line 14"/>
          <p:cNvSpPr>
            <a:spLocks noChangeShapeType="1"/>
          </p:cNvSpPr>
          <p:nvPr/>
        </p:nvSpPr>
        <p:spPr bwMode="auto">
          <a:xfrm flipH="1" flipV="1">
            <a:off x="5556250" y="2852738"/>
            <a:ext cx="1608038" cy="198"/>
          </a:xfrm>
          <a:prstGeom prst="line">
            <a:avLst/>
          </a:prstGeom>
          <a:noFill/>
          <a:ln w="76200">
            <a:solidFill>
              <a:srgbClr val="FECFC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 dirty="0"/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7164288" y="2636912"/>
            <a:ext cx="633412" cy="433387"/>
          </a:xfrm>
          <a:prstGeom prst="rect">
            <a:avLst/>
          </a:prstGeom>
          <a:noFill/>
          <a:ln w="12700">
            <a:solidFill>
              <a:srgbClr val="C00000"/>
            </a:solidFill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cs-CZ" sz="2800" dirty="0">
                <a:solidFill>
                  <a:srgbClr val="0000FF"/>
                </a:solidFill>
                <a:latin typeface="Symbol" panose="05050102010706020507" pitchFamily="18" charset="2"/>
                <a:sym typeface="Symbol" pitchFamily="18" charset="2"/>
              </a:rPr>
              <a:t></a:t>
            </a:r>
            <a:endParaRPr lang="cs-CZ" sz="2800" dirty="0">
              <a:solidFill>
                <a:srgbClr val="0000FF"/>
              </a:solidFill>
              <a:latin typeface="Symbol" panose="05050102010706020507" pitchFamily="18" charset="2"/>
            </a:endParaRPr>
          </a:p>
        </p:txBody>
      </p:sp>
      <p:sp>
        <p:nvSpPr>
          <p:cNvPr id="18" name="Line 17"/>
          <p:cNvSpPr>
            <a:spLocks noChangeShapeType="1"/>
          </p:cNvSpPr>
          <p:nvPr/>
        </p:nvSpPr>
        <p:spPr bwMode="auto">
          <a:xfrm flipH="1" flipV="1">
            <a:off x="3056715" y="3309937"/>
            <a:ext cx="2455626" cy="3749"/>
          </a:xfrm>
          <a:prstGeom prst="line">
            <a:avLst/>
          </a:prstGeom>
          <a:noFill/>
          <a:ln w="28575">
            <a:solidFill>
              <a:srgbClr val="0099FF"/>
            </a:solidFill>
            <a:prstDash val="dash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cs-CZ" dirty="0"/>
          </a:p>
        </p:txBody>
      </p:sp>
      <p:sp>
        <p:nvSpPr>
          <p:cNvPr id="19" name="Text Box 18"/>
          <p:cNvSpPr txBox="1">
            <a:spLocks noChangeArrowheads="1"/>
          </p:cNvSpPr>
          <p:nvPr/>
        </p:nvSpPr>
        <p:spPr bwMode="auto">
          <a:xfrm>
            <a:off x="141288" y="2319338"/>
            <a:ext cx="1898650" cy="338554"/>
          </a:xfrm>
          <a:prstGeom prst="rect">
            <a:avLst/>
          </a:prstGeom>
          <a:noFill/>
          <a:ln w="12700">
            <a:solidFill>
              <a:srgbClr val="C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sz="1600" dirty="0">
                <a:latin typeface="+mn-lt"/>
              </a:rPr>
              <a:t>E(Y|X) = Ŷ = </a:t>
            </a:r>
            <a:r>
              <a:rPr lang="cs-CZ" sz="1600" dirty="0">
                <a:solidFill>
                  <a:srgbClr val="0000FF"/>
                </a:solidFill>
                <a:latin typeface="Symbol" panose="05050102010706020507" pitchFamily="18" charset="2"/>
              </a:rPr>
              <a:t>b</a:t>
            </a:r>
            <a:r>
              <a:rPr lang="cs-CZ" sz="1600" baseline="-25000" dirty="0">
                <a:solidFill>
                  <a:srgbClr val="0000FF"/>
                </a:solidFill>
                <a:latin typeface="+mn-lt"/>
              </a:rPr>
              <a:t>0</a:t>
            </a:r>
            <a:r>
              <a:rPr lang="cs-CZ" sz="1600" dirty="0">
                <a:latin typeface="+mn-lt"/>
              </a:rPr>
              <a:t> + </a:t>
            </a:r>
            <a:r>
              <a:rPr lang="cs-CZ" sz="1600" dirty="0">
                <a:solidFill>
                  <a:srgbClr val="0000FF"/>
                </a:solidFill>
                <a:latin typeface="Symbol" panose="05050102010706020507" pitchFamily="18" charset="2"/>
              </a:rPr>
              <a:t>b</a:t>
            </a:r>
            <a:r>
              <a:rPr lang="cs-CZ" sz="1600" baseline="-25000" dirty="0">
                <a:solidFill>
                  <a:srgbClr val="0000FF"/>
                </a:solidFill>
                <a:latin typeface="+mn-lt"/>
              </a:rPr>
              <a:t>1</a:t>
            </a:r>
            <a:r>
              <a:rPr lang="cs-CZ" sz="1600" dirty="0">
                <a:latin typeface="+mn-lt"/>
              </a:rPr>
              <a:t>X </a:t>
            </a:r>
          </a:p>
        </p:txBody>
      </p:sp>
      <p:sp>
        <p:nvSpPr>
          <p:cNvPr id="20" name="Line 19"/>
          <p:cNvSpPr>
            <a:spLocks noChangeShapeType="1"/>
          </p:cNvSpPr>
          <p:nvPr/>
        </p:nvSpPr>
        <p:spPr bwMode="auto">
          <a:xfrm>
            <a:off x="2051720" y="2636912"/>
            <a:ext cx="1043905" cy="673026"/>
          </a:xfrm>
          <a:prstGeom prst="line">
            <a:avLst/>
          </a:prstGeom>
          <a:noFill/>
          <a:ln w="76200">
            <a:solidFill>
              <a:srgbClr val="FFD5D5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cs-CZ" dirty="0"/>
          </a:p>
        </p:txBody>
      </p:sp>
      <p:sp>
        <p:nvSpPr>
          <p:cNvPr id="21" name="Line 20"/>
          <p:cNvSpPr>
            <a:spLocks noChangeShapeType="1"/>
          </p:cNvSpPr>
          <p:nvPr/>
        </p:nvSpPr>
        <p:spPr bwMode="auto">
          <a:xfrm flipH="1">
            <a:off x="3095624" y="2521998"/>
            <a:ext cx="2421715" cy="0"/>
          </a:xfrm>
          <a:prstGeom prst="line">
            <a:avLst/>
          </a:prstGeom>
          <a:noFill/>
          <a:ln w="28575">
            <a:solidFill>
              <a:srgbClr val="00A249"/>
            </a:solidFill>
            <a:prstDash val="dash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cs-CZ" dirty="0"/>
          </a:p>
        </p:txBody>
      </p:sp>
      <p:sp>
        <p:nvSpPr>
          <p:cNvPr id="22" name="Text Box 21"/>
          <p:cNvSpPr txBox="1">
            <a:spLocks noChangeArrowheads="1"/>
          </p:cNvSpPr>
          <p:nvPr/>
        </p:nvSpPr>
        <p:spPr bwMode="auto">
          <a:xfrm>
            <a:off x="747713" y="1633538"/>
            <a:ext cx="1292225" cy="338137"/>
          </a:xfrm>
          <a:prstGeom prst="rect">
            <a:avLst/>
          </a:prstGeom>
          <a:noFill/>
          <a:ln w="12700">
            <a:solidFill>
              <a:srgbClr val="C00000"/>
            </a:solidFill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sz="1600" dirty="0">
                <a:latin typeface="+mn-lt"/>
              </a:rPr>
              <a:t>hodnota  Y</a:t>
            </a:r>
          </a:p>
        </p:txBody>
      </p:sp>
      <p:sp>
        <p:nvSpPr>
          <p:cNvPr id="23" name="Line 22"/>
          <p:cNvSpPr>
            <a:spLocks noChangeShapeType="1"/>
          </p:cNvSpPr>
          <p:nvPr/>
        </p:nvSpPr>
        <p:spPr bwMode="auto">
          <a:xfrm>
            <a:off x="2051720" y="1988841"/>
            <a:ext cx="985438" cy="588348"/>
          </a:xfrm>
          <a:prstGeom prst="line">
            <a:avLst/>
          </a:prstGeom>
          <a:noFill/>
          <a:ln w="76200">
            <a:solidFill>
              <a:srgbClr val="FFD5D5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cs-CZ" dirty="0"/>
          </a:p>
        </p:txBody>
      </p:sp>
      <p:sp>
        <p:nvSpPr>
          <p:cNvPr id="24" name="Oval 23"/>
          <p:cNvSpPr>
            <a:spLocks noChangeArrowheads="1"/>
          </p:cNvSpPr>
          <p:nvPr/>
        </p:nvSpPr>
        <p:spPr bwMode="auto">
          <a:xfrm>
            <a:off x="5385713" y="2292350"/>
            <a:ext cx="279400" cy="509588"/>
          </a:xfrm>
          <a:prstGeom prst="ellipse">
            <a:avLst/>
          </a:prstGeom>
          <a:noFill/>
          <a:ln w="28575">
            <a:solidFill>
              <a:srgbClr val="0099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pPr algn="ctr"/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ovéPole 28"/>
              <p:cNvSpPr txBox="1"/>
              <p:nvPr/>
            </p:nvSpPr>
            <p:spPr>
              <a:xfrm>
                <a:off x="467544" y="4077072"/>
                <a:ext cx="1585914" cy="914400"/>
              </a:xfrm>
              <a:prstGeom prst="rect">
                <a:avLst/>
              </a:prstGeom>
              <a:ln w="76200">
                <a:solidFill>
                  <a:srgbClr val="0099FF"/>
                </a:solidFill>
                <a:miter lim="800000"/>
              </a:ln>
            </p:spPr>
            <p:txBody>
              <a:bodyPr vert="horz" wrap="none" lIns="91440" tIns="0" rIns="90000" bIns="0" rtlCol="0" anchor="ctr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cs-CZ" sz="20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cs-CZ" sz="200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2000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p>
                              <m:r>
                                <a:rPr lang="cs-CZ" sz="2000" b="0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cs-CZ" sz="2000" i="1" smtClean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→</m:t>
                      </m:r>
                      <m:r>
                        <m:rPr>
                          <m:sty m:val="p"/>
                        </m:rPr>
                        <a:rPr lang="cs-CZ" sz="2000" b="0" i="0" smtClean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min</m:t>
                      </m:r>
                    </m:oMath>
                  </m:oMathPara>
                </a14:m>
                <a:endParaRPr lang="cs-CZ" sz="20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29" name="TextovéPole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4077072"/>
                <a:ext cx="1585914" cy="91440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 w="76200">
                <a:solidFill>
                  <a:srgbClr val="0099FF"/>
                </a:solidFill>
                <a:miter lim="800000"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48041003"/>
      </p:ext>
    </p:extLst>
  </p:cSld>
  <p:clrMapOvr>
    <a:masterClrMapping/>
  </p:clrMapOvr>
</p:sld>
</file>

<file path=ppt/theme/theme1.xml><?xml version="1.0" encoding="utf-8"?>
<a:theme xmlns:a="http://schemas.openxmlformats.org/drawingml/2006/main" name="Vyuka">
  <a:themeElements>
    <a:clrScheme name="acrea">
      <a:dk1>
        <a:sysClr val="windowText" lastClr="000000"/>
      </a:dk1>
      <a:lt1>
        <a:sysClr val="window" lastClr="FFFFFF"/>
      </a:lt1>
      <a:dk2>
        <a:srgbClr val="406CAE"/>
      </a:dk2>
      <a:lt2>
        <a:srgbClr val="F2F2F2"/>
      </a:lt2>
      <a:accent1>
        <a:srgbClr val="A5A5A5"/>
      </a:accent1>
      <a:accent2>
        <a:srgbClr val="FFED00"/>
      </a:accent2>
      <a:accent3>
        <a:srgbClr val="00A096"/>
      </a:accent3>
      <a:accent4>
        <a:srgbClr val="8C7B70"/>
      </a:accent4>
      <a:accent5>
        <a:srgbClr val="A6589A"/>
      </a:accent5>
      <a:accent6>
        <a:srgbClr val="F29400"/>
      </a:accent6>
      <a:hlink>
        <a:srgbClr val="406CAE"/>
      </a:hlink>
      <a:folHlink>
        <a:srgbClr val="3F3F3F"/>
      </a:folHlink>
    </a:clrScheme>
    <a:fontScheme name="acrea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BF003DD8-0058-40D7-AF19-0B586996754B}" vid="{4E25A8CD-A496-4C4D-9F1A-DF922186E0AA}"/>
    </a:ext>
  </a:extLst>
</a:theme>
</file>

<file path=ppt/theme/theme2.xml><?xml version="1.0" encoding="utf-8"?>
<a:theme xmlns:a="http://schemas.openxmlformats.org/drawingml/2006/main" name="Sablona Acrea_úvod_CZ">
  <a:themeElements>
    <a:clrScheme name="Acrea_barvy">
      <a:dk1>
        <a:sysClr val="windowText" lastClr="000000"/>
      </a:dk1>
      <a:lt1>
        <a:sysClr val="window" lastClr="FFFFFF"/>
      </a:lt1>
      <a:dk2>
        <a:srgbClr val="406CAE"/>
      </a:dk2>
      <a:lt2>
        <a:srgbClr val="F2F2F2"/>
      </a:lt2>
      <a:accent1>
        <a:srgbClr val="A5A5A5"/>
      </a:accent1>
      <a:accent2>
        <a:srgbClr val="FFED00"/>
      </a:accent2>
      <a:accent3>
        <a:srgbClr val="00A096"/>
      </a:accent3>
      <a:accent4>
        <a:srgbClr val="8C7B70"/>
      </a:accent4>
      <a:accent5>
        <a:srgbClr val="A6589A"/>
      </a:accent5>
      <a:accent6>
        <a:srgbClr val="EE9837"/>
      </a:accent6>
      <a:hlink>
        <a:srgbClr val="406CAE"/>
      </a:hlink>
      <a:folHlink>
        <a:srgbClr val="3F3F3F"/>
      </a:folHlink>
    </a:clrScheme>
    <a:fontScheme name="acrea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Vlastní návrh">
  <a:themeElements>
    <a:clrScheme name="Acrea_barvy">
      <a:dk1>
        <a:sysClr val="windowText" lastClr="000000"/>
      </a:dk1>
      <a:lt1>
        <a:sysClr val="window" lastClr="FFFFFF"/>
      </a:lt1>
      <a:dk2>
        <a:srgbClr val="406CAE"/>
      </a:dk2>
      <a:lt2>
        <a:srgbClr val="F2F2F2"/>
      </a:lt2>
      <a:accent1>
        <a:srgbClr val="A5A5A5"/>
      </a:accent1>
      <a:accent2>
        <a:srgbClr val="FFED00"/>
      </a:accent2>
      <a:accent3>
        <a:srgbClr val="00A096"/>
      </a:accent3>
      <a:accent4>
        <a:srgbClr val="8C7B70"/>
      </a:accent4>
      <a:accent5>
        <a:srgbClr val="A6589A"/>
      </a:accent5>
      <a:accent6>
        <a:srgbClr val="EE9837"/>
      </a:accent6>
      <a:hlink>
        <a:srgbClr val="406CAE"/>
      </a:hlink>
      <a:folHlink>
        <a:srgbClr val="3F3F3F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Vlastn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Vyuka_cislo_snim_2021</Template>
  <TotalTime>7962</TotalTime>
  <Words>2083</Words>
  <Application>Microsoft Office PowerPoint</Application>
  <PresentationFormat>Předvádění na obrazovce (4:3)</PresentationFormat>
  <Paragraphs>277</Paragraphs>
  <Slides>24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4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34" baseType="lpstr">
      <vt:lpstr>Arial</vt:lpstr>
      <vt:lpstr>Calibri</vt:lpstr>
      <vt:lpstr>Cambria Math</vt:lpstr>
      <vt:lpstr>Symbol</vt:lpstr>
      <vt:lpstr>Tahoma</vt:lpstr>
      <vt:lpstr>Vyuka</vt:lpstr>
      <vt:lpstr>Sablona Acrea_úvod_CZ</vt:lpstr>
      <vt:lpstr>Vlastní návrh</vt:lpstr>
      <vt:lpstr>1_Vlastní návrh</vt:lpstr>
      <vt:lpstr>Obrázek</vt:lpstr>
      <vt:lpstr>Regresní analýza </vt:lpstr>
      <vt:lpstr>Úlohy a otázky</vt:lpstr>
      <vt:lpstr>Internet prodlužuje život</vt:lpstr>
      <vt:lpstr>Regresní analýza: jednosměrný vztah</vt:lpstr>
      <vt:lpstr>Popis vztahu rovnicí</vt:lpstr>
      <vt:lpstr>Chyba rovnice</vt:lpstr>
      <vt:lpstr>Model přímky – obvyklá volba</vt:lpstr>
      <vt:lpstr>Význam koeficientů přímky</vt:lpstr>
      <vt:lpstr>Metoda nejmenších čtverců (MNČ)</vt:lpstr>
      <vt:lpstr>Vlastnosti přímky získané MNČ</vt:lpstr>
      <vt:lpstr>Odhad na základě výběru</vt:lpstr>
      <vt:lpstr>Vlastnosti odhadu MNČ</vt:lpstr>
      <vt:lpstr>Koeficient determinace</vt:lpstr>
      <vt:lpstr>Testování významnosti modelu: ANOVA</vt:lpstr>
      <vt:lpstr>Testy významnosti koeficientů</vt:lpstr>
      <vt:lpstr>Normalita residuí</vt:lpstr>
      <vt:lpstr>Testy významnosti koeficientů – ukázka</vt:lpstr>
      <vt:lpstr>Lineární regresní analýza – více prediktorů </vt:lpstr>
      <vt:lpstr>R2,R a R2adj</vt:lpstr>
      <vt:lpstr>Výběr proměnných</vt:lpstr>
      <vt:lpstr>Automatický výběr proměnných</vt:lpstr>
      <vt:lpstr>Forward – ukázka</vt:lpstr>
      <vt:lpstr>Backward – ukázka</vt:lpstr>
      <vt:lpstr>Doporučení při budování modelu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Korelační analýza souvislost, souběžnost, příčinnost</dc:title>
  <dc:creator>Brom Ondřej</dc:creator>
  <cp:lastModifiedBy>Ondrušková Bronislava</cp:lastModifiedBy>
  <cp:revision>38</cp:revision>
  <dcterms:created xsi:type="dcterms:W3CDTF">2021-11-15T10:19:03Z</dcterms:created>
  <dcterms:modified xsi:type="dcterms:W3CDTF">2022-10-19T08:04:26Z</dcterms:modified>
</cp:coreProperties>
</file>