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6" r:id="rId4"/>
    <p:sldId id="267" r:id="rId5"/>
    <p:sldId id="265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63" r:id="rId16"/>
  </p:sldIdLst>
  <p:sldSz cx="9144000" cy="5143500" type="screen16x9"/>
  <p:notesSz cx="6858000" cy="9144000"/>
  <p:custDataLst>
    <p:tags r:id="rId1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3" y="80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927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4897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669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691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860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224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034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709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116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2815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4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903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307871"/>
                </a:solidFill>
              </a:defRPr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4008DE5-A60E-4243-8C9C-3A5FF532C2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876" y="91600"/>
            <a:ext cx="1311628" cy="109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opf/cz/file/cul/498e3252-d77e-4807-977d-024f4839c1f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0787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84576" cy="237626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studia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011910"/>
            <a:ext cx="3888432" cy="5760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Metodologie vědecké práce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299942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Iveta Palečková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37D8CC9-8599-4194-B51D-CC030F918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528" y="195486"/>
            <a:ext cx="2664000" cy="2196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8352928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disertace musí mít také strukturu, kterou očekává oponent, (který jí podle toho hodnotí)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(Co? Proč? Pro koho? Motivace) 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Teoretická východiska (současný stav poznání problematiky) 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práce, výzkumné otázky a pracovní hypotézy 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Použité vědecké metody zkoumání, výzkumná metodologie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výsledky disertace 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Zhodnocení výsledků a jejich přínosů pro teorii a praxi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pro případný další výzkum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 (Co a jak bylo vyřešeno) 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Použitá literatura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publikace </a:t>
            </a:r>
          </a:p>
          <a:p>
            <a:pPr algn="just"/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056784" cy="43204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Dizertační práce</a:t>
            </a:r>
          </a:p>
        </p:txBody>
      </p:sp>
    </p:spTree>
    <p:extLst>
      <p:ext uri="{BB962C8B-B14F-4D97-AF65-F5344CB8AC3E}">
        <p14:creationId xmlns:p14="http://schemas.microsoft.com/office/powerpoint/2010/main" val="2304174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8352928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056784" cy="43204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Doporučený postup zpracování disertace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D30D5E7-1BFB-4351-AEB5-F60AC50EE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843558"/>
            <a:ext cx="5904656" cy="374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734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8352928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úvodem k provádění výzkumu pro doktorské studium</a:t>
            </a: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jsou výchozí orientací, studenti si musí problematiku samostatně nastudovat z literatury</a:t>
            </a: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úspěšné ukončení doktorského studia je zapotřebí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PUBLIKOVAT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PROVÁDĚT VÝZKUM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NAPSAT ZPRÁVU O VÝZKUMU = DIZERTAČNÍ PRÁCI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056784" cy="43204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Metodologie vědecké práce</a:t>
            </a:r>
          </a:p>
        </p:txBody>
      </p:sp>
    </p:spTree>
    <p:extLst>
      <p:ext uri="{BB962C8B-B14F-4D97-AF65-F5344CB8AC3E}">
        <p14:creationId xmlns:p14="http://schemas.microsoft.com/office/powerpoint/2010/main" val="2514415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8424936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Orientace v metodologii vědecké práce</a:t>
            </a: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obsahující návrh výzkumu pro řešení vlastní dizertační práce</a:t>
            </a:r>
          </a:p>
          <a:p>
            <a:pPr algn="just"/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Termíny zkoušky: 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domluvy </a:t>
            </a:r>
          </a:p>
          <a:p>
            <a:pPr algn="just"/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056784" cy="43204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Požadavky ke zkoušce</a:t>
            </a:r>
          </a:p>
        </p:txBody>
      </p:sp>
    </p:spTree>
    <p:extLst>
      <p:ext uri="{BB962C8B-B14F-4D97-AF65-F5344CB8AC3E}">
        <p14:creationId xmlns:p14="http://schemas.microsoft.com/office/powerpoint/2010/main" val="3199730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15566"/>
            <a:ext cx="8424936" cy="36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Rozsah: 15-20 stran + přílohy, obhajoba u zkoušky. </a:t>
            </a:r>
          </a:p>
          <a:p>
            <a:pPr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Obsah:</a:t>
            </a:r>
          </a:p>
          <a:p>
            <a:pPr lvl="1" algn="just"/>
            <a:r>
              <a:rPr lang="cs-CZ" sz="1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Připravujeme „Návrh výzkumu“ = podklad pro Teze ke státní doktorské zkoušce</a:t>
            </a:r>
          </a:p>
          <a:p>
            <a:pPr lvl="1" algn="just"/>
            <a:r>
              <a:rPr lang="cs-CZ" sz="1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Vyjděme ze struktury tezí pro státní doktorskou zkoušku</a:t>
            </a:r>
          </a:p>
          <a:p>
            <a:pPr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Úvod do problematiky (vymezení tématu práce) </a:t>
            </a:r>
          </a:p>
          <a:p>
            <a:pPr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Současný stav poznání řešené problematiky (teoretická východiska, stav výzkumu) </a:t>
            </a:r>
          </a:p>
          <a:p>
            <a:pPr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Vymezení předmětu zkoumání, výzkumné otázky, cíl(e) dizertační práce, hypotézy, návrh použitých metod práce, charakteristika a způsob sběru dat, atd. podle zaměření dizertační práce </a:t>
            </a:r>
          </a:p>
          <a:p>
            <a:pPr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Dílčí dosavadní výsledky dizertační práce (například pilotní průzkum) </a:t>
            </a:r>
          </a:p>
          <a:p>
            <a:pPr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Návrh osnovy dizertační práce </a:t>
            </a:r>
          </a:p>
          <a:p>
            <a:pPr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Seznam použitých pramenů a literatury citované podle platné normy </a:t>
            </a:r>
          </a:p>
          <a:p>
            <a:pPr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Přílohy </a:t>
            </a:r>
          </a:p>
          <a:p>
            <a:pPr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Přehled publikovaných prací autora </a:t>
            </a:r>
          </a:p>
          <a:p>
            <a:pPr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Rozšíříme o časový harmonogram</a:t>
            </a:r>
          </a:p>
          <a:p>
            <a:pPr algn="just"/>
            <a:endParaRPr lang="cs-CZ" sz="1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056784" cy="43204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Struktura 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3617183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27784" y="2317898"/>
            <a:ext cx="4536504" cy="507703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03598"/>
            <a:ext cx="8424936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studia v doktorském programu:</a:t>
            </a:r>
          </a:p>
          <a:p>
            <a:pPr lvl="1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získávání vědomostí, které se dají jednoduše využít v praktickém životě,</a:t>
            </a:r>
          </a:p>
          <a:p>
            <a:pPr lvl="1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doktorský program nemůže ani nahradit profesní vzdělávání, kterého je třeba k výkonu povolání mimo sféru výzkumu a vysokého školství.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08712" cy="576064"/>
          </a:xfrm>
          <a:prstGeom prst="rect">
            <a:avLst/>
          </a:prstGeom>
        </p:spPr>
        <p:txBody>
          <a:bodyPr/>
          <a:lstStyle/>
          <a:p>
            <a:r>
              <a:rPr lang="pl-PL" dirty="0">
                <a:solidFill>
                  <a:srgbClr val="307871"/>
                </a:solidFill>
              </a:rPr>
              <a:t>Co je cílem doktorského studia?</a:t>
            </a:r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8424936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Posláním doktorského programu je náročná individuální vědecká příprava s důrazem na metodologii vědy a schopnost realizace základního výzkumu.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Samotné studium se musí odehrávat ve vědecky stimulujícím prostředí, student musí být od začátku členem výzkumného týmu a být v úzkém kontaktu se svým školitelem.</a:t>
            </a:r>
          </a:p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Klíčem ke kvalitě je tedy úzké propojení doktorského studijního programu s výzkumnou činností instituce, jež je profilovaná a dlouhodobě koncepčně budovaná, opírá se o významné osobnosti daného oboru a má kvalitní zahraniční vědeckou spolupráci.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08712" cy="576064"/>
          </a:xfrm>
          <a:prstGeom prst="rect">
            <a:avLst/>
          </a:prstGeom>
        </p:spPr>
        <p:txBody>
          <a:bodyPr/>
          <a:lstStyle/>
          <a:p>
            <a:r>
              <a:rPr lang="pl-PL" dirty="0">
                <a:solidFill>
                  <a:srgbClr val="307871"/>
                </a:solidFill>
              </a:rPr>
              <a:t>Co je cílem doktorského studia?</a:t>
            </a:r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55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8424936" cy="33843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https://www.slu.cz/opf/cz/file/cul/498e3252-d77e-4807-977d-024f4839c1f3</a:t>
            </a:r>
            <a:r>
              <a:rPr 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08712" cy="576064"/>
          </a:xfrm>
          <a:prstGeom prst="rect">
            <a:avLst/>
          </a:prstGeom>
        </p:spPr>
        <p:txBody>
          <a:bodyPr/>
          <a:lstStyle/>
          <a:p>
            <a:r>
              <a:rPr lang="pl-PL" dirty="0">
                <a:solidFill>
                  <a:srgbClr val="307871"/>
                </a:solidFill>
              </a:rPr>
              <a:t>Pokyn děkana č. 14/2023</a:t>
            </a:r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71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03598"/>
            <a:ext cx="8424936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Teze ke státní doktorské zkoušce (20 - 40 s.)</a:t>
            </a:r>
          </a:p>
          <a:p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Autoreferát k dizertační práci (max. 20 s.)</a:t>
            </a:r>
          </a:p>
          <a:p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Doktorská dizertační práce (cca 90-150 s.)</a:t>
            </a:r>
          </a:p>
          <a:p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 na webu oddělení </a:t>
            </a:r>
            <a:r>
              <a:rPr lang="cs-CZ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VaV</a:t>
            </a:r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doktorské studium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056784" cy="43204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Písemné výstupy pro ukončení studia</a:t>
            </a:r>
          </a:p>
        </p:txBody>
      </p:sp>
    </p:spTree>
    <p:extLst>
      <p:ext uri="{BB962C8B-B14F-4D97-AF65-F5344CB8AC3E}">
        <p14:creationId xmlns:p14="http://schemas.microsoft.com/office/powerpoint/2010/main" val="904848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71550"/>
            <a:ext cx="8352928" cy="3744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 (20-40 stran), obsah: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 (vymezení tématu práce)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Současný stav poznání řešené problematiky (teoretická východiska, stav výzkumu)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Vymezení předmětu a metod zkoumání, výzkumné otázky, cíl(e) dizertační práce, hypotézy, návrh použitých metod práce, charakteristika a způsob sběru dat, atd. podle zaměření dizertační práce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Dílčí dosavadní výsledky dizertační práce (například pilotní průzkum) 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osnovy dizertační práce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použitých pramenů a literatury citované podle platné normy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Přílohy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publikovaných prací autora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056784" cy="43204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Struktura tezí k SDZ (= Návrh výzkumu)</a:t>
            </a:r>
          </a:p>
        </p:txBody>
      </p:sp>
    </p:spTree>
    <p:extLst>
      <p:ext uri="{BB962C8B-B14F-4D97-AF65-F5344CB8AC3E}">
        <p14:creationId xmlns:p14="http://schemas.microsoft.com/office/powerpoint/2010/main" val="128255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71550"/>
            <a:ext cx="8352928" cy="3744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o VŠ</a:t>
            </a:r>
          </a:p>
          <a:p>
            <a:pPr lvl="1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Disertační práce musí obsahovat původní a uveřejněné výsledky nebo výsledky přijaté k uveřejnění</a:t>
            </a:r>
          </a:p>
          <a:p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Pokyn děkana 8/2023</a:t>
            </a:r>
          </a:p>
          <a:p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je zpravidla původní ucelené pojednání. </a:t>
            </a:r>
          </a:p>
          <a:p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dizertační práci lze výjimečně uznat i soubor publikací nebo ke zveřejnění přijatých rukopisů opatřených integrujícím textem. </a:t>
            </a:r>
          </a:p>
          <a:p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Publikacemi v tomto případě rozumíme </a:t>
            </a:r>
          </a:p>
          <a:p>
            <a:pPr lvl="1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články ve významných recenzovaných časopisech s impakt faktorem evidovaných v databázi Web </a:t>
            </a:r>
            <a:r>
              <a:rPr lang="cs-CZ" sz="15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Science společnosti Thomson Reuters nebo </a:t>
            </a:r>
          </a:p>
          <a:p>
            <a:pPr lvl="1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vědecké recenzované monografie vydané v  uznávaných vydavatelstvích.</a:t>
            </a:r>
          </a:p>
          <a:p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056784" cy="43204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Dizertační práce</a:t>
            </a:r>
          </a:p>
        </p:txBody>
      </p:sp>
    </p:spTree>
    <p:extLst>
      <p:ext uri="{BB962C8B-B14F-4D97-AF65-F5344CB8AC3E}">
        <p14:creationId xmlns:p14="http://schemas.microsoft.com/office/powerpoint/2010/main" val="1090360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15566"/>
            <a:ext cx="8424936" cy="36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disertace stojí na třech pilířích</a:t>
            </a:r>
          </a:p>
          <a:p>
            <a:pPr algn="just"/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Současný stav poznání světa – teoretická východiska (</a:t>
            </a:r>
            <a:r>
              <a:rPr lang="cs-CZ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desk</a:t>
            </a:r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Jak by to mělo být?</a:t>
            </a: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Poznání reality v dané oblasti výzkumu (</a:t>
            </a:r>
            <a:r>
              <a:rPr lang="cs-CZ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Jak to ve skutečnosti je?</a:t>
            </a: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zkušenosti z praktického řešení problémů (</a:t>
            </a:r>
            <a:r>
              <a:rPr lang="cs-CZ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ethnographic</a:t>
            </a:r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Jak jsem to poznal já?   </a:t>
            </a:r>
          </a:p>
          <a:p>
            <a:pPr algn="just"/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056784" cy="43204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Dizertační práce</a:t>
            </a:r>
          </a:p>
        </p:txBody>
      </p:sp>
    </p:spTree>
    <p:extLst>
      <p:ext uri="{BB962C8B-B14F-4D97-AF65-F5344CB8AC3E}">
        <p14:creationId xmlns:p14="http://schemas.microsoft.com/office/powerpoint/2010/main" val="3680011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059582"/>
            <a:ext cx="8352928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a zkušební řád doktorských studijních programů Slezské univerzity v Opavě, Obchodně podnikatelské fakulty v Karviné stanoví doporučený obsah disertační práce následovně: </a:t>
            </a: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„Vlastní text disertační práce zpravidla obsahuje 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o současném stavu řešené problematiky, 	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a obsah práce, 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zpracování, 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výsledky disertační práce s uvedením nových poznatků,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konkrétní závěry pro rozvoj vědního oboru a pro realizaci v praxi </a:t>
            </a:r>
          </a:p>
          <a:p>
            <a:pPr lvl="1" algn="just"/>
            <a:r>
              <a:rPr 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použitou literaturu vztahující se k tématu disertace.“ </a:t>
            </a:r>
          </a:p>
          <a:p>
            <a:pPr algn="just"/>
            <a:r>
              <a:rPr lang="cs-CZ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 90-150 stran.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056784" cy="432048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307871"/>
                </a:solidFill>
              </a:rPr>
              <a:t>Dizertační práce</a:t>
            </a:r>
          </a:p>
        </p:txBody>
      </p:sp>
    </p:spTree>
    <p:extLst>
      <p:ext uri="{BB962C8B-B14F-4D97-AF65-F5344CB8AC3E}">
        <p14:creationId xmlns:p14="http://schemas.microsoft.com/office/powerpoint/2010/main" val="6811123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4f4d211d-bb41-4da6-b84a-ac9ac811eb2e"/>
</p:tagLst>
</file>

<file path=ppt/theme/theme1.xml><?xml version="1.0" encoding="utf-8"?>
<a:theme xmlns:a="http://schemas.openxmlformats.org/drawingml/2006/main" name="SLU">
  <a:themeElements>
    <a:clrScheme name="SLU-text">
      <a:dk1>
        <a:srgbClr val="981E3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2315</TotalTime>
  <Words>845</Words>
  <Application>Microsoft Office PowerPoint</Application>
  <PresentationFormat>Předvádění na obrazovce (16:9)</PresentationFormat>
  <Paragraphs>122</Paragraphs>
  <Slides>15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SLU</vt:lpstr>
      <vt:lpstr>Úvod do studia</vt:lpstr>
      <vt:lpstr>Co je cílem doktorského studia?</vt:lpstr>
      <vt:lpstr>Co je cílem doktorského studia?</vt:lpstr>
      <vt:lpstr>Pokyn děkana č. 14/2023</vt:lpstr>
      <vt:lpstr>Písemné výstupy pro ukončení studia</vt:lpstr>
      <vt:lpstr>Struktura tezí k SDZ (= Návrh výzkumu)</vt:lpstr>
      <vt:lpstr>Dizertační práce</vt:lpstr>
      <vt:lpstr>Dizertační práce</vt:lpstr>
      <vt:lpstr>Dizertační práce</vt:lpstr>
      <vt:lpstr>Dizertační práce</vt:lpstr>
      <vt:lpstr>Doporučený postup zpracování disertace</vt:lpstr>
      <vt:lpstr>Metodologie vědecké práce</vt:lpstr>
      <vt:lpstr>Požadavky ke zkoušce</vt:lpstr>
      <vt:lpstr>Struktura seminární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Iveta Palečková</cp:lastModifiedBy>
  <cp:revision>56</cp:revision>
  <dcterms:created xsi:type="dcterms:W3CDTF">2016-07-06T15:42:34Z</dcterms:created>
  <dcterms:modified xsi:type="dcterms:W3CDTF">2023-10-26T16:33:19Z</dcterms:modified>
</cp:coreProperties>
</file>