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441" r:id="rId2"/>
    <p:sldId id="449" r:id="rId3"/>
    <p:sldId id="434" r:id="rId4"/>
    <p:sldId id="450" r:id="rId5"/>
    <p:sldId id="433" r:id="rId6"/>
    <p:sldId id="451" r:id="rId7"/>
    <p:sldId id="459" r:id="rId8"/>
    <p:sldId id="452" r:id="rId9"/>
    <p:sldId id="453" r:id="rId10"/>
    <p:sldId id="414" r:id="rId11"/>
    <p:sldId id="467" r:id="rId12"/>
    <p:sldId id="473" r:id="rId13"/>
    <p:sldId id="474" r:id="rId14"/>
    <p:sldId id="475" r:id="rId15"/>
    <p:sldId id="468" r:id="rId16"/>
    <p:sldId id="470" r:id="rId17"/>
    <p:sldId id="469" r:id="rId18"/>
    <p:sldId id="466" r:id="rId19"/>
    <p:sldId id="471" r:id="rId20"/>
    <p:sldId id="472" r:id="rId21"/>
    <p:sldId id="454" r:id="rId22"/>
    <p:sldId id="458" r:id="rId23"/>
    <p:sldId id="457" r:id="rId24"/>
    <p:sldId id="456" r:id="rId25"/>
    <p:sldId id="455" r:id="rId26"/>
    <p:sldId id="460" r:id="rId27"/>
    <p:sldId id="461" r:id="rId28"/>
    <p:sldId id="462" r:id="rId29"/>
    <p:sldId id="463" r:id="rId30"/>
    <p:sldId id="464" r:id="rId31"/>
    <p:sldId id="465" r:id="rId32"/>
    <p:sldId id="416" r:id="rId33"/>
    <p:sldId id="435" r:id="rId34"/>
    <p:sldId id="418" r:id="rId35"/>
    <p:sldId id="437" r:id="rId36"/>
    <p:sldId id="421" r:id="rId37"/>
    <p:sldId id="440" r:id="rId38"/>
    <p:sldId id="423" r:id="rId39"/>
    <p:sldId id="424" r:id="rId40"/>
    <p:sldId id="426" r:id="rId41"/>
    <p:sldId id="427" r:id="rId42"/>
    <p:sldId id="429" r:id="rId43"/>
    <p:sldId id="430" r:id="rId44"/>
    <p:sldId id="432" r:id="rId45"/>
    <p:sldId id="442" r:id="rId46"/>
    <p:sldId id="448" r:id="rId47"/>
    <p:sldId id="443" r:id="rId48"/>
    <p:sldId id="444" r:id="rId49"/>
    <p:sldId id="447" r:id="rId50"/>
  </p:sldIdLst>
  <p:sldSz cx="9144000" cy="6858000" type="screen4x3"/>
  <p:notesSz cx="7104063" cy="10234613"/>
  <p:custDataLst>
    <p:tags r:id="rId5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00CC"/>
    <a:srgbClr val="CCECFF"/>
    <a:srgbClr val="FFFFCC"/>
    <a:srgbClr val="000000"/>
    <a:srgbClr val="FF3399"/>
    <a:srgbClr val="99CCFF"/>
    <a:srgbClr val="EAEAEA"/>
    <a:srgbClr val="FF00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3" d="100"/>
          <a:sy n="63" d="100"/>
        </p:scale>
        <p:origin x="77" y="4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33348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gs" Target="tags/tag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A234F0-E048-44C4-ABBB-7C55F7C983BB}" type="doc">
      <dgm:prSet loTypeId="urn:microsoft.com/office/officeart/2005/8/layout/orgChart1" loCatId="hierarchy" qsTypeId="urn:microsoft.com/office/officeart/2005/8/quickstyle/simple3" qsCatId="simple" csTypeId="urn:microsoft.com/office/officeart/2005/8/colors/accent4_2" csCatId="accent4" phldr="1"/>
      <dgm:spPr/>
    </dgm:pt>
    <dgm:pt modelId="{C89B095E-146E-42F1-BBAF-91C6E4551B5F}">
      <dgm:prSet custT="1"/>
      <dgm:spPr/>
      <dgm:t>
        <a:bodyPr/>
        <a:lstStyle/>
        <a:p>
          <a:pPr marR="0" algn="ctr" rtl="0">
            <a:spcBef>
              <a:spcPts val="0"/>
            </a:spcBef>
            <a:spcAft>
              <a:spcPts val="0"/>
            </a:spcAft>
          </a:pPr>
          <a:r>
            <a:rPr lang="cs-CZ" sz="2400" b="0" i="0" u="none" strike="noStrike" baseline="0" dirty="0">
              <a:latin typeface="+mn-lt"/>
            </a:rPr>
            <a:t>Zvolte téma a prozkoumejte literaturu</a:t>
          </a:r>
          <a:endParaRPr lang="en-GB" sz="2400" dirty="0">
            <a:latin typeface="+mn-lt"/>
          </a:endParaRPr>
        </a:p>
      </dgm:t>
    </dgm:pt>
    <dgm:pt modelId="{60327D50-D56D-4987-B386-E739CF643663}" type="parTrans" cxnId="{ED9B7DA7-557F-47C7-91C3-E59B2F08A6E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A52FE8D7-310A-44B6-BBD1-67196A01B7E6}" type="sibTrans" cxnId="{ED9B7DA7-557F-47C7-91C3-E59B2F08A6E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61DA3EB1-C5C5-4416-8099-CAA264D4E8D4}">
      <dgm:prSet custT="1"/>
      <dgm:spPr/>
      <dgm:t>
        <a:bodyPr/>
        <a:lstStyle/>
        <a:p>
          <a:pPr marR="0" algn="ctr" rtl="0">
            <a:spcBef>
              <a:spcPts val="0"/>
            </a:spcBef>
            <a:spcAft>
              <a:spcPts val="0"/>
            </a:spcAft>
          </a:pPr>
          <a:r>
            <a:rPr lang="cs-CZ" sz="2400" b="0" i="0" u="none" strike="noStrike" baseline="0" dirty="0">
              <a:latin typeface="+mn-lt"/>
            </a:rPr>
            <a:t>Zpracujte přehled – rešerši literatury a formulujte výzkumnou otázku</a:t>
          </a:r>
          <a:endParaRPr lang="en-GB" sz="2400" dirty="0">
            <a:latin typeface="+mn-lt"/>
          </a:endParaRPr>
        </a:p>
      </dgm:t>
    </dgm:pt>
    <dgm:pt modelId="{D54FF5F9-FEA2-4781-8F3F-FFDB37680A60}" type="parTrans" cxnId="{2D87F7C6-A0E7-4F9D-ACF1-45E1B84DBE7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8D81EF13-EE1F-4F64-9898-531F402E2D15}" type="sibTrans" cxnId="{2D87F7C6-A0E7-4F9D-ACF1-45E1B84DBE7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3C651EDB-148B-47D5-B68F-39E58DD474AB}">
      <dgm:prSet custT="1"/>
      <dgm:spPr/>
      <dgm:t>
        <a:bodyPr/>
        <a:lstStyle/>
        <a:p>
          <a:pPr marR="0" algn="ctr" rtl="0">
            <a:spcBef>
              <a:spcPts val="0"/>
            </a:spcBef>
            <a:spcAft>
              <a:spcPts val="0"/>
            </a:spcAft>
          </a:pPr>
          <a:r>
            <a:rPr lang="cs-CZ" sz="2400" b="0" i="0" u="none" strike="noStrike" baseline="0" dirty="0">
              <a:latin typeface="+mn-lt"/>
            </a:rPr>
            <a:t>Navrhněte design výzkumu, naplánujte </a:t>
          </a:r>
        </a:p>
        <a:p>
          <a:pPr marR="0" algn="ctr" rtl="0">
            <a:spcBef>
              <a:spcPts val="0"/>
            </a:spcBef>
            <a:spcAft>
              <a:spcPts val="0"/>
            </a:spcAft>
          </a:pPr>
          <a:r>
            <a:rPr lang="cs-CZ" sz="2400" b="0" i="0" u="none" strike="noStrike" baseline="0" dirty="0">
              <a:latin typeface="+mn-lt"/>
            </a:rPr>
            <a:t>a zpracujte návrh výzkumu</a:t>
          </a:r>
          <a:endParaRPr lang="en-GB" sz="2400" b="0" i="0" u="none" strike="noStrike" baseline="0" dirty="0">
            <a:latin typeface="+mn-lt"/>
          </a:endParaRPr>
        </a:p>
      </dgm:t>
    </dgm:pt>
    <dgm:pt modelId="{B1F8FDD4-BECD-4080-A703-1B15FE838B1B}" type="parTrans" cxnId="{D0613E88-9AE8-4111-8DC8-90F2B7D29B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E0AD923A-57AF-43D8-9E74-5B1F1E4960D2}" type="sibTrans" cxnId="{D0613E88-9AE8-4111-8DC8-90F2B7D29B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CF743F92-AB1E-4533-A7F6-83797796CF1B}">
      <dgm:prSet custT="1"/>
      <dgm:spPr/>
      <dgm:t>
        <a:bodyPr/>
        <a:lstStyle/>
        <a:p>
          <a:pPr marR="0" algn="ctr" rtl="0">
            <a:spcBef>
              <a:spcPts val="0"/>
            </a:spcBef>
            <a:spcAft>
              <a:spcPts val="0"/>
            </a:spcAft>
          </a:pPr>
          <a:r>
            <a:rPr lang="cs-CZ" sz="2400" b="0" i="0" u="none" strike="noStrike" baseline="0" dirty="0">
              <a:latin typeface="+mn-lt"/>
            </a:rPr>
            <a:t>Proveďte sběr dat</a:t>
          </a:r>
          <a:endParaRPr lang="en-GB" sz="2400" b="0" i="0" u="none" strike="noStrike" baseline="0" dirty="0">
            <a:latin typeface="+mn-lt"/>
          </a:endParaRPr>
        </a:p>
      </dgm:t>
    </dgm:pt>
    <dgm:pt modelId="{AD0086F7-6A88-4DCB-AF98-2C91DB5D0D15}" type="parTrans" cxnId="{83ABCE14-CE5D-40A8-9CAF-7FE14BA2276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FC455361-67F8-4358-82D6-6215CA6AA02E}" type="sibTrans" cxnId="{83ABCE14-CE5D-40A8-9CAF-7FE14BA2276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D7638C5F-4332-4CA9-B143-D4F329F84C12}">
      <dgm:prSet custT="1"/>
      <dgm:spPr/>
      <dgm:t>
        <a:bodyPr/>
        <a:lstStyle/>
        <a:p>
          <a:pPr marR="0" algn="ctr" rtl="0">
            <a:spcBef>
              <a:spcPts val="0"/>
            </a:spcBef>
            <a:spcAft>
              <a:spcPts val="0"/>
            </a:spcAft>
          </a:pPr>
          <a:r>
            <a:rPr lang="cs-CZ" sz="2400" b="0" i="0" u="none" strike="noStrike" baseline="0" dirty="0">
              <a:latin typeface="+mn-lt"/>
            </a:rPr>
            <a:t>Analýza a interpretace výzkumných dat</a:t>
          </a:r>
          <a:endParaRPr lang="en-GB" sz="2400" dirty="0">
            <a:latin typeface="+mn-lt"/>
          </a:endParaRPr>
        </a:p>
      </dgm:t>
    </dgm:pt>
    <dgm:pt modelId="{4CA16A6D-73E9-4238-968D-A38F4AAE808F}" type="parTrans" cxnId="{ED8EB3DE-DD48-4D3C-831B-4004FFEAD42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B997EEC7-D5B7-4D94-AA96-EF431DB7D721}" type="sibTrans" cxnId="{ED8EB3DE-DD48-4D3C-831B-4004FFEAD42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F9DE3D18-DE0F-4673-9AB3-097BBC863D0F}">
      <dgm:prSet custT="1"/>
      <dgm:spPr/>
      <dgm:t>
        <a:bodyPr/>
        <a:lstStyle/>
        <a:p>
          <a:pPr marR="0" algn="ctr" rtl="0">
            <a:spcBef>
              <a:spcPts val="0"/>
            </a:spcBef>
            <a:spcAft>
              <a:spcPts val="0"/>
            </a:spcAft>
          </a:pPr>
          <a:r>
            <a:rPr lang="cs-CZ" sz="2400" b="0" i="0" u="none" strike="noStrike" baseline="0" dirty="0">
              <a:latin typeface="+mn-lt"/>
            </a:rPr>
            <a:t>Psaní výstupů (dizertace, výzkumná zpráva)</a:t>
          </a:r>
          <a:endParaRPr lang="en-GB" sz="2400" dirty="0">
            <a:latin typeface="+mn-lt"/>
          </a:endParaRPr>
        </a:p>
      </dgm:t>
    </dgm:pt>
    <dgm:pt modelId="{24FEAF80-4015-4FF5-90F2-9DAC04C71522}" type="parTrans" cxnId="{279D5DCA-9D74-4ADC-AD1E-6D2D20DC857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4757F1E7-6D10-47CF-8E00-504F0AE2490D}" type="sibTrans" cxnId="{279D5DCA-9D74-4ADC-AD1E-6D2D20DC857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n-GB" sz="2400">
            <a:solidFill>
              <a:schemeClr val="bg1"/>
            </a:solidFill>
            <a:latin typeface="+mn-lt"/>
          </a:endParaRPr>
        </a:p>
      </dgm:t>
    </dgm:pt>
    <dgm:pt modelId="{EEEDC421-468C-4698-B430-2A8AF5AA5E22}" type="pres">
      <dgm:prSet presAssocID="{2CA234F0-E048-44C4-ABBB-7C55F7C983B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AABFCB0-2969-4A56-9E73-6B266C3104F7}" type="pres">
      <dgm:prSet presAssocID="{C89B095E-146E-42F1-BBAF-91C6E4551B5F}" presName="hierRoot1" presStyleCnt="0">
        <dgm:presLayoutVars>
          <dgm:hierBranch/>
        </dgm:presLayoutVars>
      </dgm:prSet>
      <dgm:spPr/>
    </dgm:pt>
    <dgm:pt modelId="{D54B6B94-606D-4379-94C1-0BB22F831D8C}" type="pres">
      <dgm:prSet presAssocID="{C89B095E-146E-42F1-BBAF-91C6E4551B5F}" presName="rootComposite1" presStyleCnt="0"/>
      <dgm:spPr/>
    </dgm:pt>
    <dgm:pt modelId="{599C3BC1-588B-4A69-9A06-AFA4EC420394}" type="pres">
      <dgm:prSet presAssocID="{C89B095E-146E-42F1-BBAF-91C6E4551B5F}" presName="rootText1" presStyleLbl="node0" presStyleIdx="0" presStyleCnt="1" custScaleX="490710">
        <dgm:presLayoutVars>
          <dgm:chPref val="3"/>
        </dgm:presLayoutVars>
      </dgm:prSet>
      <dgm:spPr/>
    </dgm:pt>
    <dgm:pt modelId="{1E525423-E7DA-4FC0-98AC-6B9D99523F2B}" type="pres">
      <dgm:prSet presAssocID="{C89B095E-146E-42F1-BBAF-91C6E4551B5F}" presName="rootConnector1" presStyleLbl="node1" presStyleIdx="0" presStyleCnt="0"/>
      <dgm:spPr/>
    </dgm:pt>
    <dgm:pt modelId="{0E0E1AE0-CB13-4D55-B32C-0571ADE69CD9}" type="pres">
      <dgm:prSet presAssocID="{C89B095E-146E-42F1-BBAF-91C6E4551B5F}" presName="hierChild2" presStyleCnt="0"/>
      <dgm:spPr/>
    </dgm:pt>
    <dgm:pt modelId="{00178545-A030-4B46-B7BD-B19670FFF8C9}" type="pres">
      <dgm:prSet presAssocID="{D54FF5F9-FEA2-4781-8F3F-FFDB37680A60}" presName="Name35" presStyleLbl="parChTrans1D2" presStyleIdx="0" presStyleCnt="1"/>
      <dgm:spPr/>
    </dgm:pt>
    <dgm:pt modelId="{9604A937-F665-4B7F-9526-FFF341334C0F}" type="pres">
      <dgm:prSet presAssocID="{61DA3EB1-C5C5-4416-8099-CAA264D4E8D4}" presName="hierRoot2" presStyleCnt="0">
        <dgm:presLayoutVars>
          <dgm:hierBranch/>
        </dgm:presLayoutVars>
      </dgm:prSet>
      <dgm:spPr/>
    </dgm:pt>
    <dgm:pt modelId="{AA52AEA0-C64A-4408-8F7D-A5797B44A2D8}" type="pres">
      <dgm:prSet presAssocID="{61DA3EB1-C5C5-4416-8099-CAA264D4E8D4}" presName="rootComposite" presStyleCnt="0"/>
      <dgm:spPr/>
    </dgm:pt>
    <dgm:pt modelId="{932F0F80-DDA3-4CD9-AE58-5364DBE693A0}" type="pres">
      <dgm:prSet presAssocID="{61DA3EB1-C5C5-4416-8099-CAA264D4E8D4}" presName="rootText" presStyleLbl="node2" presStyleIdx="0" presStyleCnt="1" custScaleX="490710">
        <dgm:presLayoutVars>
          <dgm:chPref val="3"/>
        </dgm:presLayoutVars>
      </dgm:prSet>
      <dgm:spPr/>
    </dgm:pt>
    <dgm:pt modelId="{FDEDFCC0-16F9-4BCE-ACF9-09438793F2F9}" type="pres">
      <dgm:prSet presAssocID="{61DA3EB1-C5C5-4416-8099-CAA264D4E8D4}" presName="rootConnector" presStyleLbl="node2" presStyleIdx="0" presStyleCnt="1"/>
      <dgm:spPr/>
    </dgm:pt>
    <dgm:pt modelId="{F91B77B8-F971-455B-9E90-2014DA796D97}" type="pres">
      <dgm:prSet presAssocID="{61DA3EB1-C5C5-4416-8099-CAA264D4E8D4}" presName="hierChild4" presStyleCnt="0"/>
      <dgm:spPr/>
    </dgm:pt>
    <dgm:pt modelId="{57404C5C-B0CD-42B9-9F7F-E2066C91E0B4}" type="pres">
      <dgm:prSet presAssocID="{B1F8FDD4-BECD-4080-A703-1B15FE838B1B}" presName="Name35" presStyleLbl="parChTrans1D3" presStyleIdx="0" presStyleCnt="1"/>
      <dgm:spPr/>
    </dgm:pt>
    <dgm:pt modelId="{CB396A70-2CCB-4238-A5BB-4E116819BA61}" type="pres">
      <dgm:prSet presAssocID="{3C651EDB-148B-47D5-B68F-39E58DD474AB}" presName="hierRoot2" presStyleCnt="0">
        <dgm:presLayoutVars>
          <dgm:hierBranch/>
        </dgm:presLayoutVars>
      </dgm:prSet>
      <dgm:spPr/>
    </dgm:pt>
    <dgm:pt modelId="{2EDFF525-9D8B-4792-B630-E675ABECF2A6}" type="pres">
      <dgm:prSet presAssocID="{3C651EDB-148B-47D5-B68F-39E58DD474AB}" presName="rootComposite" presStyleCnt="0"/>
      <dgm:spPr/>
    </dgm:pt>
    <dgm:pt modelId="{9133DD60-AF73-49A5-9FAE-0A409B5FFABA}" type="pres">
      <dgm:prSet presAssocID="{3C651EDB-148B-47D5-B68F-39E58DD474AB}" presName="rootText" presStyleLbl="node3" presStyleIdx="0" presStyleCnt="1" custScaleX="490710">
        <dgm:presLayoutVars>
          <dgm:chPref val="3"/>
        </dgm:presLayoutVars>
      </dgm:prSet>
      <dgm:spPr/>
    </dgm:pt>
    <dgm:pt modelId="{538C31DB-85A4-45BC-88F5-0337317DA960}" type="pres">
      <dgm:prSet presAssocID="{3C651EDB-148B-47D5-B68F-39E58DD474AB}" presName="rootConnector" presStyleLbl="node3" presStyleIdx="0" presStyleCnt="1"/>
      <dgm:spPr/>
    </dgm:pt>
    <dgm:pt modelId="{88A65C50-68BF-4DBB-823A-252FD9DB4841}" type="pres">
      <dgm:prSet presAssocID="{3C651EDB-148B-47D5-B68F-39E58DD474AB}" presName="hierChild4" presStyleCnt="0"/>
      <dgm:spPr/>
    </dgm:pt>
    <dgm:pt modelId="{67BBCE73-A2C1-4F5D-BD79-D625AF2253A7}" type="pres">
      <dgm:prSet presAssocID="{AD0086F7-6A88-4DCB-AF98-2C91DB5D0D15}" presName="Name35" presStyleLbl="parChTrans1D4" presStyleIdx="0" presStyleCnt="3"/>
      <dgm:spPr/>
    </dgm:pt>
    <dgm:pt modelId="{ABD7A392-8029-4211-B681-1F828A00DD68}" type="pres">
      <dgm:prSet presAssocID="{CF743F92-AB1E-4533-A7F6-83797796CF1B}" presName="hierRoot2" presStyleCnt="0">
        <dgm:presLayoutVars>
          <dgm:hierBranch/>
        </dgm:presLayoutVars>
      </dgm:prSet>
      <dgm:spPr/>
    </dgm:pt>
    <dgm:pt modelId="{22886BB7-F121-4140-B630-26115EB74AA8}" type="pres">
      <dgm:prSet presAssocID="{CF743F92-AB1E-4533-A7F6-83797796CF1B}" presName="rootComposite" presStyleCnt="0"/>
      <dgm:spPr/>
    </dgm:pt>
    <dgm:pt modelId="{5C7646FE-9BA8-4027-9EFF-5374E365741C}" type="pres">
      <dgm:prSet presAssocID="{CF743F92-AB1E-4533-A7F6-83797796CF1B}" presName="rootText" presStyleLbl="node4" presStyleIdx="0" presStyleCnt="3" custScaleX="490710">
        <dgm:presLayoutVars>
          <dgm:chPref val="3"/>
        </dgm:presLayoutVars>
      </dgm:prSet>
      <dgm:spPr/>
    </dgm:pt>
    <dgm:pt modelId="{F8FC893E-65CA-4B2C-B2E6-3516BC0BE696}" type="pres">
      <dgm:prSet presAssocID="{CF743F92-AB1E-4533-A7F6-83797796CF1B}" presName="rootConnector" presStyleLbl="node4" presStyleIdx="0" presStyleCnt="3"/>
      <dgm:spPr/>
    </dgm:pt>
    <dgm:pt modelId="{E81B924D-7C89-4DFF-92AA-084BA4F472E7}" type="pres">
      <dgm:prSet presAssocID="{CF743F92-AB1E-4533-A7F6-83797796CF1B}" presName="hierChild4" presStyleCnt="0"/>
      <dgm:spPr/>
    </dgm:pt>
    <dgm:pt modelId="{5862DE23-082D-4321-BC52-A57409554438}" type="pres">
      <dgm:prSet presAssocID="{4CA16A6D-73E9-4238-968D-A38F4AAE808F}" presName="Name35" presStyleLbl="parChTrans1D4" presStyleIdx="1" presStyleCnt="3"/>
      <dgm:spPr/>
    </dgm:pt>
    <dgm:pt modelId="{82CC2802-78B3-42B0-962D-7247383AD729}" type="pres">
      <dgm:prSet presAssocID="{D7638C5F-4332-4CA9-B143-D4F329F84C12}" presName="hierRoot2" presStyleCnt="0">
        <dgm:presLayoutVars>
          <dgm:hierBranch/>
        </dgm:presLayoutVars>
      </dgm:prSet>
      <dgm:spPr/>
    </dgm:pt>
    <dgm:pt modelId="{C501B3B6-2BEC-430B-8C31-4F92B2CAAD7A}" type="pres">
      <dgm:prSet presAssocID="{D7638C5F-4332-4CA9-B143-D4F329F84C12}" presName="rootComposite" presStyleCnt="0"/>
      <dgm:spPr/>
    </dgm:pt>
    <dgm:pt modelId="{33ED74AD-3571-4018-A3F6-7C9CF31AC2F3}" type="pres">
      <dgm:prSet presAssocID="{D7638C5F-4332-4CA9-B143-D4F329F84C12}" presName="rootText" presStyleLbl="node4" presStyleIdx="1" presStyleCnt="3" custScaleX="490710">
        <dgm:presLayoutVars>
          <dgm:chPref val="3"/>
        </dgm:presLayoutVars>
      </dgm:prSet>
      <dgm:spPr/>
    </dgm:pt>
    <dgm:pt modelId="{13244CB9-8F82-4C33-98EA-7FA2E2894C84}" type="pres">
      <dgm:prSet presAssocID="{D7638C5F-4332-4CA9-B143-D4F329F84C12}" presName="rootConnector" presStyleLbl="node4" presStyleIdx="1" presStyleCnt="3"/>
      <dgm:spPr/>
    </dgm:pt>
    <dgm:pt modelId="{E95B301F-CE89-481F-9F80-1134EA16F602}" type="pres">
      <dgm:prSet presAssocID="{D7638C5F-4332-4CA9-B143-D4F329F84C12}" presName="hierChild4" presStyleCnt="0"/>
      <dgm:spPr/>
    </dgm:pt>
    <dgm:pt modelId="{5679BF78-DF18-41E1-9734-8EC25344B003}" type="pres">
      <dgm:prSet presAssocID="{24FEAF80-4015-4FF5-90F2-9DAC04C71522}" presName="Name35" presStyleLbl="parChTrans1D4" presStyleIdx="2" presStyleCnt="3"/>
      <dgm:spPr/>
    </dgm:pt>
    <dgm:pt modelId="{7D4FF227-9CF2-4B45-99F7-04CAE4D46268}" type="pres">
      <dgm:prSet presAssocID="{F9DE3D18-DE0F-4673-9AB3-097BBC863D0F}" presName="hierRoot2" presStyleCnt="0">
        <dgm:presLayoutVars>
          <dgm:hierBranch/>
        </dgm:presLayoutVars>
      </dgm:prSet>
      <dgm:spPr/>
    </dgm:pt>
    <dgm:pt modelId="{02E150BD-87F6-4F95-AF4C-6E4E5492D8E0}" type="pres">
      <dgm:prSet presAssocID="{F9DE3D18-DE0F-4673-9AB3-097BBC863D0F}" presName="rootComposite" presStyleCnt="0"/>
      <dgm:spPr/>
    </dgm:pt>
    <dgm:pt modelId="{A75E5AB6-5DAD-41F9-A12E-184410C55FEB}" type="pres">
      <dgm:prSet presAssocID="{F9DE3D18-DE0F-4673-9AB3-097BBC863D0F}" presName="rootText" presStyleLbl="node4" presStyleIdx="2" presStyleCnt="3" custScaleX="490710">
        <dgm:presLayoutVars>
          <dgm:chPref val="3"/>
        </dgm:presLayoutVars>
      </dgm:prSet>
      <dgm:spPr/>
    </dgm:pt>
    <dgm:pt modelId="{467791B0-B8E3-4DC4-B348-EC7E4EB36060}" type="pres">
      <dgm:prSet presAssocID="{F9DE3D18-DE0F-4673-9AB3-097BBC863D0F}" presName="rootConnector" presStyleLbl="node4" presStyleIdx="2" presStyleCnt="3"/>
      <dgm:spPr/>
    </dgm:pt>
    <dgm:pt modelId="{3AB04F5D-46DB-42C0-B2D6-23E277731974}" type="pres">
      <dgm:prSet presAssocID="{F9DE3D18-DE0F-4673-9AB3-097BBC863D0F}" presName="hierChild4" presStyleCnt="0"/>
      <dgm:spPr/>
    </dgm:pt>
    <dgm:pt modelId="{A82E76F0-5A25-47E6-8247-2B9C9EE3294C}" type="pres">
      <dgm:prSet presAssocID="{F9DE3D18-DE0F-4673-9AB3-097BBC863D0F}" presName="hierChild5" presStyleCnt="0"/>
      <dgm:spPr/>
    </dgm:pt>
    <dgm:pt modelId="{384C6E4B-AE68-422D-821A-48CF68FDAB10}" type="pres">
      <dgm:prSet presAssocID="{D7638C5F-4332-4CA9-B143-D4F329F84C12}" presName="hierChild5" presStyleCnt="0"/>
      <dgm:spPr/>
    </dgm:pt>
    <dgm:pt modelId="{BE1921B8-420A-46C8-8869-FF9ACAF8F529}" type="pres">
      <dgm:prSet presAssocID="{CF743F92-AB1E-4533-A7F6-83797796CF1B}" presName="hierChild5" presStyleCnt="0"/>
      <dgm:spPr/>
    </dgm:pt>
    <dgm:pt modelId="{5449CA22-7878-458A-8B39-C57A3B2BF0AC}" type="pres">
      <dgm:prSet presAssocID="{3C651EDB-148B-47D5-B68F-39E58DD474AB}" presName="hierChild5" presStyleCnt="0"/>
      <dgm:spPr/>
    </dgm:pt>
    <dgm:pt modelId="{E98B6A94-888D-4FEC-A213-AFAF234F410B}" type="pres">
      <dgm:prSet presAssocID="{61DA3EB1-C5C5-4416-8099-CAA264D4E8D4}" presName="hierChild5" presStyleCnt="0"/>
      <dgm:spPr/>
    </dgm:pt>
    <dgm:pt modelId="{B79EB9B1-A185-4D46-85FA-DDF630BA3A08}" type="pres">
      <dgm:prSet presAssocID="{C89B095E-146E-42F1-BBAF-91C6E4551B5F}" presName="hierChild3" presStyleCnt="0"/>
      <dgm:spPr/>
    </dgm:pt>
  </dgm:ptLst>
  <dgm:cxnLst>
    <dgm:cxn modelId="{9B744412-8829-43DF-83CD-DDE5B6205F4A}" type="presOf" srcId="{C89B095E-146E-42F1-BBAF-91C6E4551B5F}" destId="{1E525423-E7DA-4FC0-98AC-6B9D99523F2B}" srcOrd="1" destOrd="0" presId="urn:microsoft.com/office/officeart/2005/8/layout/orgChart1"/>
    <dgm:cxn modelId="{83ABCE14-CE5D-40A8-9CAF-7FE14BA22768}" srcId="{3C651EDB-148B-47D5-B68F-39E58DD474AB}" destId="{CF743F92-AB1E-4533-A7F6-83797796CF1B}" srcOrd="0" destOrd="0" parTransId="{AD0086F7-6A88-4DCB-AF98-2C91DB5D0D15}" sibTransId="{FC455361-67F8-4358-82D6-6215CA6AA02E}"/>
    <dgm:cxn modelId="{A159EB16-9395-4877-A807-478C716847BB}" type="presOf" srcId="{3C651EDB-148B-47D5-B68F-39E58DD474AB}" destId="{538C31DB-85A4-45BC-88F5-0337317DA960}" srcOrd="1" destOrd="0" presId="urn:microsoft.com/office/officeart/2005/8/layout/orgChart1"/>
    <dgm:cxn modelId="{403CED18-E726-4C12-8713-916611AAC866}" type="presOf" srcId="{C89B095E-146E-42F1-BBAF-91C6E4551B5F}" destId="{599C3BC1-588B-4A69-9A06-AFA4EC420394}" srcOrd="0" destOrd="0" presId="urn:microsoft.com/office/officeart/2005/8/layout/orgChart1"/>
    <dgm:cxn modelId="{1DE6F518-DF10-44F0-AAC7-9F353095E2C9}" type="presOf" srcId="{CF743F92-AB1E-4533-A7F6-83797796CF1B}" destId="{5C7646FE-9BA8-4027-9EFF-5374E365741C}" srcOrd="0" destOrd="0" presId="urn:microsoft.com/office/officeart/2005/8/layout/orgChart1"/>
    <dgm:cxn modelId="{6B372E1B-DB05-42CA-8FE7-63FF8C65FF52}" type="presOf" srcId="{F9DE3D18-DE0F-4673-9AB3-097BBC863D0F}" destId="{467791B0-B8E3-4DC4-B348-EC7E4EB36060}" srcOrd="1" destOrd="0" presId="urn:microsoft.com/office/officeart/2005/8/layout/orgChart1"/>
    <dgm:cxn modelId="{56B36A24-F5FE-4DDF-A442-D0E15CC6A827}" type="presOf" srcId="{24FEAF80-4015-4FF5-90F2-9DAC04C71522}" destId="{5679BF78-DF18-41E1-9734-8EC25344B003}" srcOrd="0" destOrd="0" presId="urn:microsoft.com/office/officeart/2005/8/layout/orgChart1"/>
    <dgm:cxn modelId="{9E3C2727-A851-487B-800C-000AB2D69C4D}" type="presOf" srcId="{F9DE3D18-DE0F-4673-9AB3-097BBC863D0F}" destId="{A75E5AB6-5DAD-41F9-A12E-184410C55FEB}" srcOrd="0" destOrd="0" presId="urn:microsoft.com/office/officeart/2005/8/layout/orgChart1"/>
    <dgm:cxn modelId="{F32FF132-CBB8-49BA-9567-5FE2B5F37C6B}" type="presOf" srcId="{4CA16A6D-73E9-4238-968D-A38F4AAE808F}" destId="{5862DE23-082D-4321-BC52-A57409554438}" srcOrd="0" destOrd="0" presId="urn:microsoft.com/office/officeart/2005/8/layout/orgChart1"/>
    <dgm:cxn modelId="{D3AA0B35-DDBD-4543-B58F-1488AC818D3D}" type="presOf" srcId="{61DA3EB1-C5C5-4416-8099-CAA264D4E8D4}" destId="{932F0F80-DDA3-4CD9-AE58-5364DBE693A0}" srcOrd="0" destOrd="0" presId="urn:microsoft.com/office/officeart/2005/8/layout/orgChart1"/>
    <dgm:cxn modelId="{F4259E61-B77A-472A-BCC4-B77314F2C316}" type="presOf" srcId="{D7638C5F-4332-4CA9-B143-D4F329F84C12}" destId="{13244CB9-8F82-4C33-98EA-7FA2E2894C84}" srcOrd="1" destOrd="0" presId="urn:microsoft.com/office/officeart/2005/8/layout/orgChart1"/>
    <dgm:cxn modelId="{D0613E88-9AE8-4111-8DC8-90F2B7D29BA6}" srcId="{61DA3EB1-C5C5-4416-8099-CAA264D4E8D4}" destId="{3C651EDB-148B-47D5-B68F-39E58DD474AB}" srcOrd="0" destOrd="0" parTransId="{B1F8FDD4-BECD-4080-A703-1B15FE838B1B}" sibTransId="{E0AD923A-57AF-43D8-9E74-5B1F1E4960D2}"/>
    <dgm:cxn modelId="{AD0C369F-9232-4640-B349-C515D370F35B}" type="presOf" srcId="{B1F8FDD4-BECD-4080-A703-1B15FE838B1B}" destId="{57404C5C-B0CD-42B9-9F7F-E2066C91E0B4}" srcOrd="0" destOrd="0" presId="urn:microsoft.com/office/officeart/2005/8/layout/orgChart1"/>
    <dgm:cxn modelId="{ED9B7DA7-557F-47C7-91C3-E59B2F08A6EE}" srcId="{2CA234F0-E048-44C4-ABBB-7C55F7C983BB}" destId="{C89B095E-146E-42F1-BBAF-91C6E4551B5F}" srcOrd="0" destOrd="0" parTransId="{60327D50-D56D-4987-B386-E739CF643663}" sibTransId="{A52FE8D7-310A-44B6-BBD1-67196A01B7E6}"/>
    <dgm:cxn modelId="{DF5C6BAC-A87F-46E9-8F33-0854DCE224EE}" type="presOf" srcId="{D54FF5F9-FEA2-4781-8F3F-FFDB37680A60}" destId="{00178545-A030-4B46-B7BD-B19670FFF8C9}" srcOrd="0" destOrd="0" presId="urn:microsoft.com/office/officeart/2005/8/layout/orgChart1"/>
    <dgm:cxn modelId="{E63881BD-1AE6-4959-9AC3-14B7739CA7E0}" type="presOf" srcId="{61DA3EB1-C5C5-4416-8099-CAA264D4E8D4}" destId="{FDEDFCC0-16F9-4BCE-ACF9-09438793F2F9}" srcOrd="1" destOrd="0" presId="urn:microsoft.com/office/officeart/2005/8/layout/orgChart1"/>
    <dgm:cxn modelId="{861E77C2-A83C-4F89-A363-58CE18E7AF68}" type="presOf" srcId="{2CA234F0-E048-44C4-ABBB-7C55F7C983BB}" destId="{EEEDC421-468C-4698-B430-2A8AF5AA5E22}" srcOrd="0" destOrd="0" presId="urn:microsoft.com/office/officeart/2005/8/layout/orgChart1"/>
    <dgm:cxn modelId="{2D87F7C6-A0E7-4F9D-ACF1-45E1B84DBE73}" srcId="{C89B095E-146E-42F1-BBAF-91C6E4551B5F}" destId="{61DA3EB1-C5C5-4416-8099-CAA264D4E8D4}" srcOrd="0" destOrd="0" parTransId="{D54FF5F9-FEA2-4781-8F3F-FFDB37680A60}" sibTransId="{8D81EF13-EE1F-4F64-9898-531F402E2D15}"/>
    <dgm:cxn modelId="{279D5DCA-9D74-4ADC-AD1E-6D2D20DC8577}" srcId="{D7638C5F-4332-4CA9-B143-D4F329F84C12}" destId="{F9DE3D18-DE0F-4673-9AB3-097BBC863D0F}" srcOrd="0" destOrd="0" parTransId="{24FEAF80-4015-4FF5-90F2-9DAC04C71522}" sibTransId="{4757F1E7-6D10-47CF-8E00-504F0AE2490D}"/>
    <dgm:cxn modelId="{C9FD1CCE-99A0-44A5-AED8-041B2EA1B852}" type="presOf" srcId="{CF743F92-AB1E-4533-A7F6-83797796CF1B}" destId="{F8FC893E-65CA-4B2C-B2E6-3516BC0BE696}" srcOrd="1" destOrd="0" presId="urn:microsoft.com/office/officeart/2005/8/layout/orgChart1"/>
    <dgm:cxn modelId="{ED8EB3DE-DD48-4D3C-831B-4004FFEAD42D}" srcId="{CF743F92-AB1E-4533-A7F6-83797796CF1B}" destId="{D7638C5F-4332-4CA9-B143-D4F329F84C12}" srcOrd="0" destOrd="0" parTransId="{4CA16A6D-73E9-4238-968D-A38F4AAE808F}" sibTransId="{B997EEC7-D5B7-4D94-AA96-EF431DB7D721}"/>
    <dgm:cxn modelId="{5B53EEE1-91AF-47DC-9041-A941144705F9}" type="presOf" srcId="{AD0086F7-6A88-4DCB-AF98-2C91DB5D0D15}" destId="{67BBCE73-A2C1-4F5D-BD79-D625AF2253A7}" srcOrd="0" destOrd="0" presId="urn:microsoft.com/office/officeart/2005/8/layout/orgChart1"/>
    <dgm:cxn modelId="{E8913DE3-E6E4-458D-B803-40F7438100CB}" type="presOf" srcId="{D7638C5F-4332-4CA9-B143-D4F329F84C12}" destId="{33ED74AD-3571-4018-A3F6-7C9CF31AC2F3}" srcOrd="0" destOrd="0" presId="urn:microsoft.com/office/officeart/2005/8/layout/orgChart1"/>
    <dgm:cxn modelId="{A339F1F1-AB46-4FFE-AF01-5AFDBC15C85B}" type="presOf" srcId="{3C651EDB-148B-47D5-B68F-39E58DD474AB}" destId="{9133DD60-AF73-49A5-9FAE-0A409B5FFABA}" srcOrd="0" destOrd="0" presId="urn:microsoft.com/office/officeart/2005/8/layout/orgChart1"/>
    <dgm:cxn modelId="{35ED0F44-4ED6-42B3-99C6-7230A23E04B7}" type="presParOf" srcId="{EEEDC421-468C-4698-B430-2A8AF5AA5E22}" destId="{CAABFCB0-2969-4A56-9E73-6B266C3104F7}" srcOrd="0" destOrd="0" presId="urn:microsoft.com/office/officeart/2005/8/layout/orgChart1"/>
    <dgm:cxn modelId="{D2C85552-774D-4709-B9CA-A3190266283F}" type="presParOf" srcId="{CAABFCB0-2969-4A56-9E73-6B266C3104F7}" destId="{D54B6B94-606D-4379-94C1-0BB22F831D8C}" srcOrd="0" destOrd="0" presId="urn:microsoft.com/office/officeart/2005/8/layout/orgChart1"/>
    <dgm:cxn modelId="{D9DFCC76-A25D-4B5A-AE56-BF05F71D3A22}" type="presParOf" srcId="{D54B6B94-606D-4379-94C1-0BB22F831D8C}" destId="{599C3BC1-588B-4A69-9A06-AFA4EC420394}" srcOrd="0" destOrd="0" presId="urn:microsoft.com/office/officeart/2005/8/layout/orgChart1"/>
    <dgm:cxn modelId="{5339EBFE-E0C7-45D6-89F6-0C87FE5CC64F}" type="presParOf" srcId="{D54B6B94-606D-4379-94C1-0BB22F831D8C}" destId="{1E525423-E7DA-4FC0-98AC-6B9D99523F2B}" srcOrd="1" destOrd="0" presId="urn:microsoft.com/office/officeart/2005/8/layout/orgChart1"/>
    <dgm:cxn modelId="{DB1C065C-C8FB-4093-B71C-AB22273D84F6}" type="presParOf" srcId="{CAABFCB0-2969-4A56-9E73-6B266C3104F7}" destId="{0E0E1AE0-CB13-4D55-B32C-0571ADE69CD9}" srcOrd="1" destOrd="0" presId="urn:microsoft.com/office/officeart/2005/8/layout/orgChart1"/>
    <dgm:cxn modelId="{99CD4C86-E833-424B-A83C-3BA2F6C48E72}" type="presParOf" srcId="{0E0E1AE0-CB13-4D55-B32C-0571ADE69CD9}" destId="{00178545-A030-4B46-B7BD-B19670FFF8C9}" srcOrd="0" destOrd="0" presId="urn:microsoft.com/office/officeart/2005/8/layout/orgChart1"/>
    <dgm:cxn modelId="{0F465418-1C6F-4434-8AB2-9C4393291E26}" type="presParOf" srcId="{0E0E1AE0-CB13-4D55-B32C-0571ADE69CD9}" destId="{9604A937-F665-4B7F-9526-FFF341334C0F}" srcOrd="1" destOrd="0" presId="urn:microsoft.com/office/officeart/2005/8/layout/orgChart1"/>
    <dgm:cxn modelId="{CF7DCB5F-F157-4CBB-9E67-6366C13A7C91}" type="presParOf" srcId="{9604A937-F665-4B7F-9526-FFF341334C0F}" destId="{AA52AEA0-C64A-4408-8F7D-A5797B44A2D8}" srcOrd="0" destOrd="0" presId="urn:microsoft.com/office/officeart/2005/8/layout/orgChart1"/>
    <dgm:cxn modelId="{5DCF6689-CDAB-4235-8749-258D1A614492}" type="presParOf" srcId="{AA52AEA0-C64A-4408-8F7D-A5797B44A2D8}" destId="{932F0F80-DDA3-4CD9-AE58-5364DBE693A0}" srcOrd="0" destOrd="0" presId="urn:microsoft.com/office/officeart/2005/8/layout/orgChart1"/>
    <dgm:cxn modelId="{3F8546C4-0265-488E-9563-4EAB620D9489}" type="presParOf" srcId="{AA52AEA0-C64A-4408-8F7D-A5797B44A2D8}" destId="{FDEDFCC0-16F9-4BCE-ACF9-09438793F2F9}" srcOrd="1" destOrd="0" presId="urn:microsoft.com/office/officeart/2005/8/layout/orgChart1"/>
    <dgm:cxn modelId="{E05D8511-7C46-4513-8E33-81EBA77EEA08}" type="presParOf" srcId="{9604A937-F665-4B7F-9526-FFF341334C0F}" destId="{F91B77B8-F971-455B-9E90-2014DA796D97}" srcOrd="1" destOrd="0" presId="urn:microsoft.com/office/officeart/2005/8/layout/orgChart1"/>
    <dgm:cxn modelId="{ED862E32-D186-42B1-88A9-65252DA7FE4F}" type="presParOf" srcId="{F91B77B8-F971-455B-9E90-2014DA796D97}" destId="{57404C5C-B0CD-42B9-9F7F-E2066C91E0B4}" srcOrd="0" destOrd="0" presId="urn:microsoft.com/office/officeart/2005/8/layout/orgChart1"/>
    <dgm:cxn modelId="{260664BC-1B4B-4B4D-A508-EF1A832127AE}" type="presParOf" srcId="{F91B77B8-F971-455B-9E90-2014DA796D97}" destId="{CB396A70-2CCB-4238-A5BB-4E116819BA61}" srcOrd="1" destOrd="0" presId="urn:microsoft.com/office/officeart/2005/8/layout/orgChart1"/>
    <dgm:cxn modelId="{49F79BFE-B161-4FF1-8728-40BCF19166D9}" type="presParOf" srcId="{CB396A70-2CCB-4238-A5BB-4E116819BA61}" destId="{2EDFF525-9D8B-4792-B630-E675ABECF2A6}" srcOrd="0" destOrd="0" presId="urn:microsoft.com/office/officeart/2005/8/layout/orgChart1"/>
    <dgm:cxn modelId="{9C7C0781-6B75-4161-9ABA-411C957BF845}" type="presParOf" srcId="{2EDFF525-9D8B-4792-B630-E675ABECF2A6}" destId="{9133DD60-AF73-49A5-9FAE-0A409B5FFABA}" srcOrd="0" destOrd="0" presId="urn:microsoft.com/office/officeart/2005/8/layout/orgChart1"/>
    <dgm:cxn modelId="{67A59434-C997-42A2-A842-184155347CB5}" type="presParOf" srcId="{2EDFF525-9D8B-4792-B630-E675ABECF2A6}" destId="{538C31DB-85A4-45BC-88F5-0337317DA960}" srcOrd="1" destOrd="0" presId="urn:microsoft.com/office/officeart/2005/8/layout/orgChart1"/>
    <dgm:cxn modelId="{8BBD566B-4B0F-4BE3-9CF1-4352C907E28A}" type="presParOf" srcId="{CB396A70-2CCB-4238-A5BB-4E116819BA61}" destId="{88A65C50-68BF-4DBB-823A-252FD9DB4841}" srcOrd="1" destOrd="0" presId="urn:microsoft.com/office/officeart/2005/8/layout/orgChart1"/>
    <dgm:cxn modelId="{ADA5F67F-0235-418A-802A-3C275AC88757}" type="presParOf" srcId="{88A65C50-68BF-4DBB-823A-252FD9DB4841}" destId="{67BBCE73-A2C1-4F5D-BD79-D625AF2253A7}" srcOrd="0" destOrd="0" presId="urn:microsoft.com/office/officeart/2005/8/layout/orgChart1"/>
    <dgm:cxn modelId="{60AB0CF3-90CC-4F59-8773-D2282290DAD4}" type="presParOf" srcId="{88A65C50-68BF-4DBB-823A-252FD9DB4841}" destId="{ABD7A392-8029-4211-B681-1F828A00DD68}" srcOrd="1" destOrd="0" presId="urn:microsoft.com/office/officeart/2005/8/layout/orgChart1"/>
    <dgm:cxn modelId="{772AD211-E014-492C-B53A-3B6A10D2E9AB}" type="presParOf" srcId="{ABD7A392-8029-4211-B681-1F828A00DD68}" destId="{22886BB7-F121-4140-B630-26115EB74AA8}" srcOrd="0" destOrd="0" presId="urn:microsoft.com/office/officeart/2005/8/layout/orgChart1"/>
    <dgm:cxn modelId="{AEBA71DB-37A1-43F5-B903-04082698F181}" type="presParOf" srcId="{22886BB7-F121-4140-B630-26115EB74AA8}" destId="{5C7646FE-9BA8-4027-9EFF-5374E365741C}" srcOrd="0" destOrd="0" presId="urn:microsoft.com/office/officeart/2005/8/layout/orgChart1"/>
    <dgm:cxn modelId="{DF14239C-C597-449B-8A50-8D9465C58DF2}" type="presParOf" srcId="{22886BB7-F121-4140-B630-26115EB74AA8}" destId="{F8FC893E-65CA-4B2C-B2E6-3516BC0BE696}" srcOrd="1" destOrd="0" presId="urn:microsoft.com/office/officeart/2005/8/layout/orgChart1"/>
    <dgm:cxn modelId="{E1D13EF2-D624-4A1D-9E7B-2225C17E2C0F}" type="presParOf" srcId="{ABD7A392-8029-4211-B681-1F828A00DD68}" destId="{E81B924D-7C89-4DFF-92AA-084BA4F472E7}" srcOrd="1" destOrd="0" presId="urn:microsoft.com/office/officeart/2005/8/layout/orgChart1"/>
    <dgm:cxn modelId="{7F475F3B-A00F-4943-A501-2BC4759D0109}" type="presParOf" srcId="{E81B924D-7C89-4DFF-92AA-084BA4F472E7}" destId="{5862DE23-082D-4321-BC52-A57409554438}" srcOrd="0" destOrd="0" presId="urn:microsoft.com/office/officeart/2005/8/layout/orgChart1"/>
    <dgm:cxn modelId="{81A88869-0737-4994-BD9A-2121B6D56774}" type="presParOf" srcId="{E81B924D-7C89-4DFF-92AA-084BA4F472E7}" destId="{82CC2802-78B3-42B0-962D-7247383AD729}" srcOrd="1" destOrd="0" presId="urn:microsoft.com/office/officeart/2005/8/layout/orgChart1"/>
    <dgm:cxn modelId="{288FAC53-6939-44DB-9801-AD22FC0E401E}" type="presParOf" srcId="{82CC2802-78B3-42B0-962D-7247383AD729}" destId="{C501B3B6-2BEC-430B-8C31-4F92B2CAAD7A}" srcOrd="0" destOrd="0" presId="urn:microsoft.com/office/officeart/2005/8/layout/orgChart1"/>
    <dgm:cxn modelId="{39DDE5C5-3115-4CB8-BCAC-4C41B7CFECD9}" type="presParOf" srcId="{C501B3B6-2BEC-430B-8C31-4F92B2CAAD7A}" destId="{33ED74AD-3571-4018-A3F6-7C9CF31AC2F3}" srcOrd="0" destOrd="0" presId="urn:microsoft.com/office/officeart/2005/8/layout/orgChart1"/>
    <dgm:cxn modelId="{CF696266-ACEC-4A85-82AD-6C54B469AA96}" type="presParOf" srcId="{C501B3B6-2BEC-430B-8C31-4F92B2CAAD7A}" destId="{13244CB9-8F82-4C33-98EA-7FA2E2894C84}" srcOrd="1" destOrd="0" presId="urn:microsoft.com/office/officeart/2005/8/layout/orgChart1"/>
    <dgm:cxn modelId="{5FBD9798-4088-4919-8A11-849A97A37355}" type="presParOf" srcId="{82CC2802-78B3-42B0-962D-7247383AD729}" destId="{E95B301F-CE89-481F-9F80-1134EA16F602}" srcOrd="1" destOrd="0" presId="urn:microsoft.com/office/officeart/2005/8/layout/orgChart1"/>
    <dgm:cxn modelId="{2F53FC9F-E12F-4E67-A213-C305E344C54B}" type="presParOf" srcId="{E95B301F-CE89-481F-9F80-1134EA16F602}" destId="{5679BF78-DF18-41E1-9734-8EC25344B003}" srcOrd="0" destOrd="0" presId="urn:microsoft.com/office/officeart/2005/8/layout/orgChart1"/>
    <dgm:cxn modelId="{B1569FEC-3CE6-4468-B3A4-03B8821F560F}" type="presParOf" srcId="{E95B301F-CE89-481F-9F80-1134EA16F602}" destId="{7D4FF227-9CF2-4B45-99F7-04CAE4D46268}" srcOrd="1" destOrd="0" presId="urn:microsoft.com/office/officeart/2005/8/layout/orgChart1"/>
    <dgm:cxn modelId="{07252997-A40B-466E-AEEA-D32CAE4CE9F6}" type="presParOf" srcId="{7D4FF227-9CF2-4B45-99F7-04CAE4D46268}" destId="{02E150BD-87F6-4F95-AF4C-6E4E5492D8E0}" srcOrd="0" destOrd="0" presId="urn:microsoft.com/office/officeart/2005/8/layout/orgChart1"/>
    <dgm:cxn modelId="{083C279F-575F-48C5-8334-3A6E6DAC09D7}" type="presParOf" srcId="{02E150BD-87F6-4F95-AF4C-6E4E5492D8E0}" destId="{A75E5AB6-5DAD-41F9-A12E-184410C55FEB}" srcOrd="0" destOrd="0" presId="urn:microsoft.com/office/officeart/2005/8/layout/orgChart1"/>
    <dgm:cxn modelId="{8D9A7C48-F376-4FE0-A19A-3266977C46DE}" type="presParOf" srcId="{02E150BD-87F6-4F95-AF4C-6E4E5492D8E0}" destId="{467791B0-B8E3-4DC4-B348-EC7E4EB36060}" srcOrd="1" destOrd="0" presId="urn:microsoft.com/office/officeart/2005/8/layout/orgChart1"/>
    <dgm:cxn modelId="{C4433D6E-C15E-43E7-BEB0-BFFBF51673C0}" type="presParOf" srcId="{7D4FF227-9CF2-4B45-99F7-04CAE4D46268}" destId="{3AB04F5D-46DB-42C0-B2D6-23E277731974}" srcOrd="1" destOrd="0" presId="urn:microsoft.com/office/officeart/2005/8/layout/orgChart1"/>
    <dgm:cxn modelId="{74742051-FBBC-4ACB-8D72-2C3DBE023575}" type="presParOf" srcId="{7D4FF227-9CF2-4B45-99F7-04CAE4D46268}" destId="{A82E76F0-5A25-47E6-8247-2B9C9EE3294C}" srcOrd="2" destOrd="0" presId="urn:microsoft.com/office/officeart/2005/8/layout/orgChart1"/>
    <dgm:cxn modelId="{2A7B4291-761B-47B0-82C3-112AEC6390C8}" type="presParOf" srcId="{82CC2802-78B3-42B0-962D-7247383AD729}" destId="{384C6E4B-AE68-422D-821A-48CF68FDAB10}" srcOrd="2" destOrd="0" presId="urn:microsoft.com/office/officeart/2005/8/layout/orgChart1"/>
    <dgm:cxn modelId="{8979DF2D-3244-4DFD-B707-8D76D1CD6590}" type="presParOf" srcId="{ABD7A392-8029-4211-B681-1F828A00DD68}" destId="{BE1921B8-420A-46C8-8869-FF9ACAF8F529}" srcOrd="2" destOrd="0" presId="urn:microsoft.com/office/officeart/2005/8/layout/orgChart1"/>
    <dgm:cxn modelId="{BE8E1E46-75E5-4668-9BAF-C1AFA237A29B}" type="presParOf" srcId="{CB396A70-2CCB-4238-A5BB-4E116819BA61}" destId="{5449CA22-7878-458A-8B39-C57A3B2BF0AC}" srcOrd="2" destOrd="0" presId="urn:microsoft.com/office/officeart/2005/8/layout/orgChart1"/>
    <dgm:cxn modelId="{E2F2E925-5472-4048-9F07-08409C3E88A4}" type="presParOf" srcId="{9604A937-F665-4B7F-9526-FFF341334C0F}" destId="{E98B6A94-888D-4FEC-A213-AFAF234F410B}" srcOrd="2" destOrd="0" presId="urn:microsoft.com/office/officeart/2005/8/layout/orgChart1"/>
    <dgm:cxn modelId="{24DCAC68-492A-4B85-AE3F-573B0EA1F38E}" type="presParOf" srcId="{CAABFCB0-2969-4A56-9E73-6B266C3104F7}" destId="{B79EB9B1-A185-4D46-85FA-DDF630BA3A0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8C71E3-FF68-42CD-AA69-6A85C7E6AA6F}" type="doc">
      <dgm:prSet loTypeId="urn:microsoft.com/office/officeart/2005/8/layout/cycle5" loCatId="cycle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en-GB"/>
        </a:p>
      </dgm:t>
    </dgm:pt>
    <dgm:pt modelId="{42E44992-83C5-4A49-8B29-A642B3652C86}">
      <dgm:prSet phldrT="[Text]" custT="1"/>
      <dgm:spPr/>
      <dgm:t>
        <a:bodyPr/>
        <a:lstStyle/>
        <a:p>
          <a:pPr algn="l">
            <a:spcAft>
              <a:spcPts val="300"/>
            </a:spcAft>
          </a:pPr>
          <a:r>
            <a:rPr lang="en-GB" sz="1400" b="1" dirty="0">
              <a:latin typeface="+mn-lt"/>
            </a:rPr>
            <a:t>1. </a:t>
          </a:r>
          <a:r>
            <a:rPr lang="cs-CZ" sz="1400" b="1" dirty="0">
              <a:latin typeface="+mn-lt"/>
            </a:rPr>
            <a:t>Čtěte literaturu, přemýšlejte, diskutujte a identifikujte mezery ve znalostech</a:t>
          </a:r>
          <a:endParaRPr lang="en-GB" sz="1400" b="1" dirty="0">
            <a:latin typeface="+mn-lt"/>
          </a:endParaRPr>
        </a:p>
      </dgm:t>
    </dgm:pt>
    <dgm:pt modelId="{5BB18D76-612A-487D-BB22-AB1FBCCDC285}" type="parTrans" cxnId="{9C4A47F3-2995-4F04-BC86-60160374A73D}">
      <dgm:prSet/>
      <dgm:spPr/>
      <dgm:t>
        <a:bodyPr/>
        <a:lstStyle/>
        <a:p>
          <a:endParaRPr lang="en-GB" sz="1800">
            <a:latin typeface="Arial Narrow" pitchFamily="34" charset="0"/>
          </a:endParaRPr>
        </a:p>
      </dgm:t>
    </dgm:pt>
    <dgm:pt modelId="{BA867A24-6B3A-4FFD-9435-DB1510585C82}" type="sibTrans" cxnId="{9C4A47F3-2995-4F04-BC86-60160374A73D}">
      <dgm:prSet/>
      <dgm:spPr/>
      <dgm:t>
        <a:bodyPr/>
        <a:lstStyle/>
        <a:p>
          <a:endParaRPr lang="en-GB" sz="1800" dirty="0">
            <a:latin typeface="Arial Narrow" pitchFamily="34" charset="0"/>
          </a:endParaRPr>
        </a:p>
      </dgm:t>
    </dgm:pt>
    <dgm:pt modelId="{92DBCE16-E983-49AC-9BC6-0A96233EA377}">
      <dgm:prSet phldrT="[Text]" custT="1"/>
      <dgm:spPr/>
      <dgm:t>
        <a:bodyPr/>
        <a:lstStyle/>
        <a:p>
          <a:pPr algn="l">
            <a:spcAft>
              <a:spcPts val="300"/>
            </a:spcAft>
          </a:pPr>
          <a:r>
            <a:rPr lang="en-GB" sz="1400" b="1" dirty="0">
              <a:latin typeface="+mn-lt"/>
            </a:rPr>
            <a:t>2. </a:t>
          </a:r>
          <a:r>
            <a:rPr lang="cs-CZ" sz="1400" b="1" dirty="0">
              <a:latin typeface="+mn-lt"/>
            </a:rPr>
            <a:t>Vygenerujte seznam potenciálních problémů a výzkumných otázek</a:t>
          </a:r>
          <a:r>
            <a:rPr lang="cs-CZ" sz="1800" dirty="0">
              <a:latin typeface="+mn-lt"/>
            </a:rPr>
            <a:t>.</a:t>
          </a:r>
          <a:endParaRPr lang="en-GB" sz="1800" dirty="0">
            <a:latin typeface="+mn-lt"/>
          </a:endParaRPr>
        </a:p>
      </dgm:t>
    </dgm:pt>
    <dgm:pt modelId="{ED2C5843-2981-4008-8EA2-28260DBE8323}" type="parTrans" cxnId="{6DA31101-0C09-4826-BE35-67C991ABC15E}">
      <dgm:prSet/>
      <dgm:spPr/>
      <dgm:t>
        <a:bodyPr/>
        <a:lstStyle/>
        <a:p>
          <a:endParaRPr lang="en-GB" sz="1800">
            <a:latin typeface="Arial Narrow" pitchFamily="34" charset="0"/>
          </a:endParaRPr>
        </a:p>
      </dgm:t>
    </dgm:pt>
    <dgm:pt modelId="{263985F7-BB54-47B7-BEA4-35E33E397EE9}" type="sibTrans" cxnId="{6DA31101-0C09-4826-BE35-67C991ABC15E}">
      <dgm:prSet/>
      <dgm:spPr/>
      <dgm:t>
        <a:bodyPr/>
        <a:lstStyle/>
        <a:p>
          <a:endParaRPr lang="en-GB" sz="1800" dirty="0">
            <a:latin typeface="Arial Narrow" pitchFamily="34" charset="0"/>
          </a:endParaRPr>
        </a:p>
      </dgm:t>
    </dgm:pt>
    <dgm:pt modelId="{FB13BEB1-4A2B-47A7-AE23-52E04E8B9487}">
      <dgm:prSet phldrT="[Text]" custT="1"/>
      <dgm:spPr/>
      <dgm:t>
        <a:bodyPr/>
        <a:lstStyle/>
        <a:p>
          <a:pPr algn="l">
            <a:spcAft>
              <a:spcPts val="300"/>
            </a:spcAft>
          </a:pPr>
          <a:r>
            <a:rPr lang="en-GB" sz="1400" b="1" dirty="0">
              <a:latin typeface="+mn-lt"/>
            </a:rPr>
            <a:t>4. </a:t>
          </a:r>
          <a:r>
            <a:rPr lang="cs-CZ" sz="1400" b="1" dirty="0">
              <a:latin typeface="+mn-lt"/>
            </a:rPr>
            <a:t>Testujte proveditelnost</a:t>
          </a:r>
          <a:endParaRPr lang="en-GB" sz="1400" b="1" dirty="0">
            <a:latin typeface="+mn-lt"/>
          </a:endParaRPr>
        </a:p>
      </dgm:t>
    </dgm:pt>
    <dgm:pt modelId="{11643B1D-E639-4F25-91EB-7BCED21D08FB}" type="parTrans" cxnId="{B40F5406-723D-4BE2-80A8-CCDCA0ECF8D6}">
      <dgm:prSet/>
      <dgm:spPr/>
      <dgm:t>
        <a:bodyPr/>
        <a:lstStyle/>
        <a:p>
          <a:endParaRPr lang="en-GB" sz="1800">
            <a:latin typeface="Arial Narrow" pitchFamily="34" charset="0"/>
          </a:endParaRPr>
        </a:p>
      </dgm:t>
    </dgm:pt>
    <dgm:pt modelId="{E4C5DC2F-900D-4C34-891C-F5165E501BA1}" type="sibTrans" cxnId="{B40F5406-723D-4BE2-80A8-CCDCA0ECF8D6}">
      <dgm:prSet/>
      <dgm:spPr/>
      <dgm:t>
        <a:bodyPr/>
        <a:lstStyle/>
        <a:p>
          <a:endParaRPr lang="en-GB" sz="1800" dirty="0">
            <a:latin typeface="Arial Narrow" pitchFamily="34" charset="0"/>
          </a:endParaRPr>
        </a:p>
      </dgm:t>
    </dgm:pt>
    <dgm:pt modelId="{890D0AD7-9415-4D38-A18E-F665700D5818}">
      <dgm:prSet phldrT="[Text]" custT="1"/>
      <dgm:spPr/>
      <dgm:t>
        <a:bodyPr/>
        <a:lstStyle/>
        <a:p>
          <a:pPr algn="l">
            <a:spcAft>
              <a:spcPts val="300"/>
            </a:spcAft>
          </a:pPr>
          <a:r>
            <a:rPr lang="en-GB" sz="1400" dirty="0">
              <a:latin typeface="+mn-lt"/>
            </a:rPr>
            <a:t>5. </a:t>
          </a:r>
          <a:r>
            <a:rPr lang="cs-CZ" sz="1400" dirty="0">
              <a:latin typeface="+mn-lt"/>
            </a:rPr>
            <a:t>Eliminujte nepraktické otázky</a:t>
          </a:r>
          <a:endParaRPr lang="en-GB" sz="1400" dirty="0">
            <a:latin typeface="+mn-lt"/>
          </a:endParaRPr>
        </a:p>
      </dgm:t>
    </dgm:pt>
    <dgm:pt modelId="{2FFD315E-1849-4911-B411-102233780094}" type="parTrans" cxnId="{5D13A99E-64AE-4E81-A079-8E0DAFEEB856}">
      <dgm:prSet/>
      <dgm:spPr/>
      <dgm:t>
        <a:bodyPr/>
        <a:lstStyle/>
        <a:p>
          <a:endParaRPr lang="en-GB" sz="1800">
            <a:latin typeface="Arial Narrow" pitchFamily="34" charset="0"/>
          </a:endParaRPr>
        </a:p>
      </dgm:t>
    </dgm:pt>
    <dgm:pt modelId="{9B17D80C-6D3A-4955-B455-E21183C5FFCC}" type="sibTrans" cxnId="{5D13A99E-64AE-4E81-A079-8E0DAFEEB856}">
      <dgm:prSet/>
      <dgm:spPr/>
      <dgm:t>
        <a:bodyPr/>
        <a:lstStyle/>
        <a:p>
          <a:endParaRPr lang="en-GB" sz="1800" dirty="0">
            <a:latin typeface="Arial Narrow" pitchFamily="34" charset="0"/>
          </a:endParaRPr>
        </a:p>
      </dgm:t>
    </dgm:pt>
    <dgm:pt modelId="{382C55E0-6F67-4224-BE9B-84683BB1FA98}">
      <dgm:prSet phldrT="[Text]" custT="1"/>
      <dgm:spPr/>
      <dgm:t>
        <a:bodyPr/>
        <a:lstStyle/>
        <a:p>
          <a:pPr algn="l">
            <a:spcAft>
              <a:spcPts val="300"/>
            </a:spcAft>
          </a:pPr>
          <a:r>
            <a:rPr lang="en-GB" sz="1400" dirty="0">
              <a:latin typeface="+mn-lt"/>
            </a:rPr>
            <a:t>6</a:t>
          </a:r>
          <a:r>
            <a:rPr lang="en-GB" sz="1400" b="1" dirty="0">
              <a:latin typeface="+mn-lt"/>
            </a:rPr>
            <a:t>. </a:t>
          </a:r>
          <a:r>
            <a:rPr lang="cs-CZ" sz="1400" b="1" dirty="0">
              <a:latin typeface="+mn-lt"/>
            </a:rPr>
            <a:t>Existuje vhodný výzkumný problém pro mé zkoumání?</a:t>
          </a:r>
          <a:endParaRPr lang="en-GB" sz="1400" b="1" dirty="0">
            <a:latin typeface="+mn-lt"/>
          </a:endParaRPr>
        </a:p>
      </dgm:t>
    </dgm:pt>
    <dgm:pt modelId="{D3CBA439-7885-4403-9164-09C64FA27DF3}" type="parTrans" cxnId="{8E174285-5AD5-4DEC-A9A9-05F98CB3112C}">
      <dgm:prSet/>
      <dgm:spPr/>
      <dgm:t>
        <a:bodyPr/>
        <a:lstStyle/>
        <a:p>
          <a:endParaRPr lang="en-GB" sz="1800">
            <a:latin typeface="Arial Narrow" pitchFamily="34" charset="0"/>
          </a:endParaRPr>
        </a:p>
      </dgm:t>
    </dgm:pt>
    <dgm:pt modelId="{03672F7A-6204-46DE-84FE-74BD8706E61C}" type="sibTrans" cxnId="{8E174285-5AD5-4DEC-A9A9-05F98CB3112C}">
      <dgm:prSet/>
      <dgm:spPr/>
      <dgm:t>
        <a:bodyPr/>
        <a:lstStyle/>
        <a:p>
          <a:endParaRPr lang="en-GB" sz="1800" dirty="0">
            <a:latin typeface="Arial Narrow" pitchFamily="34" charset="0"/>
          </a:endParaRPr>
        </a:p>
      </dgm:t>
    </dgm:pt>
    <dgm:pt modelId="{6FAAB840-CE55-496A-A54B-38931BC445F2}">
      <dgm:prSet custT="1"/>
      <dgm:spPr/>
      <dgm:t>
        <a:bodyPr/>
        <a:lstStyle/>
        <a:p>
          <a:pPr algn="l">
            <a:spcAft>
              <a:spcPts val="300"/>
            </a:spcAft>
          </a:pPr>
          <a:r>
            <a:rPr lang="en-GB" sz="1400" b="1" dirty="0">
              <a:latin typeface="+mn-lt"/>
            </a:rPr>
            <a:t>3. </a:t>
          </a:r>
          <a:r>
            <a:rPr lang="cs-CZ" sz="1400" b="1" dirty="0">
              <a:latin typeface="+mn-lt"/>
            </a:rPr>
            <a:t>Kontrola literatury: Byly některé otázky odpovězeny?</a:t>
          </a:r>
          <a:endParaRPr lang="en-GB" sz="1400" b="1" dirty="0">
            <a:latin typeface="+mn-lt"/>
          </a:endParaRPr>
        </a:p>
      </dgm:t>
    </dgm:pt>
    <dgm:pt modelId="{07C5E381-5369-452A-A515-7BC793721D88}" type="parTrans" cxnId="{09CC10CA-342E-4CC8-99D0-E71E5294DD16}">
      <dgm:prSet/>
      <dgm:spPr/>
      <dgm:t>
        <a:bodyPr/>
        <a:lstStyle/>
        <a:p>
          <a:endParaRPr lang="en-GB" sz="1800">
            <a:latin typeface="Arial Narrow" pitchFamily="34" charset="0"/>
          </a:endParaRPr>
        </a:p>
      </dgm:t>
    </dgm:pt>
    <dgm:pt modelId="{885BCA5C-E6FF-4CB1-B7CC-54B1BC9090F5}" type="sibTrans" cxnId="{09CC10CA-342E-4CC8-99D0-E71E5294DD16}">
      <dgm:prSet/>
      <dgm:spPr/>
      <dgm:t>
        <a:bodyPr/>
        <a:lstStyle/>
        <a:p>
          <a:endParaRPr lang="en-GB" sz="1800" dirty="0">
            <a:latin typeface="Arial Narrow" pitchFamily="34" charset="0"/>
          </a:endParaRPr>
        </a:p>
      </dgm:t>
    </dgm:pt>
    <dgm:pt modelId="{529D345F-4E20-4312-AA04-D68BD678AF1D}" type="pres">
      <dgm:prSet presAssocID="{038C71E3-FF68-42CD-AA69-6A85C7E6AA6F}" presName="cycle" presStyleCnt="0">
        <dgm:presLayoutVars>
          <dgm:dir/>
          <dgm:resizeHandles val="exact"/>
        </dgm:presLayoutVars>
      </dgm:prSet>
      <dgm:spPr/>
    </dgm:pt>
    <dgm:pt modelId="{8CBB6679-6B32-4612-9DA6-86DA03D2D898}" type="pres">
      <dgm:prSet presAssocID="{42E44992-83C5-4A49-8B29-A642B3652C86}" presName="node" presStyleLbl="node1" presStyleIdx="0" presStyleCnt="6" custScaleX="159653">
        <dgm:presLayoutVars>
          <dgm:bulletEnabled val="1"/>
        </dgm:presLayoutVars>
      </dgm:prSet>
      <dgm:spPr/>
    </dgm:pt>
    <dgm:pt modelId="{04AFD0DB-BACD-4E47-BA18-88C1F9F30C47}" type="pres">
      <dgm:prSet presAssocID="{42E44992-83C5-4A49-8B29-A642B3652C86}" presName="spNode" presStyleCnt="0"/>
      <dgm:spPr/>
    </dgm:pt>
    <dgm:pt modelId="{632CF7D8-7085-4764-8A5E-970789FD1FB7}" type="pres">
      <dgm:prSet presAssocID="{BA867A24-6B3A-4FFD-9435-DB1510585C82}" presName="sibTrans" presStyleLbl="sibTrans1D1" presStyleIdx="0" presStyleCnt="6"/>
      <dgm:spPr/>
    </dgm:pt>
    <dgm:pt modelId="{260E634B-41F4-42B1-92F1-064F40EC819F}" type="pres">
      <dgm:prSet presAssocID="{92DBCE16-E983-49AC-9BC6-0A96233EA377}" presName="node" presStyleLbl="node1" presStyleIdx="1" presStyleCnt="6" custScaleX="198002">
        <dgm:presLayoutVars>
          <dgm:bulletEnabled val="1"/>
        </dgm:presLayoutVars>
      </dgm:prSet>
      <dgm:spPr/>
    </dgm:pt>
    <dgm:pt modelId="{8BBD89D6-2539-4E27-84F4-9CAD6D4920FA}" type="pres">
      <dgm:prSet presAssocID="{92DBCE16-E983-49AC-9BC6-0A96233EA377}" presName="spNode" presStyleCnt="0"/>
      <dgm:spPr/>
    </dgm:pt>
    <dgm:pt modelId="{5C0F53A8-5246-4360-8D84-98B088149913}" type="pres">
      <dgm:prSet presAssocID="{263985F7-BB54-47B7-BEA4-35E33E397EE9}" presName="sibTrans" presStyleLbl="sibTrans1D1" presStyleIdx="1" presStyleCnt="6"/>
      <dgm:spPr/>
    </dgm:pt>
    <dgm:pt modelId="{35D02B81-E0C7-4099-BCC5-942F5E4FDD25}" type="pres">
      <dgm:prSet presAssocID="{6FAAB840-CE55-496A-A54B-38931BC445F2}" presName="node" presStyleLbl="node1" presStyleIdx="2" presStyleCnt="6" custScaleX="195239">
        <dgm:presLayoutVars>
          <dgm:bulletEnabled val="1"/>
        </dgm:presLayoutVars>
      </dgm:prSet>
      <dgm:spPr/>
    </dgm:pt>
    <dgm:pt modelId="{749E1411-DCBF-4D70-9796-4313552C155C}" type="pres">
      <dgm:prSet presAssocID="{6FAAB840-CE55-496A-A54B-38931BC445F2}" presName="spNode" presStyleCnt="0"/>
      <dgm:spPr/>
    </dgm:pt>
    <dgm:pt modelId="{A100C5E1-6CDC-4D72-948B-10C1220E735D}" type="pres">
      <dgm:prSet presAssocID="{885BCA5C-E6FF-4CB1-B7CC-54B1BC9090F5}" presName="sibTrans" presStyleLbl="sibTrans1D1" presStyleIdx="2" presStyleCnt="6"/>
      <dgm:spPr/>
    </dgm:pt>
    <dgm:pt modelId="{38D95F59-C744-425B-82FE-6F8908E48C63}" type="pres">
      <dgm:prSet presAssocID="{FB13BEB1-4A2B-47A7-AE23-52E04E8B9487}" presName="node" presStyleLbl="node1" presStyleIdx="3" presStyleCnt="6" custScaleX="153052" custScaleY="78014">
        <dgm:presLayoutVars>
          <dgm:bulletEnabled val="1"/>
        </dgm:presLayoutVars>
      </dgm:prSet>
      <dgm:spPr/>
    </dgm:pt>
    <dgm:pt modelId="{F6BCA80A-39C0-4D4D-A80B-94A08EAFCCBF}" type="pres">
      <dgm:prSet presAssocID="{FB13BEB1-4A2B-47A7-AE23-52E04E8B9487}" presName="spNode" presStyleCnt="0"/>
      <dgm:spPr/>
    </dgm:pt>
    <dgm:pt modelId="{4B9DA4DA-D44D-4EC6-9920-8FB70955FF72}" type="pres">
      <dgm:prSet presAssocID="{E4C5DC2F-900D-4C34-891C-F5165E501BA1}" presName="sibTrans" presStyleLbl="sibTrans1D1" presStyleIdx="3" presStyleCnt="6"/>
      <dgm:spPr/>
    </dgm:pt>
    <dgm:pt modelId="{16C33B07-1C82-4999-83D1-E61278F1F924}" type="pres">
      <dgm:prSet presAssocID="{890D0AD7-9415-4D38-A18E-F665700D5818}" presName="node" presStyleLbl="node1" presStyleIdx="4" presStyleCnt="6" custScaleX="179851">
        <dgm:presLayoutVars>
          <dgm:bulletEnabled val="1"/>
        </dgm:presLayoutVars>
      </dgm:prSet>
      <dgm:spPr/>
    </dgm:pt>
    <dgm:pt modelId="{E49819AF-458F-4E94-A600-92C42E647489}" type="pres">
      <dgm:prSet presAssocID="{890D0AD7-9415-4D38-A18E-F665700D5818}" presName="spNode" presStyleCnt="0"/>
      <dgm:spPr/>
    </dgm:pt>
    <dgm:pt modelId="{250F625F-8729-4DE4-A8E0-3E043E3414F6}" type="pres">
      <dgm:prSet presAssocID="{9B17D80C-6D3A-4955-B455-E21183C5FFCC}" presName="sibTrans" presStyleLbl="sibTrans1D1" presStyleIdx="4" presStyleCnt="6"/>
      <dgm:spPr/>
    </dgm:pt>
    <dgm:pt modelId="{AF4E8AFD-945A-4F7A-BC7C-7A29E9D3CE8C}" type="pres">
      <dgm:prSet presAssocID="{382C55E0-6F67-4224-BE9B-84683BB1FA98}" presName="node" presStyleLbl="node1" presStyleIdx="5" presStyleCnt="6" custScaleX="175846">
        <dgm:presLayoutVars>
          <dgm:bulletEnabled val="1"/>
        </dgm:presLayoutVars>
      </dgm:prSet>
      <dgm:spPr/>
    </dgm:pt>
    <dgm:pt modelId="{FFDE1F99-449D-417C-9466-D3FC163CA792}" type="pres">
      <dgm:prSet presAssocID="{382C55E0-6F67-4224-BE9B-84683BB1FA98}" presName="spNode" presStyleCnt="0"/>
      <dgm:spPr/>
    </dgm:pt>
    <dgm:pt modelId="{A60E7929-3B93-4B7C-BF48-77611915C68F}" type="pres">
      <dgm:prSet presAssocID="{03672F7A-6204-46DE-84FE-74BD8706E61C}" presName="sibTrans" presStyleLbl="sibTrans1D1" presStyleIdx="5" presStyleCnt="6"/>
      <dgm:spPr/>
    </dgm:pt>
  </dgm:ptLst>
  <dgm:cxnLst>
    <dgm:cxn modelId="{6DA31101-0C09-4826-BE35-67C991ABC15E}" srcId="{038C71E3-FF68-42CD-AA69-6A85C7E6AA6F}" destId="{92DBCE16-E983-49AC-9BC6-0A96233EA377}" srcOrd="1" destOrd="0" parTransId="{ED2C5843-2981-4008-8EA2-28260DBE8323}" sibTransId="{263985F7-BB54-47B7-BEA4-35E33E397EE9}"/>
    <dgm:cxn modelId="{CA74E404-0B15-4EBF-8E07-9F96430D5AE1}" type="presOf" srcId="{42E44992-83C5-4A49-8B29-A642B3652C86}" destId="{8CBB6679-6B32-4612-9DA6-86DA03D2D898}" srcOrd="0" destOrd="0" presId="urn:microsoft.com/office/officeart/2005/8/layout/cycle5"/>
    <dgm:cxn modelId="{4713AC05-89A9-4411-B334-2B887B7F43F9}" type="presOf" srcId="{890D0AD7-9415-4D38-A18E-F665700D5818}" destId="{16C33B07-1C82-4999-83D1-E61278F1F924}" srcOrd="0" destOrd="0" presId="urn:microsoft.com/office/officeart/2005/8/layout/cycle5"/>
    <dgm:cxn modelId="{B40F5406-723D-4BE2-80A8-CCDCA0ECF8D6}" srcId="{038C71E3-FF68-42CD-AA69-6A85C7E6AA6F}" destId="{FB13BEB1-4A2B-47A7-AE23-52E04E8B9487}" srcOrd="3" destOrd="0" parTransId="{11643B1D-E639-4F25-91EB-7BCED21D08FB}" sibTransId="{E4C5DC2F-900D-4C34-891C-F5165E501BA1}"/>
    <dgm:cxn modelId="{4183F306-1C96-43CD-8464-87B4B4CB8289}" type="presOf" srcId="{9B17D80C-6D3A-4955-B455-E21183C5FFCC}" destId="{250F625F-8729-4DE4-A8E0-3E043E3414F6}" srcOrd="0" destOrd="0" presId="urn:microsoft.com/office/officeart/2005/8/layout/cycle5"/>
    <dgm:cxn modelId="{1743BD25-7D5E-4053-9E99-21310E48BDD4}" type="presOf" srcId="{885BCA5C-E6FF-4CB1-B7CC-54B1BC9090F5}" destId="{A100C5E1-6CDC-4D72-948B-10C1220E735D}" srcOrd="0" destOrd="0" presId="urn:microsoft.com/office/officeart/2005/8/layout/cycle5"/>
    <dgm:cxn modelId="{807C8D67-D90C-4FC8-B658-25D978B4C867}" type="presOf" srcId="{E4C5DC2F-900D-4C34-891C-F5165E501BA1}" destId="{4B9DA4DA-D44D-4EC6-9920-8FB70955FF72}" srcOrd="0" destOrd="0" presId="urn:microsoft.com/office/officeart/2005/8/layout/cycle5"/>
    <dgm:cxn modelId="{C40AC84F-A970-4510-B44C-6D0F3883A655}" type="presOf" srcId="{6FAAB840-CE55-496A-A54B-38931BC445F2}" destId="{35D02B81-E0C7-4099-BCC5-942F5E4FDD25}" srcOrd="0" destOrd="0" presId="urn:microsoft.com/office/officeart/2005/8/layout/cycle5"/>
    <dgm:cxn modelId="{5466A176-F7DF-434D-AC8F-87686311B771}" type="presOf" srcId="{03672F7A-6204-46DE-84FE-74BD8706E61C}" destId="{A60E7929-3B93-4B7C-BF48-77611915C68F}" srcOrd="0" destOrd="0" presId="urn:microsoft.com/office/officeart/2005/8/layout/cycle5"/>
    <dgm:cxn modelId="{8E174285-5AD5-4DEC-A9A9-05F98CB3112C}" srcId="{038C71E3-FF68-42CD-AA69-6A85C7E6AA6F}" destId="{382C55E0-6F67-4224-BE9B-84683BB1FA98}" srcOrd="5" destOrd="0" parTransId="{D3CBA439-7885-4403-9164-09C64FA27DF3}" sibTransId="{03672F7A-6204-46DE-84FE-74BD8706E61C}"/>
    <dgm:cxn modelId="{CB186492-9878-4F81-AED3-F141A5519310}" type="presOf" srcId="{038C71E3-FF68-42CD-AA69-6A85C7E6AA6F}" destId="{529D345F-4E20-4312-AA04-D68BD678AF1D}" srcOrd="0" destOrd="0" presId="urn:microsoft.com/office/officeart/2005/8/layout/cycle5"/>
    <dgm:cxn modelId="{5D13A99E-64AE-4E81-A079-8E0DAFEEB856}" srcId="{038C71E3-FF68-42CD-AA69-6A85C7E6AA6F}" destId="{890D0AD7-9415-4D38-A18E-F665700D5818}" srcOrd="4" destOrd="0" parTransId="{2FFD315E-1849-4911-B411-102233780094}" sibTransId="{9B17D80C-6D3A-4955-B455-E21183C5FFCC}"/>
    <dgm:cxn modelId="{07D45BC8-6AE5-4C5E-8CDF-CD8E09DD832F}" type="presOf" srcId="{382C55E0-6F67-4224-BE9B-84683BB1FA98}" destId="{AF4E8AFD-945A-4F7A-BC7C-7A29E9D3CE8C}" srcOrd="0" destOrd="0" presId="urn:microsoft.com/office/officeart/2005/8/layout/cycle5"/>
    <dgm:cxn modelId="{09CC10CA-342E-4CC8-99D0-E71E5294DD16}" srcId="{038C71E3-FF68-42CD-AA69-6A85C7E6AA6F}" destId="{6FAAB840-CE55-496A-A54B-38931BC445F2}" srcOrd="2" destOrd="0" parTransId="{07C5E381-5369-452A-A515-7BC793721D88}" sibTransId="{885BCA5C-E6FF-4CB1-B7CC-54B1BC9090F5}"/>
    <dgm:cxn modelId="{4A3E2BE5-2F6A-40FF-A76D-9F00F0D6B68B}" type="presOf" srcId="{BA867A24-6B3A-4FFD-9435-DB1510585C82}" destId="{632CF7D8-7085-4764-8A5E-970789FD1FB7}" srcOrd="0" destOrd="0" presId="urn:microsoft.com/office/officeart/2005/8/layout/cycle5"/>
    <dgm:cxn modelId="{16E829EA-EA92-4A32-A41E-85F1B5BFA841}" type="presOf" srcId="{263985F7-BB54-47B7-BEA4-35E33E397EE9}" destId="{5C0F53A8-5246-4360-8D84-98B088149913}" srcOrd="0" destOrd="0" presId="urn:microsoft.com/office/officeart/2005/8/layout/cycle5"/>
    <dgm:cxn modelId="{B12719F2-E524-4D7F-B4F6-8E6E227A592C}" type="presOf" srcId="{FB13BEB1-4A2B-47A7-AE23-52E04E8B9487}" destId="{38D95F59-C744-425B-82FE-6F8908E48C63}" srcOrd="0" destOrd="0" presId="urn:microsoft.com/office/officeart/2005/8/layout/cycle5"/>
    <dgm:cxn modelId="{9C4A47F3-2995-4F04-BC86-60160374A73D}" srcId="{038C71E3-FF68-42CD-AA69-6A85C7E6AA6F}" destId="{42E44992-83C5-4A49-8B29-A642B3652C86}" srcOrd="0" destOrd="0" parTransId="{5BB18D76-612A-487D-BB22-AB1FBCCDC285}" sibTransId="{BA867A24-6B3A-4FFD-9435-DB1510585C82}"/>
    <dgm:cxn modelId="{B5A8DEFF-E89E-4E6B-A499-A1C96269F2E2}" type="presOf" srcId="{92DBCE16-E983-49AC-9BC6-0A96233EA377}" destId="{260E634B-41F4-42B1-92F1-064F40EC819F}" srcOrd="0" destOrd="0" presId="urn:microsoft.com/office/officeart/2005/8/layout/cycle5"/>
    <dgm:cxn modelId="{C2B88501-9048-43EB-9FFB-73023CCAE5BC}" type="presParOf" srcId="{529D345F-4E20-4312-AA04-D68BD678AF1D}" destId="{8CBB6679-6B32-4612-9DA6-86DA03D2D898}" srcOrd="0" destOrd="0" presId="urn:microsoft.com/office/officeart/2005/8/layout/cycle5"/>
    <dgm:cxn modelId="{8CCF6698-DFEB-4CF6-B909-B2F4F61B4044}" type="presParOf" srcId="{529D345F-4E20-4312-AA04-D68BD678AF1D}" destId="{04AFD0DB-BACD-4E47-BA18-88C1F9F30C47}" srcOrd="1" destOrd="0" presId="urn:microsoft.com/office/officeart/2005/8/layout/cycle5"/>
    <dgm:cxn modelId="{8964E6A0-450C-4431-A552-22D5F659A9F3}" type="presParOf" srcId="{529D345F-4E20-4312-AA04-D68BD678AF1D}" destId="{632CF7D8-7085-4764-8A5E-970789FD1FB7}" srcOrd="2" destOrd="0" presId="urn:microsoft.com/office/officeart/2005/8/layout/cycle5"/>
    <dgm:cxn modelId="{C759B551-3B0A-4BA1-B3CB-18FAB4849F07}" type="presParOf" srcId="{529D345F-4E20-4312-AA04-D68BD678AF1D}" destId="{260E634B-41F4-42B1-92F1-064F40EC819F}" srcOrd="3" destOrd="0" presId="urn:microsoft.com/office/officeart/2005/8/layout/cycle5"/>
    <dgm:cxn modelId="{18571AFA-4F08-4E20-9906-8708E8C5AE23}" type="presParOf" srcId="{529D345F-4E20-4312-AA04-D68BD678AF1D}" destId="{8BBD89D6-2539-4E27-84F4-9CAD6D4920FA}" srcOrd="4" destOrd="0" presId="urn:microsoft.com/office/officeart/2005/8/layout/cycle5"/>
    <dgm:cxn modelId="{F8466B52-588A-4D01-BA24-D0A99EB9F71B}" type="presParOf" srcId="{529D345F-4E20-4312-AA04-D68BD678AF1D}" destId="{5C0F53A8-5246-4360-8D84-98B088149913}" srcOrd="5" destOrd="0" presId="urn:microsoft.com/office/officeart/2005/8/layout/cycle5"/>
    <dgm:cxn modelId="{B30E9340-467A-49E1-98D1-6139931821D0}" type="presParOf" srcId="{529D345F-4E20-4312-AA04-D68BD678AF1D}" destId="{35D02B81-E0C7-4099-BCC5-942F5E4FDD25}" srcOrd="6" destOrd="0" presId="urn:microsoft.com/office/officeart/2005/8/layout/cycle5"/>
    <dgm:cxn modelId="{FCDFAA3F-85D1-4106-B2A6-151FB247D74A}" type="presParOf" srcId="{529D345F-4E20-4312-AA04-D68BD678AF1D}" destId="{749E1411-DCBF-4D70-9796-4313552C155C}" srcOrd="7" destOrd="0" presId="urn:microsoft.com/office/officeart/2005/8/layout/cycle5"/>
    <dgm:cxn modelId="{3AC1CFE7-5735-4D27-A93F-4DA2C0CBD5FF}" type="presParOf" srcId="{529D345F-4E20-4312-AA04-D68BD678AF1D}" destId="{A100C5E1-6CDC-4D72-948B-10C1220E735D}" srcOrd="8" destOrd="0" presId="urn:microsoft.com/office/officeart/2005/8/layout/cycle5"/>
    <dgm:cxn modelId="{D206F6E0-EBCD-49EB-810D-22FC4893B49E}" type="presParOf" srcId="{529D345F-4E20-4312-AA04-D68BD678AF1D}" destId="{38D95F59-C744-425B-82FE-6F8908E48C63}" srcOrd="9" destOrd="0" presId="urn:microsoft.com/office/officeart/2005/8/layout/cycle5"/>
    <dgm:cxn modelId="{FB53C456-31E7-4441-91C8-5AAFDB43195C}" type="presParOf" srcId="{529D345F-4E20-4312-AA04-D68BD678AF1D}" destId="{F6BCA80A-39C0-4D4D-A80B-94A08EAFCCBF}" srcOrd="10" destOrd="0" presId="urn:microsoft.com/office/officeart/2005/8/layout/cycle5"/>
    <dgm:cxn modelId="{69757BAB-55F1-41E4-9DA9-AA7310BE06F2}" type="presParOf" srcId="{529D345F-4E20-4312-AA04-D68BD678AF1D}" destId="{4B9DA4DA-D44D-4EC6-9920-8FB70955FF72}" srcOrd="11" destOrd="0" presId="urn:microsoft.com/office/officeart/2005/8/layout/cycle5"/>
    <dgm:cxn modelId="{581562A7-9726-4C28-B456-865814EC90EE}" type="presParOf" srcId="{529D345F-4E20-4312-AA04-D68BD678AF1D}" destId="{16C33B07-1C82-4999-83D1-E61278F1F924}" srcOrd="12" destOrd="0" presId="urn:microsoft.com/office/officeart/2005/8/layout/cycle5"/>
    <dgm:cxn modelId="{31E27014-2F1F-4AB3-BB1D-410384C63BF7}" type="presParOf" srcId="{529D345F-4E20-4312-AA04-D68BD678AF1D}" destId="{E49819AF-458F-4E94-A600-92C42E647489}" srcOrd="13" destOrd="0" presId="urn:microsoft.com/office/officeart/2005/8/layout/cycle5"/>
    <dgm:cxn modelId="{A4EC3D2F-8C24-4F2F-AA56-5FF26E935BEC}" type="presParOf" srcId="{529D345F-4E20-4312-AA04-D68BD678AF1D}" destId="{250F625F-8729-4DE4-A8E0-3E043E3414F6}" srcOrd="14" destOrd="0" presId="urn:microsoft.com/office/officeart/2005/8/layout/cycle5"/>
    <dgm:cxn modelId="{F2626C90-2119-43EE-8EB9-3AC8B26440E4}" type="presParOf" srcId="{529D345F-4E20-4312-AA04-D68BD678AF1D}" destId="{AF4E8AFD-945A-4F7A-BC7C-7A29E9D3CE8C}" srcOrd="15" destOrd="0" presId="urn:microsoft.com/office/officeart/2005/8/layout/cycle5"/>
    <dgm:cxn modelId="{89ED375D-4B84-4F50-94EE-40399223377B}" type="presParOf" srcId="{529D345F-4E20-4312-AA04-D68BD678AF1D}" destId="{FFDE1F99-449D-417C-9466-D3FC163CA792}" srcOrd="16" destOrd="0" presId="urn:microsoft.com/office/officeart/2005/8/layout/cycle5"/>
    <dgm:cxn modelId="{8230819E-CAED-4977-AF5C-59668FD72FC2}" type="presParOf" srcId="{529D345F-4E20-4312-AA04-D68BD678AF1D}" destId="{A60E7929-3B93-4B7C-BF48-77611915C68F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8C71E3-FF68-42CD-AA69-6A85C7E6AA6F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2E44992-83C5-4A49-8B29-A642B3652C86}">
      <dgm:prSet phldrT="[Text]" custT="1"/>
      <dgm:spPr>
        <a:solidFill>
          <a:srgbClr val="CCFFCC"/>
        </a:solidFill>
      </dgm:spPr>
      <dgm:t>
        <a:bodyPr/>
        <a:lstStyle/>
        <a:p>
          <a:pPr algn="l"/>
          <a:r>
            <a:rPr lang="en-GB" sz="1600" b="1" dirty="0">
              <a:solidFill>
                <a:srgbClr val="663300"/>
              </a:solidFill>
              <a:latin typeface="Arial Narrow" pitchFamily="34" charset="0"/>
            </a:rPr>
            <a:t>1. </a:t>
          </a:r>
          <a:r>
            <a:rPr lang="cs-CZ" sz="1600" b="1" dirty="0">
              <a:solidFill>
                <a:srgbClr val="663300"/>
              </a:solidFill>
              <a:latin typeface="Arial Narrow" pitchFamily="34" charset="0"/>
            </a:rPr>
            <a:t>Formulujte účel vašeho výzkumu</a:t>
          </a:r>
          <a:endParaRPr lang="en-GB" sz="1600" b="1" dirty="0">
            <a:solidFill>
              <a:srgbClr val="663300"/>
            </a:solidFill>
            <a:latin typeface="Arial Narrow" pitchFamily="34" charset="0"/>
          </a:endParaRPr>
        </a:p>
      </dgm:t>
    </dgm:pt>
    <dgm:pt modelId="{5BB18D76-612A-487D-BB22-AB1FBCCDC285}" type="parTrans" cxnId="{9C4A47F3-2995-4F04-BC86-60160374A73D}">
      <dgm:prSet/>
      <dgm:spPr/>
      <dgm:t>
        <a:bodyPr/>
        <a:lstStyle/>
        <a:p>
          <a:endParaRPr lang="en-GB" sz="1600">
            <a:latin typeface="Arial Narrow" pitchFamily="34" charset="0"/>
          </a:endParaRPr>
        </a:p>
      </dgm:t>
    </dgm:pt>
    <dgm:pt modelId="{BA867A24-6B3A-4FFD-9435-DB1510585C82}" type="sibTrans" cxnId="{9C4A47F3-2995-4F04-BC86-60160374A73D}">
      <dgm:prSet/>
      <dgm:spPr/>
      <dgm:t>
        <a:bodyPr/>
        <a:lstStyle/>
        <a:p>
          <a:endParaRPr lang="en-GB" sz="1600" dirty="0">
            <a:latin typeface="Arial Narrow" pitchFamily="34" charset="0"/>
          </a:endParaRPr>
        </a:p>
      </dgm:t>
    </dgm:pt>
    <dgm:pt modelId="{92DBCE16-E983-49AC-9BC6-0A96233EA377}">
      <dgm:prSet phldrT="[Text]" custT="1"/>
      <dgm:spPr>
        <a:solidFill>
          <a:srgbClr val="CCFFCC"/>
        </a:solidFill>
      </dgm:spPr>
      <dgm:t>
        <a:bodyPr/>
        <a:lstStyle/>
        <a:p>
          <a:pPr algn="l"/>
          <a:r>
            <a:rPr lang="en-GB" sz="1600" b="1" dirty="0">
              <a:solidFill>
                <a:srgbClr val="663300"/>
              </a:solidFill>
              <a:latin typeface="Arial Narrow" pitchFamily="34" charset="0"/>
            </a:rPr>
            <a:t>2. </a:t>
          </a:r>
          <a:r>
            <a:rPr lang="cs-CZ" sz="1600" b="1" dirty="0">
              <a:solidFill>
                <a:srgbClr val="663300"/>
              </a:solidFill>
              <a:latin typeface="Arial Narrow" pitchFamily="34" charset="0"/>
            </a:rPr>
            <a:t>Formulujte specifické otázky a hypotézy</a:t>
          </a:r>
          <a:endParaRPr lang="en-GB" sz="1600" b="1" dirty="0">
            <a:solidFill>
              <a:srgbClr val="663300"/>
            </a:solidFill>
            <a:latin typeface="Arial Narrow" pitchFamily="34" charset="0"/>
          </a:endParaRPr>
        </a:p>
      </dgm:t>
    </dgm:pt>
    <dgm:pt modelId="{ED2C5843-2981-4008-8EA2-28260DBE8323}" type="parTrans" cxnId="{6DA31101-0C09-4826-BE35-67C991ABC15E}">
      <dgm:prSet/>
      <dgm:spPr/>
      <dgm:t>
        <a:bodyPr/>
        <a:lstStyle/>
        <a:p>
          <a:endParaRPr lang="en-GB" sz="1600">
            <a:latin typeface="Arial Narrow" pitchFamily="34" charset="0"/>
          </a:endParaRPr>
        </a:p>
      </dgm:t>
    </dgm:pt>
    <dgm:pt modelId="{263985F7-BB54-47B7-BEA4-35E33E397EE9}" type="sibTrans" cxnId="{6DA31101-0C09-4826-BE35-67C991ABC15E}">
      <dgm:prSet/>
      <dgm:spPr/>
      <dgm:t>
        <a:bodyPr/>
        <a:lstStyle/>
        <a:p>
          <a:endParaRPr lang="en-GB" sz="1600" dirty="0">
            <a:latin typeface="Arial Narrow" pitchFamily="34" charset="0"/>
          </a:endParaRPr>
        </a:p>
      </dgm:t>
    </dgm:pt>
    <dgm:pt modelId="{FB13BEB1-4A2B-47A7-AE23-52E04E8B9487}">
      <dgm:prSet phldrT="[Text]" custT="1"/>
      <dgm:spPr>
        <a:solidFill>
          <a:srgbClr val="CCFFCC"/>
        </a:solidFill>
      </dgm:spPr>
      <dgm:t>
        <a:bodyPr/>
        <a:lstStyle/>
        <a:p>
          <a:pPr algn="l"/>
          <a:r>
            <a:rPr lang="en-GB" sz="1600" b="1" dirty="0">
              <a:solidFill>
                <a:srgbClr val="663300"/>
              </a:solidFill>
              <a:latin typeface="Arial Narrow" pitchFamily="34" charset="0"/>
            </a:rPr>
            <a:t>4. </a:t>
          </a:r>
          <a:r>
            <a:rPr lang="cs-CZ" sz="1600" b="1" dirty="0">
              <a:solidFill>
                <a:srgbClr val="663300"/>
              </a:solidFill>
              <a:latin typeface="Arial Narrow" pitchFamily="34" charset="0"/>
            </a:rPr>
            <a:t>Zpracujte přehled odpovídající literatury</a:t>
          </a:r>
          <a:endParaRPr lang="en-GB" sz="1600" b="1" dirty="0">
            <a:solidFill>
              <a:srgbClr val="663300"/>
            </a:solidFill>
            <a:latin typeface="Arial Narrow" pitchFamily="34" charset="0"/>
          </a:endParaRPr>
        </a:p>
      </dgm:t>
    </dgm:pt>
    <dgm:pt modelId="{11643B1D-E639-4F25-91EB-7BCED21D08FB}" type="parTrans" cxnId="{B40F5406-723D-4BE2-80A8-CCDCA0ECF8D6}">
      <dgm:prSet/>
      <dgm:spPr/>
      <dgm:t>
        <a:bodyPr/>
        <a:lstStyle/>
        <a:p>
          <a:endParaRPr lang="en-GB" sz="1600">
            <a:latin typeface="Arial Narrow" pitchFamily="34" charset="0"/>
          </a:endParaRPr>
        </a:p>
      </dgm:t>
    </dgm:pt>
    <dgm:pt modelId="{E4C5DC2F-900D-4C34-891C-F5165E501BA1}" type="sibTrans" cxnId="{B40F5406-723D-4BE2-80A8-CCDCA0ECF8D6}">
      <dgm:prSet/>
      <dgm:spPr/>
      <dgm:t>
        <a:bodyPr/>
        <a:lstStyle/>
        <a:p>
          <a:endParaRPr lang="en-GB" sz="1600" dirty="0">
            <a:latin typeface="Arial Narrow" pitchFamily="34" charset="0"/>
          </a:endParaRPr>
        </a:p>
      </dgm:t>
    </dgm:pt>
    <dgm:pt modelId="{890D0AD7-9415-4D38-A18E-F665700D5818}">
      <dgm:prSet phldrT="[Text]" custT="1"/>
      <dgm:spPr>
        <a:solidFill>
          <a:srgbClr val="CCFFCC"/>
        </a:solidFill>
      </dgm:spPr>
      <dgm:t>
        <a:bodyPr/>
        <a:lstStyle/>
        <a:p>
          <a:pPr algn="l"/>
          <a:r>
            <a:rPr lang="en-GB" sz="1600" b="1" dirty="0">
              <a:solidFill>
                <a:srgbClr val="663300"/>
              </a:solidFill>
              <a:latin typeface="Arial Narrow" pitchFamily="34" charset="0"/>
            </a:rPr>
            <a:t>5. </a:t>
          </a:r>
          <a:r>
            <a:rPr lang="cs-CZ" sz="1600" b="1" dirty="0">
              <a:solidFill>
                <a:srgbClr val="663300"/>
              </a:solidFill>
              <a:latin typeface="Arial Narrow" pitchFamily="34" charset="0"/>
            </a:rPr>
            <a:t>Byly vaše otázky již v literatuře odpovězeny?</a:t>
          </a:r>
          <a:endParaRPr lang="en-GB" sz="1600" b="1" dirty="0">
            <a:solidFill>
              <a:srgbClr val="663300"/>
            </a:solidFill>
            <a:latin typeface="Arial Narrow" pitchFamily="34" charset="0"/>
          </a:endParaRPr>
        </a:p>
      </dgm:t>
    </dgm:pt>
    <dgm:pt modelId="{2FFD315E-1849-4911-B411-102233780094}" type="parTrans" cxnId="{5D13A99E-64AE-4E81-A079-8E0DAFEEB856}">
      <dgm:prSet/>
      <dgm:spPr/>
      <dgm:t>
        <a:bodyPr/>
        <a:lstStyle/>
        <a:p>
          <a:endParaRPr lang="en-GB" sz="1600">
            <a:latin typeface="Arial Narrow" pitchFamily="34" charset="0"/>
          </a:endParaRPr>
        </a:p>
      </dgm:t>
    </dgm:pt>
    <dgm:pt modelId="{9B17D80C-6D3A-4955-B455-E21183C5FFCC}" type="sibTrans" cxnId="{5D13A99E-64AE-4E81-A079-8E0DAFEEB856}">
      <dgm:prSet/>
      <dgm:spPr/>
      <dgm:t>
        <a:bodyPr/>
        <a:lstStyle/>
        <a:p>
          <a:endParaRPr lang="en-GB" sz="1600" dirty="0">
            <a:latin typeface="Arial Narrow" pitchFamily="34" charset="0"/>
          </a:endParaRPr>
        </a:p>
      </dgm:t>
    </dgm:pt>
    <dgm:pt modelId="{6FAAB840-CE55-496A-A54B-38931BC445F2}">
      <dgm:prSet custT="1"/>
      <dgm:spPr>
        <a:solidFill>
          <a:srgbClr val="CCFFCC"/>
        </a:solidFill>
      </dgm:spPr>
      <dgm:t>
        <a:bodyPr/>
        <a:lstStyle/>
        <a:p>
          <a:pPr algn="l"/>
          <a:r>
            <a:rPr lang="en-GB" sz="1600" b="1" dirty="0">
              <a:solidFill>
                <a:srgbClr val="663300"/>
              </a:solidFill>
              <a:latin typeface="Arial Narrow" pitchFamily="34" charset="0"/>
            </a:rPr>
            <a:t>3. </a:t>
          </a:r>
          <a:r>
            <a:rPr lang="cs-CZ" sz="1600" b="1" dirty="0">
              <a:solidFill>
                <a:srgbClr val="663300"/>
              </a:solidFill>
              <a:latin typeface="Arial Narrow" pitchFamily="34" charset="0"/>
            </a:rPr>
            <a:t>Jsou zajímavé nebo důležité?</a:t>
          </a:r>
          <a:endParaRPr lang="en-GB" sz="1600" b="1" dirty="0">
            <a:solidFill>
              <a:srgbClr val="663300"/>
            </a:solidFill>
            <a:latin typeface="Arial Narrow" pitchFamily="34" charset="0"/>
          </a:endParaRPr>
        </a:p>
      </dgm:t>
    </dgm:pt>
    <dgm:pt modelId="{07C5E381-5369-452A-A515-7BC793721D88}" type="parTrans" cxnId="{09CC10CA-342E-4CC8-99D0-E71E5294DD16}">
      <dgm:prSet/>
      <dgm:spPr/>
      <dgm:t>
        <a:bodyPr/>
        <a:lstStyle/>
        <a:p>
          <a:endParaRPr lang="en-GB" sz="1600">
            <a:latin typeface="Arial Narrow" pitchFamily="34" charset="0"/>
          </a:endParaRPr>
        </a:p>
      </dgm:t>
    </dgm:pt>
    <dgm:pt modelId="{885BCA5C-E6FF-4CB1-B7CC-54B1BC9090F5}" type="sibTrans" cxnId="{09CC10CA-342E-4CC8-99D0-E71E5294DD16}">
      <dgm:prSet/>
      <dgm:spPr/>
      <dgm:t>
        <a:bodyPr/>
        <a:lstStyle/>
        <a:p>
          <a:endParaRPr lang="en-GB" sz="1600" dirty="0">
            <a:latin typeface="Arial Narrow" pitchFamily="34" charset="0"/>
          </a:endParaRPr>
        </a:p>
      </dgm:t>
    </dgm:pt>
    <dgm:pt modelId="{529D345F-4E20-4312-AA04-D68BD678AF1D}" type="pres">
      <dgm:prSet presAssocID="{038C71E3-FF68-42CD-AA69-6A85C7E6AA6F}" presName="cycle" presStyleCnt="0">
        <dgm:presLayoutVars>
          <dgm:dir/>
          <dgm:resizeHandles val="exact"/>
        </dgm:presLayoutVars>
      </dgm:prSet>
      <dgm:spPr/>
    </dgm:pt>
    <dgm:pt modelId="{8CBB6679-6B32-4612-9DA6-86DA03D2D898}" type="pres">
      <dgm:prSet presAssocID="{42E44992-83C5-4A49-8B29-A642B3652C86}" presName="node" presStyleLbl="node1" presStyleIdx="0" presStyleCnt="5" custScaleX="94805">
        <dgm:presLayoutVars>
          <dgm:bulletEnabled val="1"/>
        </dgm:presLayoutVars>
      </dgm:prSet>
      <dgm:spPr/>
    </dgm:pt>
    <dgm:pt modelId="{04AFD0DB-BACD-4E47-BA18-88C1F9F30C47}" type="pres">
      <dgm:prSet presAssocID="{42E44992-83C5-4A49-8B29-A642B3652C86}" presName="spNode" presStyleCnt="0"/>
      <dgm:spPr/>
    </dgm:pt>
    <dgm:pt modelId="{632CF7D8-7085-4764-8A5E-970789FD1FB7}" type="pres">
      <dgm:prSet presAssocID="{BA867A24-6B3A-4FFD-9435-DB1510585C82}" presName="sibTrans" presStyleLbl="sibTrans1D1" presStyleIdx="0" presStyleCnt="5"/>
      <dgm:spPr/>
    </dgm:pt>
    <dgm:pt modelId="{260E634B-41F4-42B1-92F1-064F40EC819F}" type="pres">
      <dgm:prSet presAssocID="{92DBCE16-E983-49AC-9BC6-0A96233EA377}" presName="node" presStyleLbl="node1" presStyleIdx="1" presStyleCnt="5" custScaleX="86076">
        <dgm:presLayoutVars>
          <dgm:bulletEnabled val="1"/>
        </dgm:presLayoutVars>
      </dgm:prSet>
      <dgm:spPr/>
    </dgm:pt>
    <dgm:pt modelId="{8BBD89D6-2539-4E27-84F4-9CAD6D4920FA}" type="pres">
      <dgm:prSet presAssocID="{92DBCE16-E983-49AC-9BC6-0A96233EA377}" presName="spNode" presStyleCnt="0"/>
      <dgm:spPr/>
    </dgm:pt>
    <dgm:pt modelId="{5C0F53A8-5246-4360-8D84-98B088149913}" type="pres">
      <dgm:prSet presAssocID="{263985F7-BB54-47B7-BEA4-35E33E397EE9}" presName="sibTrans" presStyleLbl="sibTrans1D1" presStyleIdx="1" presStyleCnt="5"/>
      <dgm:spPr/>
    </dgm:pt>
    <dgm:pt modelId="{35D02B81-E0C7-4099-BCC5-942F5E4FDD25}" type="pres">
      <dgm:prSet presAssocID="{6FAAB840-CE55-496A-A54B-38931BC445F2}" presName="node" presStyleLbl="node1" presStyleIdx="2" presStyleCnt="5" custScaleX="79399">
        <dgm:presLayoutVars>
          <dgm:bulletEnabled val="1"/>
        </dgm:presLayoutVars>
      </dgm:prSet>
      <dgm:spPr/>
    </dgm:pt>
    <dgm:pt modelId="{749E1411-DCBF-4D70-9796-4313552C155C}" type="pres">
      <dgm:prSet presAssocID="{6FAAB840-CE55-496A-A54B-38931BC445F2}" presName="spNode" presStyleCnt="0"/>
      <dgm:spPr/>
    </dgm:pt>
    <dgm:pt modelId="{A100C5E1-6CDC-4D72-948B-10C1220E735D}" type="pres">
      <dgm:prSet presAssocID="{885BCA5C-E6FF-4CB1-B7CC-54B1BC9090F5}" presName="sibTrans" presStyleLbl="sibTrans1D1" presStyleIdx="2" presStyleCnt="5"/>
      <dgm:spPr/>
    </dgm:pt>
    <dgm:pt modelId="{38D95F59-C744-425B-82FE-6F8908E48C63}" type="pres">
      <dgm:prSet presAssocID="{FB13BEB1-4A2B-47A7-AE23-52E04E8B9487}" presName="node" presStyleLbl="node1" presStyleIdx="3" presStyleCnt="5" custScaleX="81979">
        <dgm:presLayoutVars>
          <dgm:bulletEnabled val="1"/>
        </dgm:presLayoutVars>
      </dgm:prSet>
      <dgm:spPr/>
    </dgm:pt>
    <dgm:pt modelId="{F6BCA80A-39C0-4D4D-A80B-94A08EAFCCBF}" type="pres">
      <dgm:prSet presAssocID="{FB13BEB1-4A2B-47A7-AE23-52E04E8B9487}" presName="spNode" presStyleCnt="0"/>
      <dgm:spPr/>
    </dgm:pt>
    <dgm:pt modelId="{4B9DA4DA-D44D-4EC6-9920-8FB70955FF72}" type="pres">
      <dgm:prSet presAssocID="{E4C5DC2F-900D-4C34-891C-F5165E501BA1}" presName="sibTrans" presStyleLbl="sibTrans1D1" presStyleIdx="3" presStyleCnt="5"/>
      <dgm:spPr/>
    </dgm:pt>
    <dgm:pt modelId="{16C33B07-1C82-4999-83D1-E61278F1F924}" type="pres">
      <dgm:prSet presAssocID="{890D0AD7-9415-4D38-A18E-F665700D5818}" presName="node" presStyleLbl="node1" presStyleIdx="4" presStyleCnt="5" custScaleX="90286" custRadScaleRad="98481" custRadScaleInc="-3502">
        <dgm:presLayoutVars>
          <dgm:bulletEnabled val="1"/>
        </dgm:presLayoutVars>
      </dgm:prSet>
      <dgm:spPr/>
    </dgm:pt>
    <dgm:pt modelId="{E49819AF-458F-4E94-A600-92C42E647489}" type="pres">
      <dgm:prSet presAssocID="{890D0AD7-9415-4D38-A18E-F665700D5818}" presName="spNode" presStyleCnt="0"/>
      <dgm:spPr/>
    </dgm:pt>
    <dgm:pt modelId="{250F625F-8729-4DE4-A8E0-3E043E3414F6}" type="pres">
      <dgm:prSet presAssocID="{9B17D80C-6D3A-4955-B455-E21183C5FFCC}" presName="sibTrans" presStyleLbl="sibTrans1D1" presStyleIdx="4" presStyleCnt="5"/>
      <dgm:spPr/>
    </dgm:pt>
  </dgm:ptLst>
  <dgm:cxnLst>
    <dgm:cxn modelId="{6DA31101-0C09-4826-BE35-67C991ABC15E}" srcId="{038C71E3-FF68-42CD-AA69-6A85C7E6AA6F}" destId="{92DBCE16-E983-49AC-9BC6-0A96233EA377}" srcOrd="1" destOrd="0" parTransId="{ED2C5843-2981-4008-8EA2-28260DBE8323}" sibTransId="{263985F7-BB54-47B7-BEA4-35E33E397EE9}"/>
    <dgm:cxn modelId="{B40F5406-723D-4BE2-80A8-CCDCA0ECF8D6}" srcId="{038C71E3-FF68-42CD-AA69-6A85C7E6AA6F}" destId="{FB13BEB1-4A2B-47A7-AE23-52E04E8B9487}" srcOrd="3" destOrd="0" parTransId="{11643B1D-E639-4F25-91EB-7BCED21D08FB}" sibTransId="{E4C5DC2F-900D-4C34-891C-F5165E501BA1}"/>
    <dgm:cxn modelId="{B01BA31D-A8D9-4BA1-BE7A-8A058FB839E5}" type="presOf" srcId="{6FAAB840-CE55-496A-A54B-38931BC445F2}" destId="{35D02B81-E0C7-4099-BCC5-942F5E4FDD25}" srcOrd="0" destOrd="0" presId="urn:microsoft.com/office/officeart/2005/8/layout/cycle5"/>
    <dgm:cxn modelId="{B3AEB423-5F54-42DF-BEE0-E294597405EB}" type="presOf" srcId="{BA867A24-6B3A-4FFD-9435-DB1510585C82}" destId="{632CF7D8-7085-4764-8A5E-970789FD1FB7}" srcOrd="0" destOrd="0" presId="urn:microsoft.com/office/officeart/2005/8/layout/cycle5"/>
    <dgm:cxn modelId="{AB337B45-7F90-41E3-A7A3-7DE687F152F6}" type="presOf" srcId="{263985F7-BB54-47B7-BEA4-35E33E397EE9}" destId="{5C0F53A8-5246-4360-8D84-98B088149913}" srcOrd="0" destOrd="0" presId="urn:microsoft.com/office/officeart/2005/8/layout/cycle5"/>
    <dgm:cxn modelId="{B5E7B247-EC58-4FB5-B8AB-54BA0D470D19}" type="presOf" srcId="{9B17D80C-6D3A-4955-B455-E21183C5FFCC}" destId="{250F625F-8729-4DE4-A8E0-3E043E3414F6}" srcOrd="0" destOrd="0" presId="urn:microsoft.com/office/officeart/2005/8/layout/cycle5"/>
    <dgm:cxn modelId="{B41B976E-7FEF-4CA6-A80C-20E9D148836C}" type="presOf" srcId="{890D0AD7-9415-4D38-A18E-F665700D5818}" destId="{16C33B07-1C82-4999-83D1-E61278F1F924}" srcOrd="0" destOrd="0" presId="urn:microsoft.com/office/officeart/2005/8/layout/cycle5"/>
    <dgm:cxn modelId="{CA564D92-C817-4F04-B51D-786130A4D442}" type="presOf" srcId="{E4C5DC2F-900D-4C34-891C-F5165E501BA1}" destId="{4B9DA4DA-D44D-4EC6-9920-8FB70955FF72}" srcOrd="0" destOrd="0" presId="urn:microsoft.com/office/officeart/2005/8/layout/cycle5"/>
    <dgm:cxn modelId="{5D13A99E-64AE-4E81-A079-8E0DAFEEB856}" srcId="{038C71E3-FF68-42CD-AA69-6A85C7E6AA6F}" destId="{890D0AD7-9415-4D38-A18E-F665700D5818}" srcOrd="4" destOrd="0" parTransId="{2FFD315E-1849-4911-B411-102233780094}" sibTransId="{9B17D80C-6D3A-4955-B455-E21183C5FFCC}"/>
    <dgm:cxn modelId="{178864AB-D0F9-4BC8-9C9A-93715B43D7A7}" type="presOf" srcId="{92DBCE16-E983-49AC-9BC6-0A96233EA377}" destId="{260E634B-41F4-42B1-92F1-064F40EC819F}" srcOrd="0" destOrd="0" presId="urn:microsoft.com/office/officeart/2005/8/layout/cycle5"/>
    <dgm:cxn modelId="{09CC10CA-342E-4CC8-99D0-E71E5294DD16}" srcId="{038C71E3-FF68-42CD-AA69-6A85C7E6AA6F}" destId="{6FAAB840-CE55-496A-A54B-38931BC445F2}" srcOrd="2" destOrd="0" parTransId="{07C5E381-5369-452A-A515-7BC793721D88}" sibTransId="{885BCA5C-E6FF-4CB1-B7CC-54B1BC9090F5}"/>
    <dgm:cxn modelId="{50F6CED1-C4AC-4E68-BE2A-E64E30189DA5}" type="presOf" srcId="{885BCA5C-E6FF-4CB1-B7CC-54B1BC9090F5}" destId="{A100C5E1-6CDC-4D72-948B-10C1220E735D}" srcOrd="0" destOrd="0" presId="urn:microsoft.com/office/officeart/2005/8/layout/cycle5"/>
    <dgm:cxn modelId="{BEFD7AD6-13B2-4F48-997F-6BE9359D4B3B}" type="presOf" srcId="{038C71E3-FF68-42CD-AA69-6A85C7E6AA6F}" destId="{529D345F-4E20-4312-AA04-D68BD678AF1D}" srcOrd="0" destOrd="0" presId="urn:microsoft.com/office/officeart/2005/8/layout/cycle5"/>
    <dgm:cxn modelId="{0975F6F0-2999-4650-9C55-0CA5138032A9}" type="presOf" srcId="{FB13BEB1-4A2B-47A7-AE23-52E04E8B9487}" destId="{38D95F59-C744-425B-82FE-6F8908E48C63}" srcOrd="0" destOrd="0" presId="urn:microsoft.com/office/officeart/2005/8/layout/cycle5"/>
    <dgm:cxn modelId="{9C4A47F3-2995-4F04-BC86-60160374A73D}" srcId="{038C71E3-FF68-42CD-AA69-6A85C7E6AA6F}" destId="{42E44992-83C5-4A49-8B29-A642B3652C86}" srcOrd="0" destOrd="0" parTransId="{5BB18D76-612A-487D-BB22-AB1FBCCDC285}" sibTransId="{BA867A24-6B3A-4FFD-9435-DB1510585C82}"/>
    <dgm:cxn modelId="{39FC79F3-7774-4446-8C38-153985C6E751}" type="presOf" srcId="{42E44992-83C5-4A49-8B29-A642B3652C86}" destId="{8CBB6679-6B32-4612-9DA6-86DA03D2D898}" srcOrd="0" destOrd="0" presId="urn:microsoft.com/office/officeart/2005/8/layout/cycle5"/>
    <dgm:cxn modelId="{30AB02C4-03F1-4131-9E9A-2CDA390D47FA}" type="presParOf" srcId="{529D345F-4E20-4312-AA04-D68BD678AF1D}" destId="{8CBB6679-6B32-4612-9DA6-86DA03D2D898}" srcOrd="0" destOrd="0" presId="urn:microsoft.com/office/officeart/2005/8/layout/cycle5"/>
    <dgm:cxn modelId="{C1175208-73D5-448F-858B-B9A29482CA62}" type="presParOf" srcId="{529D345F-4E20-4312-AA04-D68BD678AF1D}" destId="{04AFD0DB-BACD-4E47-BA18-88C1F9F30C47}" srcOrd="1" destOrd="0" presId="urn:microsoft.com/office/officeart/2005/8/layout/cycle5"/>
    <dgm:cxn modelId="{3FA8BBEB-2293-4DA5-AC69-57BE735AD952}" type="presParOf" srcId="{529D345F-4E20-4312-AA04-D68BD678AF1D}" destId="{632CF7D8-7085-4764-8A5E-970789FD1FB7}" srcOrd="2" destOrd="0" presId="urn:microsoft.com/office/officeart/2005/8/layout/cycle5"/>
    <dgm:cxn modelId="{B61E161F-7DD4-4765-AB86-7E6BDB7097EA}" type="presParOf" srcId="{529D345F-4E20-4312-AA04-D68BD678AF1D}" destId="{260E634B-41F4-42B1-92F1-064F40EC819F}" srcOrd="3" destOrd="0" presId="urn:microsoft.com/office/officeart/2005/8/layout/cycle5"/>
    <dgm:cxn modelId="{365FC1AE-2F33-464F-A814-B021F92E31C1}" type="presParOf" srcId="{529D345F-4E20-4312-AA04-D68BD678AF1D}" destId="{8BBD89D6-2539-4E27-84F4-9CAD6D4920FA}" srcOrd="4" destOrd="0" presId="urn:microsoft.com/office/officeart/2005/8/layout/cycle5"/>
    <dgm:cxn modelId="{A7E9B659-D975-44E9-A8E0-9E9A72B92312}" type="presParOf" srcId="{529D345F-4E20-4312-AA04-D68BD678AF1D}" destId="{5C0F53A8-5246-4360-8D84-98B088149913}" srcOrd="5" destOrd="0" presId="urn:microsoft.com/office/officeart/2005/8/layout/cycle5"/>
    <dgm:cxn modelId="{12983314-4A8D-41AC-9C36-DAA553F3DC6E}" type="presParOf" srcId="{529D345F-4E20-4312-AA04-D68BD678AF1D}" destId="{35D02B81-E0C7-4099-BCC5-942F5E4FDD25}" srcOrd="6" destOrd="0" presId="urn:microsoft.com/office/officeart/2005/8/layout/cycle5"/>
    <dgm:cxn modelId="{AC162A0B-3E44-44CA-ABCF-65DFCF3885B0}" type="presParOf" srcId="{529D345F-4E20-4312-AA04-D68BD678AF1D}" destId="{749E1411-DCBF-4D70-9796-4313552C155C}" srcOrd="7" destOrd="0" presId="urn:microsoft.com/office/officeart/2005/8/layout/cycle5"/>
    <dgm:cxn modelId="{F77C14E3-5689-4379-9E63-D5FBB361328E}" type="presParOf" srcId="{529D345F-4E20-4312-AA04-D68BD678AF1D}" destId="{A100C5E1-6CDC-4D72-948B-10C1220E735D}" srcOrd="8" destOrd="0" presId="urn:microsoft.com/office/officeart/2005/8/layout/cycle5"/>
    <dgm:cxn modelId="{9FF2CDB1-BD62-4942-9D77-76228B1FF6F4}" type="presParOf" srcId="{529D345F-4E20-4312-AA04-D68BD678AF1D}" destId="{38D95F59-C744-425B-82FE-6F8908E48C63}" srcOrd="9" destOrd="0" presId="urn:microsoft.com/office/officeart/2005/8/layout/cycle5"/>
    <dgm:cxn modelId="{3D3120A6-3147-49DC-BEC5-ADC8BFD020FB}" type="presParOf" srcId="{529D345F-4E20-4312-AA04-D68BD678AF1D}" destId="{F6BCA80A-39C0-4D4D-A80B-94A08EAFCCBF}" srcOrd="10" destOrd="0" presId="urn:microsoft.com/office/officeart/2005/8/layout/cycle5"/>
    <dgm:cxn modelId="{4BAC357B-1318-4B7A-A768-0290A6DDA0DD}" type="presParOf" srcId="{529D345F-4E20-4312-AA04-D68BD678AF1D}" destId="{4B9DA4DA-D44D-4EC6-9920-8FB70955FF72}" srcOrd="11" destOrd="0" presId="urn:microsoft.com/office/officeart/2005/8/layout/cycle5"/>
    <dgm:cxn modelId="{F7223C35-ED24-4793-A49F-0C628147D4E4}" type="presParOf" srcId="{529D345F-4E20-4312-AA04-D68BD678AF1D}" destId="{16C33B07-1C82-4999-83D1-E61278F1F924}" srcOrd="12" destOrd="0" presId="urn:microsoft.com/office/officeart/2005/8/layout/cycle5"/>
    <dgm:cxn modelId="{965AD0F7-11AD-4C66-BD6A-C5A22138FBF8}" type="presParOf" srcId="{529D345F-4E20-4312-AA04-D68BD678AF1D}" destId="{E49819AF-458F-4E94-A600-92C42E647489}" srcOrd="13" destOrd="0" presId="urn:microsoft.com/office/officeart/2005/8/layout/cycle5"/>
    <dgm:cxn modelId="{6261CAE8-3CB3-4FAF-92DB-47FAD8BA87CE}" type="presParOf" srcId="{529D345F-4E20-4312-AA04-D68BD678AF1D}" destId="{250F625F-8729-4DE4-A8E0-3E043E3414F6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9BF78-DF18-41E1-9734-8EC25344B003}">
      <dsp:nvSpPr>
        <dsp:cNvPr id="0" name=""/>
        <dsp:cNvSpPr/>
      </dsp:nvSpPr>
      <dsp:spPr>
        <a:xfrm>
          <a:off x="3482672" y="4215795"/>
          <a:ext cx="91440" cy="2650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01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62DE23-082D-4321-BC52-A57409554438}">
      <dsp:nvSpPr>
        <dsp:cNvPr id="0" name=""/>
        <dsp:cNvSpPr/>
      </dsp:nvSpPr>
      <dsp:spPr>
        <a:xfrm>
          <a:off x="3482672" y="3319785"/>
          <a:ext cx="91440" cy="2650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01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BCE73-A2C1-4F5D-BD79-D625AF2253A7}">
      <dsp:nvSpPr>
        <dsp:cNvPr id="0" name=""/>
        <dsp:cNvSpPr/>
      </dsp:nvSpPr>
      <dsp:spPr>
        <a:xfrm>
          <a:off x="3482672" y="2423775"/>
          <a:ext cx="91440" cy="2650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01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04C5C-B0CD-42B9-9F7F-E2066C91E0B4}">
      <dsp:nvSpPr>
        <dsp:cNvPr id="0" name=""/>
        <dsp:cNvSpPr/>
      </dsp:nvSpPr>
      <dsp:spPr>
        <a:xfrm>
          <a:off x="3482672" y="1527765"/>
          <a:ext cx="91440" cy="2650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01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78545-A030-4B46-B7BD-B19670FFF8C9}">
      <dsp:nvSpPr>
        <dsp:cNvPr id="0" name=""/>
        <dsp:cNvSpPr/>
      </dsp:nvSpPr>
      <dsp:spPr>
        <a:xfrm>
          <a:off x="3482672" y="631755"/>
          <a:ext cx="91440" cy="2650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017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C3BC1-588B-4A69-9A06-AFA4EC420394}">
      <dsp:nvSpPr>
        <dsp:cNvPr id="0" name=""/>
        <dsp:cNvSpPr/>
      </dsp:nvSpPr>
      <dsp:spPr>
        <a:xfrm>
          <a:off x="432046" y="762"/>
          <a:ext cx="6192691" cy="6309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400" b="0" i="0" u="none" strike="noStrike" kern="1200" baseline="0" dirty="0">
              <a:latin typeface="+mn-lt"/>
            </a:rPr>
            <a:t>Zvolte téma a prozkoumejte literaturu</a:t>
          </a:r>
          <a:endParaRPr lang="en-GB" sz="2400" kern="1200" dirty="0">
            <a:latin typeface="+mn-lt"/>
          </a:endParaRPr>
        </a:p>
      </dsp:txBody>
      <dsp:txXfrm>
        <a:off x="432046" y="762"/>
        <a:ext cx="6192691" cy="630992"/>
      </dsp:txXfrm>
    </dsp:sp>
    <dsp:sp modelId="{932F0F80-DDA3-4CD9-AE58-5364DBE693A0}">
      <dsp:nvSpPr>
        <dsp:cNvPr id="0" name=""/>
        <dsp:cNvSpPr/>
      </dsp:nvSpPr>
      <dsp:spPr>
        <a:xfrm>
          <a:off x="432046" y="896772"/>
          <a:ext cx="6192691" cy="6309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400" b="0" i="0" u="none" strike="noStrike" kern="1200" baseline="0" dirty="0">
              <a:latin typeface="+mn-lt"/>
            </a:rPr>
            <a:t>Zpracujte přehled – rešerši literatury a formulujte výzkumnou otázku</a:t>
          </a:r>
          <a:endParaRPr lang="en-GB" sz="2400" kern="1200" dirty="0">
            <a:latin typeface="+mn-lt"/>
          </a:endParaRPr>
        </a:p>
      </dsp:txBody>
      <dsp:txXfrm>
        <a:off x="432046" y="896772"/>
        <a:ext cx="6192691" cy="630992"/>
      </dsp:txXfrm>
    </dsp:sp>
    <dsp:sp modelId="{9133DD60-AF73-49A5-9FAE-0A409B5FFABA}">
      <dsp:nvSpPr>
        <dsp:cNvPr id="0" name=""/>
        <dsp:cNvSpPr/>
      </dsp:nvSpPr>
      <dsp:spPr>
        <a:xfrm>
          <a:off x="432046" y="1792782"/>
          <a:ext cx="6192691" cy="6309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400" b="0" i="0" u="none" strike="noStrike" kern="1200" baseline="0" dirty="0">
              <a:latin typeface="+mn-lt"/>
            </a:rPr>
            <a:t>Navrhněte design výzkumu, naplánujte </a:t>
          </a:r>
        </a:p>
        <a:p>
          <a:pPr marL="0" marR="0" lvl="0" indent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400" b="0" i="0" u="none" strike="noStrike" kern="1200" baseline="0" dirty="0">
              <a:latin typeface="+mn-lt"/>
            </a:rPr>
            <a:t>a zpracujte návrh výzkumu</a:t>
          </a:r>
          <a:endParaRPr lang="en-GB" sz="2400" b="0" i="0" u="none" strike="noStrike" kern="1200" baseline="0" dirty="0">
            <a:latin typeface="+mn-lt"/>
          </a:endParaRPr>
        </a:p>
      </dsp:txBody>
      <dsp:txXfrm>
        <a:off x="432046" y="1792782"/>
        <a:ext cx="6192691" cy="630992"/>
      </dsp:txXfrm>
    </dsp:sp>
    <dsp:sp modelId="{5C7646FE-9BA8-4027-9EFF-5374E365741C}">
      <dsp:nvSpPr>
        <dsp:cNvPr id="0" name=""/>
        <dsp:cNvSpPr/>
      </dsp:nvSpPr>
      <dsp:spPr>
        <a:xfrm>
          <a:off x="432046" y="2688792"/>
          <a:ext cx="6192691" cy="6309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400" b="0" i="0" u="none" strike="noStrike" kern="1200" baseline="0" dirty="0">
              <a:latin typeface="+mn-lt"/>
            </a:rPr>
            <a:t>Proveďte sběr dat</a:t>
          </a:r>
          <a:endParaRPr lang="en-GB" sz="2400" b="0" i="0" u="none" strike="noStrike" kern="1200" baseline="0" dirty="0">
            <a:latin typeface="+mn-lt"/>
          </a:endParaRPr>
        </a:p>
      </dsp:txBody>
      <dsp:txXfrm>
        <a:off x="432046" y="2688792"/>
        <a:ext cx="6192691" cy="630992"/>
      </dsp:txXfrm>
    </dsp:sp>
    <dsp:sp modelId="{33ED74AD-3571-4018-A3F6-7C9CF31AC2F3}">
      <dsp:nvSpPr>
        <dsp:cNvPr id="0" name=""/>
        <dsp:cNvSpPr/>
      </dsp:nvSpPr>
      <dsp:spPr>
        <a:xfrm>
          <a:off x="432046" y="3584802"/>
          <a:ext cx="6192691" cy="6309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400" b="0" i="0" u="none" strike="noStrike" kern="1200" baseline="0" dirty="0">
              <a:latin typeface="+mn-lt"/>
            </a:rPr>
            <a:t>Analýza a interpretace výzkumných dat</a:t>
          </a:r>
          <a:endParaRPr lang="en-GB" sz="2400" kern="1200" dirty="0">
            <a:latin typeface="+mn-lt"/>
          </a:endParaRPr>
        </a:p>
      </dsp:txBody>
      <dsp:txXfrm>
        <a:off x="432046" y="3584802"/>
        <a:ext cx="6192691" cy="630992"/>
      </dsp:txXfrm>
    </dsp:sp>
    <dsp:sp modelId="{A75E5AB6-5DAD-41F9-A12E-184410C55FEB}">
      <dsp:nvSpPr>
        <dsp:cNvPr id="0" name=""/>
        <dsp:cNvSpPr/>
      </dsp:nvSpPr>
      <dsp:spPr>
        <a:xfrm>
          <a:off x="432046" y="4480812"/>
          <a:ext cx="6192691" cy="6309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400" b="0" i="0" u="none" strike="noStrike" kern="1200" baseline="0" dirty="0">
              <a:latin typeface="+mn-lt"/>
            </a:rPr>
            <a:t>Psaní výstupů (dizertace, výzkumná zpráva)</a:t>
          </a:r>
          <a:endParaRPr lang="en-GB" sz="2400" kern="1200" dirty="0">
            <a:latin typeface="+mn-lt"/>
          </a:endParaRPr>
        </a:p>
      </dsp:txBody>
      <dsp:txXfrm>
        <a:off x="432046" y="4480812"/>
        <a:ext cx="6192691" cy="6309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B6679-6B32-4612-9DA6-86DA03D2D898}">
      <dsp:nvSpPr>
        <dsp:cNvPr id="0" name=""/>
        <dsp:cNvSpPr/>
      </dsp:nvSpPr>
      <dsp:spPr>
        <a:xfrm>
          <a:off x="3029981" y="46371"/>
          <a:ext cx="2052938" cy="83581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GB" sz="1400" b="1" kern="1200" dirty="0">
              <a:latin typeface="+mn-lt"/>
            </a:rPr>
            <a:t>1. </a:t>
          </a:r>
          <a:r>
            <a:rPr lang="cs-CZ" sz="1400" b="1" kern="1200" dirty="0">
              <a:latin typeface="+mn-lt"/>
            </a:rPr>
            <a:t>Čtěte literaturu, přemýšlejte, diskutujte a identifikujte mezery ve znalostech</a:t>
          </a:r>
          <a:endParaRPr lang="en-GB" sz="1400" b="1" kern="1200" dirty="0">
            <a:latin typeface="+mn-lt"/>
          </a:endParaRPr>
        </a:p>
      </dsp:txBody>
      <dsp:txXfrm>
        <a:off x="3070782" y="87172"/>
        <a:ext cx="1971336" cy="754216"/>
      </dsp:txXfrm>
    </dsp:sp>
    <dsp:sp modelId="{632CF7D8-7085-4764-8A5E-970789FD1FB7}">
      <dsp:nvSpPr>
        <dsp:cNvPr id="0" name=""/>
        <dsp:cNvSpPr/>
      </dsp:nvSpPr>
      <dsp:spPr>
        <a:xfrm>
          <a:off x="2084733" y="464280"/>
          <a:ext cx="3943432" cy="3943432"/>
        </a:xfrm>
        <a:custGeom>
          <a:avLst/>
          <a:gdLst/>
          <a:ahLst/>
          <a:cxnLst/>
          <a:rect l="0" t="0" r="0" b="0"/>
          <a:pathLst>
            <a:path>
              <a:moveTo>
                <a:pt x="3074661" y="337342"/>
              </a:moveTo>
              <a:arcTo wR="1971716" hR="1971716" stAng="18240789" swAng="477121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634B-41F4-42B1-92F1-064F40EC819F}">
      <dsp:nvSpPr>
        <dsp:cNvPr id="0" name=""/>
        <dsp:cNvSpPr/>
      </dsp:nvSpPr>
      <dsp:spPr>
        <a:xfrm>
          <a:off x="4490977" y="1032229"/>
          <a:ext cx="2546058" cy="83581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GB" sz="1400" b="1" kern="1200" dirty="0">
              <a:latin typeface="+mn-lt"/>
            </a:rPr>
            <a:t>2. </a:t>
          </a:r>
          <a:r>
            <a:rPr lang="cs-CZ" sz="1400" b="1" kern="1200" dirty="0">
              <a:latin typeface="+mn-lt"/>
            </a:rPr>
            <a:t>Vygenerujte seznam potenciálních problémů a výzkumných otázek</a:t>
          </a:r>
          <a:r>
            <a:rPr lang="cs-CZ" sz="1800" kern="1200" dirty="0">
              <a:latin typeface="+mn-lt"/>
            </a:rPr>
            <a:t>.</a:t>
          </a:r>
          <a:endParaRPr lang="en-GB" sz="1800" kern="1200" dirty="0">
            <a:latin typeface="+mn-lt"/>
          </a:endParaRPr>
        </a:p>
      </dsp:txBody>
      <dsp:txXfrm>
        <a:off x="4531778" y="1073030"/>
        <a:ext cx="2464456" cy="754216"/>
      </dsp:txXfrm>
    </dsp:sp>
    <dsp:sp modelId="{5C0F53A8-5246-4360-8D84-98B088149913}">
      <dsp:nvSpPr>
        <dsp:cNvPr id="0" name=""/>
        <dsp:cNvSpPr/>
      </dsp:nvSpPr>
      <dsp:spPr>
        <a:xfrm>
          <a:off x="2084733" y="464280"/>
          <a:ext cx="3943432" cy="3943432"/>
        </a:xfrm>
        <a:custGeom>
          <a:avLst/>
          <a:gdLst/>
          <a:ahLst/>
          <a:cxnLst/>
          <a:rect l="0" t="0" r="0" b="0"/>
          <a:pathLst>
            <a:path>
              <a:moveTo>
                <a:pt x="3912638" y="1624603"/>
              </a:moveTo>
              <a:arcTo wR="1971716" hR="1971716" stAng="20991627" swAng="1216746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02B81-E0C7-4099-BCC5-942F5E4FDD25}">
      <dsp:nvSpPr>
        <dsp:cNvPr id="0" name=""/>
        <dsp:cNvSpPr/>
      </dsp:nvSpPr>
      <dsp:spPr>
        <a:xfrm>
          <a:off x="4508741" y="3003946"/>
          <a:ext cx="2510529" cy="83581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GB" sz="1400" b="1" kern="1200" dirty="0">
              <a:latin typeface="+mn-lt"/>
            </a:rPr>
            <a:t>3. </a:t>
          </a:r>
          <a:r>
            <a:rPr lang="cs-CZ" sz="1400" b="1" kern="1200" dirty="0">
              <a:latin typeface="+mn-lt"/>
            </a:rPr>
            <a:t>Kontrola literatury: Byly některé otázky odpovězeny?</a:t>
          </a:r>
          <a:endParaRPr lang="en-GB" sz="1400" b="1" kern="1200" dirty="0">
            <a:latin typeface="+mn-lt"/>
          </a:endParaRPr>
        </a:p>
      </dsp:txBody>
      <dsp:txXfrm>
        <a:off x="4549542" y="3044747"/>
        <a:ext cx="2428927" cy="754216"/>
      </dsp:txXfrm>
    </dsp:sp>
    <dsp:sp modelId="{A100C5E1-6CDC-4D72-948B-10C1220E735D}">
      <dsp:nvSpPr>
        <dsp:cNvPr id="0" name=""/>
        <dsp:cNvSpPr/>
      </dsp:nvSpPr>
      <dsp:spPr>
        <a:xfrm>
          <a:off x="2084733" y="464280"/>
          <a:ext cx="3943432" cy="3943432"/>
        </a:xfrm>
        <a:custGeom>
          <a:avLst/>
          <a:gdLst/>
          <a:ahLst/>
          <a:cxnLst/>
          <a:rect l="0" t="0" r="0" b="0"/>
          <a:pathLst>
            <a:path>
              <a:moveTo>
                <a:pt x="3282862" y="3444320"/>
              </a:moveTo>
              <a:arcTo wR="1971716" hR="1971716" stAng="2899166" swAng="528987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D95F59-C744-425B-82FE-6F8908E48C63}">
      <dsp:nvSpPr>
        <dsp:cNvPr id="0" name=""/>
        <dsp:cNvSpPr/>
      </dsp:nvSpPr>
      <dsp:spPr>
        <a:xfrm>
          <a:off x="3072421" y="4081685"/>
          <a:ext cx="1968057" cy="6520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GB" sz="1400" b="1" kern="1200" dirty="0">
              <a:latin typeface="+mn-lt"/>
            </a:rPr>
            <a:t>4. </a:t>
          </a:r>
          <a:r>
            <a:rPr lang="cs-CZ" sz="1400" b="1" kern="1200" dirty="0">
              <a:latin typeface="+mn-lt"/>
            </a:rPr>
            <a:t>Testujte proveditelnost</a:t>
          </a:r>
          <a:endParaRPr lang="en-GB" sz="1400" b="1" kern="1200" dirty="0">
            <a:latin typeface="+mn-lt"/>
          </a:endParaRPr>
        </a:p>
      </dsp:txBody>
      <dsp:txXfrm>
        <a:off x="3104252" y="4113516"/>
        <a:ext cx="1904395" cy="588393"/>
      </dsp:txXfrm>
    </dsp:sp>
    <dsp:sp modelId="{4B9DA4DA-D44D-4EC6-9920-8FB70955FF72}">
      <dsp:nvSpPr>
        <dsp:cNvPr id="0" name=""/>
        <dsp:cNvSpPr/>
      </dsp:nvSpPr>
      <dsp:spPr>
        <a:xfrm>
          <a:off x="2084733" y="464280"/>
          <a:ext cx="3943432" cy="3943432"/>
        </a:xfrm>
        <a:custGeom>
          <a:avLst/>
          <a:gdLst/>
          <a:ahLst/>
          <a:cxnLst/>
          <a:rect l="0" t="0" r="0" b="0"/>
          <a:pathLst>
            <a:path>
              <a:moveTo>
                <a:pt x="901767" y="3627879"/>
              </a:moveTo>
              <a:arcTo wR="1971716" hR="1971716" stAng="7371847" swAng="528987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33B07-1C82-4999-83D1-E61278F1F924}">
      <dsp:nvSpPr>
        <dsp:cNvPr id="0" name=""/>
        <dsp:cNvSpPr/>
      </dsp:nvSpPr>
      <dsp:spPr>
        <a:xfrm>
          <a:off x="1192564" y="3003946"/>
          <a:ext cx="2312659" cy="83581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GB" sz="1400" kern="1200" dirty="0">
              <a:latin typeface="+mn-lt"/>
            </a:rPr>
            <a:t>5. </a:t>
          </a:r>
          <a:r>
            <a:rPr lang="cs-CZ" sz="1400" kern="1200" dirty="0">
              <a:latin typeface="+mn-lt"/>
            </a:rPr>
            <a:t>Eliminujte nepraktické otázky</a:t>
          </a:r>
          <a:endParaRPr lang="en-GB" sz="1400" kern="1200" dirty="0">
            <a:latin typeface="+mn-lt"/>
          </a:endParaRPr>
        </a:p>
      </dsp:txBody>
      <dsp:txXfrm>
        <a:off x="1233365" y="3044747"/>
        <a:ext cx="2231057" cy="754216"/>
      </dsp:txXfrm>
    </dsp:sp>
    <dsp:sp modelId="{250F625F-8729-4DE4-A8E0-3E043E3414F6}">
      <dsp:nvSpPr>
        <dsp:cNvPr id="0" name=""/>
        <dsp:cNvSpPr/>
      </dsp:nvSpPr>
      <dsp:spPr>
        <a:xfrm>
          <a:off x="2084733" y="464280"/>
          <a:ext cx="3943432" cy="3943432"/>
        </a:xfrm>
        <a:custGeom>
          <a:avLst/>
          <a:gdLst/>
          <a:ahLst/>
          <a:cxnLst/>
          <a:rect l="0" t="0" r="0" b="0"/>
          <a:pathLst>
            <a:path>
              <a:moveTo>
                <a:pt x="30794" y="2318829"/>
              </a:moveTo>
              <a:arcTo wR="1971716" hR="1971716" stAng="10191627" swAng="1216746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E8AFD-945A-4F7A-BC7C-7A29E9D3CE8C}">
      <dsp:nvSpPr>
        <dsp:cNvPr id="0" name=""/>
        <dsp:cNvSpPr/>
      </dsp:nvSpPr>
      <dsp:spPr>
        <a:xfrm>
          <a:off x="1218313" y="1032229"/>
          <a:ext cx="2261159" cy="83581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GB" sz="1400" kern="1200" dirty="0">
              <a:latin typeface="+mn-lt"/>
            </a:rPr>
            <a:t>6</a:t>
          </a:r>
          <a:r>
            <a:rPr lang="en-GB" sz="1400" b="1" kern="1200" dirty="0">
              <a:latin typeface="+mn-lt"/>
            </a:rPr>
            <a:t>. </a:t>
          </a:r>
          <a:r>
            <a:rPr lang="cs-CZ" sz="1400" b="1" kern="1200" dirty="0">
              <a:latin typeface="+mn-lt"/>
            </a:rPr>
            <a:t>Existuje vhodný výzkumný problém pro mé zkoumání?</a:t>
          </a:r>
          <a:endParaRPr lang="en-GB" sz="1400" b="1" kern="1200" dirty="0">
            <a:latin typeface="+mn-lt"/>
          </a:endParaRPr>
        </a:p>
      </dsp:txBody>
      <dsp:txXfrm>
        <a:off x="1259114" y="1073030"/>
        <a:ext cx="2179557" cy="754216"/>
      </dsp:txXfrm>
    </dsp:sp>
    <dsp:sp modelId="{A60E7929-3B93-4B7C-BF48-77611915C68F}">
      <dsp:nvSpPr>
        <dsp:cNvPr id="0" name=""/>
        <dsp:cNvSpPr/>
      </dsp:nvSpPr>
      <dsp:spPr>
        <a:xfrm>
          <a:off x="2084733" y="464280"/>
          <a:ext cx="3943432" cy="3943432"/>
        </a:xfrm>
        <a:custGeom>
          <a:avLst/>
          <a:gdLst/>
          <a:ahLst/>
          <a:cxnLst/>
          <a:rect l="0" t="0" r="0" b="0"/>
          <a:pathLst>
            <a:path>
              <a:moveTo>
                <a:pt x="653271" y="505643"/>
              </a:moveTo>
              <a:arcTo wR="1971716" hR="1971716" stAng="13682090" swAng="477121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B6679-6B32-4612-9DA6-86DA03D2D898}">
      <dsp:nvSpPr>
        <dsp:cNvPr id="0" name=""/>
        <dsp:cNvSpPr/>
      </dsp:nvSpPr>
      <dsp:spPr>
        <a:xfrm>
          <a:off x="3364247" y="1532"/>
          <a:ext cx="1479742" cy="1014537"/>
        </a:xfrm>
        <a:prstGeom prst="roundRect">
          <a:avLst/>
        </a:prstGeom>
        <a:solidFill>
          <a:srgbClr val="CC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rgbClr val="663300"/>
              </a:solidFill>
              <a:latin typeface="Arial Narrow" pitchFamily="34" charset="0"/>
            </a:rPr>
            <a:t>1. </a:t>
          </a:r>
          <a:r>
            <a:rPr lang="cs-CZ" sz="1600" b="1" kern="1200" dirty="0">
              <a:solidFill>
                <a:srgbClr val="663300"/>
              </a:solidFill>
              <a:latin typeface="Arial Narrow" pitchFamily="34" charset="0"/>
            </a:rPr>
            <a:t>Formulujte účel vašeho výzkumu</a:t>
          </a:r>
          <a:endParaRPr lang="en-GB" sz="1600" b="1" kern="1200" dirty="0">
            <a:solidFill>
              <a:srgbClr val="663300"/>
            </a:solidFill>
            <a:latin typeface="Arial Narrow" pitchFamily="34" charset="0"/>
          </a:endParaRPr>
        </a:p>
      </dsp:txBody>
      <dsp:txXfrm>
        <a:off x="3413773" y="51058"/>
        <a:ext cx="1380690" cy="915485"/>
      </dsp:txXfrm>
    </dsp:sp>
    <dsp:sp modelId="{632CF7D8-7085-4764-8A5E-970789FD1FB7}">
      <dsp:nvSpPr>
        <dsp:cNvPr id="0" name=""/>
        <dsp:cNvSpPr/>
      </dsp:nvSpPr>
      <dsp:spPr>
        <a:xfrm>
          <a:off x="2076447" y="508801"/>
          <a:ext cx="4055341" cy="4055341"/>
        </a:xfrm>
        <a:custGeom>
          <a:avLst/>
          <a:gdLst/>
          <a:ahLst/>
          <a:cxnLst/>
          <a:rect l="0" t="0" r="0" b="0"/>
          <a:pathLst>
            <a:path>
              <a:moveTo>
                <a:pt x="2986343" y="240943"/>
              </a:moveTo>
              <a:arcTo wR="2027670" hR="2027670" stAng="17892953" swAng="12581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634B-41F4-42B1-92F1-064F40EC819F}">
      <dsp:nvSpPr>
        <dsp:cNvPr id="0" name=""/>
        <dsp:cNvSpPr/>
      </dsp:nvSpPr>
      <dsp:spPr>
        <a:xfrm>
          <a:off x="5360798" y="1402618"/>
          <a:ext cx="1343497" cy="1014537"/>
        </a:xfrm>
        <a:prstGeom prst="roundRect">
          <a:avLst/>
        </a:prstGeom>
        <a:solidFill>
          <a:srgbClr val="CC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rgbClr val="663300"/>
              </a:solidFill>
              <a:latin typeface="Arial Narrow" pitchFamily="34" charset="0"/>
            </a:rPr>
            <a:t>2. </a:t>
          </a:r>
          <a:r>
            <a:rPr lang="cs-CZ" sz="1600" b="1" kern="1200" dirty="0">
              <a:solidFill>
                <a:srgbClr val="663300"/>
              </a:solidFill>
              <a:latin typeface="Arial Narrow" pitchFamily="34" charset="0"/>
            </a:rPr>
            <a:t>Formulujte specifické otázky a hypotézy</a:t>
          </a:r>
          <a:endParaRPr lang="en-GB" sz="1600" b="1" kern="1200" dirty="0">
            <a:solidFill>
              <a:srgbClr val="663300"/>
            </a:solidFill>
            <a:latin typeface="Arial Narrow" pitchFamily="34" charset="0"/>
          </a:endParaRPr>
        </a:p>
      </dsp:txBody>
      <dsp:txXfrm>
        <a:off x="5410324" y="1452144"/>
        <a:ext cx="1244445" cy="915485"/>
      </dsp:txXfrm>
    </dsp:sp>
    <dsp:sp modelId="{5C0F53A8-5246-4360-8D84-98B088149913}">
      <dsp:nvSpPr>
        <dsp:cNvPr id="0" name=""/>
        <dsp:cNvSpPr/>
      </dsp:nvSpPr>
      <dsp:spPr>
        <a:xfrm>
          <a:off x="2076447" y="508801"/>
          <a:ext cx="4055341" cy="4055341"/>
        </a:xfrm>
        <a:custGeom>
          <a:avLst/>
          <a:gdLst/>
          <a:ahLst/>
          <a:cxnLst/>
          <a:rect l="0" t="0" r="0" b="0"/>
          <a:pathLst>
            <a:path>
              <a:moveTo>
                <a:pt x="4050488" y="2167873"/>
              </a:moveTo>
              <a:arcTo wR="2027670" hR="2027670" stAng="21837891" swAng="136036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D02B81-E0C7-4099-BCC5-942F5E4FDD25}">
      <dsp:nvSpPr>
        <dsp:cNvPr id="0" name=""/>
        <dsp:cNvSpPr/>
      </dsp:nvSpPr>
      <dsp:spPr>
        <a:xfrm>
          <a:off x="4676312" y="3669623"/>
          <a:ext cx="1239281" cy="1014537"/>
        </a:xfrm>
        <a:prstGeom prst="roundRect">
          <a:avLst/>
        </a:prstGeom>
        <a:solidFill>
          <a:srgbClr val="CC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rgbClr val="663300"/>
              </a:solidFill>
              <a:latin typeface="Arial Narrow" pitchFamily="34" charset="0"/>
            </a:rPr>
            <a:t>3. </a:t>
          </a:r>
          <a:r>
            <a:rPr lang="cs-CZ" sz="1600" b="1" kern="1200" dirty="0">
              <a:solidFill>
                <a:srgbClr val="663300"/>
              </a:solidFill>
              <a:latin typeface="Arial Narrow" pitchFamily="34" charset="0"/>
            </a:rPr>
            <a:t>Jsou zajímavé nebo důležité?</a:t>
          </a:r>
          <a:endParaRPr lang="en-GB" sz="1600" b="1" kern="1200" dirty="0">
            <a:solidFill>
              <a:srgbClr val="663300"/>
            </a:solidFill>
            <a:latin typeface="Arial Narrow" pitchFamily="34" charset="0"/>
          </a:endParaRPr>
        </a:p>
      </dsp:txBody>
      <dsp:txXfrm>
        <a:off x="4725838" y="3719149"/>
        <a:ext cx="1140229" cy="915485"/>
      </dsp:txXfrm>
    </dsp:sp>
    <dsp:sp modelId="{A100C5E1-6CDC-4D72-948B-10C1220E735D}">
      <dsp:nvSpPr>
        <dsp:cNvPr id="0" name=""/>
        <dsp:cNvSpPr/>
      </dsp:nvSpPr>
      <dsp:spPr>
        <a:xfrm>
          <a:off x="2076447" y="508801"/>
          <a:ext cx="4055341" cy="4055341"/>
        </a:xfrm>
        <a:custGeom>
          <a:avLst/>
          <a:gdLst/>
          <a:ahLst/>
          <a:cxnLst/>
          <a:rect l="0" t="0" r="0" b="0"/>
          <a:pathLst>
            <a:path>
              <a:moveTo>
                <a:pt x="2381077" y="4024305"/>
              </a:moveTo>
              <a:arcTo wR="2027670" hR="2027670" stAng="4797753" swAng="116896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D95F59-C744-425B-82FE-6F8908E48C63}">
      <dsp:nvSpPr>
        <dsp:cNvPr id="0" name=""/>
        <dsp:cNvSpPr/>
      </dsp:nvSpPr>
      <dsp:spPr>
        <a:xfrm>
          <a:off x="2272508" y="3669623"/>
          <a:ext cx="1279550" cy="1014537"/>
        </a:xfrm>
        <a:prstGeom prst="roundRect">
          <a:avLst/>
        </a:prstGeom>
        <a:solidFill>
          <a:srgbClr val="CC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rgbClr val="663300"/>
              </a:solidFill>
              <a:latin typeface="Arial Narrow" pitchFamily="34" charset="0"/>
            </a:rPr>
            <a:t>4. </a:t>
          </a:r>
          <a:r>
            <a:rPr lang="cs-CZ" sz="1600" b="1" kern="1200" dirty="0">
              <a:solidFill>
                <a:srgbClr val="663300"/>
              </a:solidFill>
              <a:latin typeface="Arial Narrow" pitchFamily="34" charset="0"/>
            </a:rPr>
            <a:t>Zpracujte přehled odpovídající literatury</a:t>
          </a:r>
          <a:endParaRPr lang="en-GB" sz="1600" b="1" kern="1200" dirty="0">
            <a:solidFill>
              <a:srgbClr val="663300"/>
            </a:solidFill>
            <a:latin typeface="Arial Narrow" pitchFamily="34" charset="0"/>
          </a:endParaRPr>
        </a:p>
      </dsp:txBody>
      <dsp:txXfrm>
        <a:off x="2322034" y="3719149"/>
        <a:ext cx="1180498" cy="915485"/>
      </dsp:txXfrm>
    </dsp:sp>
    <dsp:sp modelId="{4B9DA4DA-D44D-4EC6-9920-8FB70955FF72}">
      <dsp:nvSpPr>
        <dsp:cNvPr id="0" name=""/>
        <dsp:cNvSpPr/>
      </dsp:nvSpPr>
      <dsp:spPr>
        <a:xfrm>
          <a:off x="2105039" y="552429"/>
          <a:ext cx="4055341" cy="4055341"/>
        </a:xfrm>
        <a:custGeom>
          <a:avLst/>
          <a:gdLst/>
          <a:ahLst/>
          <a:cxnLst/>
          <a:rect l="0" t="0" r="0" b="0"/>
          <a:pathLst>
            <a:path>
              <a:moveTo>
                <a:pt x="196158" y="2897734"/>
              </a:moveTo>
              <a:arcTo wR="2027670" hR="2027670" stAng="9275391" swAng="131201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C33B07-1C82-4999-83D1-E61278F1F924}">
      <dsp:nvSpPr>
        <dsp:cNvPr id="0" name=""/>
        <dsp:cNvSpPr/>
      </dsp:nvSpPr>
      <dsp:spPr>
        <a:xfrm>
          <a:off x="1491530" y="1440060"/>
          <a:ext cx="1409208" cy="1014537"/>
        </a:xfrm>
        <a:prstGeom prst="roundRect">
          <a:avLst/>
        </a:prstGeom>
        <a:solidFill>
          <a:srgbClr val="CCFF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>
              <a:solidFill>
                <a:srgbClr val="663300"/>
              </a:solidFill>
              <a:latin typeface="Arial Narrow" pitchFamily="34" charset="0"/>
            </a:rPr>
            <a:t>5. </a:t>
          </a:r>
          <a:r>
            <a:rPr lang="cs-CZ" sz="1600" b="1" kern="1200" dirty="0">
              <a:solidFill>
                <a:srgbClr val="663300"/>
              </a:solidFill>
              <a:latin typeface="Arial Narrow" pitchFamily="34" charset="0"/>
            </a:rPr>
            <a:t>Byly vaše otázky již v literatuře odpovězeny?</a:t>
          </a:r>
          <a:endParaRPr lang="en-GB" sz="1600" b="1" kern="1200" dirty="0">
            <a:solidFill>
              <a:srgbClr val="663300"/>
            </a:solidFill>
            <a:latin typeface="Arial Narrow" pitchFamily="34" charset="0"/>
          </a:endParaRPr>
        </a:p>
      </dsp:txBody>
      <dsp:txXfrm>
        <a:off x="1541056" y="1489586"/>
        <a:ext cx="1310156" cy="915485"/>
      </dsp:txXfrm>
    </dsp:sp>
    <dsp:sp modelId="{250F625F-8729-4DE4-A8E0-3E043E3414F6}">
      <dsp:nvSpPr>
        <dsp:cNvPr id="0" name=""/>
        <dsp:cNvSpPr/>
      </dsp:nvSpPr>
      <dsp:spPr>
        <a:xfrm>
          <a:off x="2125976" y="488633"/>
          <a:ext cx="4055341" cy="4055341"/>
        </a:xfrm>
        <a:custGeom>
          <a:avLst/>
          <a:gdLst/>
          <a:ahLst/>
          <a:cxnLst/>
          <a:rect l="0" t="0" r="0" b="0"/>
          <a:pathLst>
            <a:path>
              <a:moveTo>
                <a:pt x="450883" y="752841"/>
              </a:moveTo>
              <a:arcTo wR="2027670" hR="2027670" stAng="13137328" swAng="127411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4588" tIns="47294" rIns="94588" bIns="47294" rtlCol="0"/>
          <a:lstStyle>
            <a:lvl1pPr algn="r">
              <a:defRPr sz="1300"/>
            </a:lvl1pPr>
          </a:lstStyle>
          <a:p>
            <a:fld id="{22773B48-5468-408A-A1A1-8F6FDCE0A1FF}" type="datetimeFigureOut">
              <a:rPr lang="en-GB" smtClean="0"/>
              <a:t>26/10/2023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1731"/>
          </a:xfrm>
          <a:prstGeom prst="rect">
            <a:avLst/>
          </a:prstGeom>
        </p:spPr>
        <p:txBody>
          <a:bodyPr vert="horz" lIns="94588" tIns="47294" rIns="94588" bIns="47294" rtlCol="0" anchor="b"/>
          <a:lstStyle>
            <a:lvl1pPr algn="r">
              <a:defRPr sz="1300"/>
            </a:lvl1pPr>
          </a:lstStyle>
          <a:p>
            <a:fld id="{7A723E2A-D79B-45C1-92B7-17882409252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091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4588" tIns="47294" rIns="94588" bIns="47294" rtlCol="0"/>
          <a:lstStyle>
            <a:lvl1pPr algn="r">
              <a:defRPr sz="1300"/>
            </a:lvl1pPr>
          </a:lstStyle>
          <a:p>
            <a:fld id="{048B04CC-39F3-4C44-A53C-D444EC0D20D5}" type="datetimeFigureOut">
              <a:rPr lang="en-GB" smtClean="0"/>
              <a:t>26/10/2023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88" tIns="47294" rIns="94588" bIns="4729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4"/>
            <a:ext cx="5683250" cy="4605576"/>
          </a:xfrm>
          <a:prstGeom prst="rect">
            <a:avLst/>
          </a:prstGeom>
        </p:spPr>
        <p:txBody>
          <a:bodyPr vert="horz" lIns="94588" tIns="47294" rIns="94588" bIns="4729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1731"/>
          </a:xfrm>
          <a:prstGeom prst="rect">
            <a:avLst/>
          </a:prstGeom>
        </p:spPr>
        <p:txBody>
          <a:bodyPr vert="horz" lIns="94588" tIns="47294" rIns="94588" bIns="47294" rtlCol="0" anchor="b"/>
          <a:lstStyle>
            <a:lvl1pPr algn="r">
              <a:defRPr sz="1300"/>
            </a:lvl1pPr>
          </a:lstStyle>
          <a:p>
            <a:fld id="{558AF034-CC1A-465D-B5C1-3C5FF74E398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42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F034-CC1A-465D-B5C1-3C5FF74E3982}" type="slidenum">
              <a:rPr lang="en-GB" smtClean="0"/>
              <a:t>3</a:t>
            </a:fld>
            <a:endParaRPr lang="en-GB" dirty="0"/>
          </a:p>
        </p:txBody>
      </p:sp>
      <p:sp>
        <p:nvSpPr>
          <p:cNvPr id="5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GB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173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153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457127D-5844-454E-BE51-F6B9C44C5650}" type="slidenum">
              <a:rPr lang="en-GB" altLang="en-US" smtClean="0"/>
              <a:pPr/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54106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457127D-5844-454E-BE51-F6B9C44C5650}" type="slidenum">
              <a:rPr lang="en-GB" altLang="en-US" smtClean="0"/>
              <a:pPr/>
              <a:t>17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44236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457127D-5844-454E-BE51-F6B9C44C5650}" type="slidenum">
              <a:rPr lang="en-GB" altLang="en-US" smtClean="0"/>
              <a:pPr/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3682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457127D-5844-454E-BE51-F6B9C44C5650}" type="slidenum">
              <a:rPr lang="en-GB" altLang="en-US" smtClean="0"/>
              <a:pPr/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910148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457127D-5844-454E-BE51-F6B9C44C5650}" type="slidenum">
              <a:rPr lang="en-GB" altLang="en-US" smtClean="0"/>
              <a:pPr/>
              <a:t>20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035056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3796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4DA36F2-9664-41D0-B080-6F9C5AA48B73}" type="slidenum">
              <a:rPr lang="en-GB" altLang="en-US" smtClean="0"/>
              <a:pPr/>
              <a:t>32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AF034-CC1A-465D-B5C1-3C5FF74E3982}" type="slidenum">
              <a:rPr lang="en-GB" smtClean="0"/>
              <a:t>33</a:t>
            </a:fld>
            <a:endParaRPr lang="en-GB" dirty="0"/>
          </a:p>
        </p:txBody>
      </p:sp>
      <p:sp>
        <p:nvSpPr>
          <p:cNvPr id="5" name="Header Placeholder 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GB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173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6498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5844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445A7BD-8EBC-4986-9B6D-249664E68B9F}" type="slidenum">
              <a:rPr lang="en-GB" altLang="en-US" smtClean="0"/>
              <a:pPr/>
              <a:t>34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427B857-8152-4274-B8BA-C066910624D7}" type="slidenum">
              <a:rPr lang="en-GB" altLang="en-US" smtClean="0"/>
              <a:pPr/>
              <a:t>35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2D830D3-616D-4CDE-A5AB-C7617D1A23AC}" type="slidenum">
              <a:rPr lang="en-GB" altLang="en-US" smtClean="0"/>
              <a:pPr/>
              <a:t>36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6BF1F75-7E12-4B26-8F06-8DC72C8667D4}" type="slidenum">
              <a:rPr lang="en-GB" altLang="en-US" smtClean="0"/>
              <a:pPr/>
              <a:t>5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cs-CZ"/>
              <a:t>Writing your research proposal</a:t>
            </a:r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cs-CZ"/>
              <a:t>© Jill Collis and Roger Hussey, 2009</a:t>
            </a:r>
            <a:endParaRPr lang="en-US" altLang="cs-CZ"/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8DF60BA-4205-487F-876A-3488CAA65BA5}" type="slidenum">
              <a:rPr lang="en-GB" altLang="cs-CZ" smtClean="0"/>
              <a:pPr/>
              <a:t>37</a:t>
            </a:fld>
            <a:endParaRPr lang="en-GB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70F071E-844F-4064-95B3-0FF9D417F70C}" type="slidenum">
              <a:rPr lang="en-GB" altLang="en-US" smtClean="0"/>
              <a:pPr/>
              <a:t>38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4198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1D7F19A-EB53-4A6B-A15D-558606CF8E37}" type="slidenum">
              <a:rPr lang="en-GB" altLang="en-US" smtClean="0"/>
              <a:pPr/>
              <a:t>39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44036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50B252B-8BA0-4344-AFF6-ECA836F6F8FB}" type="slidenum">
              <a:rPr lang="en-GB" altLang="en-US" smtClean="0"/>
              <a:pPr/>
              <a:t>40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45060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B2006FA-157D-46AE-837B-BAD2BF1EC3C2}" type="slidenum">
              <a:rPr lang="en-GB" altLang="en-US" smtClean="0"/>
              <a:pPr/>
              <a:t>41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4710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4710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4711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5E974A0-9DD9-4A6E-B9E0-25016CD86713}" type="slidenum">
              <a:rPr lang="en-GB" altLang="en-US" smtClean="0"/>
              <a:pPr/>
              <a:t>42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48132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48133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48134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7AE5744-B8F4-4114-8B7E-4DE62A1DDF66}" type="slidenum">
              <a:rPr lang="en-GB" altLang="en-US" smtClean="0"/>
              <a:pPr/>
              <a:t>43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50181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5018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82402310-BEB5-4D68-861E-B601C38F688A}" type="slidenum">
              <a:rPr lang="en-GB" altLang="en-US" smtClean="0"/>
              <a:pPr/>
              <a:t>44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49155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79F5089-C5D4-4DF8-AD44-48B59F474ECD}" type="slidenum">
              <a:rPr lang="en-GB" altLang="en-US" smtClean="0"/>
              <a:pPr/>
              <a:t>7</a:t>
            </a:fld>
            <a:endParaRPr lang="en-GB" altLang="en-US" dirty="0"/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4915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457127D-5844-454E-BE51-F6B9C44C5650}" type="slidenum">
              <a:rPr lang="en-GB" altLang="en-US" smtClean="0"/>
              <a:pPr/>
              <a:t>10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457127D-5844-454E-BE51-F6B9C44C5650}" type="slidenum">
              <a:rPr lang="en-GB" altLang="en-US" smtClean="0"/>
              <a:pPr/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08855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457127D-5844-454E-BE51-F6B9C44C5650}" type="slidenum">
              <a:rPr lang="en-GB" altLang="en-US" smtClean="0"/>
              <a:pPr/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16365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457127D-5844-454E-BE51-F6B9C44C5650}" type="slidenum">
              <a:rPr lang="en-GB" altLang="en-US" smtClean="0"/>
              <a:pPr/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70117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457127D-5844-454E-BE51-F6B9C44C5650}" type="slidenum">
              <a:rPr lang="en-GB" altLang="en-US" smtClean="0"/>
              <a:pPr/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47728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Writing your research proposal</a:t>
            </a: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2" y="9721494"/>
            <a:ext cx="3077931" cy="51148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88" tIns="47294" rIns="94588" bIns="47294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dirty="0"/>
              <a:t>© Jill Collis and Roger Hussey, 2009</a:t>
            </a:r>
            <a:endParaRPr lang="en-US" altLang="en-US" dirty="0"/>
          </a:p>
        </p:txBody>
      </p:sp>
      <p:sp>
        <p:nvSpPr>
          <p:cNvPr id="317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8527" indent="-295587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82350" indent="-23647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55290" indent="-23647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28229" indent="-23647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0116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7410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704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19989" indent="-23647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457127D-5844-454E-BE51-F6B9C44C5650}" type="slidenum">
              <a:rPr lang="en-GB" altLang="en-US" smtClean="0"/>
              <a:pPr/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12679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8844-7369-44D3-AB74-6A5CC78FA2D5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D20046"/>
                </a:solidFill>
              </a:defRPr>
            </a:lvl1pPr>
          </a:lstStyle>
          <a:p>
            <a:fld id="{40F0BC38-64C3-425E-9A45-3673C91911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943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C4BF6-EA75-44F4-8EB0-796C6F590AF2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660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11ABD-8B16-4FD5-BF92-AC83519D26EF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04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936104"/>
          </a:xfrm>
          <a:solidFill>
            <a:srgbClr val="CCFFFF"/>
          </a:solidFill>
        </p:spPr>
        <p:txBody>
          <a:bodyPr>
            <a:norm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Wingdings" pitchFamily="2" charset="2"/>
              <a:buChar char="Ø"/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EAF4C-B335-4DE5-B72C-8DE303B5112C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F0BC38-64C3-425E-9A45-3673C91911D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22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792A-892E-4AE6-8F88-0F55D1995E33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65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FD41-2A62-4BA8-A4CB-4E54CA9EBA9E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128792" cy="922114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938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0E0F-54E3-4412-AF19-43E386A92BAB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128792" cy="922114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62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D687C-D4B3-4ABA-8DB1-F25390F6926D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128792" cy="922114"/>
          </a:xfrm>
        </p:spPr>
        <p:txBody>
          <a:bodyPr>
            <a:normAutofit/>
          </a:bodyPr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17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A2840-51E6-49DD-927C-E0CE41415A94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8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0612D-1B86-4675-AB1F-C0A1C686EF81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83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4A3-52AC-4B03-A11A-73AE530D7C87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69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128792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6BFBC-A983-4894-BF65-D8BAE35F4E0D}" type="datetime1">
              <a:rPr lang="en-GB" smtClean="0"/>
              <a:t>26/10/2023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D20046"/>
                </a:solidFill>
              </a:defRPr>
            </a:lvl1pPr>
          </a:lstStyle>
          <a:p>
            <a:fld id="{40F0BC38-64C3-425E-9A45-3673C91911D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98"/>
          <a:stretch/>
        </p:blipFill>
        <p:spPr bwMode="auto">
          <a:xfrm>
            <a:off x="7658258" y="0"/>
            <a:ext cx="1485568" cy="1554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oup 18"/>
          <p:cNvGrpSpPr/>
          <p:nvPr userDrawn="1"/>
        </p:nvGrpSpPr>
        <p:grpSpPr>
          <a:xfrm>
            <a:off x="3131840" y="6468910"/>
            <a:ext cx="2808312" cy="214935"/>
            <a:chOff x="1847669" y="6264408"/>
            <a:chExt cx="4747005" cy="493934"/>
          </a:xfrm>
        </p:grpSpPr>
        <p:pic>
          <p:nvPicPr>
            <p:cNvPr id="20" name="Picture 6"/>
            <p:cNvPicPr>
              <a:picLocks noChangeAspect="1" noChangeArrowheads="1"/>
            </p:cNvPicPr>
            <p:nvPr userDrawn="1"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07"/>
            <a:stretch/>
          </p:blipFill>
          <p:spPr bwMode="auto">
            <a:xfrm>
              <a:off x="4146402" y="6279408"/>
              <a:ext cx="2448272" cy="443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5"/>
            <p:cNvPicPr>
              <a:picLocks noChangeAspect="1" noChangeArrowheads="1"/>
            </p:cNvPicPr>
            <p:nvPr userDrawn="1"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847669" y="6264408"/>
              <a:ext cx="2188317" cy="4939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2" name="Picture 4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798" y="6354116"/>
            <a:ext cx="756673" cy="38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160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CCFFFF"/>
          </a:solidFill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CC"/>
                </a:solidFill>
              </a:rPr>
              <a:t>Návrh výzkumu – osnova a postup pro seminární práci</a:t>
            </a:r>
            <a:endParaRPr lang="cs-CZ" sz="2400" dirty="0">
              <a:solidFill>
                <a:srgbClr val="0000CC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26FDB-25EB-44D1-B4B8-AB3833338507}" type="slidenum">
              <a:rPr lang="cs-CZ" smtClean="0">
                <a:solidFill>
                  <a:schemeClr val="tx1"/>
                </a:solidFill>
              </a:rPr>
              <a:t>1</a:t>
            </a:fld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DEFC7D58-326B-45BB-A041-5624241A42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903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Co bychom si měli vyjasnit u našeho výzkumu?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08512"/>
          </a:xfrm>
        </p:spPr>
        <p:txBody>
          <a:bodyPr/>
          <a:lstStyle/>
          <a:p>
            <a:pPr eaLnBrk="1" hangingPunct="1">
              <a:buFont typeface="Monotype Sorts"/>
              <a:buNone/>
            </a:pPr>
            <a:r>
              <a:rPr lang="en-GB" altLang="en-US" dirty="0"/>
              <a:t>1. </a:t>
            </a:r>
            <a:r>
              <a:rPr lang="cs-CZ" altLang="en-US" dirty="0"/>
              <a:t>Účel</a:t>
            </a:r>
            <a:endParaRPr lang="en-GB" altLang="en-US" dirty="0"/>
          </a:p>
          <a:p>
            <a:pPr lvl="1" eaLnBrk="1" hangingPunct="1"/>
            <a:r>
              <a:rPr lang="cs-CZ" altLang="en-US" dirty="0" err="1"/>
              <a:t>Exploratorní</a:t>
            </a:r>
            <a:r>
              <a:rPr lang="cs-CZ" altLang="en-US" dirty="0"/>
              <a:t>, deskriptivní, analytický, prediktivní</a:t>
            </a:r>
            <a:r>
              <a:rPr lang="en-GB" altLang="en-US" dirty="0"/>
              <a:t>?</a:t>
            </a:r>
          </a:p>
          <a:p>
            <a:pPr eaLnBrk="1" hangingPunct="1">
              <a:buFont typeface="Monotype Sorts"/>
              <a:buNone/>
            </a:pPr>
            <a:r>
              <a:rPr lang="en-GB" altLang="en-US" dirty="0"/>
              <a:t>2. </a:t>
            </a:r>
            <a:r>
              <a:rPr lang="cs-CZ" altLang="en-US" dirty="0"/>
              <a:t>Proces výzkumu</a:t>
            </a:r>
            <a:endParaRPr lang="en-GB" altLang="en-US" dirty="0"/>
          </a:p>
          <a:p>
            <a:pPr lvl="1" eaLnBrk="1" hangingPunct="1"/>
            <a:r>
              <a:rPr lang="cs-CZ" altLang="en-US" dirty="0"/>
              <a:t>Kvantitativní nebo kvalitativní</a:t>
            </a:r>
            <a:r>
              <a:rPr lang="en-GB" altLang="en-US" dirty="0"/>
              <a:t>?</a:t>
            </a:r>
          </a:p>
          <a:p>
            <a:pPr eaLnBrk="1" hangingPunct="1">
              <a:buFont typeface="Monotype Sorts"/>
              <a:buNone/>
            </a:pPr>
            <a:r>
              <a:rPr lang="en-GB" altLang="en-US" dirty="0"/>
              <a:t>3. </a:t>
            </a:r>
            <a:r>
              <a:rPr lang="cs-CZ" altLang="en-US" dirty="0"/>
              <a:t>Výsledek výzkumu</a:t>
            </a:r>
            <a:endParaRPr lang="en-GB" altLang="en-US" dirty="0"/>
          </a:p>
          <a:p>
            <a:pPr lvl="1" eaLnBrk="1" hangingPunct="1"/>
            <a:r>
              <a:rPr lang="cs-CZ" altLang="en-US" dirty="0"/>
              <a:t>Základní nebo aplikovaný výzkum</a:t>
            </a:r>
            <a:r>
              <a:rPr lang="en-GB" altLang="en-US" dirty="0"/>
              <a:t>?</a:t>
            </a:r>
          </a:p>
          <a:p>
            <a:pPr eaLnBrk="1" hangingPunct="1">
              <a:buFont typeface="Monotype Sorts"/>
              <a:buNone/>
            </a:pPr>
            <a:r>
              <a:rPr lang="en-GB" altLang="en-US" dirty="0"/>
              <a:t>4. </a:t>
            </a:r>
            <a:r>
              <a:rPr lang="cs-CZ" altLang="en-US" dirty="0"/>
              <a:t>Logika výzkumu</a:t>
            </a:r>
            <a:endParaRPr lang="en-GB" altLang="en-US" dirty="0"/>
          </a:p>
          <a:p>
            <a:pPr lvl="1" eaLnBrk="1" hangingPunct="1"/>
            <a:r>
              <a:rPr lang="en-GB" altLang="en-US" dirty="0" err="1"/>
              <a:t>Dedu</a:t>
            </a:r>
            <a:r>
              <a:rPr lang="cs-CZ" altLang="en-US" dirty="0" err="1"/>
              <a:t>ktivní</a:t>
            </a:r>
            <a:r>
              <a:rPr lang="cs-CZ" altLang="en-US" dirty="0"/>
              <a:t> nebo induktivní</a:t>
            </a:r>
            <a:r>
              <a:rPr lang="en-GB" altLang="en-US" dirty="0"/>
              <a:t>?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10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78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Vysvětlení pojmů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08512"/>
          </a:xfrm>
        </p:spPr>
        <p:txBody>
          <a:bodyPr>
            <a:normAutofit lnSpcReduction="10000"/>
          </a:bodyPr>
          <a:lstStyle/>
          <a:p>
            <a:r>
              <a:rPr lang="cs-CZ" altLang="en-US" dirty="0"/>
              <a:t>Explorace - zkoumání relativně neznámé oblasti za účelem vyhledání nebo podrobnějšího popsání objektů nebo fenoménů, obvykle s cílem jim lépe porozumět.</a:t>
            </a:r>
          </a:p>
          <a:p>
            <a:r>
              <a:rPr lang="cs-CZ" altLang="en-US" dirty="0"/>
              <a:t>Deskriptivní výzkum se zabývá zjišťováním a detailním popsáním určitého fenoménu (jevu) ve sledované populaci, aniž by zjišťoval příčiny získaných poznatků.</a:t>
            </a:r>
          </a:p>
          <a:p>
            <a:r>
              <a:rPr lang="cs-CZ" altLang="en-US" dirty="0"/>
              <a:t>Analytický výzkum se snaží zjistit a ověřit, zda a jaké vztahy existují mezi určitými sledovanými charakteristikami. Odhaduje kauzální </a:t>
            </a:r>
            <a:r>
              <a:rPr lang="cs-CZ" altLang="en-US"/>
              <a:t>souvislosti.</a:t>
            </a:r>
            <a:endParaRPr lang="cs-CZ" alt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11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6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Vysvětlení pojmů (2)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968552"/>
          </a:xfrm>
        </p:spPr>
        <p:txBody>
          <a:bodyPr>
            <a:noAutofit/>
          </a:bodyPr>
          <a:lstStyle/>
          <a:p>
            <a:r>
              <a:rPr lang="cs-CZ" altLang="en-US" sz="2200" b="1" dirty="0"/>
              <a:t>Kvantitativní výzkum </a:t>
            </a:r>
            <a:r>
              <a:rPr lang="cs-CZ" altLang="en-US" sz="2200" dirty="0"/>
              <a:t>spočívá v analýze dat, která mohou být získána buď přímým pozorováním nebo dotazováním. </a:t>
            </a:r>
          </a:p>
          <a:p>
            <a:r>
              <a:rPr lang="cs-CZ" altLang="en-US" sz="2200" dirty="0"/>
              <a:t>Zjištěná data jsou hodnoty proměnných veličin. Ty jsou obvykle buď kvantitativní nebo kvalitativní. </a:t>
            </a:r>
          </a:p>
          <a:p>
            <a:r>
              <a:rPr lang="cs-CZ" altLang="en-US" sz="2200" dirty="0"/>
              <a:t>Logika kvantitativního výzkumu je deduktivní. </a:t>
            </a:r>
          </a:p>
          <a:p>
            <a:r>
              <a:rPr lang="cs-CZ" altLang="en-US" sz="2200" dirty="0"/>
              <a:t>Na začátku je problém existující buď v teorii nebo v realitě. Tento problém je „přeložen“ do pracovních hypotéz. Ty jsou pak základem pro výběr proměnných. </a:t>
            </a:r>
          </a:p>
          <a:p>
            <a:r>
              <a:rPr lang="cs-CZ" altLang="en-US" sz="2200" dirty="0"/>
              <a:t>Výstupem je potom soubor přijatých nebo zamítnutých hypotéz. </a:t>
            </a:r>
          </a:p>
          <a:p>
            <a:r>
              <a:rPr lang="cs-CZ" altLang="en-US" sz="2200" dirty="0"/>
              <a:t>Kvantitativní výzkum vyžaduje silnou standardizaci (</a:t>
            </a:r>
            <a:r>
              <a:rPr lang="cs-CZ" altLang="en-US" sz="2200" dirty="0" err="1"/>
              <a:t>ceteris</a:t>
            </a:r>
            <a:r>
              <a:rPr lang="cs-CZ" altLang="en-US" sz="2200" dirty="0"/>
              <a:t> </a:t>
            </a:r>
            <a:r>
              <a:rPr lang="cs-CZ" altLang="en-US" sz="2200" dirty="0" err="1"/>
              <a:t>paribus</a:t>
            </a:r>
            <a:r>
              <a:rPr lang="cs-CZ" altLang="en-US" sz="2200" dirty="0"/>
              <a:t>), která zajišťuje vysokou reliabilitu. Silná standardizace vede nutně k silné redukci informace. 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12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57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Vysvětlení pojmů (3)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4968552"/>
          </a:xfrm>
        </p:spPr>
        <p:txBody>
          <a:bodyPr>
            <a:noAutofit/>
          </a:bodyPr>
          <a:lstStyle/>
          <a:p>
            <a:r>
              <a:rPr lang="cs-CZ" altLang="en-US" sz="2200" dirty="0"/>
              <a:t>Cílem </a:t>
            </a:r>
            <a:r>
              <a:rPr lang="cs-CZ" altLang="en-US" sz="2200" b="1" dirty="0"/>
              <a:t>kvalitativního výzkumu </a:t>
            </a:r>
            <a:r>
              <a:rPr lang="cs-CZ" altLang="en-US" sz="2200" dirty="0"/>
              <a:t>je vytváření nových hypotéz, (</a:t>
            </a:r>
            <a:r>
              <a:rPr lang="cs-CZ" altLang="en-US" sz="2200" dirty="0" err="1"/>
              <a:t>Disman</a:t>
            </a:r>
            <a:r>
              <a:rPr lang="cs-CZ" altLang="en-US" sz="2200" dirty="0"/>
              <a:t>, 2002) nového porozumění, nové teorie. </a:t>
            </a:r>
          </a:p>
          <a:p>
            <a:r>
              <a:rPr lang="cs-CZ" altLang="en-US" sz="2200" dirty="0"/>
              <a:t>Logika kvalitativního výzkumu je tedy induktivní. </a:t>
            </a:r>
          </a:p>
          <a:p>
            <a:r>
              <a:rPr lang="cs-CZ" altLang="en-US" sz="2200" dirty="0"/>
              <a:t>Kvalitativní výzkum je proces hledání porozumění založený na různých metodologických tradicích zkoumání daného sociálního nebo lidského problému. Výzkumník vytváří komplexní (holistický) obraz, analyzuje různé typy textů, informuje o názorech účastníků výzkumu a provádí zkoumání v přirozených podmínkách“. (</a:t>
            </a:r>
            <a:r>
              <a:rPr lang="cs-CZ" altLang="en-US" sz="2200" dirty="0" err="1"/>
              <a:t>Creswell</a:t>
            </a:r>
            <a:r>
              <a:rPr lang="cs-CZ" altLang="en-US" sz="2200" dirty="0"/>
              <a:t>, 2008)</a:t>
            </a:r>
          </a:p>
          <a:p>
            <a:r>
              <a:rPr lang="cs-CZ" altLang="en-US" sz="2200" dirty="0"/>
              <a:t>Na začátku výzkumného procesu je pozorování, sběr dat. Pak výzkumník pátrá po pravidelnostech existujících v těchto datech, pátrá po významu těchto dat, formuluje předběžné závěry a výstupem mohou být nově formulované hypotézy. 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13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015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Vysvětlení pojmů (4)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4968552"/>
          </a:xfrm>
        </p:spPr>
        <p:txBody>
          <a:bodyPr>
            <a:noAutofit/>
          </a:bodyPr>
          <a:lstStyle/>
          <a:p>
            <a:r>
              <a:rPr lang="cs-CZ" altLang="en-US" sz="2200" dirty="0" err="1"/>
              <a:t>Hendl</a:t>
            </a:r>
            <a:r>
              <a:rPr lang="cs-CZ" altLang="en-US" sz="2200" dirty="0"/>
              <a:t> (2005) uvádí tyto charakteristiky kvalitativního výzkumu:</a:t>
            </a:r>
          </a:p>
          <a:p>
            <a:pPr lvl="1"/>
            <a:r>
              <a:rPr lang="cs-CZ" altLang="en-US" sz="1800" dirty="0"/>
              <a:t>Kvalitativní výzkum se provádí pomocí delšího intensivního kontaktu s terénem nebo situací jedince či skupiny jedinců.</a:t>
            </a:r>
          </a:p>
          <a:p>
            <a:pPr lvl="1"/>
            <a:r>
              <a:rPr lang="cs-CZ" altLang="en-US" sz="1800" dirty="0"/>
              <a:t>Výzkumník se snaží získat integrovaný pohled na předmět studie, na jeho kontextovou logiku, na explicitní a implicitní pravidla jeho fungování.</a:t>
            </a:r>
          </a:p>
          <a:p>
            <a:pPr lvl="1"/>
            <a:r>
              <a:rPr lang="cs-CZ" altLang="en-US" sz="1800" dirty="0"/>
              <a:t>Používají se relativně málo standardizované metody získávání dat. Které zahrnují přepisy terénních poznámek z pozorování a rozhovorů, fotografie, audio a videozáznamy, deníky apod.</a:t>
            </a:r>
          </a:p>
          <a:p>
            <a:pPr lvl="1"/>
            <a:r>
              <a:rPr lang="cs-CZ" altLang="en-US" sz="1800" dirty="0"/>
              <a:t>Hlavním úkolem je objasnit, jak se lidé v daném prostředí a situaci dobírají pochopení toho co se děje, proč jednají určitým způsobem a jak organizují své všednodenní aktivity a interakce.</a:t>
            </a:r>
          </a:p>
          <a:p>
            <a:pPr lvl="1"/>
            <a:r>
              <a:rPr lang="cs-CZ" altLang="en-US" sz="1800" dirty="0"/>
              <a:t>Data se induktivně analyzují a interpretují.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14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93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Vysvětlení pojmů (5)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08512"/>
          </a:xfrm>
        </p:spPr>
        <p:txBody>
          <a:bodyPr>
            <a:normAutofit/>
          </a:bodyPr>
          <a:lstStyle/>
          <a:p>
            <a:r>
              <a:rPr lang="cs-CZ" altLang="en-US" dirty="0"/>
              <a:t>Kvalitativní x kvantitativní výzkum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15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2DD66B9-0210-44D9-B6DF-47397B87F8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6488" y="2194549"/>
            <a:ext cx="6711024" cy="425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395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301608" cy="5904656"/>
          </a:xfrm>
        </p:spPr>
        <p:txBody>
          <a:bodyPr>
            <a:normAutofit/>
          </a:bodyPr>
          <a:lstStyle/>
          <a:p>
            <a:r>
              <a:rPr lang="cs-CZ" altLang="en-US" dirty="0"/>
              <a:t>Kvalitativní x kvantitativní výzkum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16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BF6DDEC-820C-4904-964B-244E2DF3E6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956" y="790925"/>
            <a:ext cx="6912768" cy="580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540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Vysvětlení pojmů (6)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680520"/>
          </a:xfrm>
        </p:spPr>
        <p:txBody>
          <a:bodyPr>
            <a:normAutofit/>
          </a:bodyPr>
          <a:lstStyle/>
          <a:p>
            <a:r>
              <a:rPr lang="cs-CZ" altLang="en-US" sz="1600" b="1" dirty="0"/>
              <a:t>Dedukce</a:t>
            </a:r>
            <a:r>
              <a:rPr lang="cs-CZ" altLang="en-US" sz="1600" dirty="0"/>
              <a:t> patří mezi logické metody. Je to druh úsudku, kdy z premis (ověřených poznatků), při použití stanovených postupů, dospějeme k novému závěru (poznatku). Při dedukci postupujeme od všeobecného k jednotlivému.</a:t>
            </a:r>
          </a:p>
          <a:p>
            <a:r>
              <a:rPr lang="cs-CZ" altLang="en-US" sz="1600" dirty="0"/>
              <a:t>Schéma metodického postupu při použití dedukce:</a:t>
            </a:r>
          </a:p>
          <a:p>
            <a:endParaRPr lang="cs-CZ" altLang="en-US" sz="1600" dirty="0"/>
          </a:p>
          <a:p>
            <a:endParaRPr lang="cs-CZ" altLang="en-US" sz="1600" dirty="0"/>
          </a:p>
          <a:p>
            <a:endParaRPr lang="cs-CZ" altLang="en-US" sz="1600" dirty="0"/>
          </a:p>
          <a:p>
            <a:endParaRPr lang="cs-CZ" altLang="en-US" sz="1600" dirty="0"/>
          </a:p>
          <a:p>
            <a:endParaRPr lang="cs-CZ" altLang="en-US" sz="1600" dirty="0"/>
          </a:p>
          <a:p>
            <a:endParaRPr lang="cs-CZ" altLang="en-US" sz="1600" dirty="0"/>
          </a:p>
          <a:p>
            <a:r>
              <a:rPr lang="cs-CZ" altLang="en-US" sz="1600" b="1" dirty="0"/>
              <a:t>Indukce</a:t>
            </a:r>
            <a:r>
              <a:rPr lang="cs-CZ" altLang="en-US" sz="1600" dirty="0"/>
              <a:t> je zkoumání jednotlivých událostí (faktů), na základě kterých se potom vyvozuje všeobecně platný závěr. Metoda indukce je základem pro výstavbu induktivní stavěné teorie. </a:t>
            </a:r>
          </a:p>
          <a:p>
            <a:r>
              <a:rPr lang="cs-CZ" altLang="en-US" sz="1600" dirty="0"/>
              <a:t>Schéma metodického postupu při indukci: 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17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1C03E36-F2FE-401B-9E08-B8E5762BFE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2576914"/>
            <a:ext cx="1911594" cy="1514134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BB489AE9-A793-4634-BE88-9C9B821FD9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4890" y="5230936"/>
            <a:ext cx="4174908" cy="141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256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Vysvětlení pojmů (7)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608512"/>
          </a:xfrm>
        </p:spPr>
        <p:txBody>
          <a:bodyPr>
            <a:normAutofit/>
          </a:bodyPr>
          <a:lstStyle/>
          <a:p>
            <a:r>
              <a:rPr lang="cs-CZ" altLang="en-US" dirty="0"/>
              <a:t>Základní výzkum:</a:t>
            </a:r>
          </a:p>
          <a:p>
            <a:pPr lvl="1"/>
            <a:r>
              <a:rPr lang="cs-CZ" altLang="en-US" dirty="0"/>
              <a:t>zaměřen na elementy, předpoklady, koncepty pro vědeckou práci</a:t>
            </a:r>
          </a:p>
          <a:p>
            <a:r>
              <a:rPr lang="cs-CZ" altLang="en-US" dirty="0"/>
              <a:t>Aplikovaný výzkum:</a:t>
            </a:r>
          </a:p>
          <a:p>
            <a:pPr lvl="1"/>
            <a:r>
              <a:rPr lang="cs-CZ" altLang="en-US" dirty="0"/>
              <a:t>otázky ze společenské praxe</a:t>
            </a:r>
          </a:p>
          <a:p>
            <a:pPr lvl="1"/>
            <a:r>
              <a:rPr lang="cs-CZ" altLang="en-US" dirty="0"/>
              <a:t>cílem je těmto otázkám porozumět, kontrolovat je a zlepšit je</a:t>
            </a:r>
          </a:p>
          <a:p>
            <a:endParaRPr lang="cs-CZ" alt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18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861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1080120"/>
          </a:xfrm>
          <a:solidFill>
            <a:srgbClr val="CCFFFF"/>
          </a:solidFill>
        </p:spPr>
        <p:txBody>
          <a:bodyPr/>
          <a:lstStyle/>
          <a:p>
            <a:r>
              <a:rPr lang="cs-CZ" altLang="en-US" dirty="0"/>
              <a:t>Tradiční model a fáze výzkumného procesu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608512"/>
          </a:xfrm>
        </p:spPr>
        <p:txBody>
          <a:bodyPr>
            <a:normAutofit/>
          </a:bodyPr>
          <a:lstStyle/>
          <a:p>
            <a:endParaRPr lang="cs-CZ" alt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19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ECAB2F8-A154-4229-A34C-64011D42E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5747" y="1844824"/>
            <a:ext cx="4312506" cy="398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980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cs-CZ" dirty="0"/>
              <a:t>Výzkumný návrh (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proposal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56150"/>
          </a:xfrm>
        </p:spPr>
        <p:txBody>
          <a:bodyPr/>
          <a:lstStyle/>
          <a:p>
            <a:r>
              <a:rPr lang="cs-CZ" sz="2400" b="1" dirty="0">
                <a:solidFill>
                  <a:srgbClr val="0000CC"/>
                </a:solidFill>
              </a:rPr>
              <a:t>Výzkumný návrh je dokument</a:t>
            </a:r>
            <a:r>
              <a:rPr lang="cs-CZ" sz="2400" dirty="0"/>
              <a:t>, který pojednává:</a:t>
            </a:r>
          </a:p>
          <a:p>
            <a:pPr lvl="1"/>
            <a:r>
              <a:rPr lang="cs-CZ" sz="2000" dirty="0"/>
              <a:t>o čem je navrhovaný výzkum</a:t>
            </a:r>
          </a:p>
          <a:p>
            <a:pPr lvl="1"/>
            <a:r>
              <a:rPr lang="cs-CZ" sz="2000" dirty="0"/>
              <a:t>čeho chce dosáhnout</a:t>
            </a:r>
          </a:p>
          <a:p>
            <a:pPr lvl="1"/>
            <a:r>
              <a:rPr lang="cs-CZ" sz="2000" dirty="0"/>
              <a:t>jakým způsobem toho chce dosáhnout (jaký je plán výzkumu)</a:t>
            </a:r>
          </a:p>
          <a:p>
            <a:pPr lvl="1"/>
            <a:r>
              <a:rPr lang="cs-CZ" sz="2000" dirty="0"/>
              <a:t>proč je to významné</a:t>
            </a:r>
          </a:p>
          <a:p>
            <a:r>
              <a:rPr lang="cs-CZ" sz="2400" dirty="0"/>
              <a:t>Obecné otázky:</a:t>
            </a:r>
          </a:p>
          <a:p>
            <a:pPr lvl="1"/>
            <a:r>
              <a:rPr lang="cs-CZ" sz="2000" dirty="0"/>
              <a:t>CO?</a:t>
            </a:r>
          </a:p>
          <a:p>
            <a:pPr lvl="1"/>
            <a:r>
              <a:rPr lang="cs-CZ" sz="2000" dirty="0"/>
              <a:t>JAK?</a:t>
            </a:r>
          </a:p>
          <a:p>
            <a:pPr lvl="1"/>
            <a:r>
              <a:rPr lang="cs-CZ" sz="2000" dirty="0"/>
              <a:t>PROČ?</a:t>
            </a:r>
          </a:p>
          <a:p>
            <a:r>
              <a:rPr lang="cs-CZ" sz="2400" dirty="0"/>
              <a:t>Výzkum se začíná realizovat poté, co byl výzkumný návrh schválen.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A0486-5BA8-4199-B528-FF1B1F0A1CF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01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7544" y="86438"/>
            <a:ext cx="7992888" cy="1080120"/>
          </a:xfrm>
          <a:solidFill>
            <a:srgbClr val="CCFFFF"/>
          </a:solidFill>
        </p:spPr>
        <p:txBody>
          <a:bodyPr/>
          <a:lstStyle/>
          <a:p>
            <a:r>
              <a:rPr lang="cs-CZ" altLang="en-US" dirty="0"/>
              <a:t>Fáze výzkumného procesu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608512"/>
          </a:xfrm>
        </p:spPr>
        <p:txBody>
          <a:bodyPr>
            <a:normAutofit/>
          </a:bodyPr>
          <a:lstStyle/>
          <a:p>
            <a:endParaRPr lang="cs-CZ" alt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20</a:t>
            </a:fld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154B6DD-6E5E-4D62-B9E5-A3F24FCDC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578" y="1332718"/>
            <a:ext cx="2133600" cy="5439625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A2555FA-488A-418D-8128-2CBF6D7071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3045" y="1281850"/>
            <a:ext cx="5125426" cy="554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393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cs-CZ" dirty="0"/>
              <a:t>Psaní výzkumného návrhu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Výzkumný návrh je strukturovaný plán navrženého výzkumného projektu.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/>
              <a:t>Pro napsání výzkumného projektu musíte znát: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Výzkumný námět, téma, problém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Odpovídající literaturu a odpovídající teorii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Výzkumnou filosofii a přístupy, které můžete použít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Typy designu výzkumu včetně metodologických možností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Výzkumnou strategii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Přístupy a etické otázky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Výběr vzorků pro výzkum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Metody sběru dat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Techniky analýzy dat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Časový plán</a:t>
            </a:r>
          </a:p>
          <a:p>
            <a:pPr>
              <a:spcBef>
                <a:spcPts val="0"/>
              </a:spcBef>
            </a:pP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A0486-5BA8-4199-B528-FF1B1F0A1CF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78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Struktura výzkumného návrhu (1) </a:t>
            </a:r>
            <a:r>
              <a:rPr lang="cs-CZ" sz="1600" b="0" dirty="0" err="1"/>
              <a:t>S</a:t>
            </a:r>
            <a:r>
              <a:rPr lang="cs-CZ" sz="1400" b="0" dirty="0" err="1"/>
              <a:t>ekaran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82453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Pracovní název</a:t>
            </a:r>
          </a:p>
          <a:p>
            <a:pPr lvl="0"/>
            <a:r>
              <a:rPr lang="cs-CZ" dirty="0"/>
              <a:t>Východiska studie</a:t>
            </a:r>
          </a:p>
          <a:p>
            <a:pPr lvl="0"/>
            <a:r>
              <a:rPr lang="cs-CZ" dirty="0"/>
              <a:t>Formulace problému</a:t>
            </a:r>
          </a:p>
          <a:p>
            <a:pPr lvl="1"/>
            <a:r>
              <a:rPr lang="cs-CZ" dirty="0"/>
              <a:t>Účel studie</a:t>
            </a:r>
          </a:p>
          <a:p>
            <a:pPr lvl="1"/>
            <a:r>
              <a:rPr lang="cs-CZ" dirty="0"/>
              <a:t>Výzkumné otázky</a:t>
            </a:r>
          </a:p>
          <a:p>
            <a:pPr lvl="0"/>
            <a:r>
              <a:rPr lang="cs-CZ" dirty="0"/>
              <a:t>Rozsah studie (na co je zaměřena)</a:t>
            </a:r>
          </a:p>
          <a:p>
            <a:pPr lvl="0"/>
            <a:r>
              <a:rPr lang="cs-CZ" dirty="0"/>
              <a:t>Význam studie</a:t>
            </a:r>
          </a:p>
          <a:p>
            <a:pPr lvl="0"/>
            <a:r>
              <a:rPr lang="cs-CZ" dirty="0"/>
              <a:t>Výzkumný design zaměřený zejména na</a:t>
            </a:r>
          </a:p>
          <a:p>
            <a:pPr lvl="1"/>
            <a:r>
              <a:rPr lang="cs-CZ" dirty="0"/>
              <a:t>Typ studie – explanační, deskriptivní a/nebo kauzální</a:t>
            </a:r>
          </a:p>
          <a:p>
            <a:pPr lvl="1"/>
            <a:r>
              <a:rPr lang="cs-CZ" dirty="0"/>
              <a:t>Metody sběru dat</a:t>
            </a:r>
          </a:p>
          <a:p>
            <a:pPr lvl="1"/>
            <a:r>
              <a:rPr lang="cs-CZ" dirty="0"/>
              <a:t>Design výběru dat</a:t>
            </a:r>
          </a:p>
          <a:p>
            <a:pPr lvl="1"/>
            <a:r>
              <a:rPr lang="cs-CZ" dirty="0"/>
              <a:t>Analýza dat</a:t>
            </a:r>
          </a:p>
          <a:p>
            <a:pPr lvl="0"/>
            <a:r>
              <a:rPr lang="cs-CZ" dirty="0"/>
              <a:t>Časový rámec / plán studie a konečný termín ukončení</a:t>
            </a:r>
          </a:p>
          <a:p>
            <a:pPr lvl="0"/>
            <a:r>
              <a:rPr lang="cs-CZ" dirty="0"/>
              <a:t>Rozpočet </a:t>
            </a:r>
          </a:p>
          <a:p>
            <a:pPr lvl="0"/>
            <a:r>
              <a:rPr lang="cs-CZ" dirty="0"/>
              <a:t>Vybraná bibliografie</a:t>
            </a:r>
          </a:p>
          <a:p>
            <a:r>
              <a:rPr lang="cs-CZ" dirty="0"/>
              <a:t>Součástí návrhu bývají i etické otázky výzkumu.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4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výzkumného návrhu (2) </a:t>
            </a:r>
            <a:r>
              <a:rPr lang="cs-CZ" sz="1400" b="0" dirty="0" err="1"/>
              <a:t>Kumar</a:t>
            </a:r>
            <a:endParaRPr lang="cs-CZ" sz="14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482453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Úvod včetně stručného přehledu literatury</a:t>
            </a:r>
          </a:p>
          <a:p>
            <a:r>
              <a:rPr lang="cs-CZ" dirty="0"/>
              <a:t>Teoretický rámec, ze kterého výzkum vychází</a:t>
            </a:r>
          </a:p>
          <a:p>
            <a:r>
              <a:rPr lang="cs-CZ" dirty="0"/>
              <a:t>Konceptuální rámec, který tvoří základ studie</a:t>
            </a:r>
          </a:p>
          <a:p>
            <a:r>
              <a:rPr lang="cs-CZ" dirty="0"/>
              <a:t>Cíle a/nebo výzkumné otázky studie</a:t>
            </a:r>
          </a:p>
          <a:p>
            <a:r>
              <a:rPr lang="cs-CZ" dirty="0"/>
              <a:t>Testované hypotézy, pokud jsou použity</a:t>
            </a:r>
          </a:p>
          <a:p>
            <a:r>
              <a:rPr lang="cs-CZ" dirty="0"/>
              <a:t>Navržený design studie</a:t>
            </a:r>
          </a:p>
          <a:p>
            <a:r>
              <a:rPr lang="cs-CZ" dirty="0"/>
              <a:t>Prostředí, ve kterém je studie realizována (umístění)</a:t>
            </a:r>
          </a:p>
          <a:p>
            <a:r>
              <a:rPr lang="cs-CZ" dirty="0"/>
              <a:t>Výzkumné nástroje, které chceme použít</a:t>
            </a:r>
          </a:p>
          <a:p>
            <a:r>
              <a:rPr lang="cs-CZ" dirty="0"/>
              <a:t>Návrh výběru dat (design) a velikost vzorku</a:t>
            </a:r>
          </a:p>
          <a:p>
            <a:r>
              <a:rPr lang="cs-CZ" dirty="0"/>
              <a:t>Etické otázky a jak budou řešeny</a:t>
            </a:r>
          </a:p>
          <a:p>
            <a:r>
              <a:rPr lang="cs-CZ" dirty="0"/>
              <a:t>Procedury pro zpracování dat</a:t>
            </a:r>
          </a:p>
          <a:p>
            <a:r>
              <a:rPr lang="cs-CZ" dirty="0"/>
              <a:t>Návrh kapitol výzkumné zprávy</a:t>
            </a:r>
          </a:p>
          <a:p>
            <a:r>
              <a:rPr lang="cs-CZ" dirty="0"/>
              <a:t>Problémy a očekávaná omezení výzkumu</a:t>
            </a:r>
          </a:p>
          <a:p>
            <a:r>
              <a:rPr lang="cs-CZ" dirty="0"/>
              <a:t>Časový plán a rozpočet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690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výzkumného návrhu (3) </a:t>
            </a:r>
            <a:r>
              <a:rPr lang="cs-CZ" sz="1400" b="0" dirty="0"/>
              <a:t>(</a:t>
            </a:r>
            <a:r>
              <a:rPr lang="cs-CZ" sz="1400" b="0" dirty="0" err="1"/>
              <a:t>Collis</a:t>
            </a:r>
            <a:r>
              <a:rPr lang="cs-CZ" sz="1400" b="0" dirty="0"/>
              <a:t>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025879"/>
              </p:ext>
            </p:extLst>
          </p:nvPr>
        </p:nvGraphicFramePr>
        <p:xfrm>
          <a:off x="683568" y="1497631"/>
          <a:ext cx="6840760" cy="4929124"/>
        </p:xfrm>
        <a:graphic>
          <a:graphicData uri="http://schemas.openxmlformats.org/drawingml/2006/table">
            <a:tbl>
              <a:tblPr firstRow="1" firstCol="1" bandRow="1"/>
              <a:tblGrid>
                <a:gridCol w="6840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Aktivita - část návrhu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Úvod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Výzkumný problém /otázka a účel studie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Východiska studie a zdůvodnění jejího významu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Struktura dalších části studie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Předběžný přehled literatury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Vyhodnocení hlavních teoretických zdrojů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Teoretický rámec (je – </a:t>
                      </a:r>
                      <a:r>
                        <a:rPr lang="cs-CZ" sz="18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li</a:t>
                      </a: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aplikovatelný)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Zařazení výzkumu a výzkumné otázky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-138430" algn="l"/>
                        </a:tabLst>
                      </a:pPr>
                      <a:r>
                        <a:rPr lang="cs-CZ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Metodologie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Identifikace paradigmatu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Zdůvodnění výběru metodologie a metod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Rozsah výzkumu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Výzkumný design a jeho omezení s ohledem na zdroje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Etické otázky výzkumu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Závěry, výstupy a časový plán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Odkazy na literaturu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3739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cs-CZ" dirty="0"/>
              <a:t>Struktura výzkumného návrhu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324000">
              <a:spcBef>
                <a:spcPts val="0"/>
              </a:spcBef>
            </a:pPr>
            <a:r>
              <a:rPr lang="cs-CZ" sz="2000" b="1" dirty="0"/>
              <a:t>Název</a:t>
            </a:r>
          </a:p>
          <a:p>
            <a:pPr marL="324000">
              <a:spcBef>
                <a:spcPts val="0"/>
              </a:spcBef>
            </a:pPr>
            <a:r>
              <a:rPr lang="cs-CZ" sz="2000" b="1" dirty="0"/>
              <a:t>Východiska</a:t>
            </a:r>
          </a:p>
          <a:p>
            <a:pPr marL="724050" lvl="1">
              <a:spcBef>
                <a:spcPts val="0"/>
              </a:spcBef>
            </a:pPr>
            <a:r>
              <a:rPr lang="cs-CZ" sz="1800" dirty="0"/>
              <a:t>Uvedení čtenáře do výzkumného problému nebo otázky (co chci řešit)</a:t>
            </a:r>
          </a:p>
          <a:p>
            <a:pPr marL="724050" lvl="1">
              <a:spcBef>
                <a:spcPts val="0"/>
              </a:spcBef>
            </a:pPr>
            <a:r>
              <a:rPr lang="cs-CZ" sz="1800" dirty="0"/>
              <a:t>Zdůvodnění výzkumu (účel) a proč má význam</a:t>
            </a:r>
          </a:p>
          <a:p>
            <a:pPr marL="724050" lvl="1">
              <a:spcBef>
                <a:spcPts val="0"/>
              </a:spcBef>
            </a:pPr>
            <a:r>
              <a:rPr lang="cs-CZ" sz="1800" dirty="0"/>
              <a:t>Jak navazuje na to, co už v dané oblasti bylo uděláno</a:t>
            </a:r>
          </a:p>
          <a:p>
            <a:pPr marL="324000">
              <a:spcBef>
                <a:spcPts val="0"/>
              </a:spcBef>
            </a:pPr>
            <a:r>
              <a:rPr lang="cs-CZ" sz="2000" b="1" dirty="0"/>
              <a:t>Vstupní rešerše literatury</a:t>
            </a:r>
          </a:p>
          <a:p>
            <a:pPr marL="724050" lvl="1">
              <a:spcBef>
                <a:spcPts val="0"/>
              </a:spcBef>
            </a:pPr>
            <a:r>
              <a:rPr lang="cs-CZ" sz="1800" dirty="0"/>
              <a:t>Prokázat znalosti odpovídající literatury a teorií (přehled hlavních literárních zdrojů)</a:t>
            </a:r>
          </a:p>
          <a:p>
            <a:pPr marL="324000">
              <a:spcBef>
                <a:spcPts val="0"/>
              </a:spcBef>
            </a:pPr>
            <a:r>
              <a:rPr lang="cs-CZ" sz="2000" b="1" dirty="0"/>
              <a:t>Výzkumné otázky a cíle, hypotézy</a:t>
            </a:r>
          </a:p>
          <a:p>
            <a:pPr marL="324000">
              <a:spcBef>
                <a:spcPts val="0"/>
              </a:spcBef>
            </a:pPr>
            <a:r>
              <a:rPr lang="cs-CZ" sz="2000" b="1" dirty="0"/>
              <a:t>Metody</a:t>
            </a:r>
          </a:p>
          <a:p>
            <a:pPr marL="724050" lvl="1">
              <a:spcBef>
                <a:spcPts val="0"/>
              </a:spcBef>
            </a:pPr>
            <a:r>
              <a:rPr lang="cs-CZ" sz="1800" dirty="0"/>
              <a:t>Má to být nejdelší část návrhu</a:t>
            </a:r>
          </a:p>
          <a:p>
            <a:pPr marL="724050" lvl="1">
              <a:spcBef>
                <a:spcPts val="0"/>
              </a:spcBef>
            </a:pPr>
            <a:r>
              <a:rPr lang="cs-CZ" sz="1800" dirty="0"/>
              <a:t>Obsahuje design výzkumu,  volbu mezi kvantitativním a kvalitativním přístupem, výzkumné metody a strategie, účastníky, data, techniky, procedury a etické úvahy</a:t>
            </a:r>
          </a:p>
          <a:p>
            <a:pPr marL="324000">
              <a:spcBef>
                <a:spcPts val="0"/>
              </a:spcBef>
            </a:pPr>
            <a:r>
              <a:rPr lang="cs-CZ" sz="2000" b="1" dirty="0"/>
              <a:t>Časový plán</a:t>
            </a:r>
          </a:p>
          <a:p>
            <a:pPr marL="324000">
              <a:spcBef>
                <a:spcPts val="0"/>
              </a:spcBef>
            </a:pPr>
            <a:r>
              <a:rPr lang="cs-CZ" sz="2000" b="1" dirty="0"/>
              <a:t>Zdroje a rozpočet</a:t>
            </a:r>
          </a:p>
          <a:p>
            <a:pPr marL="324000">
              <a:spcBef>
                <a:spcPts val="0"/>
              </a:spcBef>
            </a:pPr>
            <a:r>
              <a:rPr lang="cs-CZ" sz="2000" b="1" dirty="0"/>
              <a:t>Odkazy na použitou literaturu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A0486-5BA8-4199-B528-FF1B1F0A1CF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123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návrh kvalitativní (1) </a:t>
            </a:r>
            <a:r>
              <a:rPr lang="cs-CZ" sz="1400" b="0" dirty="0" err="1"/>
              <a:t>Creswell</a:t>
            </a:r>
            <a:endParaRPr lang="cs-CZ" sz="1400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Úvod</a:t>
            </a:r>
          </a:p>
          <a:p>
            <a:r>
              <a:rPr lang="cs-CZ" dirty="0"/>
              <a:t>Formulace problému (včetně existující literatury o problému, nesrovnalosti v literatuře, význam studie).</a:t>
            </a:r>
          </a:p>
          <a:p>
            <a:r>
              <a:rPr lang="cs-CZ" dirty="0"/>
              <a:t>Účel studie</a:t>
            </a:r>
          </a:p>
          <a:p>
            <a:r>
              <a:rPr lang="cs-CZ" dirty="0"/>
              <a:t>Výzkumné otázky</a:t>
            </a:r>
          </a:p>
          <a:p>
            <a:pPr marL="0" indent="0">
              <a:buNone/>
            </a:pPr>
            <a:r>
              <a:rPr lang="cs-CZ" dirty="0"/>
              <a:t>Procedury</a:t>
            </a:r>
          </a:p>
          <a:p>
            <a:r>
              <a:rPr lang="cs-CZ" dirty="0"/>
              <a:t>Filosofické předpoklady nebo paradigma</a:t>
            </a:r>
          </a:p>
          <a:p>
            <a:r>
              <a:rPr lang="cs-CZ" dirty="0"/>
              <a:t>Kvalitativní výzkumná strategie (design, např. etnografie, případová studie,..)</a:t>
            </a:r>
          </a:p>
          <a:p>
            <a:r>
              <a:rPr lang="cs-CZ" dirty="0"/>
              <a:t>Úloha výzkumníka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7055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návrh kvalitativní (2) </a:t>
            </a:r>
            <a:r>
              <a:rPr lang="cs-CZ" sz="1400" b="0" dirty="0" err="1"/>
              <a:t>Creswell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Procedury sběru dat</a:t>
            </a:r>
          </a:p>
          <a:p>
            <a:r>
              <a:rPr lang="cs-CZ" dirty="0"/>
              <a:t>Procedury analýza dat</a:t>
            </a:r>
          </a:p>
          <a:p>
            <a:r>
              <a:rPr lang="cs-CZ" dirty="0"/>
              <a:t>Strategie pro validaci závěrů</a:t>
            </a:r>
          </a:p>
          <a:p>
            <a:r>
              <a:rPr lang="cs-CZ" dirty="0"/>
              <a:t>Navržená narativní struktura studie</a:t>
            </a:r>
          </a:p>
          <a:p>
            <a:r>
              <a:rPr lang="cs-CZ" dirty="0"/>
              <a:t>Předpokládané etické otázky</a:t>
            </a:r>
          </a:p>
          <a:p>
            <a:pPr marL="0" indent="0">
              <a:buNone/>
            </a:pPr>
            <a:r>
              <a:rPr lang="cs-CZ" dirty="0"/>
              <a:t>Předběžná pilotní zjištění (jsou-li)</a:t>
            </a:r>
          </a:p>
          <a:p>
            <a:pPr marL="0" indent="0">
              <a:buNone/>
            </a:pPr>
            <a:r>
              <a:rPr lang="cs-CZ" dirty="0"/>
              <a:t>Očekávaný dopad a význam studie</a:t>
            </a:r>
          </a:p>
          <a:p>
            <a:pPr marL="0" indent="0">
              <a:buNone/>
            </a:pPr>
            <a:r>
              <a:rPr lang="cs-CZ" dirty="0"/>
              <a:t>Odkazy na literaturu</a:t>
            </a:r>
          </a:p>
          <a:p>
            <a:pPr marL="0" indent="0">
              <a:buNone/>
            </a:pPr>
            <a:r>
              <a:rPr lang="cs-CZ" dirty="0"/>
              <a:t>Přílohy: Otázky k interview, formuláře pro pozorování, časový plán,  předpokládaný rozpočet, návrh struktury finální studie.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5205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návrh kvantitativní (1) </a:t>
            </a:r>
            <a:r>
              <a:rPr lang="cs-CZ" sz="1400" b="0" dirty="0" err="1"/>
              <a:t>Creswell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Úvod</a:t>
            </a:r>
          </a:p>
          <a:p>
            <a:r>
              <a:rPr lang="cs-CZ" dirty="0"/>
              <a:t>Formulace problému (problém, existující literatura o problému, nesrovnalosti v literatuře, význam studie)</a:t>
            </a:r>
          </a:p>
          <a:p>
            <a:r>
              <a:rPr lang="cs-CZ" dirty="0"/>
              <a:t>Účel studie</a:t>
            </a:r>
          </a:p>
          <a:p>
            <a:r>
              <a:rPr lang="cs-CZ" dirty="0"/>
              <a:t>Výzkumné otázky nebo hypotézy</a:t>
            </a:r>
          </a:p>
          <a:p>
            <a:r>
              <a:rPr lang="cs-CZ" dirty="0"/>
              <a:t>Teoretický rámec</a:t>
            </a:r>
          </a:p>
          <a:p>
            <a:pPr marL="0" indent="0">
              <a:buNone/>
            </a:pPr>
            <a:r>
              <a:rPr lang="cs-CZ" dirty="0"/>
              <a:t>Kritický přehled literatury (může být součástí úvodu)</a:t>
            </a:r>
          </a:p>
          <a:p>
            <a:pPr marL="0" indent="0">
              <a:buNone/>
            </a:pPr>
            <a:r>
              <a:rPr lang="cs-CZ" dirty="0"/>
              <a:t>Metody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607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návrh kvantitativní (2) </a:t>
            </a:r>
            <a:r>
              <a:rPr lang="cs-CZ" sz="1400" b="0" dirty="0" err="1"/>
              <a:t>Creswell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Metody</a:t>
            </a:r>
          </a:p>
          <a:p>
            <a:r>
              <a:rPr lang="cs-CZ" dirty="0"/>
              <a:t>Typ výzkumného designu (např. experiment, šetření)</a:t>
            </a:r>
          </a:p>
          <a:p>
            <a:r>
              <a:rPr lang="cs-CZ" dirty="0"/>
              <a:t>Populace, vzorek, účastníci</a:t>
            </a:r>
          </a:p>
          <a:p>
            <a:r>
              <a:rPr lang="cs-CZ" dirty="0"/>
              <a:t>Nástroje sběru dat, proměnné</a:t>
            </a:r>
          </a:p>
          <a:p>
            <a:r>
              <a:rPr lang="cs-CZ" dirty="0"/>
              <a:t>Procedury analýzy dat</a:t>
            </a:r>
          </a:p>
          <a:p>
            <a:r>
              <a:rPr lang="cs-CZ" dirty="0"/>
              <a:t>Předpokládané etické otázky studie</a:t>
            </a:r>
          </a:p>
          <a:p>
            <a:pPr marL="0" indent="0">
              <a:buNone/>
            </a:pPr>
            <a:r>
              <a:rPr lang="cs-CZ" dirty="0"/>
              <a:t>Předběžné studie nebo pilotní testy</a:t>
            </a:r>
          </a:p>
          <a:p>
            <a:pPr marL="0" indent="0">
              <a:buNone/>
            </a:pPr>
            <a:r>
              <a:rPr lang="cs-CZ" dirty="0"/>
              <a:t>Příloha: Výzkumné instrumenty (např. dotazník), časový plán a rozpočet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943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864096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Přehled výzkumného procesu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5" name="Organization Chart 66"/>
          <p:cNvGraphicFramePr/>
          <p:nvPr>
            <p:extLst>
              <p:ext uri="{D42A27DB-BD31-4B8C-83A1-F6EECF244321}">
                <p14:modId xmlns:p14="http://schemas.microsoft.com/office/powerpoint/2010/main" val="1930708980"/>
              </p:ext>
            </p:extLst>
          </p:nvPr>
        </p:nvGraphicFramePr>
        <p:xfrm>
          <a:off x="971600" y="1196752"/>
          <a:ext cx="705678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ight Arrow 5"/>
          <p:cNvSpPr/>
          <p:nvPr/>
        </p:nvSpPr>
        <p:spPr>
          <a:xfrm>
            <a:off x="251520" y="3212976"/>
            <a:ext cx="93610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56461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Výzkumný návrh pro smíšené metody (1) </a:t>
            </a:r>
            <a:r>
              <a:rPr lang="cs-CZ" sz="1400" b="0" dirty="0" err="1"/>
              <a:t>Creswell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Úvod</a:t>
            </a:r>
          </a:p>
          <a:p>
            <a:r>
              <a:rPr lang="cs-CZ" dirty="0"/>
              <a:t>Výzkumný problém (existující výzkum o problému, nesrovnalosti v literatuře, význam studie a pro koho je určena)</a:t>
            </a:r>
          </a:p>
          <a:p>
            <a:r>
              <a:rPr lang="cs-CZ" dirty="0"/>
              <a:t>Účel studie nebo cíle projektu a zdůvodnění, proč jsou použity smíšené metody</a:t>
            </a:r>
          </a:p>
          <a:p>
            <a:r>
              <a:rPr lang="cs-CZ" dirty="0"/>
              <a:t>Výzkumné otázky a hypotézy (QUAL otázky, QUAN otázky nebo hypotézy, otázky smíšených metod)</a:t>
            </a:r>
          </a:p>
          <a:p>
            <a:r>
              <a:rPr lang="cs-CZ" dirty="0"/>
              <a:t>Filosofické základy pro použití smíšených metod ve výzkumu </a:t>
            </a:r>
          </a:p>
          <a:p>
            <a:r>
              <a:rPr lang="cs-CZ" dirty="0"/>
              <a:t>Přehled literatury (buď QUAN, nebo QUAL nebo smíšené metody)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175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návrh pro smíšené metody (2) </a:t>
            </a:r>
            <a:r>
              <a:rPr lang="cs-CZ" sz="1400" b="0" dirty="0" err="1"/>
              <a:t>Creswell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Metody</a:t>
            </a:r>
          </a:p>
          <a:p>
            <a:r>
              <a:rPr lang="cs-CZ" dirty="0"/>
              <a:t>Definice výzkumu s použitím smíšených metod</a:t>
            </a:r>
          </a:p>
          <a:p>
            <a:r>
              <a:rPr lang="cs-CZ" dirty="0"/>
              <a:t>Typ použitého designu a jeho definice</a:t>
            </a:r>
          </a:p>
          <a:p>
            <a:r>
              <a:rPr lang="cs-CZ" dirty="0"/>
              <a:t>Výzvy pro použití tohoto designu a jak bud použit</a:t>
            </a:r>
          </a:p>
          <a:p>
            <a:r>
              <a:rPr lang="cs-CZ" dirty="0"/>
              <a:t>Příklady použití navrženého typu designu</a:t>
            </a:r>
          </a:p>
          <a:p>
            <a:r>
              <a:rPr lang="cs-CZ" dirty="0"/>
              <a:t>Odkazy a diagram procedur</a:t>
            </a:r>
          </a:p>
          <a:p>
            <a:r>
              <a:rPr lang="cs-CZ" dirty="0"/>
              <a:t>Sběr kvantitativních dat a jejich analýza</a:t>
            </a:r>
          </a:p>
          <a:p>
            <a:r>
              <a:rPr lang="cs-CZ" dirty="0"/>
              <a:t>Sběr kvalitativních dat a jejich analýza</a:t>
            </a:r>
          </a:p>
          <a:p>
            <a:r>
              <a:rPr lang="cs-CZ" dirty="0"/>
              <a:t>Procedury pro analýzu dat smíšených metod</a:t>
            </a:r>
          </a:p>
          <a:p>
            <a:r>
              <a:rPr lang="cs-CZ" dirty="0"/>
              <a:t>Přístupy k validitě obou typu výzkumu</a:t>
            </a:r>
          </a:p>
          <a:p>
            <a:r>
              <a:rPr lang="cs-CZ" dirty="0"/>
              <a:t>Zdroje a zkušenosti výzkumníka  pro použití smíšeného výzkumu</a:t>
            </a:r>
          </a:p>
          <a:p>
            <a:pPr marL="0" indent="0">
              <a:buNone/>
            </a:pPr>
            <a:r>
              <a:rPr lang="cs-CZ" dirty="0"/>
              <a:t>Potenciální etické problémy</a:t>
            </a:r>
          </a:p>
          <a:p>
            <a:pPr marL="0" indent="0">
              <a:buNone/>
            </a:pPr>
            <a:r>
              <a:rPr lang="cs-CZ" dirty="0"/>
              <a:t>Odkazy na literaturu</a:t>
            </a:r>
          </a:p>
          <a:p>
            <a:pPr marL="0" indent="0">
              <a:buNone/>
            </a:pPr>
            <a:r>
              <a:rPr lang="cs-CZ" dirty="0"/>
              <a:t>Příloha: Nástroje, protokoly, diagramy, časový harmonogram, rozpočet,  souhrn obsahu hlavních kapitol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9623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rgbClr val="0000CC"/>
                </a:solidFill>
              </a:rPr>
              <a:t>Zahájení</a:t>
            </a:r>
            <a:endParaRPr lang="en-GB" altLang="en-US" dirty="0">
              <a:solidFill>
                <a:srgbClr val="0000CC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24536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en-US" dirty="0"/>
              <a:t>Přečtěte si požadavky vašeho kurzu – výzkumné práce</a:t>
            </a:r>
            <a:endParaRPr lang="en-GB" altLang="en-US" dirty="0"/>
          </a:p>
          <a:p>
            <a:pPr lvl="1" eaLnBrk="1" hangingPunct="1"/>
            <a:r>
              <a:rPr lang="cs-CZ" altLang="en-US" dirty="0"/>
              <a:t>Poznamenejte si termín odevzdání návrhu</a:t>
            </a:r>
            <a:endParaRPr lang="en-GB" altLang="en-US" dirty="0"/>
          </a:p>
          <a:p>
            <a:pPr eaLnBrk="1" hangingPunct="1"/>
            <a:r>
              <a:rPr lang="cs-CZ" altLang="en-US" dirty="0"/>
              <a:t>Navrhněte pracovní název vašeho výzkumu</a:t>
            </a:r>
            <a:endParaRPr lang="en-GB" altLang="en-US" dirty="0"/>
          </a:p>
          <a:p>
            <a:pPr lvl="1" eaLnBrk="1" hangingPunct="1"/>
            <a:r>
              <a:rPr lang="cs-CZ" altLang="en-US" dirty="0"/>
              <a:t>Název by měl být stručný a jednoduchý (konečnou verzi upravíte po napsání návrhu).</a:t>
            </a:r>
          </a:p>
          <a:p>
            <a:pPr eaLnBrk="1" hangingPunct="1"/>
            <a:r>
              <a:rPr lang="cs-CZ" altLang="en-US" dirty="0"/>
              <a:t>Při psaní návrhu používejte budoucí čas a berte v úvahu rétorické předpoklady vašeho paradigmatu</a:t>
            </a:r>
          </a:p>
          <a:p>
            <a:pPr lvl="1" eaLnBrk="1" hangingPunct="1"/>
            <a:r>
              <a:rPr lang="en-GB" altLang="en-US" dirty="0">
                <a:solidFill>
                  <a:srgbClr val="0000CC"/>
                </a:solidFill>
              </a:rPr>
              <a:t>Positivist</a:t>
            </a:r>
            <a:r>
              <a:rPr lang="cs-CZ" altLang="en-US" dirty="0">
                <a:solidFill>
                  <a:srgbClr val="0000CC"/>
                </a:solidFill>
              </a:rPr>
              <a:t>é </a:t>
            </a:r>
            <a:r>
              <a:rPr lang="cs-CZ" altLang="en-US" dirty="0"/>
              <a:t>používají trpný rod (např. Názory budou sbírány od..)</a:t>
            </a:r>
            <a:endParaRPr lang="en-GB" altLang="en-US" dirty="0"/>
          </a:p>
          <a:p>
            <a:pPr lvl="1" eaLnBrk="1" hangingPunct="1"/>
            <a:r>
              <a:rPr lang="en-GB" altLang="en-US" dirty="0">
                <a:solidFill>
                  <a:srgbClr val="FF0000"/>
                </a:solidFill>
              </a:rPr>
              <a:t>Interpret</a:t>
            </a:r>
            <a:r>
              <a:rPr lang="cs-CZ" altLang="en-US" dirty="0" err="1">
                <a:solidFill>
                  <a:srgbClr val="FF0000"/>
                </a:solidFill>
              </a:rPr>
              <a:t>ativisté</a:t>
            </a:r>
            <a:r>
              <a:rPr lang="cs-CZ" altLang="en-US" dirty="0">
                <a:solidFill>
                  <a:srgbClr val="FF0000"/>
                </a:solidFill>
              </a:rPr>
              <a:t> 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  <a:r>
              <a:rPr lang="cs-CZ" altLang="en-US" dirty="0"/>
              <a:t>používají osobní přístup (např. Budu sbírat názory od …)</a:t>
            </a:r>
            <a:endParaRPr lang="en-GB" alt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32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924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Indikativní struktura výzkumného návrhu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081023"/>
              </p:ext>
            </p:extLst>
          </p:nvPr>
        </p:nvGraphicFramePr>
        <p:xfrm>
          <a:off x="755576" y="1700808"/>
          <a:ext cx="7610538" cy="48375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40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708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% </a:t>
                      </a:r>
                      <a:r>
                        <a:rPr lang="cs-CZ" sz="2400" dirty="0"/>
                        <a:t>zprávy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716">
                <a:tc>
                  <a:txBody>
                    <a:bodyPr/>
                    <a:lstStyle/>
                    <a:p>
                      <a:r>
                        <a:rPr lang="cs-CZ" sz="2400" i="1" dirty="0"/>
                        <a:t>Úvodní stránky</a:t>
                      </a:r>
                      <a:endParaRPr lang="en-GB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716">
                <a:tc>
                  <a:txBody>
                    <a:bodyPr/>
                    <a:lstStyle/>
                    <a:p>
                      <a:r>
                        <a:rPr lang="cs-CZ" sz="2400" dirty="0"/>
                        <a:t>Kapitola </a:t>
                      </a:r>
                      <a:r>
                        <a:rPr lang="en-GB" sz="2400" dirty="0"/>
                        <a:t> 1. </a:t>
                      </a:r>
                      <a:r>
                        <a:rPr lang="cs-CZ" sz="2400" dirty="0"/>
                        <a:t>Úvod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 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716">
                <a:tc>
                  <a:txBody>
                    <a:bodyPr/>
                    <a:lstStyle/>
                    <a:p>
                      <a:r>
                        <a:rPr lang="cs-CZ" sz="2400" dirty="0"/>
                        <a:t>Kapitola</a:t>
                      </a:r>
                      <a:r>
                        <a:rPr lang="en-GB" sz="2400" dirty="0"/>
                        <a:t> 2. </a:t>
                      </a:r>
                      <a:r>
                        <a:rPr lang="cs-CZ" sz="2400" dirty="0"/>
                        <a:t>Předběžná rešerše literatury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  </a:t>
                      </a:r>
                      <a:r>
                        <a:rPr lang="cs-CZ" sz="2400" dirty="0"/>
                        <a:t>35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716">
                <a:tc>
                  <a:txBody>
                    <a:bodyPr/>
                    <a:lstStyle/>
                    <a:p>
                      <a:r>
                        <a:rPr lang="cs-CZ" sz="2400" dirty="0"/>
                        <a:t>Kapitola 3. Výzkumné otázky, cíle a hypotézy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 10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716">
                <a:tc>
                  <a:txBody>
                    <a:bodyPr/>
                    <a:lstStyle/>
                    <a:p>
                      <a:r>
                        <a:rPr lang="cs-CZ" sz="2400" dirty="0"/>
                        <a:t>Kapitola 4</a:t>
                      </a:r>
                      <a:r>
                        <a:rPr lang="en-GB" sz="2400" dirty="0"/>
                        <a:t>. </a:t>
                      </a:r>
                      <a:r>
                        <a:rPr lang="cs-CZ" sz="2400" dirty="0"/>
                        <a:t>Metody výzkumu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  </a:t>
                      </a:r>
                      <a:r>
                        <a:rPr lang="cs-CZ" sz="2400" dirty="0"/>
                        <a:t>35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716">
                <a:tc>
                  <a:txBody>
                    <a:bodyPr/>
                    <a:lstStyle/>
                    <a:p>
                      <a:r>
                        <a:rPr lang="cs-CZ" sz="2400" dirty="0"/>
                        <a:t>Kapitola 5</a:t>
                      </a:r>
                      <a:r>
                        <a:rPr lang="en-GB" sz="2400" dirty="0"/>
                        <a:t>. </a:t>
                      </a:r>
                      <a:r>
                        <a:rPr lang="cs-CZ" sz="2400" dirty="0"/>
                        <a:t>Výsledky a časový plán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u="none" dirty="0"/>
                        <a:t>   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716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0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716">
                <a:tc>
                  <a:txBody>
                    <a:bodyPr/>
                    <a:lstStyle/>
                    <a:p>
                      <a:r>
                        <a:rPr lang="cs-CZ" sz="2400" i="1" dirty="0"/>
                        <a:t>Seznam literatury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716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33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752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6"/>
          <p:cNvSpPr>
            <a:spLocks noGrp="1"/>
          </p:cNvSpPr>
          <p:nvPr>
            <p:ph type="title"/>
          </p:nvPr>
        </p:nvSpPr>
        <p:spPr>
          <a:xfrm>
            <a:off x="467544" y="188640"/>
            <a:ext cx="8064896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Kapitola </a:t>
            </a:r>
            <a:r>
              <a:rPr lang="en-GB" altLang="en-US" dirty="0">
                <a:solidFill>
                  <a:schemeClr val="tx1"/>
                </a:solidFill>
              </a:rPr>
              <a:t> 1. </a:t>
            </a:r>
            <a:r>
              <a:rPr lang="cs-CZ" altLang="en-US" dirty="0">
                <a:solidFill>
                  <a:schemeClr val="tx1"/>
                </a:solidFill>
              </a:rPr>
              <a:t>Úvod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4339" name="Content Placeholder 7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824536"/>
          </a:xfrm>
        </p:spPr>
        <p:txBody>
          <a:bodyPr>
            <a:normAutofit/>
          </a:bodyPr>
          <a:lstStyle/>
          <a:p>
            <a:r>
              <a:rPr lang="cs-CZ" altLang="en-US" dirty="0"/>
              <a:t>Obsahuje přehled vaši předpokládané studie</a:t>
            </a:r>
          </a:p>
          <a:p>
            <a:pPr lvl="1"/>
            <a:r>
              <a:rPr lang="cs-CZ" altLang="en-US" dirty="0"/>
              <a:t>Vysvětlete účel studie a výzkumný problém nebo otázky, kterými se budete zabývat a pokud je to třeba, definujte základní termíny</a:t>
            </a:r>
          </a:p>
          <a:p>
            <a:pPr lvl="1"/>
            <a:r>
              <a:rPr lang="cs-CZ" altLang="en-US" dirty="0"/>
              <a:t>Popište východiska (pozadí) studie a vysvětlete, proč je důležitá a koho zajímá (příběh)</a:t>
            </a:r>
          </a:p>
          <a:p>
            <a:pPr lvl="1"/>
            <a:r>
              <a:rPr lang="cs-CZ" altLang="en-US" dirty="0"/>
              <a:t>Stanovte hlavní cíle nebo cíle studie.</a:t>
            </a:r>
          </a:p>
          <a:p>
            <a:pPr lvl="1"/>
            <a:r>
              <a:rPr lang="cs-CZ" altLang="en-US" dirty="0"/>
              <a:t>Stručně popište  strukturu zbytku návrhu.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34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910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861212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Identifikace výzkumného problému</a:t>
            </a:r>
            <a:endParaRPr lang="en-GB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268529"/>
              </p:ext>
            </p:extLst>
          </p:nvPr>
        </p:nvGraphicFramePr>
        <p:xfrm>
          <a:off x="458666" y="1577539"/>
          <a:ext cx="8229600" cy="4780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5815128" y="5496825"/>
            <a:ext cx="461596" cy="369332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b="1" dirty="0">
                <a:solidFill>
                  <a:schemeClr val="accent1"/>
                </a:solidFill>
                <a:latin typeface="Arial Narrow" pitchFamily="34" charset="0"/>
              </a:rPr>
              <a:t>N</a:t>
            </a:r>
            <a:r>
              <a:rPr lang="cs-CZ" altLang="en-US" b="1" dirty="0">
                <a:solidFill>
                  <a:schemeClr val="accent1"/>
                </a:solidFill>
                <a:latin typeface="Arial Narrow" pitchFamily="34" charset="0"/>
              </a:rPr>
              <a:t>e</a:t>
            </a:r>
            <a:endParaRPr lang="en-GB" alt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cxnSp>
        <p:nvCxnSpPr>
          <p:cNvPr id="15368" name="Straight Arrow Connector 9"/>
          <p:cNvCxnSpPr>
            <a:cxnSpLocks noChangeShapeType="1"/>
          </p:cNvCxnSpPr>
          <p:nvPr/>
        </p:nvCxnSpPr>
        <p:spPr bwMode="auto">
          <a:xfrm rot="5400000" flipH="1" flipV="1">
            <a:off x="3358295" y="3571143"/>
            <a:ext cx="2428875" cy="1466"/>
          </a:xfrm>
          <a:prstGeom prst="straightConnector1">
            <a:avLst/>
          </a:prstGeom>
          <a:noFill/>
          <a:ln w="9525" algn="ctr">
            <a:solidFill>
              <a:schemeClr val="accent4">
                <a:lumMod val="7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9" name="Straight Connector 13"/>
          <p:cNvCxnSpPr>
            <a:cxnSpLocks noChangeShapeType="1"/>
          </p:cNvCxnSpPr>
          <p:nvPr/>
        </p:nvCxnSpPr>
        <p:spPr bwMode="auto">
          <a:xfrm flipH="1">
            <a:off x="4572001" y="4786314"/>
            <a:ext cx="432047" cy="0"/>
          </a:xfrm>
          <a:prstGeom prst="line">
            <a:avLst/>
          </a:prstGeom>
          <a:noFill/>
          <a:ln w="9525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0" name="TextBox 31"/>
          <p:cNvSpPr txBox="1">
            <a:spLocks noChangeArrowheads="1"/>
          </p:cNvSpPr>
          <p:nvPr/>
        </p:nvSpPr>
        <p:spPr bwMode="auto">
          <a:xfrm>
            <a:off x="2190920" y="2140005"/>
            <a:ext cx="639459" cy="369332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cs-CZ" altLang="en-US" b="1" dirty="0">
                <a:solidFill>
                  <a:schemeClr val="accent1"/>
                </a:solidFill>
                <a:latin typeface="Arial Narrow" pitchFamily="34" charset="0"/>
              </a:rPr>
              <a:t>ANO</a:t>
            </a:r>
            <a:endParaRPr lang="en-GB" alt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sp>
        <p:nvSpPr>
          <p:cNvPr id="15371" name="TextBox 32"/>
          <p:cNvSpPr txBox="1">
            <a:spLocks noChangeArrowheads="1"/>
          </p:cNvSpPr>
          <p:nvPr/>
        </p:nvSpPr>
        <p:spPr bwMode="auto">
          <a:xfrm>
            <a:off x="3042974" y="2000250"/>
            <a:ext cx="461596" cy="369332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en-US" b="1" dirty="0">
                <a:solidFill>
                  <a:schemeClr val="accent1"/>
                </a:solidFill>
                <a:latin typeface="Arial Narrow" pitchFamily="34" charset="0"/>
              </a:rPr>
              <a:t>N</a:t>
            </a:r>
            <a:r>
              <a:rPr lang="cs-CZ" altLang="en-US" b="1" dirty="0">
                <a:solidFill>
                  <a:schemeClr val="accent1"/>
                </a:solidFill>
                <a:latin typeface="Arial Narrow" pitchFamily="34" charset="0"/>
              </a:rPr>
              <a:t>E</a:t>
            </a:r>
            <a:endParaRPr lang="en-GB" alt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cxnSp>
        <p:nvCxnSpPr>
          <p:cNvPr id="15372" name="Straight Arrow Connector 33"/>
          <p:cNvCxnSpPr>
            <a:cxnSpLocks noChangeShapeType="1"/>
          </p:cNvCxnSpPr>
          <p:nvPr/>
        </p:nvCxnSpPr>
        <p:spPr bwMode="auto">
          <a:xfrm rot="5400000" flipH="1" flipV="1">
            <a:off x="2318239" y="1999518"/>
            <a:ext cx="285750" cy="146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3" name="TextBox 37"/>
          <p:cNvSpPr txBox="1">
            <a:spLocks noChangeArrowheads="1"/>
          </p:cNvSpPr>
          <p:nvPr/>
        </p:nvSpPr>
        <p:spPr bwMode="auto">
          <a:xfrm>
            <a:off x="1171846" y="1049852"/>
            <a:ext cx="2332724" cy="646331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cs-CZ" altLang="en-US" dirty="0">
                <a:solidFill>
                  <a:schemeClr val="accent1"/>
                </a:solidFill>
                <a:latin typeface="+mn-lt"/>
              </a:rPr>
              <a:t>Přesuňte se do další etapy návrhu výzkumu</a:t>
            </a:r>
            <a:endParaRPr lang="en-GB" altLang="en-US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4499992" y="4396464"/>
            <a:ext cx="613576" cy="369332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cs-CZ" altLang="en-US" b="1" dirty="0">
                <a:solidFill>
                  <a:schemeClr val="accent1"/>
                </a:solidFill>
                <a:latin typeface="Arial Narrow" pitchFamily="34" charset="0"/>
              </a:rPr>
              <a:t>Ano</a:t>
            </a:r>
            <a:endParaRPr lang="en-GB" altLang="en-US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4938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Kapitola</a:t>
            </a:r>
            <a:r>
              <a:rPr lang="en-GB" altLang="en-US" dirty="0">
                <a:solidFill>
                  <a:schemeClr val="tx1"/>
                </a:solidFill>
              </a:rPr>
              <a:t> 2. </a:t>
            </a:r>
            <a:r>
              <a:rPr lang="cs-CZ" altLang="en-US" dirty="0">
                <a:solidFill>
                  <a:schemeClr val="tx1"/>
                </a:solidFill>
              </a:rPr>
              <a:t>Předběžný přehled literatury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489654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dirty="0"/>
              <a:t>Předběžný přehled literatury by měl být vyhodnocením hlavních studií a ostatních informačních zdrojů, které jsou relevantní pro výzkumný problém.</a:t>
            </a:r>
          </a:p>
          <a:p>
            <a:pPr lvl="1" eaLnBrk="1" hangingPunct="1"/>
            <a:r>
              <a:rPr lang="cs-CZ" altLang="en-US" dirty="0"/>
              <a:t>Citujte hlavní autory a připravte </a:t>
            </a:r>
            <a:r>
              <a:rPr lang="cs-CZ" altLang="en-US" dirty="0">
                <a:solidFill>
                  <a:srgbClr val="FF0000"/>
                </a:solidFill>
              </a:rPr>
              <a:t>konceptuální rámec </a:t>
            </a:r>
            <a:r>
              <a:rPr lang="cs-CZ" altLang="en-US" dirty="0"/>
              <a:t>nebo </a:t>
            </a:r>
            <a:r>
              <a:rPr lang="cs-CZ" altLang="en-US" dirty="0">
                <a:solidFill>
                  <a:srgbClr val="0000CC"/>
                </a:solidFill>
              </a:rPr>
              <a:t>teoretický rámec </a:t>
            </a:r>
            <a:r>
              <a:rPr lang="cs-CZ" altLang="en-US" dirty="0"/>
              <a:t>odvoláním se na </a:t>
            </a:r>
            <a:r>
              <a:rPr lang="cs-CZ" altLang="en-US" dirty="0">
                <a:solidFill>
                  <a:srgbClr val="FF0000"/>
                </a:solidFill>
              </a:rPr>
              <a:t>koncepty</a:t>
            </a:r>
            <a:r>
              <a:rPr lang="cs-CZ" altLang="en-US" dirty="0"/>
              <a:t> nebo </a:t>
            </a:r>
            <a:r>
              <a:rPr lang="cs-CZ" altLang="en-US" dirty="0">
                <a:solidFill>
                  <a:srgbClr val="0000CC"/>
                </a:solidFill>
              </a:rPr>
              <a:t>teorie</a:t>
            </a:r>
            <a:r>
              <a:rPr lang="cs-CZ" altLang="en-US" dirty="0"/>
              <a:t> v literatuře.</a:t>
            </a:r>
          </a:p>
          <a:p>
            <a:pPr lvl="1" eaLnBrk="1" hangingPunct="1"/>
            <a:r>
              <a:rPr lang="cs-CZ" altLang="en-US" dirty="0"/>
              <a:t>Při použití metod kvalitativního výzkumu, např. zakotvená teorie, je nutné poskytnout kontext studie</a:t>
            </a:r>
          </a:p>
          <a:p>
            <a:pPr lvl="1" eaLnBrk="1" hangingPunct="1"/>
            <a:r>
              <a:rPr lang="cs-CZ" altLang="en-US" dirty="0"/>
              <a:t>V závěru by mělo být vysvětleno, kde se výzkum hodí pro doplnění mezer nebo nesrovnalostí v literatuře a měly by být zformulovány hlavní výzkumné otázky.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36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8880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cs-CZ" dirty="0"/>
              <a:t>Identifikace výzkumné otázky</a:t>
            </a:r>
            <a:endParaRPr lang="en-GB" alt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529689"/>
              </p:ext>
            </p:extLst>
          </p:nvPr>
        </p:nvGraphicFramePr>
        <p:xfrm>
          <a:off x="451339" y="1412875"/>
          <a:ext cx="8175381" cy="475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43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en-US" altLang="cs-CZ" dirty="0">
              <a:latin typeface="Arial Black" pitchFamily="34" charset="0"/>
            </a:endParaRPr>
          </a:p>
        </p:txBody>
      </p:sp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4499992" y="5572125"/>
            <a:ext cx="599547" cy="338554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cs-CZ" altLang="cs-CZ" sz="1600" b="1" dirty="0">
                <a:solidFill>
                  <a:schemeClr val="accent1"/>
                </a:solidFill>
                <a:latin typeface="Arial Narrow" pitchFamily="34" charset="0"/>
              </a:rPr>
              <a:t>ANO</a:t>
            </a:r>
            <a:endParaRPr lang="en-GB" altLang="cs-CZ" sz="1600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sp>
        <p:nvSpPr>
          <p:cNvPr id="18439" name="TextBox 7"/>
          <p:cNvSpPr txBox="1">
            <a:spLocks noChangeArrowheads="1"/>
          </p:cNvSpPr>
          <p:nvPr/>
        </p:nvSpPr>
        <p:spPr bwMode="auto">
          <a:xfrm>
            <a:off x="4967654" y="4643439"/>
            <a:ext cx="461597" cy="338554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altLang="cs-CZ" sz="1600" dirty="0">
                <a:solidFill>
                  <a:schemeClr val="accent1"/>
                </a:solidFill>
                <a:latin typeface="Arial Narrow" pitchFamily="34" charset="0"/>
              </a:rPr>
              <a:t>N</a:t>
            </a:r>
            <a:r>
              <a:rPr lang="cs-CZ" altLang="cs-CZ" sz="1600" dirty="0">
                <a:solidFill>
                  <a:schemeClr val="accent1"/>
                </a:solidFill>
                <a:latin typeface="Arial Narrow" pitchFamily="34" charset="0"/>
              </a:rPr>
              <a:t>E</a:t>
            </a:r>
            <a:endParaRPr lang="en-GB" altLang="cs-CZ" sz="1600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cxnSp>
        <p:nvCxnSpPr>
          <p:cNvPr id="18440" name="Straight Arrow Connector 9"/>
          <p:cNvCxnSpPr>
            <a:cxnSpLocks noChangeShapeType="1"/>
          </p:cNvCxnSpPr>
          <p:nvPr/>
        </p:nvCxnSpPr>
        <p:spPr bwMode="auto">
          <a:xfrm rot="5400000" flipH="1" flipV="1">
            <a:off x="3358295" y="3571143"/>
            <a:ext cx="2428875" cy="1466"/>
          </a:xfrm>
          <a:prstGeom prst="straightConnector1">
            <a:avLst/>
          </a:prstGeom>
          <a:noFill/>
          <a:ln w="9525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1" name="Straight Connector 13"/>
          <p:cNvCxnSpPr>
            <a:cxnSpLocks noChangeShapeType="1"/>
          </p:cNvCxnSpPr>
          <p:nvPr/>
        </p:nvCxnSpPr>
        <p:spPr bwMode="auto">
          <a:xfrm rot="10800000" flipV="1">
            <a:off x="4572000" y="4786313"/>
            <a:ext cx="32971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2" name="TextBox 31"/>
          <p:cNvSpPr txBox="1">
            <a:spLocks noChangeArrowheads="1"/>
          </p:cNvSpPr>
          <p:nvPr/>
        </p:nvSpPr>
        <p:spPr bwMode="auto">
          <a:xfrm>
            <a:off x="2987824" y="2428876"/>
            <a:ext cx="626452" cy="338554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cs-CZ" altLang="cs-CZ" sz="1600" b="1" dirty="0">
                <a:solidFill>
                  <a:schemeClr val="accent1"/>
                </a:solidFill>
                <a:latin typeface="Arial Narrow" pitchFamily="34" charset="0"/>
              </a:rPr>
              <a:t>ANO</a:t>
            </a:r>
            <a:endParaRPr lang="en-GB" altLang="cs-CZ" sz="1600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sp>
        <p:nvSpPr>
          <p:cNvPr id="18443" name="TextBox 32"/>
          <p:cNvSpPr txBox="1">
            <a:spLocks noChangeArrowheads="1"/>
          </p:cNvSpPr>
          <p:nvPr/>
        </p:nvSpPr>
        <p:spPr bwMode="auto">
          <a:xfrm>
            <a:off x="2264020" y="2428875"/>
            <a:ext cx="461596" cy="338138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cs-CZ" altLang="cs-CZ" sz="1600" b="1" dirty="0">
                <a:solidFill>
                  <a:schemeClr val="accent1"/>
                </a:solidFill>
                <a:latin typeface="Arial Narrow" pitchFamily="34" charset="0"/>
              </a:rPr>
              <a:t>NE</a:t>
            </a:r>
            <a:endParaRPr lang="en-GB" altLang="cs-CZ" sz="1600" b="1" dirty="0">
              <a:solidFill>
                <a:schemeClr val="accent1"/>
              </a:solidFill>
              <a:latin typeface="Arial Narrow" pitchFamily="34" charset="0"/>
            </a:endParaRPr>
          </a:p>
        </p:txBody>
      </p:sp>
      <p:cxnSp>
        <p:nvCxnSpPr>
          <p:cNvPr id="18444" name="Straight Arrow Connector 33"/>
          <p:cNvCxnSpPr>
            <a:cxnSpLocks noChangeShapeType="1"/>
          </p:cNvCxnSpPr>
          <p:nvPr/>
        </p:nvCxnSpPr>
        <p:spPr bwMode="auto">
          <a:xfrm rot="5400000" flipH="1" flipV="1">
            <a:off x="2248267" y="2213830"/>
            <a:ext cx="428625" cy="1466"/>
          </a:xfrm>
          <a:prstGeom prst="straightConnector1">
            <a:avLst/>
          </a:prstGeom>
          <a:noFill/>
          <a:ln w="38100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5" name="TextBox 37"/>
          <p:cNvSpPr txBox="1">
            <a:spLocks noChangeArrowheads="1"/>
          </p:cNvSpPr>
          <p:nvPr/>
        </p:nvSpPr>
        <p:spPr bwMode="auto">
          <a:xfrm>
            <a:off x="1406770" y="1428750"/>
            <a:ext cx="2013102" cy="584775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cs-CZ" altLang="cs-CZ" sz="1600" b="1" dirty="0">
                <a:solidFill>
                  <a:srgbClr val="663300"/>
                </a:solidFill>
                <a:latin typeface="Arial Narrow" pitchFamily="34" charset="0"/>
              </a:rPr>
              <a:t>Přesuňte se do další etapy výzkumu</a:t>
            </a:r>
            <a:endParaRPr lang="en-GB" altLang="cs-CZ" sz="1600" b="1" dirty="0">
              <a:solidFill>
                <a:srgbClr val="6633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7645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Kapitola 3. Metodologie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cs-CZ" altLang="en-US" dirty="0"/>
              <a:t>Zde popíšete a zdůvodníte váš design výzkumu</a:t>
            </a:r>
            <a:endParaRPr lang="cs-CZ" altLang="en-US" dirty="0">
              <a:solidFill>
                <a:srgbClr val="000000"/>
              </a:solidFill>
            </a:endParaRPr>
          </a:p>
          <a:p>
            <a:pPr lvl="1"/>
            <a:r>
              <a:rPr lang="cs-CZ" altLang="en-US" dirty="0"/>
              <a:t>Identifikujete vaše paradigma</a:t>
            </a:r>
            <a:endParaRPr lang="cs-CZ" altLang="en-US" dirty="0">
              <a:solidFill>
                <a:srgbClr val="0070C0"/>
              </a:solidFill>
            </a:endParaRPr>
          </a:p>
          <a:p>
            <a:pPr lvl="1"/>
            <a:r>
              <a:rPr lang="cs-CZ" altLang="en-US" dirty="0"/>
              <a:t>Vysvětlíte svou volbu metodologie a strategie výzkumu a metod pro výběr výzkumného vzorku nebo konkrétních případů a pro sběr a analýzu výzkumných dat – zdůvodněte způsob výběru a srovnejte silné a slabé stránky alternativních metod</a:t>
            </a:r>
          </a:p>
          <a:p>
            <a:pPr lvl="1"/>
            <a:r>
              <a:rPr lang="cs-CZ" altLang="en-US" dirty="0"/>
              <a:t>Vysvětlete rozsah a omezení vašeho výzkumu, např. určité skupiny lidí, organizací, geografické umístění, dobu,..</a:t>
            </a:r>
          </a:p>
          <a:p>
            <a:pPr lvl="1"/>
            <a:r>
              <a:rPr lang="cs-CZ" altLang="en-US" dirty="0"/>
              <a:t>Diskutujte omezení a způsob řešení etických otázek</a:t>
            </a:r>
          </a:p>
          <a:p>
            <a:pPr lvl="1"/>
            <a:r>
              <a:rPr lang="cs-CZ" altLang="en-US" dirty="0"/>
              <a:t>Demonstrujte, že studie je proveditelná, tj. že máte přístup k datům, dostatečné znalosti, finanční zabezpečení a dostatek času.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38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5449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Zajištění kohezního přístupu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24536"/>
          </a:xfrm>
        </p:spPr>
        <p:txBody>
          <a:bodyPr>
            <a:normAutofit/>
          </a:bodyPr>
          <a:lstStyle/>
          <a:p>
            <a:r>
              <a:rPr lang="cs-CZ" altLang="en-US" dirty="0"/>
              <a:t>Jako student doktorského studia byste měl diskutovat ve své dizertaci výzkumná paradigmata.</a:t>
            </a:r>
          </a:p>
          <a:p>
            <a:pPr eaLnBrk="1" hangingPunct="1"/>
            <a:r>
              <a:rPr lang="cs-CZ" altLang="en-US" dirty="0"/>
              <a:t>Všichni studenti by při zpracování výzkumného návrhu a designu  používat tzv. kohezní, soudržný přístup. </a:t>
            </a:r>
          </a:p>
          <a:p>
            <a:pPr lvl="1"/>
            <a:r>
              <a:rPr lang="cs-CZ" altLang="en-US" dirty="0"/>
              <a:t>Výzkumný problém by měl diktovat zaměření předběžného průzkumu literatury a ten by měl naopak vést k výzkumné otázce nebo otázkám.</a:t>
            </a:r>
          </a:p>
          <a:p>
            <a:pPr lvl="1"/>
            <a:r>
              <a:rPr lang="cs-CZ" altLang="en-US" dirty="0"/>
              <a:t>Metody by měly být vybrány tak, aby umožnily prozkoumat výzkumné otázky, metody by měly odpovídat zvolenému výzkumnému paradigmatu.</a:t>
            </a:r>
            <a:endParaRPr lang="en-GB" altLang="en-US" dirty="0">
              <a:solidFill>
                <a:srgbClr val="0070C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39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17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návrh - 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752528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Výzkumný návrh </a:t>
            </a:r>
            <a:r>
              <a:rPr lang="cs-CZ" dirty="0"/>
              <a:t>je detailním vyjádřením operačního plánu jak chceme nalézt odpovědi na výzkumné otázky. Formuluje různé úkoly, které se musí provést, aby byly splněny cíle výzkumu a získány odpovědi na výzkumné otázky </a:t>
            </a:r>
            <a:r>
              <a:rPr lang="cs-CZ" sz="1500" dirty="0"/>
              <a:t>(</a:t>
            </a:r>
            <a:r>
              <a:rPr lang="cs-CZ" sz="1500" dirty="0" err="1"/>
              <a:t>Kumar</a:t>
            </a:r>
            <a:r>
              <a:rPr lang="cs-CZ" sz="1500" dirty="0"/>
              <a:t>, 2014).</a:t>
            </a:r>
          </a:p>
          <a:p>
            <a:endParaRPr lang="cs-CZ" dirty="0"/>
          </a:p>
          <a:p>
            <a:r>
              <a:rPr lang="cs-CZ" b="1" dirty="0"/>
              <a:t>Výzkumný návrh </a:t>
            </a:r>
            <a:r>
              <a:rPr lang="cs-CZ" dirty="0"/>
              <a:t>je dokument, který vytyčuje výzkumný design navrhované výzkumné studie </a:t>
            </a:r>
            <a:r>
              <a:rPr lang="cs-CZ" sz="1200" dirty="0"/>
              <a:t>(</a:t>
            </a:r>
            <a:r>
              <a:rPr lang="cs-CZ" sz="1200" dirty="0" err="1"/>
              <a:t>Collis</a:t>
            </a:r>
            <a:r>
              <a:rPr lang="cs-CZ" sz="1200" dirty="0"/>
              <a:t>, 2014) </a:t>
            </a:r>
            <a:r>
              <a:rPr lang="cs-CZ" dirty="0"/>
              <a:t>Pro jeho přípravu musíme tedy naformulovat výzkumný problém a sestavit výzkumný design.</a:t>
            </a:r>
          </a:p>
          <a:p>
            <a:endParaRPr lang="cs-CZ" dirty="0"/>
          </a:p>
          <a:p>
            <a:r>
              <a:rPr lang="cs-CZ" b="1" dirty="0"/>
              <a:t>Výzkumný návrh </a:t>
            </a:r>
            <a:r>
              <a:rPr lang="cs-CZ" dirty="0"/>
              <a:t>je dokument, který stanoví účel studie a detailní design pro provádění konkrétního výzkumu </a:t>
            </a:r>
            <a:r>
              <a:rPr lang="cs-CZ" sz="1400" dirty="0"/>
              <a:t>(</a:t>
            </a:r>
            <a:r>
              <a:rPr lang="cs-CZ" sz="1400" dirty="0" err="1"/>
              <a:t>Sekaran</a:t>
            </a:r>
            <a:r>
              <a:rPr lang="cs-CZ" sz="1400" dirty="0"/>
              <a:t>, 2014)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826458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Kapitola </a:t>
            </a:r>
            <a:r>
              <a:rPr lang="en-GB" altLang="en-US" dirty="0">
                <a:solidFill>
                  <a:schemeClr val="tx1"/>
                </a:solidFill>
              </a:rPr>
              <a:t> 4. </a:t>
            </a:r>
            <a:r>
              <a:rPr lang="cs-CZ" altLang="en-US" dirty="0">
                <a:solidFill>
                  <a:schemeClr val="tx1"/>
                </a:solidFill>
              </a:rPr>
              <a:t>Výsledky, výstupy a časový plán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4968552"/>
          </a:xfrm>
        </p:spPr>
        <p:txBody>
          <a:bodyPr>
            <a:normAutofit fontScale="92500"/>
          </a:bodyPr>
          <a:lstStyle/>
          <a:p>
            <a:r>
              <a:rPr lang="cs-CZ" dirty="0"/>
              <a:t>V etapě návrhu nemůžete popsat výzkumná zjištění, takže tato kapitola by měla být stručná a zaměřit se na očekávané přínosy vaší studie.</a:t>
            </a:r>
          </a:p>
          <a:p>
            <a:r>
              <a:rPr lang="cs-CZ" dirty="0"/>
              <a:t>Jedním způsobem je odkazovat se na účel výzkumu a na to, čeho chceme dosáhnout.</a:t>
            </a:r>
          </a:p>
          <a:p>
            <a:pPr lvl="1"/>
            <a:r>
              <a:rPr lang="cs-CZ" dirty="0"/>
              <a:t>Např. Je-li účelem prozkoumat dopad nového kariérního plánu ve firmě A, pak očekávaný výstup může být  popis nového plánu a analýza dopadů na získávání a udržení zaměstnanců.</a:t>
            </a:r>
          </a:p>
          <a:p>
            <a:r>
              <a:rPr lang="cs-CZ" dirty="0"/>
              <a:t>Dále je třeba navrhnout časový plán, který bere v úvahu konečný termín odevzdání studie.</a:t>
            </a:r>
          </a:p>
          <a:p>
            <a:pPr lvl="1"/>
            <a:r>
              <a:rPr lang="cs-CZ" dirty="0"/>
              <a:t>Lze použít např. </a:t>
            </a:r>
            <a:r>
              <a:rPr lang="cs-CZ" dirty="0" err="1"/>
              <a:t>Ganttův</a:t>
            </a:r>
            <a:r>
              <a:rPr lang="cs-CZ" dirty="0"/>
              <a:t> diagram, který uvádí trvání každé etapy procesu výzkumu podle jednotlivých měsíců.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40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0132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1080120"/>
          </a:xfrm>
          <a:solidFill>
            <a:srgbClr val="CCFFFF"/>
          </a:solidFill>
        </p:spPr>
        <p:txBody>
          <a:bodyPr/>
          <a:lstStyle/>
          <a:p>
            <a:r>
              <a:rPr lang="cs-CZ" altLang="en-US" dirty="0">
                <a:solidFill>
                  <a:schemeClr val="tx1"/>
                </a:solidFill>
              </a:rPr>
              <a:t>Příklad </a:t>
            </a:r>
            <a:r>
              <a:rPr lang="en-GB" altLang="en-US" dirty="0">
                <a:solidFill>
                  <a:schemeClr val="tx1"/>
                </a:solidFill>
              </a:rPr>
              <a:t>Gantt</a:t>
            </a:r>
            <a:r>
              <a:rPr lang="cs-CZ" altLang="en-US" dirty="0">
                <a:solidFill>
                  <a:schemeClr val="tx1"/>
                </a:solidFill>
              </a:rPr>
              <a:t>ova diagramu</a:t>
            </a:r>
            <a:endParaRPr lang="en-GB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734956"/>
              </p:ext>
            </p:extLst>
          </p:nvPr>
        </p:nvGraphicFramePr>
        <p:xfrm>
          <a:off x="94593" y="1772816"/>
          <a:ext cx="8725879" cy="3963382"/>
        </p:xfrm>
        <a:graphic>
          <a:graphicData uri="http://schemas.openxmlformats.org/drawingml/2006/table">
            <a:tbl>
              <a:tblPr/>
              <a:tblGrid>
                <a:gridCol w="3613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66042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22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Úkol</a:t>
                      </a:r>
                      <a:endParaRPr lang="en-GB" sz="22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Září</a:t>
                      </a:r>
                      <a:endParaRPr lang="en-GB" sz="22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Říj.</a:t>
                      </a:r>
                      <a:endParaRPr lang="en-GB" sz="22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List.</a:t>
                      </a:r>
                      <a:endParaRPr lang="en-GB" sz="22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Pro.</a:t>
                      </a:r>
                      <a:endParaRPr lang="en-GB" sz="22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Led.</a:t>
                      </a:r>
                      <a:endParaRPr lang="en-GB" sz="22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Ún.</a:t>
                      </a:r>
                      <a:endParaRPr lang="en-GB" sz="22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Bře.</a:t>
                      </a:r>
                      <a:endParaRPr lang="en-GB" sz="22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Dub.</a:t>
                      </a:r>
                      <a:endParaRPr lang="en-GB" sz="22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220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2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Průzkum literatury</a:t>
                      </a: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220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en-GB" sz="2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Design </a:t>
                      </a:r>
                      <a:r>
                        <a:rPr lang="cs-CZ" sz="2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výzkumu, sestavení návrhu výzkumu</a:t>
                      </a: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220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2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Sběr výzkumných dat</a:t>
                      </a: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220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2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Analýza výzkumných dat</a:t>
                      </a: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220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2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Návrh kapitol k předběžnému projednání</a:t>
                      </a: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703">
                <a:tc>
                  <a:txBody>
                    <a:bodyPr/>
                    <a:lstStyle/>
                    <a:p>
                      <a:pPr algn="l">
                        <a:spcAft>
                          <a:spcPts val="1000"/>
                        </a:spcAft>
                      </a:pPr>
                      <a:r>
                        <a:rPr lang="cs-CZ" sz="2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rial" pitchFamily="34" charset="0"/>
                        </a:rPr>
                        <a:t>Revize, kontrola, finální úprava a odevzdání</a:t>
                      </a: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000"/>
                        </a:spcAft>
                      </a:pPr>
                      <a:endParaRPr lang="en-GB" sz="22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Arial" pitchFamily="34" charset="0"/>
                      </a:endParaRPr>
                    </a:p>
                  </a:txBody>
                  <a:tcPr marL="63305" marR="63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41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5320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Kontrolní seznam výzkumného projektu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en-US" sz="2400" dirty="0"/>
              <a:t>Máte nebo můžete získat znalosti, dovednosti, zdroje a přístup k datům?</a:t>
            </a:r>
          </a:p>
          <a:p>
            <a:pPr eaLnBrk="1" hangingPunct="1"/>
            <a:r>
              <a:rPr lang="cs-CZ" altLang="en-US" sz="2400" dirty="0"/>
              <a:t>Jste schopni vhodně popsat váš výzkum</a:t>
            </a:r>
            <a:r>
              <a:rPr lang="en-GB" altLang="en-US" sz="2400" dirty="0"/>
              <a:t>?</a:t>
            </a:r>
          </a:p>
          <a:p>
            <a:pPr eaLnBrk="1" hangingPunct="1"/>
            <a:r>
              <a:rPr lang="cs-CZ" altLang="en-US" sz="2400" dirty="0"/>
              <a:t>Popsali jste účel a význam vašeho výzkumu</a:t>
            </a:r>
            <a:r>
              <a:rPr lang="en-GB" altLang="en-US" sz="2400" dirty="0"/>
              <a:t>?</a:t>
            </a:r>
          </a:p>
          <a:p>
            <a:pPr eaLnBrk="1" hangingPunct="1"/>
            <a:r>
              <a:rPr lang="cs-CZ" altLang="en-US" sz="2400" dirty="0"/>
              <a:t>Napsali jste kritickou předběžnou literární rešerši hlavní literatury a identifikovali hlavní výzkumné otázky?</a:t>
            </a:r>
          </a:p>
          <a:p>
            <a:pPr eaLnBrk="1" hangingPunct="1"/>
            <a:r>
              <a:rPr lang="cs-CZ" altLang="en-US" sz="2400" dirty="0"/>
              <a:t>Popsali jste a zdůvodnili metodologii výzkumu?</a:t>
            </a:r>
            <a:endParaRPr lang="en-GB" altLang="en-US" sz="2400" dirty="0"/>
          </a:p>
          <a:p>
            <a:pPr eaLnBrk="1" hangingPunct="1"/>
            <a:r>
              <a:rPr lang="cs-CZ" altLang="en-US" sz="2400" dirty="0"/>
              <a:t>Je váš časový plán realistický?</a:t>
            </a:r>
          </a:p>
          <a:p>
            <a:pPr eaLnBrk="1" hangingPunct="1"/>
            <a:r>
              <a:rPr lang="cs-CZ" altLang="en-US" sz="2400" dirty="0"/>
              <a:t>Vyvarovali jste se plagiátorství a zkontrolovali jste řádně odkazy na literaturu?</a:t>
            </a:r>
          </a:p>
          <a:p>
            <a:pPr eaLnBrk="1" hangingPunct="1"/>
            <a:r>
              <a:rPr lang="cs-CZ" altLang="en-US" sz="2400" dirty="0"/>
              <a:t>Použili jste při psaní korektor na pravopis a gramatiku?</a:t>
            </a:r>
          </a:p>
          <a:p>
            <a:pPr eaLnBrk="1" hangingPunct="1"/>
            <a:endParaRPr lang="cs-CZ" altLang="en-US" sz="2400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42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975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064896" cy="108012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altLang="en-US" dirty="0">
                <a:solidFill>
                  <a:schemeClr val="tx1"/>
                </a:solidFill>
              </a:rPr>
              <a:t>10 </a:t>
            </a:r>
            <a:r>
              <a:rPr lang="cs-CZ" altLang="en-US" dirty="0">
                <a:solidFill>
                  <a:schemeClr val="tx1"/>
                </a:solidFill>
              </a:rPr>
              <a:t>způsobů jak neuspět se svým návrhem výzkumu</a:t>
            </a:r>
            <a:br>
              <a:rPr lang="cs-CZ" altLang="en-US" dirty="0">
                <a:solidFill>
                  <a:schemeClr val="tx1"/>
                </a:solidFill>
              </a:rPr>
            </a:br>
            <a:r>
              <a:rPr lang="en-GB" altLang="en-US" sz="2200" b="0" dirty="0">
                <a:solidFill>
                  <a:schemeClr val="tx1"/>
                </a:solidFill>
              </a:rPr>
              <a:t>(Adapted from Robson, 2011, p. 395)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475252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altLang="en-US" dirty="0" err="1"/>
              <a:t>Ignor</a:t>
            </a:r>
            <a:r>
              <a:rPr lang="cs-CZ" altLang="en-US" dirty="0" err="1"/>
              <a:t>ujete</a:t>
            </a:r>
            <a:r>
              <a:rPr lang="cs-CZ" altLang="en-US" dirty="0"/>
              <a:t> požadavky, pokyny pro vaše studium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en-US" dirty="0"/>
              <a:t>Ukryjete a zamlžíte účel výzkumu a výzkumný problém</a:t>
            </a:r>
            <a:endParaRPr lang="en-GB" altLang="en-US" dirty="0"/>
          </a:p>
          <a:p>
            <a:pPr marL="514350" indent="-514350">
              <a:buFont typeface="+mj-lt"/>
              <a:buAutoNum type="arabicPeriod"/>
            </a:pPr>
            <a:r>
              <a:rPr lang="cs-CZ" altLang="en-US" dirty="0"/>
              <a:t>Napíšete přehled literatury jak seznam k nákupu.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en-US" dirty="0"/>
              <a:t>Citujete málo a používejte tvrzení, která nejsou nikým podpořena.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en-US" dirty="0"/>
              <a:t>Využijete rutinních úloh k zamaskování skutečného výzkumu.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en-US" dirty="0"/>
              <a:t>Nestaráte se o teoretický rámec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en-US" dirty="0"/>
              <a:t>Ať čtenář sám přijde na to, jakou metodologii jste použili.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en-US" dirty="0"/>
              <a:t>Nepřesvědčíte se, že víte sám, jakých výsledků se má dosáhnout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en-US" dirty="0"/>
              <a:t>Používáte svá vlastní pravidla k odkazům na literaturu a pro pravopis a gramatiku.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en-US" dirty="0"/>
              <a:t>Naplánujete si plán pro supermana.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43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0187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10801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Závěry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9654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en-US" b="1" dirty="0"/>
              <a:t>Váš návrh výzkumu je plán</a:t>
            </a:r>
            <a:r>
              <a:rPr lang="cs-CZ" altLang="en-US" dirty="0"/>
              <a:t>.</a:t>
            </a:r>
            <a:endParaRPr lang="en-GB" altLang="en-US" dirty="0"/>
          </a:p>
          <a:p>
            <a:pPr lvl="1" eaLnBrk="1" hangingPunct="1"/>
            <a:r>
              <a:rPr lang="cs-CZ" altLang="en-US" dirty="0"/>
              <a:t>Nemůžete jej napsat dříve, dokud jste neprostudovali výzkumné metody a nečetli literaturu k tématu vašeho výzkumu / dizertace.</a:t>
            </a:r>
          </a:p>
          <a:p>
            <a:pPr eaLnBrk="1" hangingPunct="1"/>
            <a:r>
              <a:rPr lang="cs-CZ" altLang="en-US" b="1" dirty="0"/>
              <a:t>Nebuďte příliš ambiciózní </a:t>
            </a:r>
            <a:r>
              <a:rPr lang="cs-CZ" altLang="en-US" dirty="0"/>
              <a:t>– výzkum musí být proveditelný.</a:t>
            </a:r>
            <a:endParaRPr lang="en-GB" altLang="en-US" dirty="0"/>
          </a:p>
          <a:p>
            <a:r>
              <a:rPr lang="cs-CZ" altLang="en-US" b="1" dirty="0"/>
              <a:t>Váš návrh musí být dobře strukturovaný, jasně napsaný a s detailními odkazy na literaturu.</a:t>
            </a:r>
          </a:p>
          <a:p>
            <a:pPr lvl="1"/>
            <a:r>
              <a:rPr lang="cs-CZ" altLang="en-US" dirty="0"/>
              <a:t>Diskutujte váš návrh se školitelem, přáteli a s rodinou – mohou vám položit otázky, které vás nenapadly.</a:t>
            </a:r>
          </a:p>
          <a:p>
            <a:pPr lvl="1"/>
            <a:r>
              <a:rPr lang="cs-CZ" altLang="en-US" dirty="0"/>
              <a:t>Nechte si dostatek času k tomu, abyste návrh mohli vylepšit, než jej odevzdáte.</a:t>
            </a:r>
          </a:p>
          <a:p>
            <a:endParaRPr lang="en-GB" alt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44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4248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80920" cy="108012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FF0000"/>
                </a:solidFill>
              </a:rPr>
              <a:t>Struktura seminární práce k MVP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Rozsah: 15-20 stran + přílohy, obhajoba u zkoušky. </a:t>
            </a:r>
          </a:p>
          <a:p>
            <a:pPr marL="0" indent="0">
              <a:buNone/>
            </a:pPr>
            <a:r>
              <a:rPr lang="cs-CZ" dirty="0"/>
              <a:t>Obsah:</a:t>
            </a:r>
          </a:p>
          <a:p>
            <a:r>
              <a:rPr lang="cs-CZ" dirty="0"/>
              <a:t>Připravujeme „Návrh výzkumu“ = podklad pro Teze ke státní doktorské zkoušce</a:t>
            </a:r>
          </a:p>
          <a:p>
            <a:r>
              <a:rPr lang="cs-CZ" dirty="0">
                <a:solidFill>
                  <a:srgbClr val="FF0000"/>
                </a:solidFill>
              </a:rPr>
              <a:t>Vyjděme ze struktury tezí pro státní doktorskou zkoušku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00CC"/>
                </a:solidFill>
              </a:rPr>
              <a:t>1. Úvod do problematiky (vymezení tématu práce)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00CC"/>
                </a:solidFill>
              </a:rPr>
              <a:t>2. Současný stav poznání řešené problematiky (teoretická východiska, stav výzkumu)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00CC"/>
                </a:solidFill>
              </a:rPr>
              <a:t>3. Vymezení předmětu zkoumání, výzkumné otázky, cíl(e) dizertační práce, hypotézy, návrh použitých metod práce, charakteristika a způsob sběru dat, atd. podle zaměření dizertační práce </a:t>
            </a:r>
          </a:p>
          <a:p>
            <a:pPr marL="0" indent="0">
              <a:buNone/>
            </a:pPr>
            <a:r>
              <a:rPr lang="cs-CZ" sz="2600" dirty="0"/>
              <a:t>4. Dílčí dosavadní výsledky dizertační práce (například pilotní průzkum) </a:t>
            </a:r>
          </a:p>
          <a:p>
            <a:pPr marL="0" indent="0">
              <a:buNone/>
            </a:pPr>
            <a:r>
              <a:rPr lang="cs-CZ" sz="2600" dirty="0"/>
              <a:t>5. Návrh osnovy dizertační práce </a:t>
            </a:r>
          </a:p>
          <a:p>
            <a:pPr marL="0" indent="0">
              <a:buNone/>
            </a:pPr>
            <a:r>
              <a:rPr lang="cs-CZ" dirty="0"/>
              <a:t>6. </a:t>
            </a:r>
            <a:r>
              <a:rPr lang="cs-CZ" b="1" dirty="0">
                <a:solidFill>
                  <a:srgbClr val="0000CC"/>
                </a:solidFill>
              </a:rPr>
              <a:t>Seznam použitých pramenů a literatury citované podle platné normy </a:t>
            </a:r>
          </a:p>
          <a:p>
            <a:pPr marL="0" indent="0">
              <a:buNone/>
            </a:pPr>
            <a:r>
              <a:rPr lang="cs-CZ" sz="2600" dirty="0"/>
              <a:t>7. Přílohy </a:t>
            </a:r>
          </a:p>
          <a:p>
            <a:pPr marL="0" indent="0">
              <a:buNone/>
            </a:pPr>
            <a:r>
              <a:rPr lang="cs-CZ" sz="2600" dirty="0"/>
              <a:t>8. Přehled publikovaných prací autora </a:t>
            </a:r>
          </a:p>
          <a:p>
            <a:r>
              <a:rPr lang="cs-CZ" b="1" dirty="0">
                <a:solidFill>
                  <a:srgbClr val="0000CC"/>
                </a:solidFill>
              </a:rPr>
              <a:t>Rozšíříme o časový harmonogram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t>45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8444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Struktura výzkumného návrhu (seminární práce)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  <a:p>
            <a:r>
              <a:rPr lang="cs-CZ" dirty="0"/>
              <a:t>Úvod</a:t>
            </a:r>
          </a:p>
          <a:p>
            <a:r>
              <a:rPr lang="cs-CZ" dirty="0"/>
              <a:t>Teoretická východiska</a:t>
            </a:r>
          </a:p>
          <a:p>
            <a:r>
              <a:rPr lang="cs-CZ" dirty="0"/>
              <a:t>Výzkumné otázky, cíle a hypotézy</a:t>
            </a:r>
          </a:p>
          <a:p>
            <a:r>
              <a:rPr lang="cs-CZ" dirty="0"/>
              <a:t>Metody výzkumu</a:t>
            </a:r>
          </a:p>
          <a:p>
            <a:r>
              <a:rPr lang="cs-CZ" dirty="0"/>
              <a:t>Časový plán</a:t>
            </a:r>
          </a:p>
          <a:p>
            <a:r>
              <a:rPr lang="cs-CZ" dirty="0"/>
              <a:t>Očekávaný přínos</a:t>
            </a:r>
          </a:p>
          <a:p>
            <a:r>
              <a:rPr lang="cs-CZ" dirty="0"/>
              <a:t>Použitá literatura</a:t>
            </a:r>
          </a:p>
          <a:p>
            <a:r>
              <a:rPr lang="cs-CZ" dirty="0"/>
              <a:t>Bibliografie k tématu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/>
              <a:t>46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2436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návrhu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Název</a:t>
            </a:r>
            <a:r>
              <a:rPr lang="cs-CZ" dirty="0"/>
              <a:t> – zvažme již nyní, zda naše téma není dost široké a nechceme je upřesnit (výjimečně změnit).</a:t>
            </a:r>
          </a:p>
          <a:p>
            <a:r>
              <a:rPr lang="cs-CZ" b="1" dirty="0"/>
              <a:t>Úvod </a:t>
            </a:r>
            <a:r>
              <a:rPr lang="cs-CZ" dirty="0"/>
              <a:t>– uvést do výzkumného problému nebo výzkumné otázky – co se chystám řešit, zdůvodnit proč je třeba to řešit a proč to má smysl řešit.</a:t>
            </a:r>
          </a:p>
          <a:p>
            <a:r>
              <a:rPr lang="cs-CZ" b="1" dirty="0"/>
              <a:t>Teoretická východiska </a:t>
            </a:r>
            <a:r>
              <a:rPr lang="cs-CZ" dirty="0"/>
              <a:t>(zatím ne úplný kritický přehled – moc toho nevíme), ale z jakých hlavních teorií vycházíme, od kterých autorů.</a:t>
            </a:r>
          </a:p>
          <a:p>
            <a:r>
              <a:rPr lang="cs-CZ" b="1" dirty="0"/>
              <a:t>Výzkumné otázky a cíle </a:t>
            </a:r>
            <a:r>
              <a:rPr lang="cs-CZ" dirty="0"/>
              <a:t>– odvodíme z předchozí ho oddílu a z formulace problému. Pokusíme se navrhnout hlavní a další výzkumné otázky a cíle a je-li to možní zformulovat hypotézy.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t>47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500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návrhu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Metody upřesní zejména </a:t>
            </a:r>
          </a:p>
          <a:p>
            <a:pPr lvl="1"/>
            <a:r>
              <a:rPr lang="cs-CZ" dirty="0"/>
              <a:t>design výzkumu (filosofická východiska, volba mezi kvantitativním a kvalitativním či smíšeným  designem, použité strategie a metody  typu šetření, případová studie a pod..),</a:t>
            </a:r>
          </a:p>
          <a:p>
            <a:pPr lvl="1"/>
            <a:r>
              <a:rPr lang="cs-CZ" dirty="0"/>
              <a:t>typ dat (primární, sekundární) a způsob jejich získávání, </a:t>
            </a:r>
          </a:p>
          <a:p>
            <a:pPr lvl="1"/>
            <a:r>
              <a:rPr lang="cs-CZ" dirty="0"/>
              <a:t>účastníky výzkumu, místo, výzkumné jednotky, </a:t>
            </a:r>
          </a:p>
          <a:p>
            <a:pPr lvl="1"/>
            <a:r>
              <a:rPr lang="cs-CZ" dirty="0"/>
              <a:t>výběr vzorku, techniky a procedury sběru dat (první  návrh dotazníku),</a:t>
            </a:r>
          </a:p>
          <a:p>
            <a:pPr lvl="1"/>
            <a:r>
              <a:rPr lang="cs-CZ" dirty="0"/>
              <a:t>způsob vyhodnocení dat,</a:t>
            </a:r>
          </a:p>
          <a:p>
            <a:pPr lvl="1"/>
            <a:r>
              <a:rPr lang="cs-CZ" dirty="0"/>
              <a:t>nastínění etických úvah k provádění výzkumu.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t>48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4702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návrhu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Časový plán řešení výzkumu </a:t>
            </a:r>
            <a:r>
              <a:rPr lang="cs-CZ" dirty="0"/>
              <a:t>(zpracování dizertační práce),</a:t>
            </a:r>
          </a:p>
          <a:p>
            <a:r>
              <a:rPr lang="cs-CZ" b="1" dirty="0"/>
              <a:t>Očekávaný přínos </a:t>
            </a:r>
            <a:r>
              <a:rPr lang="cs-CZ" dirty="0"/>
              <a:t>a využití výsledku řešení,</a:t>
            </a:r>
          </a:p>
          <a:p>
            <a:r>
              <a:rPr lang="cs-CZ" b="1" dirty="0"/>
              <a:t>Odkazy na literaturu </a:t>
            </a:r>
            <a:r>
              <a:rPr lang="cs-CZ" dirty="0"/>
              <a:t>použitou v textu,</a:t>
            </a:r>
          </a:p>
          <a:p>
            <a:r>
              <a:rPr lang="cs-CZ" b="1" dirty="0"/>
              <a:t>Bibliografie nejvýznamnějších pramenů </a:t>
            </a:r>
            <a:r>
              <a:rPr lang="cs-CZ" dirty="0"/>
              <a:t>/ datových zdrojů a zásadních teoretických a metodologických prací, souhrnné literatury a odborných studií k tématu, které plánujete ve výzkumu využít – orientačně alespoň 15 pramenů, z toho min. 5 zahraniční.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t>49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51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36904" cy="864096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altLang="en-US" dirty="0">
                <a:solidFill>
                  <a:schemeClr val="tx1"/>
                </a:solidFill>
              </a:rPr>
              <a:t>Výzkumný návrh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4968552"/>
          </a:xfrm>
        </p:spPr>
        <p:txBody>
          <a:bodyPr>
            <a:normAutofit fontScale="32500" lnSpcReduction="20000"/>
          </a:bodyPr>
          <a:lstStyle/>
          <a:p>
            <a:r>
              <a:rPr lang="cs-CZ" altLang="en-US" sz="7400" dirty="0"/>
              <a:t>Návrh výzkumu je dokument, který popisuje design výzkumu pro navrženou výzkumnou studii. Je to strukturovaný plán výzkumného projektu.</a:t>
            </a:r>
          </a:p>
          <a:p>
            <a:r>
              <a:rPr lang="cs-CZ" altLang="en-US" sz="7400" dirty="0"/>
              <a:t>Dříve, než začnete psát návrh výzkumu, je zapotřebí:</a:t>
            </a:r>
            <a:endParaRPr lang="en-GB" altLang="en-US" sz="7400" dirty="0"/>
          </a:p>
          <a:p>
            <a:pPr lvl="1"/>
            <a:r>
              <a:rPr lang="cs-CZ" altLang="en-US" sz="7400" dirty="0"/>
              <a:t>Identifikovat výzkumný problém</a:t>
            </a:r>
            <a:endParaRPr lang="en-GB" altLang="en-US" sz="7400" dirty="0"/>
          </a:p>
          <a:p>
            <a:pPr lvl="1"/>
            <a:r>
              <a:rPr lang="cs-CZ" altLang="en-US" sz="7400" dirty="0"/>
              <a:t>Určit účel výzkumu (musí být proveditelný)</a:t>
            </a:r>
            <a:endParaRPr lang="en-GB" altLang="en-US" sz="7400" dirty="0"/>
          </a:p>
          <a:p>
            <a:pPr lvl="1"/>
            <a:r>
              <a:rPr lang="cs-CZ" altLang="en-US" sz="7400" dirty="0"/>
              <a:t>Identifikovat hlavní výzkumnou otázku</a:t>
            </a:r>
          </a:p>
          <a:p>
            <a:pPr lvl="1"/>
            <a:r>
              <a:rPr lang="cs-CZ" altLang="en-US" sz="7400" dirty="0"/>
              <a:t>Vybrat metodologii a metody</a:t>
            </a:r>
            <a:endParaRPr lang="en-GB" altLang="en-US" sz="7400" dirty="0"/>
          </a:p>
          <a:p>
            <a:pPr lvl="1"/>
            <a:r>
              <a:rPr lang="cs-CZ" altLang="en-US" sz="7400" dirty="0"/>
              <a:t>Stanovit výsledky výzkumu a časový plán</a:t>
            </a:r>
          </a:p>
          <a:p>
            <a:pPr lvl="1"/>
            <a:endParaRPr lang="cs-CZ" altLang="en-US" sz="7400" dirty="0"/>
          </a:p>
          <a:p>
            <a:r>
              <a:rPr lang="cs-CZ" altLang="en-US" sz="7400" dirty="0"/>
              <a:t>Akceptace návrhu výzkumu je hlavním milníkem při práci na dizertační práci a „kontraktem“ s vašim školitelem.</a:t>
            </a:r>
          </a:p>
          <a:p>
            <a:endParaRPr lang="cs-CZ" altLang="en-US" dirty="0"/>
          </a:p>
          <a:p>
            <a:endParaRPr lang="en-GB" alt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69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cs-CZ" dirty="0"/>
              <a:t>Funkce návrhu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ts val="3360"/>
              </a:lnSpc>
              <a:spcBef>
                <a:spcPts val="0"/>
              </a:spcBef>
              <a:buNone/>
            </a:pPr>
            <a:r>
              <a:rPr lang="cs-CZ" b="1" dirty="0"/>
              <a:t>Dva kontexty návrhu  v akademické sféře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cs-CZ" b="1" dirty="0">
                <a:solidFill>
                  <a:srgbClr val="0000CC"/>
                </a:solidFill>
              </a:rPr>
              <a:t>návrh závěrečné (dizertační) práce = „teze“ ke státní zkoušce;</a:t>
            </a:r>
          </a:p>
          <a:p>
            <a:pPr marL="514350" indent="-514350">
              <a:lnSpc>
                <a:spcPts val="336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návrh výzkumného grantu.</a:t>
            </a:r>
          </a:p>
          <a:p>
            <a:pPr marL="0" indent="0">
              <a:lnSpc>
                <a:spcPts val="3360"/>
              </a:lnSpc>
              <a:spcBef>
                <a:spcPts val="0"/>
              </a:spcBef>
              <a:buNone/>
            </a:pPr>
            <a:endParaRPr lang="cs-CZ" b="1" dirty="0"/>
          </a:p>
          <a:p>
            <a:pPr marL="0" indent="0">
              <a:lnSpc>
                <a:spcPts val="3360"/>
              </a:lnSpc>
              <a:spcBef>
                <a:spcPts val="0"/>
              </a:spcBef>
              <a:buNone/>
            </a:pPr>
            <a:r>
              <a:rPr lang="cs-CZ" b="1" dirty="0"/>
              <a:t>Posouzení návrhu</a:t>
            </a:r>
            <a:r>
              <a:rPr lang="cs-CZ" dirty="0"/>
              <a:t>:</a:t>
            </a: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cs-CZ" sz="2400" dirty="0"/>
              <a:t>Je navrhovaný výzkum proveditelný?</a:t>
            </a: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pl-PL" sz="2400" dirty="0"/>
              <a:t>Stojí za to výzkum provést?</a:t>
            </a: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cs-CZ" sz="2400" dirty="0"/>
              <a:t>Může předkladatel takový výzkum provádět?</a:t>
            </a:r>
          </a:p>
          <a:p>
            <a:pPr>
              <a:lnSpc>
                <a:spcPts val="3360"/>
              </a:lnSpc>
              <a:spcBef>
                <a:spcPts val="0"/>
              </a:spcBef>
            </a:pPr>
            <a:r>
              <a:rPr lang="cs-CZ" sz="2400" dirty="0"/>
              <a:t>Bude výsledkem úspěšná práce odpovídající požadovanému titulu Ph.D.?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A0486-5BA8-4199-B528-FF1B1F0A1CF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45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136904" cy="108012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altLang="en-US" dirty="0">
                <a:solidFill>
                  <a:schemeClr val="tx1"/>
                </a:solidFill>
              </a:rPr>
              <a:t>Příprava návrhu výzkumu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875"/>
            <a:ext cx="8712969" cy="47529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Odpovězte na otázky:</a:t>
            </a:r>
            <a:endParaRPr lang="en-GB" dirty="0"/>
          </a:p>
          <a:p>
            <a:pPr marL="914400" lvl="1" indent="-457200" eaLnBrk="1" hangingPunct="1">
              <a:buFontTx/>
              <a:buAutoNum type="arabicPeriod"/>
              <a:defRPr/>
            </a:pPr>
            <a:r>
              <a:rPr lang="cs-CZ" dirty="0"/>
              <a:t>Jaký je účel vašeho výzkumu</a:t>
            </a:r>
            <a:r>
              <a:rPr lang="en-GB" dirty="0"/>
              <a:t>?</a:t>
            </a:r>
          </a:p>
          <a:p>
            <a:pPr marL="914400" lvl="1" indent="-457200" eaLnBrk="1" hangingPunct="1">
              <a:buFontTx/>
              <a:buAutoNum type="arabicPeriod"/>
              <a:defRPr/>
            </a:pPr>
            <a:r>
              <a:rPr lang="cs-CZ" dirty="0"/>
              <a:t>Jaká je hlavní výzkumná otázka</a:t>
            </a:r>
            <a:r>
              <a:rPr lang="en-GB" dirty="0"/>
              <a:t>?</a:t>
            </a:r>
          </a:p>
          <a:p>
            <a:pPr marL="914400" lvl="1" indent="-457200" eaLnBrk="1" hangingPunct="1">
              <a:buFontTx/>
              <a:buAutoNum type="arabicPeriod"/>
              <a:defRPr/>
            </a:pPr>
            <a:r>
              <a:rPr lang="cs-CZ" dirty="0"/>
              <a:t>Jaká výzkumná data se chystáte sbírat a odkud?</a:t>
            </a:r>
          </a:p>
          <a:p>
            <a:pPr marL="914400" lvl="1" indent="-457200" eaLnBrk="1" hangingPunct="1">
              <a:buFontTx/>
              <a:buAutoNum type="arabicPeriod"/>
              <a:defRPr/>
            </a:pPr>
            <a:r>
              <a:rPr lang="cs-CZ" dirty="0"/>
              <a:t>Jak budete data sbírat a jak je budete analyzovat?</a:t>
            </a:r>
          </a:p>
          <a:p>
            <a:pPr marL="914400" lvl="1" indent="-457200" eaLnBrk="1" hangingPunct="1">
              <a:buFontTx/>
              <a:buAutoNum type="arabicPeriod"/>
              <a:defRPr/>
            </a:pPr>
            <a:r>
              <a:rPr lang="cs-CZ" dirty="0"/>
              <a:t>Jaký je pracovní název vaší studie (dizertace)?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0F0BC38-64C3-425E-9A45-3673C91911DE}" type="slidenum">
              <a:rPr lang="en-GB" smtClean="0">
                <a:solidFill>
                  <a:schemeClr val="tx1"/>
                </a:solidFill>
              </a:rPr>
              <a:pPr/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54698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cs-CZ" dirty="0"/>
              <a:t>Hlavní otázky pro výzkumný návrh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96544"/>
          </a:xfrm>
        </p:spPr>
        <p:txBody>
          <a:bodyPr/>
          <a:lstStyle/>
          <a:p>
            <a:r>
              <a:rPr lang="cs-CZ" sz="2400" dirty="0"/>
              <a:t>Co chci řešit?</a:t>
            </a:r>
          </a:p>
          <a:p>
            <a:r>
              <a:rPr lang="cs-CZ" sz="2400" dirty="0"/>
              <a:t>Proč to chci řešit?</a:t>
            </a:r>
          </a:p>
          <a:p>
            <a:r>
              <a:rPr lang="cs-CZ" sz="2400" dirty="0"/>
              <a:t>Proč to má cenu řešit?</a:t>
            </a:r>
          </a:p>
          <a:p>
            <a:r>
              <a:rPr lang="cs-CZ" sz="2400" dirty="0"/>
              <a:t>Jak se to vztahuje k tomu, co bylo v této výzkumné oblasti dosud uděláno?</a:t>
            </a:r>
          </a:p>
          <a:p>
            <a:r>
              <a:rPr lang="cs-CZ" sz="2400" dirty="0"/>
              <a:t>Které teorie se k návrhu vztahují a jak je chci využít?</a:t>
            </a:r>
          </a:p>
          <a:p>
            <a:r>
              <a:rPr lang="cs-CZ" sz="2400" dirty="0"/>
              <a:t>Jaká je má výzkumná otázka a jaké jsou výzkumné cíle?</a:t>
            </a:r>
          </a:p>
          <a:p>
            <a:r>
              <a:rPr lang="cs-CZ" sz="2400" dirty="0"/>
              <a:t>Jak budu výzkum provádět?</a:t>
            </a:r>
          </a:p>
          <a:p>
            <a:r>
              <a:rPr lang="cs-CZ" sz="2400" dirty="0"/>
              <a:t>Jaký je design výzkumu?</a:t>
            </a:r>
          </a:p>
          <a:p>
            <a:r>
              <a:rPr lang="cs-CZ" sz="2400" dirty="0"/>
              <a:t>Jaký typ dat budu potřebovat?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A0486-5BA8-4199-B528-FF1B1F0A1CF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05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cs-CZ" dirty="0"/>
              <a:t>Hlavní otázky pro výzkumný návrh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96544"/>
          </a:xfrm>
        </p:spPr>
        <p:txBody>
          <a:bodyPr/>
          <a:lstStyle/>
          <a:p>
            <a:r>
              <a:rPr lang="cs-CZ" sz="2400" dirty="0"/>
              <a:t>Kdo a kde jsou zamýšlení účastníci výzkumu?</a:t>
            </a:r>
          </a:p>
          <a:p>
            <a:r>
              <a:rPr lang="cs-CZ" sz="2400" dirty="0"/>
              <a:t>Jak k nim získám přístup?</a:t>
            </a:r>
          </a:p>
          <a:p>
            <a:r>
              <a:rPr lang="cs-CZ" sz="2400" dirty="0"/>
              <a:t>Jak je budu vybírat?</a:t>
            </a:r>
          </a:p>
          <a:p>
            <a:r>
              <a:rPr lang="cs-CZ" sz="2400" dirty="0"/>
              <a:t>Jakým způsobem budu sbírat data?</a:t>
            </a:r>
          </a:p>
          <a:p>
            <a:r>
              <a:rPr lang="cs-CZ" sz="2400" dirty="0"/>
              <a:t>Jak budu data analyzovat a použiji je k vysvětlení teorie?</a:t>
            </a:r>
          </a:p>
          <a:p>
            <a:r>
              <a:rPr lang="cs-CZ" sz="2400" dirty="0"/>
              <a:t>S jakými problémy kvality dat se mohu potkat a jak je budu řešit?</a:t>
            </a:r>
          </a:p>
          <a:p>
            <a:r>
              <a:rPr lang="cs-CZ" sz="2400" dirty="0"/>
              <a:t>Jaké etické problémy se mohou vyskytnout a jak je budu řešit?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A0486-5BA8-4199-B528-FF1B1F0A1CF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639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8dacf510-4155-4f0f-9758-2676ea8ea73b"/>
</p:tagLst>
</file>

<file path=ppt/theme/theme1.xml><?xml version="1.0" encoding="utf-8"?>
<a:theme xmlns:a="http://schemas.openxmlformats.org/drawingml/2006/main" name="Office Them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2687</TotalTime>
  <Words>3732</Words>
  <Application>Microsoft Office PowerPoint</Application>
  <PresentationFormat>Předvádění na obrazovce (4:3)</PresentationFormat>
  <Paragraphs>542</Paragraphs>
  <Slides>49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7" baseType="lpstr">
      <vt:lpstr>Arial</vt:lpstr>
      <vt:lpstr>Arial Black</vt:lpstr>
      <vt:lpstr>Arial Narrow</vt:lpstr>
      <vt:lpstr>Calibri</vt:lpstr>
      <vt:lpstr>Monotype Sorts</vt:lpstr>
      <vt:lpstr>Times New Roman</vt:lpstr>
      <vt:lpstr>Wingdings</vt:lpstr>
      <vt:lpstr>Office Theme</vt:lpstr>
      <vt:lpstr>Návrh výzkumu – osnova a postup pro seminární práci</vt:lpstr>
      <vt:lpstr>Výzkumný návrh (Research proposal)</vt:lpstr>
      <vt:lpstr>Přehled výzkumného procesu</vt:lpstr>
      <vt:lpstr>Výzkumný návrh - definice</vt:lpstr>
      <vt:lpstr>Výzkumný návrh</vt:lpstr>
      <vt:lpstr>Funkce návrhu výzkumu</vt:lpstr>
      <vt:lpstr>Příprava návrhu výzkumu</vt:lpstr>
      <vt:lpstr>Hlavní otázky pro výzkumný návrh (1)</vt:lpstr>
      <vt:lpstr>Hlavní otázky pro výzkumný návrh (2)</vt:lpstr>
      <vt:lpstr>Co bychom si měli vyjasnit u našeho výzkumu?</vt:lpstr>
      <vt:lpstr>Vysvětlení pojmů</vt:lpstr>
      <vt:lpstr>Vysvětlení pojmů (2)</vt:lpstr>
      <vt:lpstr>Vysvětlení pojmů (3)</vt:lpstr>
      <vt:lpstr>Vysvětlení pojmů (4)</vt:lpstr>
      <vt:lpstr>Vysvětlení pojmů (5)</vt:lpstr>
      <vt:lpstr>Prezentace aplikace PowerPoint</vt:lpstr>
      <vt:lpstr>Vysvětlení pojmů (6)</vt:lpstr>
      <vt:lpstr>Vysvětlení pojmů (7)</vt:lpstr>
      <vt:lpstr>Tradiční model a fáze výzkumného procesu</vt:lpstr>
      <vt:lpstr>Fáze výzkumného procesu</vt:lpstr>
      <vt:lpstr>Psaní výzkumného návrhu</vt:lpstr>
      <vt:lpstr>Struktura výzkumného návrhu (1) Sekaran</vt:lpstr>
      <vt:lpstr>Struktura výzkumného návrhu (2) Kumar</vt:lpstr>
      <vt:lpstr>Struktura výzkumného návrhu (3) (Collis)</vt:lpstr>
      <vt:lpstr>Struktura výzkumného návrhu (4)</vt:lpstr>
      <vt:lpstr>Výzkumný návrh kvalitativní (1) Creswell</vt:lpstr>
      <vt:lpstr>Výzkumný návrh kvalitativní (2) Creswell</vt:lpstr>
      <vt:lpstr>Výzkumný návrh kvantitativní (1) Creswell</vt:lpstr>
      <vt:lpstr>Výzkumný návrh kvantitativní (2) Creswell</vt:lpstr>
      <vt:lpstr>Výzkumný návrh pro smíšené metody (1) Creswell</vt:lpstr>
      <vt:lpstr>Výzkumný návrh pro smíšené metody (2) Creswell</vt:lpstr>
      <vt:lpstr>Zahájení</vt:lpstr>
      <vt:lpstr>Indikativní struktura výzkumného návrhu</vt:lpstr>
      <vt:lpstr>Kapitola  1. Úvod</vt:lpstr>
      <vt:lpstr>Identifikace výzkumného problému</vt:lpstr>
      <vt:lpstr>Kapitola 2. Předběžný přehled literatury</vt:lpstr>
      <vt:lpstr>Identifikace výzkumné otázky</vt:lpstr>
      <vt:lpstr>Kapitola 3. Metodologie</vt:lpstr>
      <vt:lpstr>Zajištění kohezního přístupu</vt:lpstr>
      <vt:lpstr>Kapitola  4. Výsledky, výstupy a časový plán</vt:lpstr>
      <vt:lpstr>Příklad Ganttova diagramu</vt:lpstr>
      <vt:lpstr>Kontrolní seznam výzkumného projektu</vt:lpstr>
      <vt:lpstr>10 způsobů jak neuspět se svým návrhem výzkumu (Adapted from Robson, 2011, p. 395)</vt:lpstr>
      <vt:lpstr>Závěry</vt:lpstr>
      <vt:lpstr>Struktura seminární práce k MVP</vt:lpstr>
      <vt:lpstr>Struktura výzkumného návrhu (seminární práce)</vt:lpstr>
      <vt:lpstr>Struktura návrhu (1)</vt:lpstr>
      <vt:lpstr>Struktura návrhu (2)</vt:lpstr>
      <vt:lpstr>Struktura návrhu (3)</vt:lpstr>
    </vt:vector>
  </TitlesOfParts>
  <Company>Macmillan Publishing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Jayatunga, Nikini</dc:creator>
  <cp:lastModifiedBy>Iveta Palečková</cp:lastModifiedBy>
  <cp:revision>176</cp:revision>
  <cp:lastPrinted>2021-04-04T10:54:07Z</cp:lastPrinted>
  <dcterms:created xsi:type="dcterms:W3CDTF">2013-06-11T08:56:30Z</dcterms:created>
  <dcterms:modified xsi:type="dcterms:W3CDTF">2023-10-26T16:33:43Z</dcterms:modified>
</cp:coreProperties>
</file>