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68" r:id="rId6"/>
    <p:sldId id="269" r:id="rId7"/>
    <p:sldId id="270" r:id="rId8"/>
    <p:sldId id="272" r:id="rId9"/>
    <p:sldId id="275" r:id="rId10"/>
    <p:sldId id="276" r:id="rId11"/>
    <p:sldId id="277" r:id="rId12"/>
    <p:sldId id="278" r:id="rId13"/>
    <p:sldId id="279" r:id="rId14"/>
    <p:sldId id="263" r:id="rId15"/>
  </p:sldIdLst>
  <p:sldSz cx="9144000" cy="5143500" type="screen16x9"/>
  <p:notesSz cx="6858000" cy="9144000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775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87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145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7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377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650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37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449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11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449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06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yzkum.cz/FrontClanek.aspx?idsekce=799796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odnoceni.rvvi.cz/" TargetMode="External"/><Relationship Id="rId4" Type="http://schemas.openxmlformats.org/officeDocument/2006/relationships/hyperlink" Target="https://www.vyzkum.cz/FrontClanek.aspx?idsekce=799796&amp;ad=1&amp;attid=915675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yzkum.cz/FrontClanek.aspx?idsekce=799796&amp;ad=1&amp;attid=91566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yzkum.gov.cz/FrontClanek.aspx?idsekce=49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95.113.76.22/vyzkum-a-vyvoj/legislativa-vyzkumu-a-vyvoje" TargetMode="External"/><Relationship Id="rId4" Type="http://schemas.openxmlformats.org/officeDocument/2006/relationships/hyperlink" Target="https://vyzkum.gov.cz/FrontClanek.aspx?idsekce=627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acr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acr.cz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slu/cz/vavsg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vavai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isvavai.cz/analyza-vysledku?s=obecna-analyz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84576" cy="237626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a hodnocení vědy a výzkumu v Česku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 vědecké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299942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Iveta Palečková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Vyhlašuje rektor SU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IGS – interní grantový systém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SGS – studentská grantová soutěž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SGF – studentská grantová agentura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Vyhlašuje děkan SU OPF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 - projekty v rámci Institucionální podpory na dlouhodobý koncepční rozvoj výzkumné organizace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Interní výzkumné projekty Slezské univerzity</a:t>
            </a:r>
          </a:p>
        </p:txBody>
      </p:sp>
    </p:spTree>
    <p:extLst>
      <p:ext uri="{BB962C8B-B14F-4D97-AF65-F5344CB8AC3E}">
        <p14:creationId xmlns:p14="http://schemas.microsoft.com/office/powerpoint/2010/main" val="2148697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42493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výzkumného projektu (SGS, GAČR, TAČR…)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výzkumného projektu spojené s publikací vědeckého článku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nutná je dedikace na daný projekt v publikovaném článku a afilace studenta na SU OPF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Studijní aktivita „Zapojení do výzkumného projektu“</a:t>
            </a:r>
          </a:p>
        </p:txBody>
      </p:sp>
    </p:spTree>
    <p:extLst>
      <p:ext uri="{BB962C8B-B14F-4D97-AF65-F5344CB8AC3E}">
        <p14:creationId xmlns:p14="http://schemas.microsoft.com/office/powerpoint/2010/main" val="1976446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03598"/>
            <a:ext cx="8568952" cy="3528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výzkumných organizací a hodnocení programů účelové podpory výzkumu, vývoje a inovací dle Metodiky M17+: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https://www.vyzkum.cz/FrontClanek.aspx?idsekce=799796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https://www.vyzkum.cz/FrontClanek.aspx?idsekce=799796&amp;ad=1&amp;attid=915675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https://hodnoceni.rvvi.cz/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Metodika hodnocení výzkumu v ČR</a:t>
            </a:r>
          </a:p>
        </p:txBody>
      </p:sp>
    </p:spTree>
    <p:extLst>
      <p:ext uri="{BB962C8B-B14F-4D97-AF65-F5344CB8AC3E}">
        <p14:creationId xmlns:p14="http://schemas.microsoft.com/office/powerpoint/2010/main" val="3998801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424936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druhů výsledků je popsána zde:</a:t>
            </a:r>
          </a:p>
          <a:p>
            <a:pPr marL="0" indent="0" algn="just">
              <a:buNone/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https://www.vyzkum.cz/FrontClanek.aspx?idsekce=799796&amp;ad=1&amp;attid=915665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Druhy hodnocených výsledků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DA327FC-C474-40A4-830F-21FBF328D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917726"/>
              </p:ext>
            </p:extLst>
          </p:nvPr>
        </p:nvGraphicFramePr>
        <p:xfrm>
          <a:off x="611560" y="1091542"/>
          <a:ext cx="7848872" cy="2871172"/>
        </p:xfrm>
        <a:graphic>
          <a:graphicData uri="http://schemas.openxmlformats.org/drawingml/2006/table">
            <a:tbl>
              <a:tblPr/>
              <a:tblGrid>
                <a:gridCol w="2061320">
                  <a:extLst>
                    <a:ext uri="{9D8B030D-6E8A-4147-A177-3AD203B41FA5}">
                      <a16:colId xmlns:a16="http://schemas.microsoft.com/office/drawing/2014/main" val="305507422"/>
                    </a:ext>
                  </a:extLst>
                </a:gridCol>
                <a:gridCol w="5787552">
                  <a:extLst>
                    <a:ext uri="{9D8B030D-6E8A-4147-A177-3AD203B41FA5}">
                      <a16:colId xmlns:a16="http://schemas.microsoft.com/office/drawing/2014/main" val="1502363767"/>
                    </a:ext>
                  </a:extLst>
                </a:gridCol>
              </a:tblGrid>
              <a:tr h="210308">
                <a:tc>
                  <a:txBody>
                    <a:bodyPr/>
                    <a:lstStyle/>
                    <a:p>
                      <a:pPr algn="ctr"/>
                      <a:r>
                        <a:rPr lang="cs-CZ" sz="1300" dirty="0">
                          <a:effectLst/>
                        </a:rPr>
                        <a:t>Kód výsledku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300"/>
                        <a:t>Druh výsledku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560620"/>
                  </a:ext>
                </a:extLst>
              </a:tr>
              <a:tr h="782588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 err="1"/>
                        <a:t>J</a:t>
                      </a:r>
                      <a:r>
                        <a:rPr lang="cs-CZ" sz="1300" b="1" baseline="-25000" dirty="0" err="1"/>
                        <a:t>imp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původní/přehledový článek v recenzovaném odborném periodiku, který je obsažen v databázi Web </a:t>
                      </a:r>
                      <a:r>
                        <a:rPr lang="cs-CZ" sz="1300" dirty="0" err="1"/>
                        <a:t>of</a:t>
                      </a:r>
                      <a:r>
                        <a:rPr lang="cs-CZ" sz="1300" dirty="0"/>
                        <a:t> Science4 (dále „</a:t>
                      </a:r>
                      <a:r>
                        <a:rPr lang="cs-CZ" sz="1300" dirty="0" err="1"/>
                        <a:t>WoS</a:t>
                      </a:r>
                      <a:r>
                        <a:rPr lang="cs-CZ" sz="1300" dirty="0"/>
                        <a:t>“) s příznakem „</a:t>
                      </a:r>
                      <a:r>
                        <a:rPr lang="cs-CZ" sz="1300" dirty="0" err="1"/>
                        <a:t>Article</a:t>
                      </a:r>
                      <a:r>
                        <a:rPr lang="cs-CZ" sz="1300" dirty="0"/>
                        <a:t>“, „</a:t>
                      </a:r>
                      <a:r>
                        <a:rPr lang="cs-CZ" sz="1300" dirty="0" err="1"/>
                        <a:t>Review</a:t>
                      </a:r>
                      <a:r>
                        <a:rPr lang="cs-CZ" sz="1300" dirty="0"/>
                        <a:t>“, nebo „</a:t>
                      </a:r>
                      <a:r>
                        <a:rPr lang="cs-CZ" sz="1300" dirty="0" err="1"/>
                        <a:t>Letter</a:t>
                      </a:r>
                      <a:r>
                        <a:rPr lang="cs-CZ" sz="1300" dirty="0"/>
                        <a:t>“;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069966"/>
                  </a:ext>
                </a:extLst>
              </a:tr>
              <a:tr h="591828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/>
                        <a:t>J</a:t>
                      </a:r>
                      <a:r>
                        <a:rPr lang="cs-CZ" sz="1300" b="1" baseline="-25000" dirty="0"/>
                        <a:t>SC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původní/přehledový článek v recenzovaném odborném periodiku, který je obsažen v databázi SCOPUS5 s příznakem „</a:t>
                      </a:r>
                      <a:r>
                        <a:rPr lang="cs-CZ" sz="1300" dirty="0" err="1"/>
                        <a:t>Article</a:t>
                      </a:r>
                      <a:r>
                        <a:rPr lang="cs-CZ" sz="1300" dirty="0"/>
                        <a:t>“, „</a:t>
                      </a:r>
                      <a:r>
                        <a:rPr lang="cs-CZ" sz="1300" dirty="0" err="1"/>
                        <a:t>Review</a:t>
                      </a:r>
                      <a:r>
                        <a:rPr lang="cs-CZ" sz="1300" dirty="0"/>
                        <a:t>“, nebo „</a:t>
                      </a:r>
                      <a:r>
                        <a:rPr lang="cs-CZ" sz="1300" dirty="0" err="1"/>
                        <a:t>Letter</a:t>
                      </a:r>
                      <a:r>
                        <a:rPr lang="cs-CZ" sz="1300" dirty="0"/>
                        <a:t>;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114602"/>
                  </a:ext>
                </a:extLst>
              </a:tr>
              <a:tr h="591828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 err="1"/>
                        <a:t>J</a:t>
                      </a:r>
                      <a:r>
                        <a:rPr lang="cs-CZ" sz="1300" b="1" baseline="-25000" dirty="0" err="1"/>
                        <a:t>ost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původní / přehledový článek v recenzovaném odborném periodiku, které nespadá do žádné z výše uvedených skupin. 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28955"/>
                  </a:ext>
                </a:extLst>
              </a:tr>
              <a:tr h="210308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/>
                        <a:t>B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odborná kniha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229232"/>
                  </a:ext>
                </a:extLst>
              </a:tr>
              <a:tr h="210308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/>
                        <a:t>C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kapitola v odborné knize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067948"/>
                  </a:ext>
                </a:extLst>
              </a:tr>
              <a:tr h="225307">
                <a:tc>
                  <a:txBody>
                    <a:bodyPr/>
                    <a:lstStyle/>
                    <a:p>
                      <a:pPr algn="ctr"/>
                      <a:r>
                        <a:rPr lang="cs-CZ" sz="1300" b="1" dirty="0"/>
                        <a:t>D</a:t>
                      </a:r>
                      <a:endParaRPr lang="cs-CZ" sz="1300" dirty="0"/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stať ve sborníku</a:t>
                      </a:r>
                    </a:p>
                  </a:txBody>
                  <a:tcPr marL="28112" marR="28112" marT="14056" marB="140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248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893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7824" y="2264804"/>
            <a:ext cx="2808312" cy="613892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1"/>
            <a:ext cx="835292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 výzkum a vývoj jsou definovány zákonem č. 130/2002 Sb., o podpoře výzkumu, experimentálního vývoje a inovací a dále pravidly poskytovatelů, což jsou jednotlivá ministerstva a agentury, jako Grantová agentura ČR nebo Technologická agentura ČR. </a:t>
            </a:r>
          </a:p>
          <a:p>
            <a:pPr algn="just"/>
            <a:endParaRPr lang="cs-CZ" altLang="cs-CZ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výzkumu a vývoje:</a:t>
            </a:r>
          </a:p>
          <a:p>
            <a:pPr algn="just"/>
            <a:r>
              <a:rPr lang="cs-CZ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výzkum </a:t>
            </a: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teoretická nebo experimentální práce prováděná zejména za účelem získání nových vědomostí o základních principech jevů nebo pozorovatelných skutečností, která není primárně zaměřena na žádné konkrétní uplatnění nebo využití v praxi. </a:t>
            </a:r>
          </a:p>
          <a:p>
            <a:pPr algn="just"/>
            <a:r>
              <a:rPr lang="cs-CZ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Aplikovaný výzkum</a:t>
            </a: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původní zkoumání prováděné s cílem získání nových poznatků. Je však primárně zaměřen na konkrétní praktický záměr nebo cíl.</a:t>
            </a:r>
          </a:p>
          <a:p>
            <a:pPr algn="just"/>
            <a:r>
              <a:rPr lang="cs-CZ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vývoj </a:t>
            </a:r>
            <a:r>
              <a:rPr 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je charakterizován jako systematické tvůrčí využití poznatků výzkumu nebo jiných námětů k produkci nových nebo zlepšených materiálů, výrobků nebo zařízení, případně k zavedení nových či zlepšených technologií, systémů a služeb, včetně pořízení a ověření prototypů, poloprovozních nebo předváděcích zařízení. </a:t>
            </a:r>
          </a:p>
          <a:p>
            <a:pPr algn="just"/>
            <a:endParaRPr lang="cs-CZ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976664" cy="504056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Věda a výzkum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8568952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podporu výzkumu v ČR</a:t>
            </a:r>
          </a:p>
          <a:p>
            <a:endParaRPr lang="pl-PL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odpovědnost: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školství, mládeže a tělovýchovy ČR (MŠMT) je ústředním správním úřadem odpovědným za výzkum a vývoj v České republice 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pro výzkum, vývoj a inovace zabezpečuje další oblasti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významné subjekty podílející se na výzkumu 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Akademie věd ČR 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Univerzity 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Rezortní výzkum </a:t>
            </a:r>
          </a:p>
          <a:p>
            <a:pPr lvl="1"/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Výzkumné instituce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976664" cy="504056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Věda a výzkum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133255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8568952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Rada pro výzkum, vývoj a inovace je odborným a poradním orgánem vlády České republiky (zřízen zákonem č. 130/2002 Sb.)</a:t>
            </a: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https://vyzkum.gov.cz/FrontClanek.aspx?idsekce=496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Působnost Rady pro výzkum, vývoj a inovace: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https://vyzkum.gov.cz/FrontClanek.aspx?idsekce=627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Legislativa VAVAI:</a:t>
            </a:r>
          </a:p>
          <a:p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https://195.113.76.22/vyzkum-a-vyvoj/legislativa-vyzkumu-a-vyvoje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5976664" cy="504056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Věda a výzkum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128608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568952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orgány Evropské unie, např. Evropský parlament a Rada či Evropská nadace pro vědu</a:t>
            </a: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státní grantové agentury, kterými jsou </a:t>
            </a:r>
          </a:p>
          <a:p>
            <a:pPr lvl="1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Grantová agentura České republiky - GAČR, </a:t>
            </a:r>
          </a:p>
          <a:p>
            <a:pPr lvl="1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Technologická agentura České republiky - TAČR </a:t>
            </a: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resortní poskytovatelé</a:t>
            </a: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vysoké školy poskytující interní podporu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Poskytovatelé účelové podpory (podpora projektů – granty)</a:t>
            </a:r>
          </a:p>
        </p:txBody>
      </p:sp>
    </p:spTree>
    <p:extLst>
      <p:ext uri="{BB962C8B-B14F-4D97-AF65-F5344CB8AC3E}">
        <p14:creationId xmlns:p14="http://schemas.microsoft.com/office/powerpoint/2010/main" val="346049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496944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Grantová agentura České republiky (od 1993)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Grantová agentura České republiky (GA ČR) je organizační složkou státu, která jako jediná instituce v naší zemi poskytuje z veřejných prostředků účelovou podporu na projekty základního výzkumu.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https://gacr.cz/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Technologická agentura České republiky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TAČR centralizuje státní podporu aplikovaného výzkumu a vývoje, která byla do té doby roztříštěna mezi velký počet poskytovatelů. 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https://www.tacr.cz/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Státní grantové agentury </a:t>
            </a:r>
          </a:p>
        </p:txBody>
      </p:sp>
    </p:spTree>
    <p:extLst>
      <p:ext uri="{BB962C8B-B14F-4D97-AF65-F5344CB8AC3E}">
        <p14:creationId xmlns:p14="http://schemas.microsoft.com/office/powerpoint/2010/main" val="334151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568952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VaV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jednotlivými ministerstvy, která jsou označována jako resortní poskytovatelé podpory. Např.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MŠMT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MPO</a:t>
            </a:r>
          </a:p>
          <a:p>
            <a:pPr lvl="1" algn="just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kultury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Resortní poskytovatelé podpory </a:t>
            </a:r>
          </a:p>
        </p:txBody>
      </p:sp>
    </p:spTree>
    <p:extLst>
      <p:ext uri="{BB962C8B-B14F-4D97-AF65-F5344CB8AC3E}">
        <p14:creationId xmlns:p14="http://schemas.microsoft.com/office/powerpoint/2010/main" val="313739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568952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Specifický vysokoškolský výzkum na základě podpory VŠ z MŠMT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Vysoké školy z těchto prostředků pak nejrůznějšími způsoby podporují výzkum a vývoj svých studentů a akademických pracovníků.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Příkladem je </a:t>
            </a:r>
            <a:r>
              <a:rPr 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Studentská grantová soutěž 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projekty SGS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této soutěže je zvýšit a podpořit vědecko-výzkumné aktivity studentů doktorských a magisterských studijních programů ve spolupráci s akademickými pracovníky. 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https://www.slu.cz/slu/cz/vavsgs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Vysoké školy</a:t>
            </a:r>
          </a:p>
        </p:txBody>
      </p:sp>
    </p:spTree>
    <p:extLst>
      <p:ext uri="{BB962C8B-B14F-4D97-AF65-F5344CB8AC3E}">
        <p14:creationId xmlns:p14="http://schemas.microsoft.com/office/powerpoint/2010/main" val="1116174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8568952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https://www.isvavai.cz/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https://www.isvavai.cz/analyza-vysledku?s=obecna-analyza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Informační systém výzkumu, vývoje a inovací (IS </a:t>
            </a:r>
            <a:r>
              <a:rPr lang="cs-CZ" dirty="0" err="1">
                <a:solidFill>
                  <a:srgbClr val="307871"/>
                </a:solidFill>
              </a:rPr>
              <a:t>VaVaI</a:t>
            </a:r>
            <a:r>
              <a:rPr lang="cs-CZ" dirty="0">
                <a:solidFill>
                  <a:srgbClr val="307871"/>
                </a:solidFill>
              </a:rPr>
              <a:t>)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5ED5E16-13B9-410B-953A-9F257E5C5E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80" y="1635646"/>
            <a:ext cx="4896544" cy="2378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5543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679e8f85-c60e-46b1-a973-a6dc65cc7cc7"/>
</p:tagLst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2353</TotalTime>
  <Words>885</Words>
  <Application>Microsoft Office PowerPoint</Application>
  <PresentationFormat>Předvádění na obrazovce (16:9)</PresentationFormat>
  <Paragraphs>139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Podpora a hodnocení vědy a výzkumu v Česku</vt:lpstr>
      <vt:lpstr>Věda a výzkum v České republice</vt:lpstr>
      <vt:lpstr>Věda a výzkum v České republice</vt:lpstr>
      <vt:lpstr>Věda a výzkum v České republice</vt:lpstr>
      <vt:lpstr>Poskytovatelé účelové podpory (podpora projektů – granty)</vt:lpstr>
      <vt:lpstr>Státní grantové agentury </vt:lpstr>
      <vt:lpstr>Resortní poskytovatelé podpory </vt:lpstr>
      <vt:lpstr>Vysoké školy</vt:lpstr>
      <vt:lpstr>Informační systém výzkumu, vývoje a inovací (IS VaVaI) </vt:lpstr>
      <vt:lpstr>Interní výzkumné projekty Slezské univerzity</vt:lpstr>
      <vt:lpstr>Studijní aktivita „Zapojení do výzkumného projektu“</vt:lpstr>
      <vt:lpstr>Metodika hodnocení výzkumu v ČR</vt:lpstr>
      <vt:lpstr>Druhy hodnocených výsledků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Palečková</cp:lastModifiedBy>
  <cp:revision>59</cp:revision>
  <dcterms:created xsi:type="dcterms:W3CDTF">2016-07-06T15:42:34Z</dcterms:created>
  <dcterms:modified xsi:type="dcterms:W3CDTF">2023-10-26T07:53:00Z</dcterms:modified>
</cp:coreProperties>
</file>