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331" r:id="rId2"/>
    <p:sldId id="263" r:id="rId3"/>
    <p:sldId id="283" r:id="rId4"/>
    <p:sldId id="287" r:id="rId5"/>
    <p:sldId id="257" r:id="rId6"/>
    <p:sldId id="302" r:id="rId7"/>
    <p:sldId id="304" r:id="rId8"/>
    <p:sldId id="305" r:id="rId9"/>
    <p:sldId id="306" r:id="rId10"/>
    <p:sldId id="307" r:id="rId11"/>
    <p:sldId id="308" r:id="rId12"/>
    <p:sldId id="309" r:id="rId13"/>
    <p:sldId id="310" r:id="rId14"/>
    <p:sldId id="311" r:id="rId15"/>
    <p:sldId id="312" r:id="rId16"/>
    <p:sldId id="313" r:id="rId17"/>
    <p:sldId id="314" r:id="rId18"/>
    <p:sldId id="315" r:id="rId19"/>
    <p:sldId id="316" r:id="rId20"/>
    <p:sldId id="317" r:id="rId21"/>
    <p:sldId id="318" r:id="rId22"/>
    <p:sldId id="319" r:id="rId23"/>
    <p:sldId id="322" r:id="rId24"/>
    <p:sldId id="320" r:id="rId25"/>
    <p:sldId id="324" r:id="rId26"/>
    <p:sldId id="323" r:id="rId27"/>
    <p:sldId id="327" r:id="rId28"/>
    <p:sldId id="325" r:id="rId29"/>
    <p:sldId id="328" r:id="rId30"/>
    <p:sldId id="329" r:id="rId31"/>
    <p:sldId id="330" r:id="rId32"/>
    <p:sldId id="266" r:id="rId33"/>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5" d="100"/>
          <a:sy n="145" d="100"/>
        </p:scale>
        <p:origin x="624"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11.04.2018</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3925833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29002092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7406429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37321527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21564769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17528460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258729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23511817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19183723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41149280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558790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22655236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17091959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3745160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38149178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18958811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3191703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23987173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28</a:t>
            </a:fld>
            <a:endParaRPr lang="cs-CZ"/>
          </a:p>
        </p:txBody>
      </p:sp>
    </p:spTree>
    <p:extLst>
      <p:ext uri="{BB962C8B-B14F-4D97-AF65-F5344CB8AC3E}">
        <p14:creationId xmlns:p14="http://schemas.microsoft.com/office/powerpoint/2010/main" val="4214705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5080163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30</a:t>
            </a:fld>
            <a:endParaRPr lang="cs-CZ"/>
          </a:p>
        </p:txBody>
      </p:sp>
    </p:spTree>
    <p:extLst>
      <p:ext uri="{BB962C8B-B14F-4D97-AF65-F5344CB8AC3E}">
        <p14:creationId xmlns:p14="http://schemas.microsoft.com/office/powerpoint/2010/main" val="18416339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31</a:t>
            </a:fld>
            <a:endParaRPr lang="cs-CZ"/>
          </a:p>
        </p:txBody>
      </p:sp>
    </p:spTree>
    <p:extLst>
      <p:ext uri="{BB962C8B-B14F-4D97-AF65-F5344CB8AC3E}">
        <p14:creationId xmlns:p14="http://schemas.microsoft.com/office/powerpoint/2010/main" val="1546614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331026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2378599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42515922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3283705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35590708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39400637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1037370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smtClean="0">
                <a:ln w="0"/>
                <a:solidFill>
                  <a:schemeClr val="bg1"/>
                </a:solidFill>
                <a:effectLst>
                  <a:outerShdw blurRad="38100" dist="19050" dir="2700000" algn="tl" rotWithShape="0">
                    <a:schemeClr val="dk1">
                      <a:alpha val="40000"/>
                    </a:schemeClr>
                  </a:outerShdw>
                </a:effectLst>
              </a:rPr>
              <a:t>Prezentace předmětu:</a:t>
            </a:r>
          </a:p>
          <a:p>
            <a:pPr algn="ctr"/>
            <a:r>
              <a:rPr lang="cs-CZ" b="1" smtClean="0">
                <a:ln w="0"/>
                <a:solidFill>
                  <a:schemeClr val="bg1"/>
                </a:solidFill>
                <a:effectLst>
                  <a:outerShdw blurRad="38100" dist="19050" dir="2700000" algn="tl" rotWithShape="0">
                    <a:schemeClr val="dk1">
                      <a:alpha val="40000"/>
                    </a:schemeClr>
                  </a:outerShdw>
                </a:effectLst>
              </a:rPr>
              <a:t>INFORMAČNÍ MANAGEMENT</a:t>
            </a:r>
            <a:endParaRPr lang="cs-CZ" b="1" dirty="0" smtClean="0">
              <a:ln w="0"/>
              <a:solidFill>
                <a:schemeClr val="bg1"/>
              </a:solidFill>
              <a:effectLst>
                <a:outerShdw blurRad="38100" dist="19050" dir="2700000" algn="tl" rotWithShape="0">
                  <a:schemeClr val="dk1">
                    <a:alpha val="40000"/>
                  </a:schemeClr>
                </a:outerShdw>
              </a:effectLst>
            </a:endParaRP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smtClean="0">
                <a:ln w="0"/>
                <a:solidFill>
                  <a:schemeClr val="bg1"/>
                </a:solidFill>
                <a:effectLst>
                  <a:outerShdw blurRad="38100" dist="19050" dir="2700000" algn="tl" rotWithShape="0">
                    <a:schemeClr val="dk1">
                      <a:alpha val="40000"/>
                    </a:schemeClr>
                  </a:outerShdw>
                </a:effectLst>
              </a:rPr>
              <a:t>Vyučující:</a:t>
            </a:r>
          </a:p>
          <a:p>
            <a:pPr algn="ctr"/>
            <a:r>
              <a:rPr lang="cs-CZ" b="1" dirty="0" smtClean="0">
                <a:ln w="0"/>
                <a:solidFill>
                  <a:schemeClr val="bg1"/>
                </a:solidFill>
                <a:effectLst>
                  <a:outerShdw blurRad="38100" dist="19050" dir="2700000" algn="tl" rotWithShape="0">
                    <a:schemeClr val="dk1">
                      <a:alpha val="40000"/>
                    </a:schemeClr>
                  </a:outerShdw>
                </a:effectLst>
              </a:rPr>
              <a:t>Ing. Radim Dolák, Ph.D.</a:t>
            </a:r>
            <a:endParaRPr lang="cs-CZ" b="1" dirty="0">
              <a:ln w="0"/>
              <a:solidFill>
                <a:schemeClr val="bg1"/>
              </a:solidFill>
              <a:effectLst>
                <a:outerShdw blurRad="38100" dist="19050" dir="2700000" algn="tl" rotWithShape="0">
                  <a:schemeClr val="dk1">
                    <a:alpha val="40000"/>
                  </a:schemeClr>
                </a:outerShdw>
              </a:effectLst>
            </a:endParaRP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Název</a:t>
            </a:r>
            <a:br>
              <a:rPr lang="cs-CZ" sz="4000" b="1" dirty="0" smtClean="0">
                <a:solidFill>
                  <a:schemeClr val="bg1"/>
                </a:solidFill>
                <a:latin typeface="Times New Roman" panose="02020603050405020304" pitchFamily="18" charset="0"/>
                <a:cs typeface="Times New Roman" panose="02020603050405020304" pitchFamily="18" charset="0"/>
              </a:rPr>
            </a:br>
            <a:r>
              <a:rPr lang="cs-CZ" sz="4000" b="1" dirty="0" smtClean="0">
                <a:solidFill>
                  <a:schemeClr val="bg1"/>
                </a:solidFill>
                <a:latin typeface="Times New Roman" panose="02020603050405020304" pitchFamily="18" charset="0"/>
                <a:cs typeface="Times New Roman" panose="02020603050405020304" pitchFamily="18" charset="0"/>
              </a:rPr>
              <a:t>prezentace</a:t>
            </a:r>
            <a:endParaRPr lang="cs-CZ" sz="4000" b="1" dirty="0">
              <a:solidFill>
                <a:schemeClr val="bg1"/>
              </a:solidFill>
              <a:latin typeface="Times New Roman" panose="02020603050405020304" pitchFamily="18" charset="0"/>
              <a:cs typeface="Times New Roman" panose="02020603050405020304" pitchFamily="18" charset="0"/>
            </a:endParaRP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 xmlns:a16="http://schemas.microsoft.com/office/drawing/2014/main" val="3755197986"/>
                    </a:ext>
                  </a:extLst>
                </a:gridCol>
                <a:gridCol w="4213804">
                  <a:extLst>
                    <a:ext uri="{9D8B030D-6E8A-4147-A177-3AD203B41FA5}">
                      <a16:colId xmlns=""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17633025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sz="1800" b="1" dirty="0"/>
              <a:t>Kvantitativní data se člení následovně:</a:t>
            </a:r>
          </a:p>
          <a:p>
            <a:pPr algn="just">
              <a:buFont typeface="Wingdings" panose="05000000000000000000" pitchFamily="2" charset="2"/>
              <a:buChar char="§"/>
            </a:pPr>
            <a:r>
              <a:rPr lang="cs-CZ" sz="1800" b="1" dirty="0" smtClean="0"/>
              <a:t>rozdílové </a:t>
            </a:r>
            <a:r>
              <a:rPr lang="cs-CZ" sz="1800" b="1" dirty="0"/>
              <a:t>proměnné</a:t>
            </a:r>
          </a:p>
          <a:p>
            <a:pPr algn="just">
              <a:buFont typeface="Wingdings" panose="05000000000000000000" pitchFamily="2" charset="2"/>
              <a:buChar char="§"/>
            </a:pPr>
            <a:r>
              <a:rPr lang="cs-CZ" sz="1800" b="1" dirty="0" smtClean="0"/>
              <a:t>poměrové </a:t>
            </a:r>
            <a:r>
              <a:rPr lang="cs-CZ" sz="1800" b="1" dirty="0"/>
              <a:t>proměnné </a:t>
            </a:r>
          </a:p>
          <a:p>
            <a:pPr marL="0" indent="0" algn="just">
              <a:buNone/>
            </a:pPr>
            <a:endParaRPr lang="cs-CZ" sz="1800" b="1" dirty="0" smtClean="0"/>
          </a:p>
          <a:p>
            <a:pPr marL="0" indent="0" algn="just">
              <a:buNone/>
            </a:pPr>
            <a:r>
              <a:rPr lang="cs-CZ" sz="1800" b="1" dirty="0" smtClean="0"/>
              <a:t>Rozdílová </a:t>
            </a:r>
            <a:r>
              <a:rPr lang="cs-CZ" sz="1800" b="1" dirty="0"/>
              <a:t>(intervalová) – jako ordinální, navíc lze určit o kolik je jedna hodnota větší než druhá.</a:t>
            </a:r>
          </a:p>
          <a:p>
            <a:pPr marL="0" indent="0" algn="just">
              <a:buNone/>
            </a:pPr>
            <a:r>
              <a:rPr lang="cs-CZ" sz="1800" b="1" dirty="0"/>
              <a:t>Poměrová – jako rozdílová, navíc lze vypočítat kolikrát je jedna hodnota větší než </a:t>
            </a:r>
            <a:r>
              <a:rPr lang="cs-CZ" sz="1800" b="1" dirty="0" smtClean="0"/>
              <a:t>druhá</a:t>
            </a:r>
            <a:r>
              <a:rPr lang="cs-CZ" sz="1800" b="1" dirty="0"/>
              <a:t>.</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smtClean="0"/>
              <a:t>Data</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248668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sz="1800" b="1" dirty="0"/>
              <a:t>Podle </a:t>
            </a:r>
            <a:r>
              <a:rPr lang="cs-CZ" sz="1800" b="1" dirty="0" err="1"/>
              <a:t>Sklenáka</a:t>
            </a:r>
            <a:r>
              <a:rPr lang="cs-CZ" sz="1800" b="1" dirty="0"/>
              <a:t> (2011) lze z hlediska práce s daty možno rozlišovat:</a:t>
            </a:r>
          </a:p>
          <a:p>
            <a:pPr algn="just">
              <a:buFont typeface="Wingdings" panose="05000000000000000000" pitchFamily="2" charset="2"/>
              <a:buChar char="q"/>
            </a:pPr>
            <a:r>
              <a:rPr lang="cs-CZ" sz="1800" b="1" u="sng" dirty="0" smtClean="0"/>
              <a:t>strukturovaná </a:t>
            </a:r>
            <a:r>
              <a:rPr lang="cs-CZ" sz="1800" b="1" u="sng" dirty="0"/>
              <a:t>data </a:t>
            </a:r>
            <a:r>
              <a:rPr lang="cs-CZ" sz="1800" b="1" dirty="0"/>
              <a:t>- explicitně zachycují fakta, atributy, objekty apod. </a:t>
            </a:r>
            <a:r>
              <a:rPr lang="cs-CZ" sz="1800" b="1" dirty="0" smtClean="0"/>
              <a:t>Významným </a:t>
            </a:r>
            <a:r>
              <a:rPr lang="cs-CZ" sz="1800" b="1" dirty="0"/>
              <a:t>rysem je existence určitých elementů dat. Typickým příkladem je ukládání dat pomocí relačních databázových systémů, kde se používají </a:t>
            </a:r>
            <a:r>
              <a:rPr lang="cs-CZ" sz="1800" b="1" dirty="0" smtClean="0"/>
              <a:t>elementy </a:t>
            </a:r>
            <a:r>
              <a:rPr lang="cs-CZ" sz="1800" b="1" dirty="0"/>
              <a:t>jako pole, záznam, relace, databáze. </a:t>
            </a:r>
            <a:r>
              <a:rPr lang="cs-CZ" sz="1800" b="1" dirty="0" smtClean="0"/>
              <a:t>Takto </a:t>
            </a:r>
            <a:r>
              <a:rPr lang="cs-CZ" sz="1800" b="1" dirty="0"/>
              <a:t>se dají vybírat pouze ta data, která jsou nezbytná pro řešení informačních potřeb a řešení rozhodovacích problémů.</a:t>
            </a:r>
          </a:p>
          <a:p>
            <a:pPr algn="just">
              <a:buFont typeface="Wingdings" panose="05000000000000000000" pitchFamily="2" charset="2"/>
              <a:buChar char="q"/>
            </a:pPr>
            <a:r>
              <a:rPr lang="cs-CZ" sz="1800" b="1" u="sng" dirty="0" smtClean="0"/>
              <a:t>nestrukturovaná </a:t>
            </a:r>
            <a:r>
              <a:rPr lang="cs-CZ" sz="1800" b="1" u="sng" dirty="0"/>
              <a:t>data </a:t>
            </a:r>
            <a:r>
              <a:rPr lang="cs-CZ" sz="1800" b="1" dirty="0"/>
              <a:t>- jsou vyjádřena jako "tok bytů" bez dalšího rozlišení, např. může jít o videozáznamy, zvukové nahrávky nebo obrázky. Patří sem také textové dokumenty.</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smtClean="0"/>
              <a:t>Data</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2119416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sz="1800" b="1" dirty="0"/>
              <a:t>Informace jsou výsledkem zpracování dat. Bez dat by nemohly vzniknout informace</a:t>
            </a:r>
            <a:r>
              <a:rPr lang="cs-CZ" sz="1800" b="1" dirty="0" smtClean="0"/>
              <a:t>.</a:t>
            </a:r>
          </a:p>
          <a:p>
            <a:pPr marL="0" indent="0" algn="just">
              <a:buNone/>
            </a:pPr>
            <a:r>
              <a:rPr lang="cs-CZ" sz="1800" b="1" dirty="0" smtClean="0"/>
              <a:t>Ve </a:t>
            </a:r>
            <a:r>
              <a:rPr lang="cs-CZ" sz="1800" b="1" dirty="0"/>
              <a:t>spojení s daty můžeme slovo „informace“ definovat jako data, která jsou použita pro vytvoření smysluplného a užitečného kontextu a je možné je využít v rámci rozhodovacího procesu. </a:t>
            </a:r>
            <a:endParaRPr lang="cs-CZ" sz="1800" b="1" dirty="0" smtClean="0"/>
          </a:p>
          <a:p>
            <a:pPr marL="0" indent="0" algn="just">
              <a:buNone/>
            </a:pPr>
            <a:r>
              <a:rPr lang="cs-CZ" sz="1800" b="1" dirty="0" smtClean="0"/>
              <a:t>Informací </a:t>
            </a:r>
            <a:r>
              <a:rPr lang="cs-CZ" sz="1800" b="1" dirty="0"/>
              <a:t>se tedy stávají zpracovaná data, kterým uživatel připisuje určitý </a:t>
            </a:r>
            <a:r>
              <a:rPr lang="cs-CZ" sz="1800" b="1" dirty="0" smtClean="0"/>
              <a:t>význam</a:t>
            </a:r>
            <a:r>
              <a:rPr lang="cs-CZ" sz="1800" b="1" dirty="0"/>
              <a:t>, jenž uspokojí konkrétní informační potřebu daného příjemce.</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smtClean="0"/>
              <a:t>Informace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9072528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Základními podmínkami využitelnosti informace jsou následující předpoklady:</a:t>
            </a:r>
          </a:p>
          <a:p>
            <a:pPr algn="just">
              <a:buFont typeface="Wingdings" panose="05000000000000000000" pitchFamily="2" charset="2"/>
              <a:buChar char="q"/>
            </a:pPr>
            <a:r>
              <a:rPr lang="cs-CZ" altLang="cs-CZ" sz="1800" b="1" dirty="0" err="1" smtClean="0">
                <a:solidFill>
                  <a:srgbClr val="307871"/>
                </a:solidFill>
                <a:latin typeface="Times New Roman" panose="02020603050405020304" pitchFamily="18" charset="0"/>
                <a:cs typeface="Times New Roman" panose="02020603050405020304" pitchFamily="18" charset="0"/>
              </a:rPr>
              <a:t>komunikovatelnost</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cs-CZ" altLang="cs-CZ" sz="1800" b="1" dirty="0">
                <a:solidFill>
                  <a:srgbClr val="307871"/>
                </a:solidFill>
                <a:latin typeface="Times New Roman" panose="02020603050405020304" pitchFamily="18" charset="0"/>
                <a:cs typeface="Times New Roman" panose="02020603050405020304" pitchFamily="18" charset="0"/>
              </a:rPr>
              <a:t>informace – možnost šíření poznatků přenosovými kanály,</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srozumitelnost </a:t>
            </a:r>
            <a:r>
              <a:rPr lang="cs-CZ" altLang="cs-CZ" sz="1800" b="1" dirty="0">
                <a:solidFill>
                  <a:srgbClr val="307871"/>
                </a:solidFill>
                <a:latin typeface="Times New Roman" panose="02020603050405020304" pitchFamily="18" charset="0"/>
                <a:cs typeface="Times New Roman" panose="02020603050405020304" pitchFamily="18" charset="0"/>
              </a:rPr>
              <a:t>- zakódování poznatku do jazyka, který je příjemci znám, </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novost</a:t>
            </a:r>
            <a:r>
              <a:rPr lang="cs-CZ"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snížení </a:t>
            </a:r>
            <a:r>
              <a:rPr lang="cs-CZ" altLang="cs-CZ" sz="1800" b="1" dirty="0">
                <a:solidFill>
                  <a:srgbClr val="307871"/>
                </a:solidFill>
                <a:latin typeface="Times New Roman" panose="02020603050405020304" pitchFamily="18" charset="0"/>
                <a:cs typeface="Times New Roman" panose="02020603050405020304" pitchFamily="18" charset="0"/>
              </a:rPr>
              <a:t>nejistoty při rozhodovacím procesu,</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využitelnost </a:t>
            </a:r>
            <a:r>
              <a:rPr lang="cs-CZ" altLang="cs-CZ" sz="1800" b="1" dirty="0">
                <a:solidFill>
                  <a:srgbClr val="307871"/>
                </a:solidFill>
                <a:latin typeface="Times New Roman" panose="02020603050405020304" pitchFamily="18" charset="0"/>
                <a:cs typeface="Times New Roman" panose="02020603050405020304" pitchFamily="18" charset="0"/>
              </a:rPr>
              <a:t>pro poznání a rozhodování vysvětlením významu. </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smtClean="0"/>
              <a:t>Informace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9091475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Mezi hlavní vlastnosti (atributy) informace patří:</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neoddělitelnost </a:t>
            </a:r>
            <a:r>
              <a:rPr lang="cs-CZ" altLang="cs-CZ" sz="1800" b="1" dirty="0">
                <a:solidFill>
                  <a:srgbClr val="307871"/>
                </a:solidFill>
                <a:latin typeface="Times New Roman" panose="02020603050405020304" pitchFamily="18" charset="0"/>
                <a:cs typeface="Times New Roman" panose="02020603050405020304" pitchFamily="18" charset="0"/>
              </a:rPr>
              <a:t>informace od fyzikálního nosiče,</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stárnutí </a:t>
            </a:r>
            <a:r>
              <a:rPr lang="cs-CZ" altLang="cs-CZ" sz="1800" b="1" dirty="0">
                <a:solidFill>
                  <a:srgbClr val="307871"/>
                </a:solidFill>
                <a:latin typeface="Times New Roman" panose="02020603050405020304" pitchFamily="18" charset="0"/>
                <a:cs typeface="Times New Roman" panose="02020603050405020304" pitchFamily="18" charset="0"/>
              </a:rPr>
              <a:t>– informace stárne nikoli s časem, ale s objevením se novější </a:t>
            </a:r>
            <a:r>
              <a:rPr lang="cs-CZ" altLang="cs-CZ" sz="1800" b="1" dirty="0" smtClean="0">
                <a:solidFill>
                  <a:srgbClr val="307871"/>
                </a:solidFill>
                <a:latin typeface="Times New Roman" panose="02020603050405020304" pitchFamily="18" charset="0"/>
                <a:cs typeface="Times New Roman" panose="02020603050405020304" pitchFamily="18" charset="0"/>
              </a:rPr>
              <a:t>relevantnější </a:t>
            </a:r>
            <a:r>
              <a:rPr lang="cs-CZ" altLang="cs-CZ" sz="1800" b="1" dirty="0">
                <a:solidFill>
                  <a:srgbClr val="307871"/>
                </a:solidFill>
                <a:latin typeface="Times New Roman" panose="02020603050405020304" pitchFamily="18" charset="0"/>
                <a:cs typeface="Times New Roman" panose="02020603050405020304" pitchFamily="18" charset="0"/>
              </a:rPr>
              <a:t>informace,</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kumulativnost </a:t>
            </a:r>
            <a:r>
              <a:rPr lang="cs-CZ" altLang="cs-CZ" sz="1800" b="1" dirty="0">
                <a:solidFill>
                  <a:srgbClr val="307871"/>
                </a:solidFill>
                <a:latin typeface="Times New Roman" panose="02020603050405020304" pitchFamily="18" charset="0"/>
                <a:cs typeface="Times New Roman" panose="02020603050405020304" pitchFamily="18" charset="0"/>
              </a:rPr>
              <a:t>- vytvoření nové informace nezničí informaci starou (zpravidla se mění její hodnota),</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užitná </a:t>
            </a:r>
            <a:r>
              <a:rPr lang="cs-CZ" altLang="cs-CZ" sz="1800" b="1" dirty="0">
                <a:solidFill>
                  <a:srgbClr val="307871"/>
                </a:solidFill>
                <a:latin typeface="Times New Roman" panose="02020603050405020304" pitchFamily="18" charset="0"/>
                <a:cs typeface="Times New Roman" panose="02020603050405020304" pitchFamily="18" charset="0"/>
              </a:rPr>
              <a:t>hodnota,</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přesnost</a:t>
            </a:r>
            <a:r>
              <a:rPr lang="cs-CZ" altLang="cs-CZ" sz="1800" b="1" dirty="0">
                <a:solidFill>
                  <a:srgbClr val="307871"/>
                </a:solidFill>
                <a:latin typeface="Times New Roman" panose="02020603050405020304" pitchFamily="18" charset="0"/>
                <a:cs typeface="Times New Roman" panose="02020603050405020304" pitchFamily="18" charset="0"/>
              </a:rPr>
              <a:t>, pravdivost - množství chyb (šumy), čili chyby při ukládání dat (např. při přepisu),</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přístupnost </a:t>
            </a:r>
            <a:r>
              <a:rPr lang="cs-CZ" altLang="cs-CZ" sz="1800" b="1" dirty="0">
                <a:solidFill>
                  <a:srgbClr val="307871"/>
                </a:solidFill>
                <a:latin typeface="Times New Roman" panose="02020603050405020304" pitchFamily="18" charset="0"/>
                <a:cs typeface="Times New Roman" panose="02020603050405020304" pitchFamily="18" charset="0"/>
              </a:rPr>
              <a:t>- snadnost a rychlost, s níž lze informaci získat,</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flexibilita </a:t>
            </a:r>
            <a:r>
              <a:rPr lang="cs-CZ" altLang="cs-CZ" sz="1800" b="1" dirty="0">
                <a:solidFill>
                  <a:srgbClr val="307871"/>
                </a:solidFill>
                <a:latin typeface="Times New Roman" panose="02020603050405020304" pitchFamily="18" charset="0"/>
                <a:cs typeface="Times New Roman" panose="02020603050405020304" pitchFamily="18" charset="0"/>
              </a:rPr>
              <a:t>- použitelnost pro více než jednoho </a:t>
            </a:r>
            <a:r>
              <a:rPr lang="cs-CZ" altLang="cs-CZ" sz="1800" b="1" dirty="0" smtClean="0">
                <a:solidFill>
                  <a:srgbClr val="307871"/>
                </a:solidFill>
                <a:latin typeface="Times New Roman" panose="02020603050405020304" pitchFamily="18" charset="0"/>
                <a:cs typeface="Times New Roman" panose="02020603050405020304" pitchFamily="18" charset="0"/>
              </a:rPr>
              <a:t>uživatele,</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smtClean="0"/>
              <a:t>Informace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4864528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Mezi hlavní vlastnosti (atributy) informace patří:</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relevance</a:t>
            </a:r>
            <a:r>
              <a:rPr lang="cs-CZ" altLang="cs-CZ" sz="1800" b="1" dirty="0">
                <a:solidFill>
                  <a:srgbClr val="307871"/>
                </a:solidFill>
                <a:latin typeface="Times New Roman" panose="02020603050405020304" pitchFamily="18" charset="0"/>
                <a:cs typeface="Times New Roman" panose="02020603050405020304" pitchFamily="18" charset="0"/>
              </a:rPr>
              <a:t>, která je charakterizována obsáhlostí, úplností, tj. zda informace </a:t>
            </a:r>
            <a:r>
              <a:rPr lang="cs-CZ" altLang="cs-CZ" sz="1800" b="1" dirty="0" smtClean="0">
                <a:solidFill>
                  <a:srgbClr val="307871"/>
                </a:solidFill>
                <a:latin typeface="Times New Roman" panose="02020603050405020304" pitchFamily="18" charset="0"/>
                <a:cs typeface="Times New Roman" panose="02020603050405020304" pitchFamily="18" charset="0"/>
              </a:rPr>
              <a:t>obsahuje </a:t>
            </a:r>
            <a:r>
              <a:rPr lang="cs-CZ" altLang="cs-CZ" sz="1800" b="1" dirty="0">
                <a:solidFill>
                  <a:srgbClr val="307871"/>
                </a:solidFill>
                <a:latin typeface="Times New Roman" panose="02020603050405020304" pitchFamily="18" charset="0"/>
                <a:cs typeface="Times New Roman" panose="02020603050405020304" pitchFamily="18" charset="0"/>
              </a:rPr>
              <a:t>vše, co potřebujeme, a přiměřeností, tj. zda informace neobsahuje to, co nepotřebujeme,</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jasnost </a:t>
            </a:r>
            <a:r>
              <a:rPr lang="cs-CZ" altLang="cs-CZ" sz="1800" b="1" dirty="0">
                <a:solidFill>
                  <a:srgbClr val="307871"/>
                </a:solidFill>
                <a:latin typeface="Times New Roman" panose="02020603050405020304" pitchFamily="18" charset="0"/>
                <a:cs typeface="Times New Roman" panose="02020603050405020304" pitchFamily="18" charset="0"/>
              </a:rPr>
              <a:t>- stupeň nejasnosti a dvojznačnosti,</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ověřitelnost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popisné </a:t>
            </a:r>
            <a:r>
              <a:rPr lang="cs-CZ" altLang="cs-CZ" sz="1800" b="1" dirty="0">
                <a:solidFill>
                  <a:srgbClr val="307871"/>
                </a:solidFill>
                <a:latin typeface="Times New Roman" panose="02020603050405020304" pitchFamily="18" charset="0"/>
                <a:cs typeface="Times New Roman" panose="02020603050405020304" pitchFamily="18" charset="0"/>
              </a:rPr>
              <a:t>(identifikační) atributy, uplatňované např. v bibliografickém popisu </a:t>
            </a:r>
            <a:r>
              <a:rPr lang="cs-CZ" altLang="cs-CZ" sz="1800" b="1" dirty="0" smtClean="0">
                <a:solidFill>
                  <a:srgbClr val="307871"/>
                </a:solidFill>
                <a:latin typeface="Times New Roman" panose="02020603050405020304" pitchFamily="18" charset="0"/>
                <a:cs typeface="Times New Roman" panose="02020603050405020304" pitchFamily="18" charset="0"/>
              </a:rPr>
              <a:t>zahrnující </a:t>
            </a:r>
            <a:r>
              <a:rPr lang="cs-CZ" altLang="cs-CZ" sz="1800" b="1" dirty="0">
                <a:solidFill>
                  <a:srgbClr val="307871"/>
                </a:solidFill>
                <a:latin typeface="Times New Roman" panose="02020603050405020304" pitchFamily="18" charset="0"/>
                <a:cs typeface="Times New Roman" panose="02020603050405020304" pitchFamily="18" charset="0"/>
              </a:rPr>
              <a:t>autora, název, vydavatele, datum vzniku, rozsah, místo vzniku (</a:t>
            </a:r>
            <a:r>
              <a:rPr lang="cs-CZ" altLang="cs-CZ" sz="1800" b="1" dirty="0" smtClean="0">
                <a:solidFill>
                  <a:srgbClr val="307871"/>
                </a:solidFill>
                <a:latin typeface="Times New Roman" panose="02020603050405020304" pitchFamily="18" charset="0"/>
                <a:cs typeface="Times New Roman" panose="02020603050405020304" pitchFamily="18" charset="0"/>
              </a:rPr>
              <a:t>vydání</a:t>
            </a:r>
            <a:r>
              <a:rPr lang="cs-CZ" altLang="cs-CZ" sz="1800" b="1" dirty="0">
                <a:solidFill>
                  <a:srgbClr val="307871"/>
                </a:solidFill>
                <a:latin typeface="Times New Roman" panose="02020603050405020304" pitchFamily="18" charset="0"/>
                <a:cs typeface="Times New Roman" panose="02020603050405020304" pitchFamily="18" charset="0"/>
              </a:rPr>
              <a:t>), místo uložení (lokace) atd.</a:t>
            </a:r>
          </a:p>
        </p:txBody>
      </p:sp>
      <p:sp>
        <p:nvSpPr>
          <p:cNvPr id="6" name="Nadpis 5"/>
          <p:cNvSpPr>
            <a:spLocks noGrp="1"/>
          </p:cNvSpPr>
          <p:nvPr>
            <p:ph type="title"/>
          </p:nvPr>
        </p:nvSpPr>
        <p:spPr>
          <a:xfrm>
            <a:off x="179512" y="195486"/>
            <a:ext cx="7488832" cy="507703"/>
          </a:xfrm>
        </p:spPr>
        <p:txBody>
          <a:bodyPr/>
          <a:lstStyle/>
          <a:p>
            <a:r>
              <a:rPr lang="cs-CZ" b="1" dirty="0" smtClean="0"/>
              <a:t>Informace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3056317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Některé </a:t>
            </a:r>
            <a:r>
              <a:rPr lang="cs-CZ" altLang="cs-CZ" sz="1800" b="1" dirty="0">
                <a:solidFill>
                  <a:srgbClr val="307871"/>
                </a:solidFill>
                <a:latin typeface="Times New Roman" panose="02020603050405020304" pitchFamily="18" charset="0"/>
                <a:cs typeface="Times New Roman" panose="02020603050405020304" pitchFamily="18" charset="0"/>
              </a:rPr>
              <a:t>vlastnosti informací jsou podle Vaňka (2013) kvantifikovatelné (přesnost, pravdivost, přístupnost, rychlost, flexibilita, rozptyl), některé atributy nelze kvantifikovat (relevance, jasnost, ověřitelnost.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Pro </a:t>
            </a:r>
            <a:r>
              <a:rPr lang="cs-CZ" altLang="cs-CZ" sz="1800" b="1" dirty="0">
                <a:solidFill>
                  <a:srgbClr val="307871"/>
                </a:solidFill>
                <a:latin typeface="Times New Roman" panose="02020603050405020304" pitchFamily="18" charset="0"/>
                <a:cs typeface="Times New Roman" panose="02020603050405020304" pitchFamily="18" charset="0"/>
              </a:rPr>
              <a:t>správné vyhodnocení by veškeré získané informace měly být:</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relevantní </a:t>
            </a:r>
            <a:r>
              <a:rPr lang="cs-CZ" altLang="cs-CZ" sz="1800" b="1" dirty="0">
                <a:solidFill>
                  <a:srgbClr val="307871"/>
                </a:solidFill>
                <a:latin typeface="Times New Roman" panose="02020603050405020304" pitchFamily="18" charset="0"/>
                <a:cs typeface="Times New Roman" panose="02020603050405020304" pitchFamily="18" charset="0"/>
              </a:rPr>
              <a:t>– vztahují se k danému problému,</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validní </a:t>
            </a:r>
            <a:r>
              <a:rPr lang="cs-CZ" altLang="cs-CZ" sz="1800" b="1" dirty="0">
                <a:solidFill>
                  <a:srgbClr val="307871"/>
                </a:solidFill>
                <a:latin typeface="Times New Roman" panose="02020603050405020304" pitchFamily="18" charset="0"/>
                <a:cs typeface="Times New Roman" panose="02020603050405020304" pitchFamily="18" charset="0"/>
              </a:rPr>
              <a:t>– vyjadřují to, co mají (nevykazují žádné systémové chyby),</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spolehlivé </a:t>
            </a:r>
            <a:r>
              <a:rPr lang="cs-CZ" altLang="cs-CZ" sz="1800" b="1" dirty="0">
                <a:solidFill>
                  <a:srgbClr val="307871"/>
                </a:solidFill>
                <a:latin typeface="Times New Roman" panose="02020603050405020304" pitchFamily="18" charset="0"/>
                <a:cs typeface="Times New Roman" panose="02020603050405020304" pitchFamily="18" charset="0"/>
              </a:rPr>
              <a:t>– jejich získání pomocí stejných metod přináší vždy výsledky (nevykazují žádné náhodné chyby),</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dostatečně </a:t>
            </a:r>
            <a:r>
              <a:rPr lang="cs-CZ" altLang="cs-CZ" sz="1800" b="1" dirty="0">
                <a:solidFill>
                  <a:srgbClr val="307871"/>
                </a:solidFill>
                <a:latin typeface="Times New Roman" panose="02020603050405020304" pitchFamily="18" charset="0"/>
                <a:cs typeface="Times New Roman" panose="02020603050405020304" pitchFamily="18" charset="0"/>
              </a:rPr>
              <a:t>rychlé a nákladově přijatelné – nejdůležitější jsou aktuální informace.</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smtClean="0"/>
              <a:t>Informace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809025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V rámci teorie informace se často setkáváme s následujícími pojmy: syntaxe, sémantika a pragmatika. Podle </a:t>
            </a:r>
            <a:r>
              <a:rPr lang="cs-CZ" altLang="cs-CZ" sz="1800" b="1" dirty="0" err="1">
                <a:solidFill>
                  <a:srgbClr val="307871"/>
                </a:solidFill>
                <a:latin typeface="Times New Roman" panose="02020603050405020304" pitchFamily="18" charset="0"/>
                <a:cs typeface="Times New Roman" panose="02020603050405020304" pitchFamily="18" charset="0"/>
              </a:rPr>
              <a:t>Doucka</a:t>
            </a:r>
            <a:r>
              <a:rPr lang="cs-CZ" altLang="cs-CZ" sz="1800" b="1" dirty="0">
                <a:solidFill>
                  <a:srgbClr val="307871"/>
                </a:solidFill>
                <a:latin typeface="Times New Roman" panose="02020603050405020304" pitchFamily="18" charset="0"/>
                <a:cs typeface="Times New Roman" panose="02020603050405020304" pitchFamily="18" charset="0"/>
              </a:rPr>
              <a:t> (2010) lze tyto pojmy definovat následovně:</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Syntaxe </a:t>
            </a:r>
            <a:r>
              <a:rPr lang="cs-CZ" altLang="cs-CZ" sz="1800" b="1" dirty="0">
                <a:solidFill>
                  <a:srgbClr val="307871"/>
                </a:solidFill>
                <a:latin typeface="Times New Roman" panose="02020603050405020304" pitchFamily="18" charset="0"/>
                <a:cs typeface="Times New Roman" panose="02020603050405020304" pitchFamily="18" charset="0"/>
              </a:rPr>
              <a:t>je dána pravidly pro vytváření formálních struktur a v širším slova smyslu do ní patří nejen tradiční „gramatika“ (skladba vět), ale také společně sdílená forma zápisu a kódování symbolů (znaků).</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Sémantika </a:t>
            </a:r>
            <a:r>
              <a:rPr lang="cs-CZ" altLang="cs-CZ" sz="1800" b="1" dirty="0">
                <a:solidFill>
                  <a:srgbClr val="307871"/>
                </a:solidFill>
                <a:latin typeface="Times New Roman" panose="02020603050405020304" pitchFamily="18" charset="0"/>
                <a:cs typeface="Times New Roman" panose="02020603050405020304" pitchFamily="18" charset="0"/>
              </a:rPr>
              <a:t>se týká vztahu symbolů a označované reality a tím tedy umožňuje symbolům nebo jejich strukturám přisoudit obsah. Na této úrovni hovoříme o zprávách či sděleních, která obsahuji informaci.</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Pragmatika </a:t>
            </a:r>
            <a:r>
              <a:rPr lang="cs-CZ" altLang="cs-CZ" sz="1800" b="1" dirty="0">
                <a:solidFill>
                  <a:srgbClr val="307871"/>
                </a:solidFill>
                <a:latin typeface="Times New Roman" panose="02020603050405020304" pitchFamily="18" charset="0"/>
                <a:cs typeface="Times New Roman" panose="02020603050405020304" pitchFamily="18" charset="0"/>
              </a:rPr>
              <a:t>se týká vztahu mezi symboly a příjemcem a v konkrétní situaci </a:t>
            </a:r>
            <a:r>
              <a:rPr lang="cs-CZ" altLang="cs-CZ" sz="1800" b="1" dirty="0" smtClean="0">
                <a:solidFill>
                  <a:srgbClr val="307871"/>
                </a:solidFill>
                <a:latin typeface="Times New Roman" panose="02020603050405020304" pitchFamily="18" charset="0"/>
                <a:cs typeface="Times New Roman" panose="02020603050405020304" pitchFamily="18" charset="0"/>
              </a:rPr>
              <a:t>orientuje </a:t>
            </a:r>
            <a:r>
              <a:rPr lang="cs-CZ" altLang="cs-CZ" sz="1800" b="1" dirty="0">
                <a:solidFill>
                  <a:srgbClr val="307871"/>
                </a:solidFill>
                <a:latin typeface="Times New Roman" panose="02020603050405020304" pitchFamily="18" charset="0"/>
                <a:cs typeface="Times New Roman" panose="02020603050405020304" pitchFamily="18" charset="0"/>
              </a:rPr>
              <a:t>jeho jednání. Teprve na této úrovni získává informace význam a </a:t>
            </a:r>
            <a:r>
              <a:rPr lang="cs-CZ" altLang="cs-CZ" sz="1800" b="1" dirty="0" smtClean="0">
                <a:solidFill>
                  <a:srgbClr val="307871"/>
                </a:solidFill>
                <a:latin typeface="Times New Roman" panose="02020603050405020304" pitchFamily="18" charset="0"/>
                <a:cs typeface="Times New Roman" panose="02020603050405020304" pitchFamily="18" charset="0"/>
              </a:rPr>
              <a:t>ovlivňuje </a:t>
            </a:r>
            <a:r>
              <a:rPr lang="cs-CZ" altLang="cs-CZ" sz="1800" b="1" dirty="0">
                <a:solidFill>
                  <a:srgbClr val="307871"/>
                </a:solidFill>
                <a:latin typeface="Times New Roman" panose="02020603050405020304" pitchFamily="18" charset="0"/>
                <a:cs typeface="Times New Roman" panose="02020603050405020304" pitchFamily="18" charset="0"/>
              </a:rPr>
              <a:t>lidské myšlení a jednání.</a:t>
            </a:r>
          </a:p>
        </p:txBody>
      </p:sp>
      <p:sp>
        <p:nvSpPr>
          <p:cNvPr id="6" name="Nadpis 5"/>
          <p:cNvSpPr>
            <a:spLocks noGrp="1"/>
          </p:cNvSpPr>
          <p:nvPr>
            <p:ph type="title"/>
          </p:nvPr>
        </p:nvSpPr>
        <p:spPr>
          <a:xfrm>
            <a:off x="179512" y="195486"/>
            <a:ext cx="7488832" cy="507703"/>
          </a:xfrm>
        </p:spPr>
        <p:txBody>
          <a:bodyPr/>
          <a:lstStyle/>
          <a:p>
            <a:r>
              <a:rPr lang="cs-CZ" b="1" dirty="0" smtClean="0"/>
              <a:t>Informace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727520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Znalost </a:t>
            </a:r>
            <a:r>
              <a:rPr lang="cs-CZ" altLang="cs-CZ" sz="1800" b="1" dirty="0">
                <a:solidFill>
                  <a:srgbClr val="307871"/>
                </a:solidFill>
                <a:latin typeface="Times New Roman" panose="02020603050405020304" pitchFamily="18" charset="0"/>
                <a:cs typeface="Times New Roman" panose="02020603050405020304" pitchFamily="18" charset="0"/>
              </a:rPr>
              <a:t>má podle </a:t>
            </a:r>
            <a:r>
              <a:rPr lang="cs-CZ" altLang="cs-CZ" sz="1800" b="1" dirty="0" err="1">
                <a:solidFill>
                  <a:srgbClr val="307871"/>
                </a:solidFill>
                <a:latin typeface="Times New Roman" panose="02020603050405020304" pitchFamily="18" charset="0"/>
                <a:cs typeface="Times New Roman" panose="02020603050405020304" pitchFamily="18" charset="0"/>
              </a:rPr>
              <a:t>Doucka</a:t>
            </a:r>
            <a:r>
              <a:rPr lang="cs-CZ" altLang="cs-CZ" sz="1800" b="1" dirty="0">
                <a:solidFill>
                  <a:srgbClr val="307871"/>
                </a:solidFill>
                <a:latin typeface="Times New Roman" panose="02020603050405020304" pitchFamily="18" charset="0"/>
                <a:cs typeface="Times New Roman" panose="02020603050405020304" pitchFamily="18" charset="0"/>
              </a:rPr>
              <a:t> (2010) individuální povahu. Je primárně vázána na </a:t>
            </a:r>
            <a:r>
              <a:rPr lang="cs-CZ" altLang="cs-CZ" sz="1800" b="1" dirty="0" smtClean="0">
                <a:solidFill>
                  <a:srgbClr val="307871"/>
                </a:solidFill>
                <a:latin typeface="Times New Roman" panose="02020603050405020304" pitchFamily="18" charset="0"/>
                <a:cs typeface="Times New Roman" panose="02020603050405020304" pitchFamily="18" charset="0"/>
              </a:rPr>
              <a:t>jednotlivce </a:t>
            </a:r>
            <a:r>
              <a:rPr lang="cs-CZ" altLang="cs-CZ" sz="1800" b="1" dirty="0">
                <a:solidFill>
                  <a:srgbClr val="307871"/>
                </a:solidFill>
                <a:latin typeface="Times New Roman" panose="02020603050405020304" pitchFamily="18" charset="0"/>
                <a:cs typeface="Times New Roman" panose="02020603050405020304" pitchFamily="18" charset="0"/>
              </a:rPr>
              <a:t>a jeho nervový systém. Na tom nic nemění skutečnost, že její formování, předávání a kodifikace jsou ovlivňovány sociálně (kulturně).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Znalost </a:t>
            </a:r>
            <a:r>
              <a:rPr lang="cs-CZ" altLang="cs-CZ" sz="1800" b="1" dirty="0">
                <a:solidFill>
                  <a:srgbClr val="307871"/>
                </a:solidFill>
                <a:latin typeface="Times New Roman" panose="02020603050405020304" pitchFamily="18" charset="0"/>
                <a:cs typeface="Times New Roman" panose="02020603050405020304" pitchFamily="18" charset="0"/>
              </a:rPr>
              <a:t>je organizovaným vzorem </a:t>
            </a:r>
            <a:r>
              <a:rPr lang="cs-CZ" altLang="cs-CZ" sz="1800" b="1" dirty="0" smtClean="0">
                <a:solidFill>
                  <a:srgbClr val="307871"/>
                </a:solidFill>
                <a:latin typeface="Times New Roman" panose="02020603050405020304" pitchFamily="18" charset="0"/>
                <a:cs typeface="Times New Roman" panose="02020603050405020304" pitchFamily="18" charset="0"/>
              </a:rPr>
              <a:t>lidského </a:t>
            </a:r>
            <a:r>
              <a:rPr lang="cs-CZ" altLang="cs-CZ" sz="1800" b="1" dirty="0">
                <a:solidFill>
                  <a:srgbClr val="307871"/>
                </a:solidFill>
                <a:latin typeface="Times New Roman" panose="02020603050405020304" pitchFamily="18" charset="0"/>
                <a:cs typeface="Times New Roman" panose="02020603050405020304" pitchFamily="18" charset="0"/>
              </a:rPr>
              <a:t>poznání, které je výsledkem </a:t>
            </a:r>
            <a:r>
              <a:rPr lang="cs-CZ" altLang="cs-CZ" sz="1800" b="1" dirty="0" err="1">
                <a:solidFill>
                  <a:srgbClr val="307871"/>
                </a:solidFill>
                <a:latin typeface="Times New Roman" panose="02020603050405020304" pitchFamily="18" charset="0"/>
                <a:cs typeface="Times New Roman" panose="02020603050405020304" pitchFamily="18" charset="0"/>
              </a:rPr>
              <a:t>samoorganizace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smtClean="0">
                <a:solidFill>
                  <a:srgbClr val="307871"/>
                </a:solidFill>
                <a:latin typeface="Times New Roman" panose="02020603050405020304" pitchFamily="18" charset="0"/>
                <a:cs typeface="Times New Roman" panose="02020603050405020304" pitchFamily="18" charset="0"/>
              </a:rPr>
              <a:t>nervového </a:t>
            </a:r>
            <a:r>
              <a:rPr lang="cs-CZ" altLang="cs-CZ" sz="1800" b="1" dirty="0">
                <a:solidFill>
                  <a:srgbClr val="307871"/>
                </a:solidFill>
                <a:latin typeface="Times New Roman" panose="02020603050405020304" pitchFamily="18" charset="0"/>
                <a:cs typeface="Times New Roman" panose="02020603050405020304" pitchFamily="18" charset="0"/>
              </a:rPr>
              <a:t>systému</a:t>
            </a:r>
            <a:r>
              <a:rPr lang="cs-CZ" altLang="cs-CZ" sz="1800" b="1" dirty="0" smtClean="0">
                <a:solidFill>
                  <a:srgbClr val="307871"/>
                </a:solidFill>
                <a:latin typeface="Times New Roman" panose="02020603050405020304" pitchFamily="18" charset="0"/>
                <a:cs typeface="Times New Roman" panose="02020603050405020304" pitchFamily="18" charset="0"/>
              </a:rPr>
              <a:t>.</a:t>
            </a: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Pojem </a:t>
            </a:r>
            <a:r>
              <a:rPr lang="cs-CZ" altLang="cs-CZ" sz="1800" b="1" dirty="0">
                <a:solidFill>
                  <a:srgbClr val="307871"/>
                </a:solidFill>
                <a:latin typeface="Times New Roman" panose="02020603050405020304" pitchFamily="18" charset="0"/>
                <a:cs typeface="Times New Roman" panose="02020603050405020304" pitchFamily="18" charset="0"/>
              </a:rPr>
              <a:t>znalost lze charakterizovat jako určitou schopnost nebo informace o tom, jak využít data a informace v různých situacích.</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Její formálně vyjádřená podoba využívá jazyk, případně symboly, které pak formují parciální poznatky.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Je </a:t>
            </a:r>
            <a:r>
              <a:rPr lang="cs-CZ" altLang="cs-CZ" sz="1800" b="1" dirty="0">
                <a:solidFill>
                  <a:srgbClr val="307871"/>
                </a:solidFill>
                <a:latin typeface="Times New Roman" panose="02020603050405020304" pitchFamily="18" charset="0"/>
                <a:cs typeface="Times New Roman" panose="02020603050405020304" pitchFamily="18" charset="0"/>
              </a:rPr>
              <a:t>ukládána jako data, která jsou poté individuálně interpretována </a:t>
            </a:r>
            <a:r>
              <a:rPr lang="cs-CZ" altLang="cs-CZ" sz="1800" b="1" dirty="0" smtClean="0">
                <a:solidFill>
                  <a:srgbClr val="307871"/>
                </a:solidFill>
                <a:latin typeface="Times New Roman" panose="02020603050405020304" pitchFamily="18" charset="0"/>
                <a:cs typeface="Times New Roman" panose="02020603050405020304" pitchFamily="18" charset="0"/>
              </a:rPr>
              <a:t>jednotlivci </a:t>
            </a:r>
            <a:r>
              <a:rPr lang="cs-CZ" altLang="cs-CZ" sz="1800" b="1" dirty="0">
                <a:solidFill>
                  <a:srgbClr val="307871"/>
                </a:solidFill>
                <a:latin typeface="Times New Roman" panose="02020603050405020304" pitchFamily="18" charset="0"/>
                <a:cs typeface="Times New Roman" panose="02020603050405020304" pitchFamily="18" charset="0"/>
              </a:rPr>
              <a:t>jako informace.</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 </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smtClean="0"/>
              <a:t>Znalosti</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6671489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Znalost také můžeme definovat jako vzájemně provázané struktury souvisejících </a:t>
            </a:r>
            <a:r>
              <a:rPr lang="cs-CZ" altLang="cs-CZ" sz="1800" b="1" dirty="0" smtClean="0">
                <a:solidFill>
                  <a:srgbClr val="307871"/>
                </a:solidFill>
                <a:latin typeface="Times New Roman" panose="02020603050405020304" pitchFamily="18" charset="0"/>
                <a:cs typeface="Times New Roman" panose="02020603050405020304" pitchFamily="18" charset="0"/>
              </a:rPr>
              <a:t>poznatků </a:t>
            </a:r>
            <a:r>
              <a:rPr lang="cs-CZ" altLang="cs-CZ" sz="1800" b="1" dirty="0">
                <a:solidFill>
                  <a:srgbClr val="307871"/>
                </a:solidFill>
                <a:latin typeface="Times New Roman" panose="02020603050405020304" pitchFamily="18" charset="0"/>
                <a:cs typeface="Times New Roman" panose="02020603050405020304" pitchFamily="18" charset="0"/>
              </a:rPr>
              <a:t>a jejich reprezentace v podobě kognitivního modelu současně se schopností </a:t>
            </a:r>
            <a:r>
              <a:rPr lang="cs-CZ" altLang="cs-CZ" sz="1800" b="1" dirty="0" smtClean="0">
                <a:solidFill>
                  <a:srgbClr val="307871"/>
                </a:solidFill>
                <a:latin typeface="Times New Roman" panose="02020603050405020304" pitchFamily="18" charset="0"/>
                <a:cs typeface="Times New Roman" panose="02020603050405020304" pitchFamily="18" charset="0"/>
              </a:rPr>
              <a:t>provádět </a:t>
            </a:r>
            <a:r>
              <a:rPr lang="cs-CZ" altLang="cs-CZ" sz="1800" b="1" dirty="0">
                <a:solidFill>
                  <a:srgbClr val="307871"/>
                </a:solidFill>
                <a:latin typeface="Times New Roman" panose="02020603050405020304" pitchFamily="18" charset="0"/>
                <a:cs typeface="Times New Roman" panose="02020603050405020304" pitchFamily="18" charset="0"/>
              </a:rPr>
              <a:t>s nimi různé kognitivní operace.  Díky těmto operacím můžeme částečně předvídat, co se může v reálném světě stát. (</a:t>
            </a:r>
            <a:r>
              <a:rPr lang="cs-CZ" altLang="cs-CZ" sz="1800" b="1" dirty="0" err="1">
                <a:solidFill>
                  <a:srgbClr val="307871"/>
                </a:solidFill>
                <a:latin typeface="Times New Roman" panose="02020603050405020304" pitchFamily="18" charset="0"/>
                <a:cs typeface="Times New Roman" panose="02020603050405020304" pitchFamily="18" charset="0"/>
              </a:rPr>
              <a:t>Sklenák</a:t>
            </a:r>
            <a:r>
              <a:rPr lang="cs-CZ" altLang="cs-CZ" sz="1800" b="1" dirty="0">
                <a:solidFill>
                  <a:srgbClr val="307871"/>
                </a:solidFill>
                <a:latin typeface="Times New Roman" panose="02020603050405020304" pitchFamily="18" charset="0"/>
                <a:cs typeface="Times New Roman" panose="02020603050405020304" pitchFamily="18" charset="0"/>
              </a:rPr>
              <a:t>, 2001)</a:t>
            </a:r>
          </a:p>
          <a:p>
            <a:pPr marL="0" indent="0" algn="just">
              <a:buNone/>
            </a:pPr>
            <a:r>
              <a:rPr lang="cs-CZ" sz="1800" b="1" dirty="0">
                <a:solidFill>
                  <a:srgbClr val="307871"/>
                </a:solidFill>
                <a:latin typeface="Times New Roman" panose="02020603050405020304" pitchFamily="18" charset="0"/>
                <a:cs typeface="Times New Roman" panose="02020603050405020304" pitchFamily="18" charset="0"/>
              </a:rPr>
              <a:t>Existují různé koncepty znalosti a jejich </a:t>
            </a:r>
            <a:r>
              <a:rPr lang="cs-CZ" sz="1800" b="1" dirty="0" smtClean="0">
                <a:solidFill>
                  <a:srgbClr val="307871"/>
                </a:solidFill>
                <a:latin typeface="Times New Roman" panose="02020603050405020304" pitchFamily="18" charset="0"/>
                <a:cs typeface="Times New Roman" panose="02020603050405020304" pitchFamily="18" charset="0"/>
              </a:rPr>
              <a:t>sdílení:</a:t>
            </a:r>
          </a:p>
          <a:p>
            <a:pPr marL="0" indent="0" algn="just">
              <a:buNone/>
            </a:pPr>
            <a:endParaRPr 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 </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smtClean="0"/>
              <a:t>Znalosti</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pic>
        <p:nvPicPr>
          <p:cNvPr id="2" name="Obrázek 1"/>
          <p:cNvPicPr>
            <a:picLocks noChangeAspect="1"/>
          </p:cNvPicPr>
          <p:nvPr/>
        </p:nvPicPr>
        <p:blipFill>
          <a:blip r:embed="rId3"/>
          <a:stretch>
            <a:fillRect/>
          </a:stretch>
        </p:blipFill>
        <p:spPr>
          <a:xfrm>
            <a:off x="251520" y="2530040"/>
            <a:ext cx="7680920" cy="2133589"/>
          </a:xfrm>
          <a:prstGeom prst="rect">
            <a:avLst/>
          </a:prstGeom>
        </p:spPr>
      </p:pic>
    </p:spTree>
    <p:extLst>
      <p:ext uri="{BB962C8B-B14F-4D97-AF65-F5344CB8AC3E}">
        <p14:creationId xmlns:p14="http://schemas.microsoft.com/office/powerpoint/2010/main" val="24174119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251520" y="699542"/>
            <a:ext cx="5616624" cy="2160240"/>
          </a:xfrm>
          <a:prstGeom prst="rect">
            <a:avLst/>
          </a:prstGeom>
        </p:spPr>
        <p:txBody>
          <a:bodyPr anchor="t">
            <a:normAutofit/>
          </a:bodyPr>
          <a:lstStyle/>
          <a:p>
            <a:pPr algn="l"/>
            <a:r>
              <a:rPr lang="cs-CZ" sz="3100" b="1" dirty="0">
                <a:solidFill>
                  <a:schemeClr val="bg1"/>
                </a:solidFill>
                <a:latin typeface="Times New Roman" panose="02020603050405020304" pitchFamily="18" charset="0"/>
                <a:cs typeface="Times New Roman" panose="02020603050405020304" pitchFamily="18" charset="0"/>
              </a:rPr>
              <a:t>INFORMAČNÍ </a:t>
            </a:r>
            <a:r>
              <a:rPr lang="cs-CZ" sz="3100" b="1" dirty="0" smtClean="0">
                <a:solidFill>
                  <a:schemeClr val="bg1"/>
                </a:solidFill>
                <a:latin typeface="Times New Roman" panose="02020603050405020304" pitchFamily="18" charset="0"/>
                <a:cs typeface="Times New Roman" panose="02020603050405020304" pitchFamily="18" charset="0"/>
              </a:rPr>
              <a:t>MANAGEMENT</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323528" y="2931790"/>
            <a:ext cx="5328592" cy="1656184"/>
          </a:xfrm>
          <a:prstGeom prst="rect">
            <a:avLst/>
          </a:prstGeom>
        </p:spPr>
        <p:txBody>
          <a:bodyPr>
            <a:noAutofit/>
          </a:bodyPr>
          <a:lstStyle/>
          <a:p>
            <a:pPr marL="0" indent="0">
              <a:buNone/>
            </a:pPr>
            <a:r>
              <a:rPr lang="pl-PL" sz="2400" dirty="0" smtClean="0">
                <a:solidFill>
                  <a:schemeClr val="bg1"/>
                </a:solidFill>
                <a:latin typeface="Times New Roman" panose="02020603050405020304" pitchFamily="18" charset="0"/>
                <a:cs typeface="Times New Roman" panose="02020603050405020304" pitchFamily="18" charset="0"/>
              </a:rPr>
              <a:t>2. DATA, INFORMACE A ZNALOSTI</a:t>
            </a:r>
            <a:endParaRPr lang="cs-CZ" sz="2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228184" y="3723878"/>
            <a:ext cx="274408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b="1" dirty="0">
                <a:solidFill>
                  <a:srgbClr val="307871"/>
                </a:solidFill>
                <a:latin typeface="Times New Roman" panose="02020603050405020304" pitchFamily="18" charset="0"/>
                <a:cs typeface="Times New Roman" panose="02020603050405020304" pitchFamily="18" charset="0"/>
              </a:rPr>
              <a:t>Ing. Radim Dolák, </a:t>
            </a:r>
            <a:r>
              <a:rPr lang="cs-CZ" altLang="cs-CZ" sz="1800" b="1" dirty="0" smtClean="0">
                <a:solidFill>
                  <a:srgbClr val="307871"/>
                </a:solidFill>
                <a:latin typeface="Times New Roman" panose="02020603050405020304" pitchFamily="18" charset="0"/>
                <a:cs typeface="Times New Roman" panose="02020603050405020304" pitchFamily="18" charset="0"/>
              </a:rPr>
              <a:t>Ph.D</a:t>
            </a:r>
            <a:r>
              <a:rPr lang="cs-CZ" altLang="cs-CZ" sz="900" b="1" dirty="0" smtClean="0">
                <a:solidFill>
                  <a:srgbClr val="307871"/>
                </a:solidFill>
                <a:latin typeface="Times New Roman" panose="02020603050405020304" pitchFamily="18" charset="0"/>
                <a:cs typeface="Times New Roman" panose="02020603050405020304" pitchFamily="18" charset="0"/>
              </a:rPr>
              <a:t>.</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0485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Znalostní inženýrství je podle Ivánka, Kempného a </a:t>
            </a:r>
            <a:r>
              <a:rPr lang="cs-CZ" altLang="cs-CZ" sz="1800" b="1" dirty="0" err="1">
                <a:solidFill>
                  <a:srgbClr val="307871"/>
                </a:solidFill>
                <a:latin typeface="Times New Roman" panose="02020603050405020304" pitchFamily="18" charset="0"/>
                <a:cs typeface="Times New Roman" panose="02020603050405020304" pitchFamily="18" charset="0"/>
              </a:rPr>
              <a:t>Laše</a:t>
            </a:r>
            <a:r>
              <a:rPr lang="cs-CZ" altLang="cs-CZ" sz="1800" b="1" dirty="0">
                <a:solidFill>
                  <a:srgbClr val="307871"/>
                </a:solidFill>
                <a:latin typeface="Times New Roman" panose="02020603050405020304" pitchFamily="18" charset="0"/>
                <a:cs typeface="Times New Roman" panose="02020603050405020304" pitchFamily="18" charset="0"/>
              </a:rPr>
              <a:t> (2007) aplikovaná disciplína oboru umělá inteligence, která se zabývá získáváním, zpracováním, reprezentací a </a:t>
            </a:r>
            <a:r>
              <a:rPr lang="cs-CZ" altLang="cs-CZ" sz="1800" b="1" dirty="0" smtClean="0">
                <a:solidFill>
                  <a:srgbClr val="307871"/>
                </a:solidFill>
                <a:latin typeface="Times New Roman" panose="02020603050405020304" pitchFamily="18" charset="0"/>
                <a:cs typeface="Times New Roman" panose="02020603050405020304" pitchFamily="18" charset="0"/>
              </a:rPr>
              <a:t>automatizovaným </a:t>
            </a:r>
            <a:r>
              <a:rPr lang="cs-CZ" altLang="cs-CZ" sz="1800" b="1" dirty="0">
                <a:solidFill>
                  <a:srgbClr val="307871"/>
                </a:solidFill>
                <a:latin typeface="Times New Roman" panose="02020603050405020304" pitchFamily="18" charset="0"/>
                <a:cs typeface="Times New Roman" panose="02020603050405020304" pitchFamily="18" charset="0"/>
              </a:rPr>
              <a:t>využíváním znalostí.</a:t>
            </a: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Znalostní </a:t>
            </a:r>
            <a:r>
              <a:rPr lang="cs-CZ" altLang="cs-CZ" sz="1800" b="1" dirty="0">
                <a:solidFill>
                  <a:srgbClr val="307871"/>
                </a:solidFill>
                <a:latin typeface="Times New Roman" panose="02020603050405020304" pitchFamily="18" charset="0"/>
                <a:cs typeface="Times New Roman" panose="02020603050405020304" pitchFamily="18" charset="0"/>
              </a:rPr>
              <a:t>inženýrství je možno definovat také v kontextu informačního inženýrství, což je disciplína zabývající se zpracováním informací do použitelné podoby.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Znalostní inženýrství </a:t>
            </a:r>
            <a:r>
              <a:rPr lang="cs-CZ" altLang="cs-CZ" sz="1800" b="1" dirty="0">
                <a:solidFill>
                  <a:srgbClr val="307871"/>
                </a:solidFill>
                <a:latin typeface="Times New Roman" panose="02020603050405020304" pitchFamily="18" charset="0"/>
                <a:cs typeface="Times New Roman" panose="02020603050405020304" pitchFamily="18" charset="0"/>
              </a:rPr>
              <a:t>se pak vyděluje jako část informačního inženýrství, soustřeďující se na informace o tom, jak dospívat k novým informacím, tj. informace o usuzování v konkrétních situacích.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Praktickým </a:t>
            </a:r>
            <a:r>
              <a:rPr lang="cs-CZ" altLang="cs-CZ" sz="1800" b="1" dirty="0">
                <a:solidFill>
                  <a:srgbClr val="307871"/>
                </a:solidFill>
                <a:latin typeface="Times New Roman" panose="02020603050405020304" pitchFamily="18" charset="0"/>
                <a:cs typeface="Times New Roman" panose="02020603050405020304" pitchFamily="18" charset="0"/>
              </a:rPr>
              <a:t>výsledkem znalostního inženýrství jsou expertní systémy, což jsou programy poskytující erudované závěry na základě modelu znalostí.</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 </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smtClean="0"/>
              <a:t>Znalostní inženýrství</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9132515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Znalostní inženýrství je podle Ivánka, Kempného a </a:t>
            </a:r>
            <a:r>
              <a:rPr lang="cs-CZ" altLang="cs-CZ" sz="1800" b="1" dirty="0" err="1">
                <a:solidFill>
                  <a:srgbClr val="307871"/>
                </a:solidFill>
                <a:latin typeface="Times New Roman" panose="02020603050405020304" pitchFamily="18" charset="0"/>
                <a:cs typeface="Times New Roman" panose="02020603050405020304" pitchFamily="18" charset="0"/>
              </a:rPr>
              <a:t>Laše</a:t>
            </a:r>
            <a:r>
              <a:rPr lang="cs-CZ" altLang="cs-CZ" sz="1800" b="1" dirty="0">
                <a:solidFill>
                  <a:srgbClr val="307871"/>
                </a:solidFill>
                <a:latin typeface="Times New Roman" panose="02020603050405020304" pitchFamily="18" charset="0"/>
                <a:cs typeface="Times New Roman" panose="02020603050405020304" pitchFamily="18" charset="0"/>
              </a:rPr>
              <a:t> (2007) aplikovaná disciplína oboru umělá inteligence, která se zabývá získáváním, zpracováním, reprezentací a </a:t>
            </a:r>
            <a:r>
              <a:rPr lang="cs-CZ" altLang="cs-CZ" sz="1800" b="1" dirty="0" smtClean="0">
                <a:solidFill>
                  <a:srgbClr val="307871"/>
                </a:solidFill>
                <a:latin typeface="Times New Roman" panose="02020603050405020304" pitchFamily="18" charset="0"/>
                <a:cs typeface="Times New Roman" panose="02020603050405020304" pitchFamily="18" charset="0"/>
              </a:rPr>
              <a:t>automatizovaným </a:t>
            </a:r>
            <a:r>
              <a:rPr lang="cs-CZ" altLang="cs-CZ" sz="1800" b="1" dirty="0">
                <a:solidFill>
                  <a:srgbClr val="307871"/>
                </a:solidFill>
                <a:latin typeface="Times New Roman" panose="02020603050405020304" pitchFamily="18" charset="0"/>
                <a:cs typeface="Times New Roman" panose="02020603050405020304" pitchFamily="18" charset="0"/>
              </a:rPr>
              <a:t>využíváním znalostí.</a:t>
            </a: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Znalostní </a:t>
            </a:r>
            <a:r>
              <a:rPr lang="cs-CZ" altLang="cs-CZ" sz="1800" b="1" dirty="0">
                <a:solidFill>
                  <a:srgbClr val="307871"/>
                </a:solidFill>
                <a:latin typeface="Times New Roman" panose="02020603050405020304" pitchFamily="18" charset="0"/>
                <a:cs typeface="Times New Roman" panose="02020603050405020304" pitchFamily="18" charset="0"/>
              </a:rPr>
              <a:t>inženýrství je možno definovat také v kontextu informačního inženýrství, což je disciplína zabývající se zpracováním informací do použitelné podoby.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Znalostní inženýrství </a:t>
            </a:r>
            <a:r>
              <a:rPr lang="cs-CZ" altLang="cs-CZ" sz="1800" b="1" dirty="0">
                <a:solidFill>
                  <a:srgbClr val="307871"/>
                </a:solidFill>
                <a:latin typeface="Times New Roman" panose="02020603050405020304" pitchFamily="18" charset="0"/>
                <a:cs typeface="Times New Roman" panose="02020603050405020304" pitchFamily="18" charset="0"/>
              </a:rPr>
              <a:t>se pak vyděluje jako část informačního inženýrství, soustřeďující se na informace o tom, jak dospívat k novým informacím, tj. informace o usuzování v konkrétních situacích.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Praktickým </a:t>
            </a:r>
            <a:r>
              <a:rPr lang="cs-CZ" altLang="cs-CZ" sz="1800" b="1" dirty="0">
                <a:solidFill>
                  <a:srgbClr val="307871"/>
                </a:solidFill>
                <a:latin typeface="Times New Roman" panose="02020603050405020304" pitchFamily="18" charset="0"/>
                <a:cs typeface="Times New Roman" panose="02020603050405020304" pitchFamily="18" charset="0"/>
              </a:rPr>
              <a:t>výsledkem znalostního inženýrství jsou expertní systémy, což jsou programy poskytující erudované závěry na základě modelu znalostí.</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 </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smtClean="0"/>
              <a:t>Znalostní inženýrství</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8525540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Informační znalost je spolu s finanční gramotností jedním ze základních předpokladů, jak se orientovat v dnešním dynamickém světě.</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Informační gramotnost je podle Vaňka (2013) schopnost zpracovávat a používat </a:t>
            </a:r>
            <a:r>
              <a:rPr lang="cs-CZ" altLang="cs-CZ" sz="1800" b="1" dirty="0" smtClean="0">
                <a:solidFill>
                  <a:srgbClr val="307871"/>
                </a:solidFill>
                <a:latin typeface="Times New Roman" panose="02020603050405020304" pitchFamily="18" charset="0"/>
                <a:cs typeface="Times New Roman" panose="02020603050405020304" pitchFamily="18" charset="0"/>
              </a:rPr>
              <a:t>informace </a:t>
            </a:r>
            <a:r>
              <a:rPr lang="cs-CZ" altLang="cs-CZ" sz="1800" b="1" dirty="0">
                <a:solidFill>
                  <a:srgbClr val="307871"/>
                </a:solidFill>
                <a:latin typeface="Times New Roman" panose="02020603050405020304" pitchFamily="18" charset="0"/>
                <a:cs typeface="Times New Roman" panose="02020603050405020304" pitchFamily="18" charset="0"/>
              </a:rPr>
              <a:t>v různých formátech, z různých zdrojů a schopnost porozumět jim. Informace jsou v současném prostředí prezentovány především v elektronické podobě a to </a:t>
            </a:r>
            <a:r>
              <a:rPr lang="cs-CZ" altLang="cs-CZ" sz="1800" b="1" dirty="0" smtClean="0">
                <a:solidFill>
                  <a:srgbClr val="307871"/>
                </a:solidFill>
                <a:latin typeface="Times New Roman" panose="02020603050405020304" pitchFamily="18" charset="0"/>
                <a:cs typeface="Times New Roman" panose="02020603050405020304" pitchFamily="18" charset="0"/>
              </a:rPr>
              <a:t>prostřednictvím </a:t>
            </a:r>
            <a:r>
              <a:rPr lang="cs-CZ" altLang="cs-CZ" sz="1800" b="1" dirty="0">
                <a:solidFill>
                  <a:srgbClr val="307871"/>
                </a:solidFill>
                <a:latin typeface="Times New Roman" panose="02020603050405020304" pitchFamily="18" charset="0"/>
                <a:cs typeface="Times New Roman" panose="02020603050405020304" pitchFamily="18" charset="0"/>
              </a:rPr>
              <a:t>informačních a komunikačních technologií.</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Informační gramotnost v sobě zahrnuje několik kroků a to především schopnost </a:t>
            </a:r>
            <a:r>
              <a:rPr lang="cs-CZ" altLang="cs-CZ" sz="1800" b="1" dirty="0" smtClean="0">
                <a:solidFill>
                  <a:srgbClr val="307871"/>
                </a:solidFill>
                <a:latin typeface="Times New Roman" panose="02020603050405020304" pitchFamily="18" charset="0"/>
                <a:cs typeface="Times New Roman" panose="02020603050405020304" pitchFamily="18" charset="0"/>
              </a:rPr>
              <a:t>identifikovat </a:t>
            </a:r>
            <a:r>
              <a:rPr lang="cs-CZ" altLang="cs-CZ" sz="1800" b="1" dirty="0">
                <a:solidFill>
                  <a:srgbClr val="307871"/>
                </a:solidFill>
                <a:latin typeface="Times New Roman" panose="02020603050405020304" pitchFamily="18" charset="0"/>
                <a:cs typeface="Times New Roman" panose="02020603050405020304" pitchFamily="18" charset="0"/>
              </a:rPr>
              <a:t>problém, porozumět mu a formulovat dotazy, jejichž odpovědi mohou vést k </a:t>
            </a:r>
            <a:r>
              <a:rPr lang="cs-CZ" altLang="cs-CZ" sz="1800" b="1" dirty="0" smtClean="0">
                <a:solidFill>
                  <a:srgbClr val="307871"/>
                </a:solidFill>
                <a:latin typeface="Times New Roman" panose="02020603050405020304" pitchFamily="18" charset="0"/>
                <a:cs typeface="Times New Roman" panose="02020603050405020304" pitchFamily="18" charset="0"/>
              </a:rPr>
              <a:t>řešení</a:t>
            </a: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a:t>Informační gramotnost</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520677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Podle </a:t>
            </a:r>
            <a:r>
              <a:rPr lang="cs-CZ" altLang="cs-CZ" sz="1800" b="1" dirty="0">
                <a:solidFill>
                  <a:srgbClr val="307871"/>
                </a:solidFill>
                <a:latin typeface="Times New Roman" panose="02020603050405020304" pitchFamily="18" charset="0"/>
                <a:cs typeface="Times New Roman" panose="02020603050405020304" pitchFamily="18" charset="0"/>
              </a:rPr>
              <a:t>Vaňka (2013) informační gramotnost vyžaduje splnit následující požadavky:</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rozpoznávat </a:t>
            </a:r>
            <a:r>
              <a:rPr lang="cs-CZ" altLang="cs-CZ" sz="1800" b="1" dirty="0">
                <a:solidFill>
                  <a:srgbClr val="307871"/>
                </a:solidFill>
                <a:latin typeface="Times New Roman" panose="02020603050405020304" pitchFamily="18" charset="0"/>
                <a:cs typeface="Times New Roman" panose="02020603050405020304" pitchFamily="18" charset="0"/>
              </a:rPr>
              <a:t>problémy, definovat je a určit otázky, na které je potřeba </a:t>
            </a:r>
            <a:r>
              <a:rPr lang="cs-CZ" altLang="cs-CZ" sz="1800" b="1" dirty="0" smtClean="0">
                <a:solidFill>
                  <a:srgbClr val="307871"/>
                </a:solidFill>
                <a:latin typeface="Times New Roman" panose="02020603050405020304" pitchFamily="18" charset="0"/>
                <a:cs typeface="Times New Roman" panose="02020603050405020304" pitchFamily="18" charset="0"/>
              </a:rPr>
              <a:t>odpovědět</a:t>
            </a:r>
            <a:r>
              <a:rPr lang="cs-CZ"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identifikovat </a:t>
            </a:r>
            <a:r>
              <a:rPr lang="cs-CZ" altLang="cs-CZ" sz="1800" b="1" dirty="0">
                <a:solidFill>
                  <a:srgbClr val="307871"/>
                </a:solidFill>
                <a:latin typeface="Times New Roman" panose="02020603050405020304" pitchFamily="18" charset="0"/>
                <a:cs typeface="Times New Roman" panose="02020603050405020304" pitchFamily="18" charset="0"/>
              </a:rPr>
              <a:t>okruhy informací, které je pro řešení problémů třeba hledat,</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nalézt </a:t>
            </a:r>
            <a:r>
              <a:rPr lang="cs-CZ" altLang="cs-CZ" sz="1800" b="1" dirty="0">
                <a:solidFill>
                  <a:srgbClr val="307871"/>
                </a:solidFill>
                <a:latin typeface="Times New Roman" panose="02020603050405020304" pitchFamily="18" charset="0"/>
                <a:cs typeface="Times New Roman" panose="02020603050405020304" pitchFamily="18" charset="0"/>
              </a:rPr>
              <a:t>požadované informace,</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informace </a:t>
            </a:r>
            <a:r>
              <a:rPr lang="cs-CZ" altLang="cs-CZ" sz="1800" b="1" dirty="0">
                <a:solidFill>
                  <a:srgbClr val="307871"/>
                </a:solidFill>
                <a:latin typeface="Times New Roman" panose="02020603050405020304" pitchFamily="18" charset="0"/>
                <a:cs typeface="Times New Roman" panose="02020603050405020304" pitchFamily="18" charset="0"/>
              </a:rPr>
              <a:t>vyhodnotit, filtrovat, analyzovat a syntetizovat,</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sdílet </a:t>
            </a:r>
            <a:r>
              <a:rPr lang="cs-CZ" altLang="cs-CZ" sz="1800" b="1" dirty="0">
                <a:solidFill>
                  <a:srgbClr val="307871"/>
                </a:solidFill>
                <a:latin typeface="Times New Roman" panose="02020603050405020304" pitchFamily="18" charset="0"/>
                <a:cs typeface="Times New Roman" panose="02020603050405020304" pitchFamily="18" charset="0"/>
              </a:rPr>
              <a:t>informace a předávat je,</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prezentovat </a:t>
            </a:r>
            <a:r>
              <a:rPr lang="cs-CZ" altLang="cs-CZ" sz="1800" b="1" dirty="0">
                <a:solidFill>
                  <a:srgbClr val="307871"/>
                </a:solidFill>
                <a:latin typeface="Times New Roman" panose="02020603050405020304" pitchFamily="18" charset="0"/>
                <a:cs typeface="Times New Roman" panose="02020603050405020304" pitchFamily="18" charset="0"/>
              </a:rPr>
              <a:t>informace.</a:t>
            </a:r>
          </a:p>
        </p:txBody>
      </p:sp>
      <p:sp>
        <p:nvSpPr>
          <p:cNvPr id="6" name="Nadpis 5"/>
          <p:cNvSpPr>
            <a:spLocks noGrp="1"/>
          </p:cNvSpPr>
          <p:nvPr>
            <p:ph type="title"/>
          </p:nvPr>
        </p:nvSpPr>
        <p:spPr>
          <a:xfrm>
            <a:off x="179512" y="195486"/>
            <a:ext cx="7488832" cy="507703"/>
          </a:xfrm>
        </p:spPr>
        <p:txBody>
          <a:bodyPr/>
          <a:lstStyle/>
          <a:p>
            <a:r>
              <a:rPr lang="cs-CZ" b="1" dirty="0"/>
              <a:t>Informační gramotnost</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3253008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Velkým </a:t>
            </a:r>
            <a:r>
              <a:rPr lang="cs-CZ" altLang="cs-CZ" sz="1800" b="1" dirty="0">
                <a:solidFill>
                  <a:srgbClr val="307871"/>
                </a:solidFill>
                <a:latin typeface="Times New Roman" panose="02020603050405020304" pitchFamily="18" charset="0"/>
                <a:cs typeface="Times New Roman" panose="02020603050405020304" pitchFamily="18" charset="0"/>
              </a:rPr>
              <a:t>problémem současnosti je to, že data a informace vznikají čím dál rychleji a ve větších objemech.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Tento </a:t>
            </a:r>
            <a:r>
              <a:rPr lang="cs-CZ" altLang="cs-CZ" sz="1800" b="1" dirty="0">
                <a:solidFill>
                  <a:srgbClr val="307871"/>
                </a:solidFill>
                <a:latin typeface="Times New Roman" panose="02020603050405020304" pitchFamily="18" charset="0"/>
                <a:cs typeface="Times New Roman" panose="02020603050405020304" pitchFamily="18" charset="0"/>
              </a:rPr>
              <a:t>stav stále častěji vyvolává u lidí tzv. informační zahlcení, kterým se vyjadřuje situace, kdy jedinec nedokáže efektivně pracovat s informacemi, jelikož </a:t>
            </a:r>
            <a:r>
              <a:rPr lang="cs-CZ" altLang="cs-CZ" sz="1800" b="1" dirty="0" smtClean="0">
                <a:solidFill>
                  <a:srgbClr val="307871"/>
                </a:solidFill>
                <a:latin typeface="Times New Roman" panose="02020603050405020304" pitchFamily="18" charset="0"/>
                <a:cs typeface="Times New Roman" panose="02020603050405020304" pitchFamily="18" charset="0"/>
              </a:rPr>
              <a:t>informací </a:t>
            </a:r>
            <a:r>
              <a:rPr lang="cs-CZ" altLang="cs-CZ" sz="1800" b="1" dirty="0">
                <a:solidFill>
                  <a:srgbClr val="307871"/>
                </a:solidFill>
                <a:latin typeface="Times New Roman" panose="02020603050405020304" pitchFamily="18" charset="0"/>
                <a:cs typeface="Times New Roman" panose="02020603050405020304" pitchFamily="18" charset="0"/>
              </a:rPr>
              <a:t>je nadbytek a není schopen je zpracovat v adekvátním čase.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Vše </a:t>
            </a:r>
            <a:r>
              <a:rPr lang="cs-CZ" altLang="cs-CZ" sz="1800" b="1" dirty="0">
                <a:solidFill>
                  <a:srgbClr val="307871"/>
                </a:solidFill>
                <a:latin typeface="Times New Roman" panose="02020603050405020304" pitchFamily="18" charset="0"/>
                <a:cs typeface="Times New Roman" panose="02020603050405020304" pitchFamily="18" charset="0"/>
              </a:rPr>
              <a:t>je dáno tím, že možnosti člověka nalézat, zpracovávat a porozumět informacím jsou omezené. Pojem </a:t>
            </a:r>
            <a:r>
              <a:rPr lang="cs-CZ" altLang="cs-CZ" sz="1800" b="1" dirty="0" smtClean="0">
                <a:solidFill>
                  <a:srgbClr val="307871"/>
                </a:solidFill>
                <a:latin typeface="Times New Roman" panose="02020603050405020304" pitchFamily="18" charset="0"/>
                <a:cs typeface="Times New Roman" panose="02020603050405020304" pitchFamily="18" charset="0"/>
              </a:rPr>
              <a:t>informační </a:t>
            </a:r>
            <a:r>
              <a:rPr lang="cs-CZ" altLang="cs-CZ" sz="1800" b="1" dirty="0">
                <a:solidFill>
                  <a:srgbClr val="307871"/>
                </a:solidFill>
                <a:latin typeface="Times New Roman" panose="02020603050405020304" pitchFamily="18" charset="0"/>
                <a:cs typeface="Times New Roman" panose="02020603050405020304" pitchFamily="18" charset="0"/>
              </a:rPr>
              <a:t>zahlcení byl zmíněn již v šedesátých letech dvacátého století, kdy Miller (1960) definoval sedm různých kategorií informačního zahlcení.</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Informační gramotnost</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0855990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Sedm </a:t>
            </a:r>
            <a:r>
              <a:rPr lang="cs-CZ" altLang="cs-CZ" sz="1800" b="1" dirty="0">
                <a:solidFill>
                  <a:srgbClr val="307871"/>
                </a:solidFill>
                <a:latin typeface="Times New Roman" panose="02020603050405020304" pitchFamily="18" charset="0"/>
                <a:cs typeface="Times New Roman" panose="02020603050405020304" pitchFamily="18" charset="0"/>
              </a:rPr>
              <a:t>různých kategorií informačního </a:t>
            </a:r>
            <a:r>
              <a:rPr lang="cs-CZ" altLang="cs-CZ" sz="1800" b="1" dirty="0" smtClean="0">
                <a:solidFill>
                  <a:srgbClr val="307871"/>
                </a:solidFill>
                <a:latin typeface="Times New Roman" panose="02020603050405020304" pitchFamily="18" charset="0"/>
                <a:cs typeface="Times New Roman" panose="02020603050405020304" pitchFamily="18" charset="0"/>
              </a:rPr>
              <a:t>zahlcení:</a:t>
            </a: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vypuštění</a:t>
            </a:r>
            <a:r>
              <a:rPr lang="cs-CZ" altLang="cs-CZ" sz="1800" b="1" dirty="0">
                <a:solidFill>
                  <a:srgbClr val="307871"/>
                </a:solidFill>
                <a:latin typeface="Times New Roman" panose="02020603050405020304" pitchFamily="18" charset="0"/>
                <a:cs typeface="Times New Roman" panose="02020603050405020304" pitchFamily="18" charset="0"/>
              </a:rPr>
              <a:t>, přehlédnutí - neschopnost zpracovat některé podněty,</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chyba </a:t>
            </a:r>
            <a:r>
              <a:rPr lang="cs-CZ" altLang="cs-CZ" sz="1800" b="1" dirty="0">
                <a:solidFill>
                  <a:srgbClr val="307871"/>
                </a:solidFill>
                <a:latin typeface="Times New Roman" panose="02020603050405020304" pitchFamily="18" charset="0"/>
                <a:cs typeface="Times New Roman" panose="02020603050405020304" pitchFamily="18" charset="0"/>
              </a:rPr>
              <a:t>– některé informace nejsou zpracovány správně,</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řazení </a:t>
            </a:r>
            <a:r>
              <a:rPr lang="cs-CZ" altLang="cs-CZ" sz="1800" b="1" dirty="0">
                <a:solidFill>
                  <a:srgbClr val="307871"/>
                </a:solidFill>
                <a:latin typeface="Times New Roman" panose="02020603050405020304" pitchFamily="18" charset="0"/>
                <a:cs typeface="Times New Roman" panose="02020603050405020304" pitchFamily="18" charset="0"/>
              </a:rPr>
              <a:t>do front, sekvenční zpracování – zpracování některých informací je </a:t>
            </a:r>
            <a:r>
              <a:rPr lang="cs-CZ" altLang="cs-CZ" sz="1800" b="1" dirty="0" smtClean="0">
                <a:solidFill>
                  <a:srgbClr val="307871"/>
                </a:solidFill>
                <a:latin typeface="Times New Roman" panose="02020603050405020304" pitchFamily="18" charset="0"/>
                <a:cs typeface="Times New Roman" panose="02020603050405020304" pitchFamily="18" charset="0"/>
              </a:rPr>
              <a:t>odloženo </a:t>
            </a:r>
            <a:r>
              <a:rPr lang="cs-CZ" altLang="cs-CZ" sz="1800" b="1" dirty="0">
                <a:solidFill>
                  <a:srgbClr val="307871"/>
                </a:solidFill>
                <a:latin typeface="Times New Roman" panose="02020603050405020304" pitchFamily="18" charset="0"/>
                <a:cs typeface="Times New Roman" panose="02020603050405020304" pitchFamily="18" charset="0"/>
              </a:rPr>
              <a:t>s tím, že budou zpracovány později,</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filtrování </a:t>
            </a:r>
            <a:r>
              <a:rPr lang="cs-CZ" altLang="cs-CZ" sz="1800" b="1" dirty="0">
                <a:solidFill>
                  <a:srgbClr val="307871"/>
                </a:solidFill>
                <a:latin typeface="Times New Roman" panose="02020603050405020304" pitchFamily="18" charset="0"/>
                <a:cs typeface="Times New Roman" panose="02020603050405020304" pitchFamily="18" charset="0"/>
              </a:rPr>
              <a:t>– zpracování jen těch informací, které se jeví jako nejvyšší priorita,</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přibližování </a:t>
            </a:r>
            <a:r>
              <a:rPr lang="cs-CZ" altLang="cs-CZ" sz="1800" b="1" dirty="0">
                <a:solidFill>
                  <a:srgbClr val="307871"/>
                </a:solidFill>
                <a:latin typeface="Times New Roman" panose="02020603050405020304" pitchFamily="18" charset="0"/>
                <a:cs typeface="Times New Roman" panose="02020603050405020304" pitchFamily="18" charset="0"/>
              </a:rPr>
              <a:t>– snižování standardů rozlišování tím, že je snížena přesnost při hodnocení vstupů a odpovědí,</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rozmanité </a:t>
            </a:r>
            <a:r>
              <a:rPr lang="cs-CZ" altLang="cs-CZ" sz="1800" b="1" dirty="0">
                <a:solidFill>
                  <a:srgbClr val="307871"/>
                </a:solidFill>
                <a:latin typeface="Times New Roman" panose="02020603050405020304" pitchFamily="18" charset="0"/>
                <a:cs typeface="Times New Roman" panose="02020603050405020304" pitchFamily="18" charset="0"/>
              </a:rPr>
              <a:t>kanály – rozdělení příchozích informací na části za účelem rozdělení odpovědí,</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útěk </a:t>
            </a:r>
            <a:r>
              <a:rPr lang="cs-CZ" altLang="cs-CZ" sz="1800" b="1" dirty="0">
                <a:solidFill>
                  <a:srgbClr val="307871"/>
                </a:solidFill>
                <a:latin typeface="Times New Roman" panose="02020603050405020304" pitchFamily="18" charset="0"/>
                <a:cs typeface="Times New Roman" panose="02020603050405020304" pitchFamily="18" charset="0"/>
              </a:rPr>
              <a:t>– kompletní ignorování příchozích informací</a:t>
            </a:r>
            <a:r>
              <a:rPr lang="cs-CZ" altLang="cs-CZ" sz="1800" b="1" dirty="0" smtClean="0">
                <a:solidFill>
                  <a:srgbClr val="307871"/>
                </a:solidFill>
                <a:latin typeface="Times New Roman" panose="02020603050405020304" pitchFamily="18" charset="0"/>
                <a:cs typeface="Times New Roman" panose="02020603050405020304" pitchFamily="18" charset="0"/>
              </a:rPr>
              <a:t>.</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Informační gramotnost</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8924109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Existuje </a:t>
            </a:r>
            <a:r>
              <a:rPr lang="cs-CZ" altLang="cs-CZ" sz="1800" b="1" dirty="0">
                <a:solidFill>
                  <a:srgbClr val="307871"/>
                </a:solidFill>
                <a:latin typeface="Times New Roman" panose="02020603050405020304" pitchFamily="18" charset="0"/>
                <a:cs typeface="Times New Roman" panose="02020603050405020304" pitchFamily="18" charset="0"/>
              </a:rPr>
              <a:t>mnoho příčin přehlcení informacemi. Nejběžnějšími jsou například podle </a:t>
            </a:r>
            <a:r>
              <a:rPr lang="cs-CZ" altLang="cs-CZ" sz="1800" b="1" dirty="0" smtClean="0">
                <a:solidFill>
                  <a:srgbClr val="307871"/>
                </a:solidFill>
                <a:latin typeface="Times New Roman" panose="02020603050405020304" pitchFamily="18" charset="0"/>
                <a:cs typeface="Times New Roman" panose="02020603050405020304" pitchFamily="18" charset="0"/>
              </a:rPr>
              <a:t>Vaňka </a:t>
            </a:r>
            <a:r>
              <a:rPr lang="cs-CZ" altLang="cs-CZ" sz="1800" b="1" dirty="0">
                <a:solidFill>
                  <a:srgbClr val="307871"/>
                </a:solidFill>
                <a:latin typeface="Times New Roman" panose="02020603050405020304" pitchFamily="18" charset="0"/>
                <a:cs typeface="Times New Roman" panose="02020603050405020304" pitchFamily="18" charset="0"/>
              </a:rPr>
              <a:t>(2013) následující příčiny:</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rostoucí </a:t>
            </a:r>
            <a:r>
              <a:rPr lang="cs-CZ" altLang="cs-CZ" sz="1800" b="1" dirty="0">
                <a:solidFill>
                  <a:srgbClr val="307871"/>
                </a:solidFill>
                <a:latin typeface="Times New Roman" panose="02020603050405020304" pitchFamily="18" charset="0"/>
                <a:cs typeface="Times New Roman" panose="02020603050405020304" pitchFamily="18" charset="0"/>
              </a:rPr>
              <a:t>objem informací, který někdy nazýváme informační explozí,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problémy </a:t>
            </a:r>
            <a:r>
              <a:rPr lang="cs-CZ" altLang="cs-CZ" sz="1800" b="1" dirty="0">
                <a:solidFill>
                  <a:srgbClr val="307871"/>
                </a:solidFill>
                <a:latin typeface="Times New Roman" panose="02020603050405020304" pitchFamily="18" charset="0"/>
                <a:cs typeface="Times New Roman" panose="02020603050405020304" pitchFamily="18" charset="0"/>
              </a:rPr>
              <a:t>s tříděním informací a s hodnocením, do jaké míry jsou informace </a:t>
            </a:r>
            <a:r>
              <a:rPr lang="cs-CZ" altLang="cs-CZ" sz="1800" b="1" dirty="0" smtClean="0">
                <a:solidFill>
                  <a:srgbClr val="307871"/>
                </a:solidFill>
                <a:latin typeface="Times New Roman" panose="02020603050405020304" pitchFamily="18" charset="0"/>
                <a:cs typeface="Times New Roman" panose="02020603050405020304" pitchFamily="18" charset="0"/>
              </a:rPr>
              <a:t>užitečné</a:t>
            </a:r>
            <a:r>
              <a:rPr lang="cs-CZ"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verifikace </a:t>
            </a:r>
            <a:r>
              <a:rPr lang="cs-CZ" altLang="cs-CZ" sz="1800" b="1" dirty="0">
                <a:solidFill>
                  <a:srgbClr val="307871"/>
                </a:solidFill>
                <a:latin typeface="Times New Roman" panose="02020603050405020304" pitchFamily="18" charset="0"/>
                <a:cs typeface="Times New Roman" panose="02020603050405020304" pitchFamily="18" charset="0"/>
              </a:rPr>
              <a:t>(ověření) informací, jelikož se zvýšila dostupnost zdrojů informací a ne každý zdroj je </a:t>
            </a:r>
            <a:r>
              <a:rPr lang="cs-CZ" altLang="cs-CZ" sz="1800" b="1" dirty="0" smtClean="0">
                <a:solidFill>
                  <a:srgbClr val="307871"/>
                </a:solidFill>
                <a:latin typeface="Times New Roman" panose="02020603050405020304" pitchFamily="18" charset="0"/>
                <a:cs typeface="Times New Roman" panose="02020603050405020304" pitchFamily="18" charset="0"/>
              </a:rPr>
              <a:t>poskytuje informace </a:t>
            </a:r>
            <a:r>
              <a:rPr lang="cs-CZ" altLang="cs-CZ" sz="1800" b="1" dirty="0">
                <a:solidFill>
                  <a:srgbClr val="307871"/>
                </a:solidFill>
                <a:latin typeface="Times New Roman" panose="02020603050405020304" pitchFamily="18" charset="0"/>
                <a:cs typeface="Times New Roman" panose="02020603050405020304" pitchFamily="18" charset="0"/>
              </a:rPr>
              <a:t>pravdivé, přesné nebo </a:t>
            </a:r>
            <a:r>
              <a:rPr lang="cs-CZ" altLang="cs-CZ" sz="1800" b="1" dirty="0" smtClean="0">
                <a:solidFill>
                  <a:srgbClr val="307871"/>
                </a:solidFill>
                <a:latin typeface="Times New Roman" panose="02020603050405020304" pitchFamily="18" charset="0"/>
                <a:cs typeface="Times New Roman" panose="02020603050405020304" pitchFamily="18" charset="0"/>
              </a:rPr>
              <a:t>ověřené</a:t>
            </a:r>
            <a:r>
              <a:rPr lang="cs-CZ"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přesnost </a:t>
            </a:r>
            <a:r>
              <a:rPr lang="cs-CZ" altLang="cs-CZ" sz="1800" b="1" dirty="0">
                <a:solidFill>
                  <a:srgbClr val="307871"/>
                </a:solidFill>
                <a:latin typeface="Times New Roman" panose="02020603050405020304" pitchFamily="18" charset="0"/>
                <a:cs typeface="Times New Roman" panose="02020603050405020304" pitchFamily="18" charset="0"/>
              </a:rPr>
              <a:t>obdržených a včasnost výsledků lze hodnotit z pohledu samotného uživatele, popř. z pohledu schopností využívaného systému pro práci s </a:t>
            </a:r>
            <a:r>
              <a:rPr lang="cs-CZ" altLang="cs-CZ" sz="1800" b="1" dirty="0" smtClean="0">
                <a:solidFill>
                  <a:srgbClr val="307871"/>
                </a:solidFill>
                <a:latin typeface="Times New Roman" panose="02020603050405020304" pitchFamily="18" charset="0"/>
                <a:cs typeface="Times New Roman" panose="02020603050405020304" pitchFamily="18" charset="0"/>
              </a:rPr>
              <a:t>informacemi</a:t>
            </a:r>
            <a:r>
              <a:rPr lang="cs-CZ" altLang="cs-CZ" sz="1800" b="1" dirty="0">
                <a:solidFill>
                  <a:srgbClr val="307871"/>
                </a:solidFill>
                <a:latin typeface="Times New Roman" panose="02020603050405020304" pitchFamily="18" charset="0"/>
                <a:cs typeface="Times New Roman" panose="02020603050405020304" pitchFamily="18" charset="0"/>
              </a:rPr>
              <a:t>,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nedostatečná </a:t>
            </a:r>
            <a:r>
              <a:rPr lang="cs-CZ" altLang="cs-CZ" sz="1800" b="1" dirty="0">
                <a:solidFill>
                  <a:srgbClr val="307871"/>
                </a:solidFill>
                <a:latin typeface="Times New Roman" panose="02020603050405020304" pitchFamily="18" charset="0"/>
                <a:cs typeface="Times New Roman" panose="02020603050405020304" pitchFamily="18" charset="0"/>
              </a:rPr>
              <a:t>informační </a:t>
            </a:r>
            <a:r>
              <a:rPr lang="cs-CZ" altLang="cs-CZ" sz="1800" b="1" dirty="0" smtClean="0">
                <a:solidFill>
                  <a:srgbClr val="307871"/>
                </a:solidFill>
                <a:latin typeface="Times New Roman" panose="02020603050405020304" pitchFamily="18" charset="0"/>
                <a:cs typeface="Times New Roman" panose="02020603050405020304" pitchFamily="18" charset="0"/>
              </a:rPr>
              <a:t>gramotnost,</a:t>
            </a: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komunikace</a:t>
            </a:r>
            <a:r>
              <a:rPr lang="cs-CZ" altLang="cs-CZ" sz="1800" b="1" dirty="0">
                <a:solidFill>
                  <a:srgbClr val="307871"/>
                </a:solidFill>
                <a:latin typeface="Times New Roman" panose="02020603050405020304" pitchFamily="18" charset="0"/>
                <a:cs typeface="Times New Roman" panose="02020603050405020304" pitchFamily="18" charset="0"/>
              </a:rPr>
              <a:t>.</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Informační gramotnost</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9577171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Pojem </a:t>
            </a:r>
            <a:r>
              <a:rPr lang="cs-CZ" altLang="cs-CZ" sz="1800" b="1" dirty="0">
                <a:solidFill>
                  <a:srgbClr val="307871"/>
                </a:solidFill>
                <a:latin typeface="Times New Roman" panose="02020603050405020304" pitchFamily="18" charset="0"/>
                <a:cs typeface="Times New Roman" panose="02020603050405020304" pitchFamily="18" charset="0"/>
              </a:rPr>
              <a:t>asymetrie se vyskytuje v několika oblastech. S tímto termínem často pracují ekonomové (asymetrie informací), informatice (asymetrické šifrování), ale i vojenští stratégové (asymetrická válka). Slovo asymetrie zjednodušeně řečeno pak znamená </a:t>
            </a:r>
            <a:r>
              <a:rPr lang="cs-CZ" altLang="cs-CZ" sz="1800" b="1" dirty="0" smtClean="0">
                <a:solidFill>
                  <a:srgbClr val="307871"/>
                </a:solidFill>
                <a:latin typeface="Times New Roman" panose="02020603050405020304" pitchFamily="18" charset="0"/>
                <a:cs typeface="Times New Roman" panose="02020603050405020304" pitchFamily="18" charset="0"/>
              </a:rPr>
              <a:t>nesouměrnost </a:t>
            </a:r>
            <a:r>
              <a:rPr lang="cs-CZ" altLang="cs-CZ" sz="1800" b="1" dirty="0">
                <a:solidFill>
                  <a:srgbClr val="307871"/>
                </a:solidFill>
                <a:latin typeface="Times New Roman" panose="02020603050405020304" pitchFamily="18" charset="0"/>
                <a:cs typeface="Times New Roman" panose="02020603050405020304" pitchFamily="18" charset="0"/>
              </a:rPr>
              <a:t>a je tedy opakem symetrie a tedy souměrnosti. </a:t>
            </a: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Žák (2002</a:t>
            </a:r>
            <a:r>
              <a:rPr lang="cs-CZ" altLang="cs-CZ" sz="1800" b="1" dirty="0">
                <a:solidFill>
                  <a:srgbClr val="307871"/>
                </a:solidFill>
                <a:latin typeface="Times New Roman" panose="02020603050405020304" pitchFamily="18" charset="0"/>
                <a:cs typeface="Times New Roman" panose="02020603050405020304" pitchFamily="18" charset="0"/>
              </a:rPr>
              <a:t>) definuje asymetrickou informaci jako „ekonomickou situaci, v níž účastníci ekonomických vyjednávání (např. prodávající a </a:t>
            </a:r>
            <a:r>
              <a:rPr lang="cs-CZ" altLang="cs-CZ" sz="1800" b="1" dirty="0" smtClean="0">
                <a:solidFill>
                  <a:srgbClr val="307871"/>
                </a:solidFill>
                <a:latin typeface="Times New Roman" panose="02020603050405020304" pitchFamily="18" charset="0"/>
                <a:cs typeface="Times New Roman" panose="02020603050405020304" pitchFamily="18" charset="0"/>
              </a:rPr>
              <a:t>kupující</a:t>
            </a:r>
            <a:r>
              <a:rPr lang="cs-CZ" altLang="cs-CZ" sz="1800" b="1" dirty="0">
                <a:solidFill>
                  <a:srgbClr val="307871"/>
                </a:solidFill>
                <a:latin typeface="Times New Roman" panose="02020603050405020304" pitchFamily="18" charset="0"/>
                <a:cs typeface="Times New Roman" panose="02020603050405020304" pitchFamily="18" charset="0"/>
              </a:rPr>
              <a:t>) disponují různými informacemi. Asymetrická informace se tak stává (spolu s </a:t>
            </a:r>
            <a:r>
              <a:rPr lang="cs-CZ" altLang="cs-CZ" sz="1800" b="1" dirty="0" smtClean="0">
                <a:solidFill>
                  <a:srgbClr val="307871"/>
                </a:solidFill>
                <a:latin typeface="Times New Roman" panose="02020603050405020304" pitchFamily="18" charset="0"/>
                <a:cs typeface="Times New Roman" panose="02020603050405020304" pitchFamily="18" charset="0"/>
              </a:rPr>
              <a:t>existencí </a:t>
            </a:r>
            <a:r>
              <a:rPr lang="cs-CZ" altLang="cs-CZ" sz="1800" b="1" dirty="0">
                <a:solidFill>
                  <a:srgbClr val="307871"/>
                </a:solidFill>
                <a:latin typeface="Times New Roman" panose="02020603050405020304" pitchFamily="18" charset="0"/>
                <a:cs typeface="Times New Roman" panose="02020603050405020304" pitchFamily="18" charset="0"/>
              </a:rPr>
              <a:t>monopolu, externalit a veřejných statků) jednou z příčin selhání trhu</a:t>
            </a:r>
            <a:r>
              <a:rPr lang="cs-CZ" altLang="cs-CZ" sz="1800" b="1" dirty="0" smtClean="0">
                <a:solidFill>
                  <a:srgbClr val="307871"/>
                </a:solidFill>
                <a:latin typeface="Times New Roman" panose="02020603050405020304" pitchFamily="18" charset="0"/>
                <a:cs typeface="Times New Roman" panose="02020603050405020304" pitchFamily="18" charset="0"/>
              </a:rPr>
              <a:t>“.</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Lidé a různé instituce využívají asymetrií informací již po řadu staletí v různých </a:t>
            </a:r>
            <a:r>
              <a:rPr lang="cs-CZ" altLang="cs-CZ" sz="1800" b="1" dirty="0" smtClean="0">
                <a:solidFill>
                  <a:srgbClr val="307871"/>
                </a:solidFill>
                <a:latin typeface="Times New Roman" panose="02020603050405020304" pitchFamily="18" charset="0"/>
                <a:cs typeface="Times New Roman" panose="02020603050405020304" pitchFamily="18" charset="0"/>
              </a:rPr>
              <a:t>oborech </a:t>
            </a:r>
            <a:r>
              <a:rPr lang="cs-CZ" altLang="cs-CZ" sz="1800" b="1" dirty="0">
                <a:solidFill>
                  <a:srgbClr val="307871"/>
                </a:solidFill>
                <a:latin typeface="Times New Roman" panose="02020603050405020304" pitchFamily="18" charset="0"/>
                <a:cs typeface="Times New Roman" panose="02020603050405020304" pitchFamily="18" charset="0"/>
              </a:rPr>
              <a:t>lidské činnosti, kde je nutné získat výhodu vůči druhé straně (politika, obchod, </a:t>
            </a:r>
            <a:r>
              <a:rPr lang="cs-CZ" altLang="cs-CZ" sz="1800" b="1" dirty="0" smtClean="0">
                <a:solidFill>
                  <a:srgbClr val="307871"/>
                </a:solidFill>
                <a:latin typeface="Times New Roman" panose="02020603050405020304" pitchFamily="18" charset="0"/>
                <a:cs typeface="Times New Roman" panose="02020603050405020304" pitchFamily="18" charset="0"/>
              </a:rPr>
              <a:t>válečné </a:t>
            </a:r>
            <a:r>
              <a:rPr lang="cs-CZ" altLang="cs-CZ" sz="1800" b="1" dirty="0">
                <a:solidFill>
                  <a:srgbClr val="307871"/>
                </a:solidFill>
                <a:latin typeface="Times New Roman" panose="02020603050405020304" pitchFamily="18" charset="0"/>
                <a:cs typeface="Times New Roman" panose="02020603050405020304" pitchFamily="18" charset="0"/>
              </a:rPr>
              <a:t>konflikty, hazardní hry atd.). </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Asymetrie informace</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3781027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Vaněk </a:t>
            </a:r>
            <a:r>
              <a:rPr lang="cs-CZ" altLang="cs-CZ" sz="1800" b="1" dirty="0">
                <a:solidFill>
                  <a:srgbClr val="307871"/>
                </a:solidFill>
                <a:latin typeface="Times New Roman" panose="02020603050405020304" pitchFamily="18" charset="0"/>
                <a:cs typeface="Times New Roman" panose="02020603050405020304" pitchFamily="18" charset="0"/>
              </a:rPr>
              <a:t>(2013) uvádí, že pojem asymetrie informací znamená, že jeden účastník </a:t>
            </a:r>
            <a:r>
              <a:rPr lang="cs-CZ" altLang="cs-CZ" sz="1800" b="1" dirty="0" smtClean="0">
                <a:solidFill>
                  <a:srgbClr val="307871"/>
                </a:solidFill>
                <a:latin typeface="Times New Roman" panose="02020603050405020304" pitchFamily="18" charset="0"/>
                <a:cs typeface="Times New Roman" panose="02020603050405020304" pitchFamily="18" charset="0"/>
              </a:rPr>
              <a:t>transakce </a:t>
            </a:r>
            <a:r>
              <a:rPr lang="cs-CZ" altLang="cs-CZ" sz="1800" b="1" dirty="0">
                <a:solidFill>
                  <a:srgbClr val="307871"/>
                </a:solidFill>
                <a:latin typeface="Times New Roman" panose="02020603050405020304" pitchFamily="18" charset="0"/>
                <a:cs typeface="Times New Roman" panose="02020603050405020304" pitchFamily="18" charset="0"/>
              </a:rPr>
              <a:t>je lépe informován než druhý (protistrana). Z této definice vyplývá, že jedna strana nebo účastník má více informací, popř. má odlišné nebo lepší informace.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V </a:t>
            </a:r>
            <a:r>
              <a:rPr lang="cs-CZ" altLang="cs-CZ" sz="1800" b="1" dirty="0">
                <a:solidFill>
                  <a:srgbClr val="307871"/>
                </a:solidFill>
                <a:latin typeface="Times New Roman" panose="02020603050405020304" pitchFamily="18" charset="0"/>
                <a:cs typeface="Times New Roman" panose="02020603050405020304" pitchFamily="18" charset="0"/>
              </a:rPr>
              <a:t>praxi tato </a:t>
            </a:r>
            <a:r>
              <a:rPr lang="cs-CZ" altLang="cs-CZ" sz="1800" b="1" dirty="0" smtClean="0">
                <a:solidFill>
                  <a:srgbClr val="307871"/>
                </a:solidFill>
                <a:latin typeface="Times New Roman" panose="02020603050405020304" pitchFamily="18" charset="0"/>
                <a:cs typeface="Times New Roman" panose="02020603050405020304" pitchFamily="18" charset="0"/>
              </a:rPr>
              <a:t>skutečnost </a:t>
            </a:r>
            <a:r>
              <a:rPr lang="cs-CZ" altLang="cs-CZ" sz="1800" b="1" dirty="0">
                <a:solidFill>
                  <a:srgbClr val="307871"/>
                </a:solidFill>
                <a:latin typeface="Times New Roman" panose="02020603050405020304" pitchFamily="18" charset="0"/>
                <a:cs typeface="Times New Roman" panose="02020603050405020304" pitchFamily="18" charset="0"/>
              </a:rPr>
              <a:t>vede k tomu, že přibývá míra nejistoty při rozhodování.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Tato </a:t>
            </a:r>
            <a:r>
              <a:rPr lang="cs-CZ" altLang="cs-CZ" sz="1800" b="1" dirty="0">
                <a:solidFill>
                  <a:srgbClr val="307871"/>
                </a:solidFill>
                <a:latin typeface="Times New Roman" panose="02020603050405020304" pitchFamily="18" charset="0"/>
                <a:cs typeface="Times New Roman" panose="02020603050405020304" pitchFamily="18" charset="0"/>
              </a:rPr>
              <a:t>nejistota plyne z </a:t>
            </a:r>
            <a:r>
              <a:rPr lang="cs-CZ" altLang="cs-CZ" sz="1800" b="1" dirty="0" smtClean="0">
                <a:solidFill>
                  <a:srgbClr val="307871"/>
                </a:solidFill>
                <a:latin typeface="Times New Roman" panose="02020603050405020304" pitchFamily="18" charset="0"/>
                <a:cs typeface="Times New Roman" panose="02020603050405020304" pitchFamily="18" charset="0"/>
              </a:rPr>
              <a:t>toho</a:t>
            </a:r>
            <a:r>
              <a:rPr lang="cs-CZ" altLang="cs-CZ" sz="1800" b="1" dirty="0">
                <a:solidFill>
                  <a:srgbClr val="307871"/>
                </a:solidFill>
                <a:latin typeface="Times New Roman" panose="02020603050405020304" pitchFamily="18" charset="0"/>
                <a:cs typeface="Times New Roman" panose="02020603050405020304" pitchFamily="18" charset="0"/>
              </a:rPr>
              <a:t>, že účastníci rozhodování často nemají úplné informace o dané situaci, kterou řeší, </a:t>
            </a:r>
            <a:r>
              <a:rPr lang="cs-CZ" altLang="cs-CZ" sz="1800" b="1" dirty="0" smtClean="0">
                <a:solidFill>
                  <a:srgbClr val="307871"/>
                </a:solidFill>
                <a:latin typeface="Times New Roman" panose="02020603050405020304" pitchFamily="18" charset="0"/>
                <a:cs typeface="Times New Roman" panose="02020603050405020304" pitchFamily="18" charset="0"/>
              </a:rPr>
              <a:t>protože </a:t>
            </a:r>
            <a:r>
              <a:rPr lang="cs-CZ" altLang="cs-CZ" sz="1800" b="1" dirty="0">
                <a:solidFill>
                  <a:srgbClr val="307871"/>
                </a:solidFill>
                <a:latin typeface="Times New Roman" panose="02020603050405020304" pitchFamily="18" charset="0"/>
                <a:cs typeface="Times New Roman" panose="02020603050405020304" pitchFamily="18" charset="0"/>
              </a:rPr>
              <a:t>neznají detailní charakteristiky všech ostatních účastníků transakce, nemají informací o výsledcích předchozích transakcí nebo neznají všechny možné alternativy možného </a:t>
            </a:r>
            <a:r>
              <a:rPr lang="cs-CZ" altLang="cs-CZ" sz="1800" b="1" dirty="0" smtClean="0">
                <a:solidFill>
                  <a:srgbClr val="307871"/>
                </a:solidFill>
                <a:latin typeface="Times New Roman" panose="02020603050405020304" pitchFamily="18" charset="0"/>
                <a:cs typeface="Times New Roman" panose="02020603050405020304" pitchFamily="18" charset="0"/>
              </a:rPr>
              <a:t>postupu </a:t>
            </a:r>
            <a:r>
              <a:rPr lang="cs-CZ" altLang="cs-CZ" sz="1800" b="1" dirty="0">
                <a:solidFill>
                  <a:srgbClr val="307871"/>
                </a:solidFill>
                <a:latin typeface="Times New Roman" panose="02020603050405020304" pitchFamily="18" charset="0"/>
                <a:cs typeface="Times New Roman" panose="02020603050405020304" pitchFamily="18" charset="0"/>
              </a:rPr>
              <a:t>v daném okamžiku. </a:t>
            </a:r>
          </a:p>
        </p:txBody>
      </p:sp>
      <p:sp>
        <p:nvSpPr>
          <p:cNvPr id="6" name="Nadpis 5"/>
          <p:cNvSpPr>
            <a:spLocks noGrp="1"/>
          </p:cNvSpPr>
          <p:nvPr>
            <p:ph type="title"/>
          </p:nvPr>
        </p:nvSpPr>
        <p:spPr>
          <a:xfrm>
            <a:off x="179512" y="195486"/>
            <a:ext cx="7488832" cy="507703"/>
          </a:xfrm>
        </p:spPr>
        <p:txBody>
          <a:bodyPr/>
          <a:lstStyle/>
          <a:p>
            <a:r>
              <a:rPr lang="cs-CZ" b="1" dirty="0"/>
              <a:t>Asymetrie informace</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0243089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Informační </a:t>
            </a:r>
            <a:r>
              <a:rPr lang="cs-CZ" altLang="cs-CZ" sz="1800" b="1" dirty="0">
                <a:solidFill>
                  <a:srgbClr val="307871"/>
                </a:solidFill>
                <a:latin typeface="Times New Roman" panose="02020603050405020304" pitchFamily="18" charset="0"/>
                <a:cs typeface="Times New Roman" panose="02020603050405020304" pitchFamily="18" charset="0"/>
              </a:rPr>
              <a:t>asymetrie je jednou z příčin nerovnováhy na trhu. Moderní pojem asymetrie informací klade důraz na skutečnost, že naše informace o současném stavu trhů jsou </a:t>
            </a:r>
            <a:r>
              <a:rPr lang="cs-CZ" altLang="cs-CZ" sz="1800" b="1" dirty="0" smtClean="0">
                <a:solidFill>
                  <a:srgbClr val="307871"/>
                </a:solidFill>
                <a:latin typeface="Times New Roman" panose="02020603050405020304" pitchFamily="18" charset="0"/>
                <a:cs typeface="Times New Roman" panose="02020603050405020304" pitchFamily="18" charset="0"/>
              </a:rPr>
              <a:t>nedokonalé </a:t>
            </a:r>
            <a:r>
              <a:rPr lang="cs-CZ" altLang="cs-CZ" sz="1800" b="1" dirty="0">
                <a:solidFill>
                  <a:srgbClr val="307871"/>
                </a:solidFill>
                <a:latin typeface="Times New Roman" panose="02020603050405020304" pitchFamily="18" charset="0"/>
                <a:cs typeface="Times New Roman" panose="02020603050405020304" pitchFamily="18" charset="0"/>
              </a:rPr>
              <a:t>a zejména že se jednotlivé subjekty na trhu kvalitou svých informací významně liší, což má pro chování těchto trhů závažné důsledky.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Díky </a:t>
            </a:r>
            <a:r>
              <a:rPr lang="cs-CZ" altLang="cs-CZ" sz="1800" b="1" dirty="0">
                <a:solidFill>
                  <a:srgbClr val="307871"/>
                </a:solidFill>
                <a:latin typeface="Times New Roman" panose="02020603050405020304" pitchFamily="18" charset="0"/>
                <a:cs typeface="Times New Roman" panose="02020603050405020304" pitchFamily="18" charset="0"/>
              </a:rPr>
              <a:t>využití asymetrických </a:t>
            </a:r>
            <a:r>
              <a:rPr lang="cs-CZ" altLang="cs-CZ" sz="1800" b="1" dirty="0" smtClean="0">
                <a:solidFill>
                  <a:srgbClr val="307871"/>
                </a:solidFill>
                <a:latin typeface="Times New Roman" panose="02020603050405020304" pitchFamily="18" charset="0"/>
                <a:cs typeface="Times New Roman" panose="02020603050405020304" pitchFamily="18" charset="0"/>
              </a:rPr>
              <a:t>informací </a:t>
            </a:r>
            <a:r>
              <a:rPr lang="cs-CZ" altLang="cs-CZ" sz="1800" b="1" dirty="0">
                <a:solidFill>
                  <a:srgbClr val="307871"/>
                </a:solidFill>
                <a:latin typeface="Times New Roman" panose="02020603050405020304" pitchFamily="18" charset="0"/>
                <a:cs typeface="Times New Roman" panose="02020603050405020304" pitchFamily="18" charset="0"/>
              </a:rPr>
              <a:t>tak je možné vysvětlit chování ekonomických subjektů v jevech jako je negativní výběr, morální hazard nebo preferenci stávajících podmínek.</a:t>
            </a:r>
          </a:p>
        </p:txBody>
      </p:sp>
      <p:sp>
        <p:nvSpPr>
          <p:cNvPr id="6" name="Nadpis 5"/>
          <p:cNvSpPr>
            <a:spLocks noGrp="1"/>
          </p:cNvSpPr>
          <p:nvPr>
            <p:ph type="title"/>
          </p:nvPr>
        </p:nvSpPr>
        <p:spPr>
          <a:xfrm>
            <a:off x="179512" y="195486"/>
            <a:ext cx="7488832" cy="507703"/>
          </a:xfrm>
        </p:spPr>
        <p:txBody>
          <a:bodyPr/>
          <a:lstStyle/>
          <a:p>
            <a:r>
              <a:rPr lang="cs-CZ" b="1" dirty="0"/>
              <a:t>Asymetrie informace</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8708153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sz="1800" b="1" dirty="0"/>
              <a:t>Data, informace a znalosti ovlivňují životy nás všech, ať už se jedná o každodenní </a:t>
            </a:r>
            <a:r>
              <a:rPr lang="cs-CZ" sz="1800" b="1" dirty="0" smtClean="0"/>
              <a:t>běžné </a:t>
            </a:r>
            <a:r>
              <a:rPr lang="cs-CZ" sz="1800" b="1" dirty="0"/>
              <a:t>činnosti nebo pracovní aktivity. </a:t>
            </a:r>
            <a:endParaRPr lang="cs-CZ" sz="1800" b="1" dirty="0" smtClean="0"/>
          </a:p>
          <a:p>
            <a:pPr marL="0" indent="0" algn="just">
              <a:buNone/>
            </a:pPr>
            <a:r>
              <a:rPr lang="cs-CZ" sz="1800" b="1" dirty="0" smtClean="0"/>
              <a:t>Tato </a:t>
            </a:r>
            <a:r>
              <a:rPr lang="cs-CZ" sz="1800" b="1" dirty="0"/>
              <a:t>skutečnost je daná tím, že žijeme v informační společnosti, kde se informace staly jedním z klíčových zdrojů každé organizace. </a:t>
            </a:r>
            <a:endParaRPr lang="cs-CZ" sz="1800" b="1" dirty="0" smtClean="0"/>
          </a:p>
          <a:p>
            <a:pPr marL="0" indent="0" algn="just">
              <a:buNone/>
            </a:pPr>
            <a:r>
              <a:rPr lang="cs-CZ" sz="1800" b="1" dirty="0" smtClean="0"/>
              <a:t>Tato přednáška se </a:t>
            </a:r>
            <a:r>
              <a:rPr lang="cs-CZ" sz="1800" b="1" dirty="0"/>
              <a:t>zabývá především vztahem dat, informací a znalostí. Zmíněna bude také </a:t>
            </a:r>
            <a:r>
              <a:rPr lang="cs-CZ" sz="1800" b="1" dirty="0" smtClean="0"/>
              <a:t>problematika </a:t>
            </a:r>
            <a:r>
              <a:rPr lang="cs-CZ" sz="1800" b="1" dirty="0"/>
              <a:t>informační gramotnosti, asymetrie informací, kompletní a dokonalá informace.</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smtClean="0"/>
              <a:t>Úvod</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053519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Je možná trochu překvapující, že k asymetrii informací dochází v současnosti i přes všeobecnou dostupnost moderních technologií, které umožňují rychlý přenos informací. Informace je sice možné dohledat, ale ne vždy se to podaří v nezbytně krátkém čase a vždy existuje riziko, že informace nebudou aktuální.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Existují různé příčiny asymetrie informací. Jednou z nejvýznamnějších je cena </a:t>
            </a:r>
            <a:r>
              <a:rPr lang="cs-CZ" altLang="cs-CZ" sz="1800" b="1" dirty="0" smtClean="0">
                <a:solidFill>
                  <a:srgbClr val="307871"/>
                </a:solidFill>
                <a:latin typeface="Times New Roman" panose="02020603050405020304" pitchFamily="18" charset="0"/>
                <a:cs typeface="Times New Roman" panose="02020603050405020304" pitchFamily="18" charset="0"/>
              </a:rPr>
              <a:t>informací</a:t>
            </a:r>
            <a:r>
              <a:rPr lang="cs-CZ" altLang="cs-CZ" sz="1800" b="1" dirty="0">
                <a:solidFill>
                  <a:srgbClr val="307871"/>
                </a:solidFill>
                <a:latin typeface="Times New Roman" panose="02020603050405020304" pitchFamily="18" charset="0"/>
                <a:cs typeface="Times New Roman" panose="02020603050405020304" pitchFamily="18" charset="0"/>
              </a:rPr>
              <a:t>, protože získání informace vyžaduje určité náklady. Racionálně se chovající uživatel se pak snaží získávat pouze tolik informací, aby náklady na jejich získání nepřesáhly užitek, který tyto informace přinášejí. Jako další faktory, které se podílejí na asymetrickém </a:t>
            </a:r>
            <a:r>
              <a:rPr lang="cs-CZ" altLang="cs-CZ" sz="1800" b="1" dirty="0" smtClean="0">
                <a:solidFill>
                  <a:srgbClr val="307871"/>
                </a:solidFill>
                <a:latin typeface="Times New Roman" panose="02020603050405020304" pitchFamily="18" charset="0"/>
                <a:cs typeface="Times New Roman" panose="02020603050405020304" pitchFamily="18" charset="0"/>
              </a:rPr>
              <a:t>rozdělení </a:t>
            </a:r>
            <a:r>
              <a:rPr lang="cs-CZ" altLang="cs-CZ" sz="1800" b="1" dirty="0">
                <a:solidFill>
                  <a:srgbClr val="307871"/>
                </a:solidFill>
                <a:latin typeface="Times New Roman" panose="02020603050405020304" pitchFamily="18" charset="0"/>
                <a:cs typeface="Times New Roman" panose="02020603050405020304" pitchFamily="18" charset="0"/>
              </a:rPr>
              <a:t>informací lze uvést například kulturní nebo náboženskou rozdílnost ve vnímání </a:t>
            </a:r>
            <a:r>
              <a:rPr lang="cs-CZ" altLang="cs-CZ" sz="1800" b="1" dirty="0" smtClean="0">
                <a:solidFill>
                  <a:srgbClr val="307871"/>
                </a:solidFill>
                <a:latin typeface="Times New Roman" panose="02020603050405020304" pitchFamily="18" charset="0"/>
                <a:cs typeface="Times New Roman" panose="02020603050405020304" pitchFamily="18" charset="0"/>
              </a:rPr>
              <a:t>informací</a:t>
            </a:r>
            <a:r>
              <a:rPr lang="cs-CZ" altLang="cs-CZ" sz="1800" b="1" dirty="0">
                <a:solidFill>
                  <a:srgbClr val="307871"/>
                </a:solidFill>
                <a:latin typeface="Times New Roman" panose="02020603050405020304" pitchFamily="18" charset="0"/>
                <a:cs typeface="Times New Roman" panose="02020603050405020304" pitchFamily="18" charset="0"/>
              </a:rPr>
              <a:t>.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a:t>Asymetrie informace</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5165080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O kompletní informaci mluvíme podle Vaňka (2013) tehdy, jestliže všichni účastníci mají k dispozici stejné informace, včetně informace o všech zbývajících účastnících.</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Pojem kompletní informace se často používá např. v ekonomii nebo teorii her, kdy kompletní informace jsou jedním z nezbytných teoretických předpokladů dokonalé </a:t>
            </a:r>
            <a:r>
              <a:rPr lang="cs-CZ" altLang="cs-CZ" sz="1800" b="1" dirty="0" smtClean="0">
                <a:solidFill>
                  <a:srgbClr val="307871"/>
                </a:solidFill>
                <a:latin typeface="Times New Roman" panose="02020603050405020304" pitchFamily="18" charset="0"/>
                <a:cs typeface="Times New Roman" panose="02020603050405020304" pitchFamily="18" charset="0"/>
              </a:rPr>
              <a:t>konkurence</a:t>
            </a:r>
            <a:r>
              <a:rPr lang="cs-CZ" altLang="cs-CZ" sz="1800" b="1" dirty="0">
                <a:solidFill>
                  <a:srgbClr val="307871"/>
                </a:solidFill>
                <a:latin typeface="Times New Roman" panose="02020603050405020304" pitchFamily="18" charset="0"/>
                <a:cs typeface="Times New Roman" panose="02020603050405020304" pitchFamily="18" charset="0"/>
              </a:rPr>
              <a:t>.</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O dokonalé neboli perfektní informaci mluvíme v případě, že poskytuje stejnou úroveň informování pro všechny varianty řešení problému.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V </a:t>
            </a:r>
            <a:r>
              <a:rPr lang="cs-CZ" altLang="cs-CZ" sz="1800" b="1" dirty="0">
                <a:solidFill>
                  <a:srgbClr val="307871"/>
                </a:solidFill>
                <a:latin typeface="Times New Roman" panose="02020603050405020304" pitchFamily="18" charset="0"/>
                <a:cs typeface="Times New Roman" panose="02020603050405020304" pitchFamily="18" charset="0"/>
              </a:rPr>
              <a:t>reálném světě je většina informací nedokonalých. </a:t>
            </a:r>
          </a:p>
        </p:txBody>
      </p:sp>
      <p:sp>
        <p:nvSpPr>
          <p:cNvPr id="6" name="Nadpis 5"/>
          <p:cNvSpPr>
            <a:spLocks noGrp="1"/>
          </p:cNvSpPr>
          <p:nvPr>
            <p:ph type="title"/>
          </p:nvPr>
        </p:nvSpPr>
        <p:spPr>
          <a:xfrm>
            <a:off x="179512" y="195486"/>
            <a:ext cx="7488832" cy="507703"/>
          </a:xfrm>
        </p:spPr>
        <p:txBody>
          <a:bodyPr/>
          <a:lstStyle/>
          <a:p>
            <a:r>
              <a:rPr lang="cs-CZ" b="1" dirty="0"/>
              <a:t>Kompletní a dokonalé informace</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627070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827584" y="843558"/>
            <a:ext cx="7704856" cy="830997"/>
          </a:xfrm>
          <a:prstGeom prst="rect">
            <a:avLst/>
          </a:prstGeom>
        </p:spPr>
        <p:txBody>
          <a:bodyPr wrap="square">
            <a:spAutoFit/>
          </a:bodyPr>
          <a:lstStyle/>
          <a:p>
            <a:r>
              <a:rPr lang="cs-CZ" sz="4800" b="1" dirty="0" smtClean="0"/>
              <a:t>DĚKUJI ZA POZORNOST</a:t>
            </a:r>
            <a:endParaRPr lang="cs-CZ" sz="4800" dirty="0"/>
          </a:p>
        </p:txBody>
      </p:sp>
    </p:spTree>
    <p:extLst>
      <p:ext uri="{BB962C8B-B14F-4D97-AF65-F5344CB8AC3E}">
        <p14:creationId xmlns:p14="http://schemas.microsoft.com/office/powerpoint/2010/main" val="1578381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200800" cy="4104456"/>
          </a:xfrm>
          <a:prstGeom prst="rect">
            <a:avLst/>
          </a:prstGeom>
        </p:spPr>
        <p:txBody>
          <a:bodyPr>
            <a:noAutofit/>
          </a:bodyPr>
          <a:lstStyle/>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Definovat </a:t>
            </a:r>
            <a:r>
              <a:rPr lang="cs-CZ" altLang="cs-CZ" sz="1800" b="1" dirty="0">
                <a:solidFill>
                  <a:srgbClr val="307871"/>
                </a:solidFill>
                <a:latin typeface="Times New Roman" panose="02020603050405020304" pitchFamily="18" charset="0"/>
                <a:cs typeface="Times New Roman" panose="02020603050405020304" pitchFamily="18" charset="0"/>
              </a:rPr>
              <a:t>a naučit rozeznat rozdíly mezi daty, informacemi </a:t>
            </a:r>
            <a:r>
              <a:rPr lang="cs-CZ" altLang="cs-CZ" sz="1800" b="1" dirty="0" smtClean="0">
                <a:solidFill>
                  <a:srgbClr val="307871"/>
                </a:solidFill>
                <a:latin typeface="Times New Roman" panose="02020603050405020304" pitchFamily="18" charset="0"/>
                <a:cs typeface="Times New Roman" panose="02020603050405020304" pitchFamily="18" charset="0"/>
              </a:rPr>
              <a:t/>
            </a:r>
            <a:br>
              <a:rPr lang="cs-CZ" altLang="cs-CZ" sz="1800" b="1" dirty="0" smtClean="0">
                <a:solidFill>
                  <a:srgbClr val="307871"/>
                </a:solidFill>
                <a:latin typeface="Times New Roman" panose="02020603050405020304" pitchFamily="18" charset="0"/>
                <a:cs typeface="Times New Roman" panose="02020603050405020304" pitchFamily="18" charset="0"/>
              </a:rPr>
            </a:br>
            <a:r>
              <a:rPr lang="cs-CZ" altLang="cs-CZ" sz="1800" b="1" dirty="0" smtClean="0">
                <a:solidFill>
                  <a:srgbClr val="307871"/>
                </a:solidFill>
                <a:latin typeface="Times New Roman" panose="02020603050405020304" pitchFamily="18" charset="0"/>
                <a:cs typeface="Times New Roman" panose="02020603050405020304" pitchFamily="18" charset="0"/>
              </a:rPr>
              <a:t>a </a:t>
            </a:r>
            <a:r>
              <a:rPr lang="cs-CZ" altLang="cs-CZ" sz="1800" b="1" dirty="0">
                <a:solidFill>
                  <a:srgbClr val="307871"/>
                </a:solidFill>
                <a:latin typeface="Times New Roman" panose="02020603050405020304" pitchFamily="18" charset="0"/>
                <a:cs typeface="Times New Roman" panose="02020603050405020304" pitchFamily="18" charset="0"/>
              </a:rPr>
              <a:t>znalostmi</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Uvést</a:t>
            </a:r>
            <a:r>
              <a:rPr lang="cs-CZ" altLang="cs-CZ" sz="1800" b="1" dirty="0">
                <a:solidFill>
                  <a:srgbClr val="307871"/>
                </a:solidFill>
                <a:latin typeface="Times New Roman" panose="02020603050405020304" pitchFamily="18" charset="0"/>
                <a:cs typeface="Times New Roman" panose="02020603050405020304" pitchFamily="18" charset="0"/>
              </a:rPr>
              <a:t>, co je to informační gramotnost</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Seznámit </a:t>
            </a:r>
            <a:r>
              <a:rPr lang="cs-CZ" altLang="cs-CZ" sz="1800" b="1" dirty="0">
                <a:solidFill>
                  <a:srgbClr val="307871"/>
                </a:solidFill>
                <a:latin typeface="Times New Roman" panose="02020603050405020304" pitchFamily="18" charset="0"/>
                <a:cs typeface="Times New Roman" panose="02020603050405020304" pitchFamily="18" charset="0"/>
              </a:rPr>
              <a:t>čtenáře jaké požadavky klade informační gramotnost </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Objasnit </a:t>
            </a:r>
            <a:r>
              <a:rPr lang="cs-CZ" altLang="cs-CZ" sz="1800" b="1" dirty="0">
                <a:solidFill>
                  <a:srgbClr val="307871"/>
                </a:solidFill>
                <a:latin typeface="Times New Roman" panose="02020603050405020304" pitchFamily="18" charset="0"/>
                <a:cs typeface="Times New Roman" panose="02020603050405020304" pitchFamily="18" charset="0"/>
              </a:rPr>
              <a:t>pojem asymetrie informace a výskyt v reálném světě</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Definovat </a:t>
            </a:r>
            <a:r>
              <a:rPr lang="cs-CZ" altLang="cs-CZ" sz="1800" b="1" dirty="0">
                <a:solidFill>
                  <a:srgbClr val="307871"/>
                </a:solidFill>
                <a:latin typeface="Times New Roman" panose="02020603050405020304" pitchFamily="18" charset="0"/>
                <a:cs typeface="Times New Roman" panose="02020603050405020304" pitchFamily="18" charset="0"/>
              </a:rPr>
              <a:t>kompletní a dokonalé informace</a:t>
            </a:r>
          </a:p>
          <a:p>
            <a:pPr algn="just">
              <a:buFont typeface="Wingdings" panose="05000000000000000000" pitchFamily="2" charset="2"/>
              <a:buChar char="ü"/>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smtClean="0"/>
              <a:t>Cíle </a:t>
            </a:r>
            <a:r>
              <a:rPr lang="cs-CZ" b="1"/>
              <a:t>přednášky</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621564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sz="1800" b="1" dirty="0"/>
              <a:t>Jaký je vztah mezi daty, informacemi a znalostmi</a:t>
            </a:r>
            <a:r>
              <a:rPr lang="cs-CZ" sz="1800" b="1" dirty="0" smtClean="0"/>
              <a:t>?</a:t>
            </a:r>
          </a:p>
          <a:p>
            <a:pPr marL="0" indent="0" algn="just">
              <a:buNone/>
            </a:pPr>
            <a:r>
              <a:rPr lang="cs-CZ" sz="1800" b="1" dirty="0" smtClean="0"/>
              <a:t>Běžně </a:t>
            </a:r>
            <a:r>
              <a:rPr lang="cs-CZ" sz="1800" b="1" dirty="0"/>
              <a:t>je v literatuře všeobecně uváděn tento lineární řetězec: </a:t>
            </a:r>
            <a:endParaRPr lang="cs-CZ" sz="1800" b="1" dirty="0" smtClean="0"/>
          </a:p>
          <a:p>
            <a:pPr marL="0" indent="0" algn="just">
              <a:buNone/>
            </a:pPr>
            <a:r>
              <a:rPr lang="cs-CZ" sz="1800" b="1" dirty="0" smtClean="0"/>
              <a:t>data </a:t>
            </a:r>
            <a:r>
              <a:rPr lang="cs-CZ" sz="1800" b="1" dirty="0"/>
              <a:t>-&gt; informace -&gt; </a:t>
            </a:r>
            <a:r>
              <a:rPr lang="cs-CZ" sz="1800" b="1" dirty="0" smtClean="0"/>
              <a:t>znalosti</a:t>
            </a:r>
          </a:p>
          <a:p>
            <a:pPr marL="0" indent="0" algn="just">
              <a:buNone/>
            </a:pPr>
            <a:r>
              <a:rPr lang="cs-CZ" sz="1800" b="1" dirty="0" smtClean="0"/>
              <a:t>Z</a:t>
            </a:r>
            <a:r>
              <a:rPr lang="cs-CZ" sz="1800" b="1" dirty="0"/>
              <a:t> dat tedy vznikají informace a z informací je pak možné získávat a odvozovat znalosti. </a:t>
            </a:r>
            <a:endParaRPr lang="cs-CZ" sz="1800" b="1" dirty="0" smtClean="0"/>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smtClean="0"/>
              <a:t>Vztah mezi daty, informacemi a znalostmi</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9975437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Data obecně představují odraz určitých jevů, procesů či vlastností v rámci části </a:t>
            </a:r>
            <a:r>
              <a:rPr lang="cs-CZ" altLang="cs-CZ" sz="1800" b="1" dirty="0" smtClean="0">
                <a:solidFill>
                  <a:srgbClr val="307871"/>
                </a:solidFill>
                <a:latin typeface="Times New Roman" panose="02020603050405020304" pitchFamily="18" charset="0"/>
                <a:cs typeface="Times New Roman" panose="02020603050405020304" pitchFamily="18" charset="0"/>
              </a:rPr>
              <a:t>reálného </a:t>
            </a:r>
            <a:r>
              <a:rPr lang="cs-CZ" altLang="cs-CZ" sz="1800" b="1" dirty="0">
                <a:solidFill>
                  <a:srgbClr val="307871"/>
                </a:solidFill>
                <a:latin typeface="Times New Roman" panose="02020603050405020304" pitchFamily="18" charset="0"/>
                <a:cs typeface="Times New Roman" panose="02020603050405020304" pitchFamily="18" charset="0"/>
              </a:rPr>
              <a:t>světa.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Jedná </a:t>
            </a:r>
            <a:r>
              <a:rPr lang="cs-CZ" altLang="cs-CZ" sz="1800" b="1" dirty="0">
                <a:solidFill>
                  <a:srgbClr val="307871"/>
                </a:solidFill>
                <a:latin typeface="Times New Roman" panose="02020603050405020304" pitchFamily="18" charset="0"/>
                <a:cs typeface="Times New Roman" panose="02020603050405020304" pitchFamily="18" charset="0"/>
              </a:rPr>
              <a:t>se tedy o vyjádření určité skutečnosti a myšlenek v předepsané podobě tak, aby je bylo možné přenášet a zpracovávat.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Datové </a:t>
            </a:r>
            <a:r>
              <a:rPr lang="cs-CZ" altLang="cs-CZ" sz="1800" b="1" dirty="0">
                <a:solidFill>
                  <a:srgbClr val="307871"/>
                </a:solidFill>
                <a:latin typeface="Times New Roman" panose="02020603050405020304" pitchFamily="18" charset="0"/>
                <a:cs typeface="Times New Roman" panose="02020603050405020304" pitchFamily="18" charset="0"/>
              </a:rPr>
              <a:t>objekty mohou být podle Vaňka (2013) znakové (symbolické), rukopisy, tiskopisy, výrobní dokumentace, počítačové </a:t>
            </a:r>
            <a:r>
              <a:rPr lang="cs-CZ" altLang="cs-CZ" sz="1800" b="1" dirty="0" smtClean="0">
                <a:solidFill>
                  <a:srgbClr val="307871"/>
                </a:solidFill>
                <a:latin typeface="Times New Roman" panose="02020603050405020304" pitchFamily="18" charset="0"/>
                <a:cs typeface="Times New Roman" panose="02020603050405020304" pitchFamily="18" charset="0"/>
              </a:rPr>
              <a:t>soubory</a:t>
            </a:r>
            <a:r>
              <a:rPr lang="cs-CZ" altLang="cs-CZ" sz="1800" b="1" dirty="0">
                <a:solidFill>
                  <a:srgbClr val="307871"/>
                </a:solidFill>
                <a:latin typeface="Times New Roman" panose="02020603050405020304" pitchFamily="18" charset="0"/>
                <a:cs typeface="Times New Roman" panose="02020603050405020304" pitchFamily="18" charset="0"/>
              </a:rPr>
              <a:t>, obrazové (vizuální), technické výkresy a schémata, výtvarná díla, technické </a:t>
            </a:r>
            <a:r>
              <a:rPr lang="cs-CZ" altLang="cs-CZ" sz="1800" b="1" dirty="0" smtClean="0">
                <a:solidFill>
                  <a:srgbClr val="307871"/>
                </a:solidFill>
                <a:latin typeface="Times New Roman" panose="02020603050405020304" pitchFamily="18" charset="0"/>
                <a:cs typeface="Times New Roman" panose="02020603050405020304" pitchFamily="18" charset="0"/>
              </a:rPr>
              <a:t>prostředky</a:t>
            </a:r>
            <a:r>
              <a:rPr lang="cs-CZ" altLang="cs-CZ" sz="1800" b="1" dirty="0">
                <a:solidFill>
                  <a:srgbClr val="307871"/>
                </a:solidFill>
                <a:latin typeface="Times New Roman" panose="02020603050405020304" pitchFamily="18" charset="0"/>
                <a:cs typeface="Times New Roman" panose="02020603050405020304" pitchFamily="18" charset="0"/>
              </a:rPr>
              <a:t>, zvukové (akustické), hudební díla, záznamy řeč.</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smtClean="0"/>
              <a:t>Data</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522647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err="1">
                <a:solidFill>
                  <a:srgbClr val="307871"/>
                </a:solidFill>
                <a:latin typeface="Times New Roman" panose="02020603050405020304" pitchFamily="18" charset="0"/>
                <a:cs typeface="Times New Roman" panose="02020603050405020304" pitchFamily="18" charset="0"/>
              </a:rPr>
              <a:t>Doucek</a:t>
            </a:r>
            <a:r>
              <a:rPr lang="cs-CZ" altLang="cs-CZ" sz="1800" b="1" dirty="0">
                <a:solidFill>
                  <a:srgbClr val="307871"/>
                </a:solidFill>
                <a:latin typeface="Times New Roman" panose="02020603050405020304" pitchFamily="18" charset="0"/>
                <a:cs typeface="Times New Roman" panose="02020603050405020304" pitchFamily="18" charset="0"/>
              </a:rPr>
              <a:t> (2010) uvádí, že data jsou formalizovaný záznam lidského poznání pomocí symbolů (znaků). Podle </a:t>
            </a:r>
            <a:r>
              <a:rPr lang="cs-CZ" altLang="cs-CZ" sz="1800" b="1" dirty="0" err="1">
                <a:solidFill>
                  <a:srgbClr val="307871"/>
                </a:solidFill>
                <a:latin typeface="Times New Roman" panose="02020603050405020304" pitchFamily="18" charset="0"/>
                <a:cs typeface="Times New Roman" panose="02020603050405020304" pitchFamily="18" charset="0"/>
              </a:rPr>
              <a:t>Sklenáka</a:t>
            </a:r>
            <a:r>
              <a:rPr lang="cs-CZ" altLang="cs-CZ" sz="1800" b="1" dirty="0">
                <a:solidFill>
                  <a:srgbClr val="307871"/>
                </a:solidFill>
                <a:latin typeface="Times New Roman" panose="02020603050405020304" pitchFamily="18" charset="0"/>
                <a:cs typeface="Times New Roman" panose="02020603050405020304" pitchFamily="18" charset="0"/>
              </a:rPr>
              <a:t> (2001) jsou data základní surovinou, ze které mohou vyvstat informace. Smysluplná informace pak vzniká v procesu interpretace člověkem.</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Data lze v kontextu informačních technologií definovat jako souhrnné označení pro </a:t>
            </a:r>
            <a:r>
              <a:rPr lang="cs-CZ" altLang="cs-CZ" sz="1800" b="1" dirty="0" smtClean="0">
                <a:solidFill>
                  <a:srgbClr val="307871"/>
                </a:solidFill>
                <a:latin typeface="Times New Roman" panose="02020603050405020304" pitchFamily="18" charset="0"/>
                <a:cs typeface="Times New Roman" panose="02020603050405020304" pitchFamily="18" charset="0"/>
              </a:rPr>
              <a:t>čísla</a:t>
            </a:r>
            <a:r>
              <a:rPr lang="cs-CZ" altLang="cs-CZ" sz="1800" b="1" dirty="0">
                <a:solidFill>
                  <a:srgbClr val="307871"/>
                </a:solidFill>
                <a:latin typeface="Times New Roman" panose="02020603050405020304" pitchFamily="18" charset="0"/>
                <a:cs typeface="Times New Roman" panose="02020603050405020304" pitchFamily="18" charset="0"/>
              </a:rPr>
              <a:t>, text, zvuk, obraz a případné další vjemy v takovém formátu, že mohou být zpracovány počítačem a představují neodmyslitelný prvek informačního systému podniku.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Data se získávají zápisem, měřením nebo pozorováním, a lze je dělit na data spojitá a data atributivní. Data se využívají především k následujícím činnostem: výpočtům, analyzování a plánování. Data mohou vznikat také automaticky jako výstup z různých senzorů nebo jiných zařízení zaznamenávajících naměřené údaje. </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smtClean="0"/>
              <a:t>Data</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330606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Jedno ze základních členění rozděluje data na tyto skupiny: </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Kvantitativní </a:t>
            </a:r>
            <a:r>
              <a:rPr lang="cs-CZ" altLang="cs-CZ" sz="1800" b="1" dirty="0">
                <a:solidFill>
                  <a:srgbClr val="307871"/>
                </a:solidFill>
                <a:latin typeface="Times New Roman" panose="02020603050405020304" pitchFamily="18" charset="0"/>
                <a:cs typeface="Times New Roman" panose="02020603050405020304" pitchFamily="18" charset="0"/>
              </a:rPr>
              <a:t>– jsou to číselné charakteristiky sledovaného jevu (např. cena, množství, teplota atd.), někdy se používá pojem „tvrdá“ data</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Kvalitativní </a:t>
            </a:r>
            <a:r>
              <a:rPr lang="cs-CZ" altLang="cs-CZ" sz="1800" b="1" dirty="0">
                <a:solidFill>
                  <a:srgbClr val="307871"/>
                </a:solidFill>
                <a:latin typeface="Times New Roman" panose="02020603050405020304" pitchFamily="18" charset="0"/>
                <a:cs typeface="Times New Roman" panose="02020603050405020304" pitchFamily="18" charset="0"/>
              </a:rPr>
              <a:t>– jsou to nečíselné charakteristiky sledovaného jevu (např. </a:t>
            </a:r>
            <a:r>
              <a:rPr lang="cs-CZ" altLang="cs-CZ" sz="1800" b="1" dirty="0" smtClean="0">
                <a:solidFill>
                  <a:srgbClr val="307871"/>
                </a:solidFill>
                <a:latin typeface="Times New Roman" panose="02020603050405020304" pitchFamily="18" charset="0"/>
                <a:cs typeface="Times New Roman" panose="02020603050405020304" pitchFamily="18" charset="0"/>
              </a:rPr>
              <a:t>spokojenost </a:t>
            </a:r>
            <a:r>
              <a:rPr lang="cs-CZ" altLang="cs-CZ" sz="1800" b="1" dirty="0">
                <a:solidFill>
                  <a:srgbClr val="307871"/>
                </a:solidFill>
                <a:latin typeface="Times New Roman" panose="02020603050405020304" pitchFamily="18" charset="0"/>
                <a:cs typeface="Times New Roman" panose="02020603050405020304" pitchFamily="18" charset="0"/>
              </a:rPr>
              <a:t>zákazníka s výrobkem nebo službou), někdy se používá pojem „měkká“ </a:t>
            </a:r>
            <a:r>
              <a:rPr lang="cs-CZ" altLang="cs-CZ" sz="1800" b="1" dirty="0" smtClean="0">
                <a:solidFill>
                  <a:srgbClr val="307871"/>
                </a:solidFill>
                <a:latin typeface="Times New Roman" panose="02020603050405020304" pitchFamily="18" charset="0"/>
                <a:cs typeface="Times New Roman" panose="02020603050405020304" pitchFamily="18" charset="0"/>
              </a:rPr>
              <a:t>data</a:t>
            </a:r>
          </a:p>
          <a:p>
            <a:pPr algn="just">
              <a:buFont typeface="Wingdings" panose="05000000000000000000" pitchFamily="2" charset="2"/>
              <a:buChar char="q"/>
            </a:pP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smtClean="0"/>
              <a:t>Data</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1661052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sz="1800" b="1" dirty="0"/>
              <a:t>Kvalitativní data se člení následovně:</a:t>
            </a:r>
          </a:p>
          <a:p>
            <a:pPr lvl="0" algn="just">
              <a:buFont typeface="Wingdings" panose="05000000000000000000" pitchFamily="2" charset="2"/>
              <a:buChar char="§"/>
            </a:pPr>
            <a:r>
              <a:rPr lang="cs-CZ" sz="1800" b="1" dirty="0"/>
              <a:t>nominální proměnné</a:t>
            </a:r>
          </a:p>
          <a:p>
            <a:pPr lvl="0" algn="just">
              <a:buFont typeface="Wingdings" panose="05000000000000000000" pitchFamily="2" charset="2"/>
              <a:buChar char="§"/>
            </a:pPr>
            <a:r>
              <a:rPr lang="cs-CZ" sz="1800" b="1" dirty="0"/>
              <a:t>ordinální proměnné </a:t>
            </a:r>
            <a:endParaRPr lang="cs-CZ" sz="1800" b="1" dirty="0" smtClean="0"/>
          </a:p>
          <a:p>
            <a:pPr lvl="0" algn="just"/>
            <a:endParaRPr lang="cs-CZ" sz="1800" b="1" dirty="0"/>
          </a:p>
          <a:p>
            <a:pPr marL="0" indent="0" algn="just">
              <a:buNone/>
            </a:pPr>
            <a:r>
              <a:rPr lang="cs-CZ" sz="1800" b="1" dirty="0"/>
              <a:t>Nominální data – o dvou hodnotách nominální proměnné lze říci, zda jsou identické či odlišné (např. výrobce, model, typ…)</a:t>
            </a:r>
          </a:p>
          <a:p>
            <a:pPr marL="0" indent="0" algn="just">
              <a:buNone/>
            </a:pPr>
            <a:r>
              <a:rPr lang="cs-CZ" sz="1800" b="1" dirty="0"/>
              <a:t>Ordinální data – jako nominální, navíc u dvou hodnot ordinální proměnné můžeme určit pořadí (např. míra spokojenosti zákazníka, hodnocení kvality výrobku…)</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smtClean="0"/>
              <a:t>Data</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659301389"/>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2548</TotalTime>
  <Words>2581</Words>
  <Application>Microsoft Office PowerPoint</Application>
  <PresentationFormat>Předvádění na obrazovce (16:9)</PresentationFormat>
  <Paragraphs>245</Paragraphs>
  <Slides>32</Slides>
  <Notes>29</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32</vt:i4>
      </vt:variant>
    </vt:vector>
  </HeadingPairs>
  <TitlesOfParts>
    <vt:vector size="38" baseType="lpstr">
      <vt:lpstr>Arial</vt:lpstr>
      <vt:lpstr>Calibri</vt:lpstr>
      <vt:lpstr>Enriqueta</vt:lpstr>
      <vt:lpstr>Times New Roman</vt:lpstr>
      <vt:lpstr>Wingdings</vt:lpstr>
      <vt:lpstr>SLU</vt:lpstr>
      <vt:lpstr>Název prezentace</vt:lpstr>
      <vt:lpstr>INFORMAČNÍ MANAGEMENT</vt:lpstr>
      <vt:lpstr>Úvod</vt:lpstr>
      <vt:lpstr>Cíle přednášky</vt:lpstr>
      <vt:lpstr>Vztah mezi daty, informacemi a znalostmi</vt:lpstr>
      <vt:lpstr>Data</vt:lpstr>
      <vt:lpstr>Data</vt:lpstr>
      <vt:lpstr>Data</vt:lpstr>
      <vt:lpstr>Data</vt:lpstr>
      <vt:lpstr>Data</vt:lpstr>
      <vt:lpstr>Data</vt:lpstr>
      <vt:lpstr>Informace</vt:lpstr>
      <vt:lpstr>Informace</vt:lpstr>
      <vt:lpstr>Informace</vt:lpstr>
      <vt:lpstr>Informace</vt:lpstr>
      <vt:lpstr>Informace</vt:lpstr>
      <vt:lpstr>Informace</vt:lpstr>
      <vt:lpstr>Znalosti</vt:lpstr>
      <vt:lpstr>Znalosti</vt:lpstr>
      <vt:lpstr>Znalostní inženýrství</vt:lpstr>
      <vt:lpstr>Znalostní inženýrství</vt:lpstr>
      <vt:lpstr>Informační gramotnost</vt:lpstr>
      <vt:lpstr>Informační gramotnost</vt:lpstr>
      <vt:lpstr>Informační gramotnost</vt:lpstr>
      <vt:lpstr>Informační gramotnost</vt:lpstr>
      <vt:lpstr>Informační gramotnost</vt:lpstr>
      <vt:lpstr>Asymetrie informace</vt:lpstr>
      <vt:lpstr>Asymetrie informace</vt:lpstr>
      <vt:lpstr>Asymetrie informace</vt:lpstr>
      <vt:lpstr>Asymetrie informace</vt:lpstr>
      <vt:lpstr>Kompletní a dokonalé informace</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Dolak</cp:lastModifiedBy>
  <cp:revision>160</cp:revision>
  <dcterms:created xsi:type="dcterms:W3CDTF">2016-07-06T15:42:34Z</dcterms:created>
  <dcterms:modified xsi:type="dcterms:W3CDTF">2018-04-11T11:26:32Z</dcterms:modified>
</cp:coreProperties>
</file>