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70" r:id="rId2"/>
    <p:sldId id="263" r:id="rId3"/>
    <p:sldId id="283" r:id="rId4"/>
    <p:sldId id="287" r:id="rId5"/>
    <p:sldId id="334" r:id="rId6"/>
    <p:sldId id="335" r:id="rId7"/>
    <p:sldId id="336" r:id="rId8"/>
    <p:sldId id="338" r:id="rId9"/>
    <p:sldId id="337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8" r:id="rId19"/>
    <p:sldId id="347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9" r:id="rId28"/>
    <p:sldId id="358" r:id="rId29"/>
    <p:sldId id="357" r:id="rId30"/>
    <p:sldId id="360" r:id="rId31"/>
    <p:sldId id="361" r:id="rId32"/>
    <p:sldId id="362" r:id="rId33"/>
    <p:sldId id="363" r:id="rId34"/>
    <p:sldId id="356" r:id="rId35"/>
    <p:sldId id="364" r:id="rId36"/>
    <p:sldId id="367" r:id="rId37"/>
    <p:sldId id="366" r:id="rId38"/>
    <p:sldId id="365" r:id="rId39"/>
    <p:sldId id="368" r:id="rId40"/>
    <p:sldId id="369" r:id="rId41"/>
    <p:sldId id="266" r:id="rId4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465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853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920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872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503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722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397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67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561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505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9131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4476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0451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8757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9436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665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5599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5248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2276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474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56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9109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7422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1246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4861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083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17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8555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9004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682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556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35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6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114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007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843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MANAGEMENT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26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Očekáváné přínosy MIS lze podle Sodomky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Klčové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 shrnout do těchto 3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(návratnost investice do MIS v podobě vyšší úrovně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manažerského rozhodování a s tím souvisejícího efektivnějšího řízení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snížená nákladů, vyšší konkurenceschopnost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plynoucí z rozvoje IT infrastruktury (využívání datových skladů,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podnikových aplikací),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(plynou ze subjektivního pocitu, že se podařilo zlepšit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manažerského rozhodování díky MIS a využitím např. OLAP analýzy,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agregace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atd.).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Manažerské informační systémy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1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podporu rozhodování mají specifické funkce, které pomáhají manažerům při rozhodování. Vstupem jsou údaje z MIS a výstupem například problémové faktory a možná řešení.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podporu rozhodování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Support Systems – DSS) jsou určeny k tomu, aby manažerům pomáhaly při realizaci řídících a rozhodovacích činností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Tyto systémy umožňují srovnávat dílčí výsledky řešení s představami a podle toho ovlivňovat další průběh řešení. Důležité je, že tyto systémy poskytují uživateli nabídky řešení a případně kladením dotazů usměrňují jeho postup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podporu </a:t>
            </a:r>
            <a:r>
              <a:rPr lang="cs-CZ" b="1" dirty="0" smtClean="0"/>
              <a:t>rozhodování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6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nezbytné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přijmout skutečnost, že systémy na podporu rozhodování nenahrazují samotného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rozhodovatele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(manažera), jejich výsledkem tedy není finální rozhodnutí, ale pouze dávají vedoucím pracovníkům soubor variant, urychlují a zpřesňují výpočty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kvantifikují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potenciální rizika.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podporu </a:t>
            </a:r>
            <a:r>
              <a:rPr lang="cs-CZ" b="1" dirty="0" smtClean="0"/>
              <a:t>rozhodování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7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podporu vrcholového řízení jsou systémy pro vrcholové řízení podniku. Vstupem jsou informace o okolí podniku a výstupem je zase sumarizace informací.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„Informační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podporu vrcholového řízení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EIS) jsou specifickým typem DSS, který je určený přímo pro vrcholový management. Tyto systémy umožňující manažerům snadný přístup k relevantním informacím (interním i externím) potřebným k dosažení úspěchu v ad hoc analýzách a také umožňují efektivně monitorovat klíčové informace podniku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systémy pro podporu vrcholového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49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systémy, jak uvádí Tvrdíková (2008), vytvářejí ze základních dat operativního charakteru přísně strukturovaná a vysoce agregovaná data s vysokou vypovídací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hodnotou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Je využita také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multidimenzionalita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umožňující rychle a jednoduše vytvářet nové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data, vyhledávání zákonitostí (trendových charakteristik), indikaci odchylek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ukazatelů od plánovaných hodnot a také predikci dalšího vývoje.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systémy pro podporu vrcholového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89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informační podpory marketingu jsou nejvýznamnější následující informační systémy: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řízení vztahů se zákazníky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podpora marketingu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6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je velmi významná činnost v rámci konkurenčního boje a je tedy nutné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maximální informační podporu v této oblasti.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„Marketingový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(Marketing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MIS) zahrnuje lidi, zařízení a postupy zajišťující shromažďování, třídění, analyzování, vyhodnocování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včasnou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distribuci potřebných a přesných informací pro pracovníky, kteří činí marketingová rozhodnutí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Keller, 2013)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Marketingový informační systém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67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informační systém představuje podle Vaňka (2013) několik segmentů:</a:t>
            </a:r>
          </a:p>
          <a:p>
            <a:pPr algn="just">
              <a:buAutoNum type="arabicPeriod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systém, který obsahuje veškeré interní informace organizace.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rabicPeriod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zpravodajský systém, který shromažďuje souhrn postupů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zdrojů, které využívají manažeři pro získání informací o každodenním a očekávaném vývoji v marketingovém okolí organizace.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rabicPeriod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výzkumný systém, který zahrnuje systematické určování, sběr,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vyhodnocování informací a závěrů odpovídajících určité marketingové situaci.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Marketingový informační systém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1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nové zákazníky je někdy stejně důležité jako udržet stávající. V rámci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podpory se setkáváme se systémy pro řízení vztahů se zákazníky.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„Systém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řízení vztahů se zákazníky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Management-CRM) znamená aktivní tvorbu a udržování dlouhodobě prospěšných vztahů se zákazníky.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zákazníky je zajištěna vhodnými technologiemi, které představují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akcionáře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pro zaměstnance firmy samostatné procesy s přidanou hodnotou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Wessling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2003)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 pro řízení vztahů se zákazníky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své podstatě představuje podle Dohnala (2002) CRM myšlenkové nastavení celého podniku spolu s podnikovými procesy navrženými tak, aby oslovily a udržely zákazníky a poskytly jim kvalitní servis. Obecně řečeno zahrnuje CRM veškeré procesy, které mají přímý kontakt se zákazníkem v oblasti marketingu, obchodu a servisních aktivit.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Dohnala (2002) řízení vztahů se zákazníky zahrnuje tři složky: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(lidské zdroje),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 pro řízení vztahů se zákazníky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85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INFORMAČNÍ PODPORA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řízení výrobních a logistických procesů je standardně řešena v rámci komplexních podnikových informačních systémů typu ERP.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„Podnikový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typu ERP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ERP)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systému, jímž podnik (nebo jiná organizace) za pomoci ICT řídí a integruje všechny nebo většinu oblastí své činnosti, jako jsou plánování, zásoby, nákup, prodej, marketing, finance, personalistika, atd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podpora řízení výrobních a logistických </a:t>
            </a:r>
            <a:r>
              <a:rPr lang="cs-CZ" b="1" dirty="0" smtClean="0"/>
              <a:t>procesů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47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 se vyvinuly ze staršího softwaru určeného pro výrobní podniky, kde byly vyvíjeny v rámci jednotlivých etap takto: MRP (70. léta) -&gt; MRP II (80. léta) -&gt; ERP (90. léta).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ERP typicky pokrývá čtyři hlavní okruhy, jimiž jsou: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(někdy označeno jako ekonomika)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personalistika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logistika (v případě nevýrobních podniků jen logistika)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prodej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podpora řízení výrobních a logistických </a:t>
            </a:r>
            <a:r>
              <a:rPr lang="cs-CZ" b="1" dirty="0" smtClean="0"/>
              <a:t>procesů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komplexních ERP systémů jsou standardně dostupné následující moduly pro informační podporu řízení výrobních a logistických procesů: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řízení zásob,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nákup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příjem zboží,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údržba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jakosti,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podpora řízení výrobních a logistických </a:t>
            </a:r>
            <a:r>
              <a:rPr lang="cs-CZ" b="1" dirty="0" smtClean="0"/>
              <a:t>procesů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78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krizového řízení se opírá především o informační systém krizového řízení a jednotný systém varování a vyrozumění.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krizového řízení podle Skály (2014) představuje proces (soubor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činností) podporující informačně řídící, rozhodovací a poznávací procesy.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podpory krizového řízení je uspokojit potřebu prostřednictvím informačních nástrojů, nezbytných k výkonu činností souvisejících s krizovým řízením.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podpora krizového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8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krizového řízení zajišťuje podle Skály (2014) tyto procesy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monitorování,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varovat a informovat obyvatelstvo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vyrozumět zodpovědné pracovníky,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ukládat a udržovat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informace, 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podpory rozhodovací činnosti potřebnými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vzdělávacích a tréninkových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programů,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činností institucí a výkonných prvků začleněných do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podpora krizového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7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Jednotný systém varování a vyrozumění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Varování a vyrozumění jsou velmi důležitými momenty při řešení téměř každé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mimořádné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události. Jednotný systém varování a vyrozumění slouží k varování obyvatelstva v případě mimořádných událostí a krizových stavů. Mezi tyto události mohou patřit zejména požáry, povodně, havárie atd.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technické prostředky systému varování a vyrozumění patří především: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rotační sirény, elektronické sirény, obecní rozhlas,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telekomunikační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sítě (rádio, televize, internet),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telefony (varovné SMS).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podpora krizového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2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informační služby můžeme podle Vaňka (2003) pohlížet z různých úhlů: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institucionální, jde o instituce, zabývající se informacemi v celém jejich životním cyklu,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procesní, ve kterém informace představují podporu managementu,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marketingový, informace vystupují jako produkt uplatňující se na trhu nebo jako doplňková služba.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5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podle Vaňka (2013) cílevědomě a organizovaně zpřístupňují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informační prameny uživatelům s cílem efektivně uspokojit jejich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Vstupem je informační požadavek uživatele, výsledkem je požadovaná informace v zadané struktuře a formě. Součástí procesu velmi často také upřesnění požadavku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vyhledání informací ve vhodných zdrojích a jejich zpracování.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1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činnosti zahrnují: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akvizici,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vstupní zpracování,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uložení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fondu,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fondech,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výstupní zpracování,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vyhodnocení,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vyřazení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řada hledisek, podle kterých lze členit informační zdroje. Budou zmíněny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alespoň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z nich.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původnosti obsahu: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původní sdělení, originální dokumenty, informace jsou např. získány metodami marketingového výzkumu apod.,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informace o informacích, vycházejí z primárních zdrojů popř.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sekundárních, jsou to např. informace vytvořené pro jiné účely, ale lze je využívat pro daný účel,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terciární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souborné referáty, přehledy o dané problematice, syntetizace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6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je nezbytná v celé řada podnikových strategií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procesů. Významná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zejména pro oblast managementu a marketingu, řízení výrobních a logistických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také v rámci krizového řízení.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zaveden kvalitní a efektivní systém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podpory, pak mohou manažeři jednoduše pracovat se získanými daty, provádět vlastní analýzy a na základě interpretace výsledků těchto analýz přijímat správná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otázkách řízení a strategie podniků a institucí.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jakékoliv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velmi významné využívání všech možných dostupných informačních služeb a také efektivní komunikace pro získání informací a zpětnou vazbu vázanou na možné varianty jednotlivých rozhodnutí.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spolehlivosti a přidané hodnoty informací: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neověřované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neautorizované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ověřované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informace, důvěryhodné, seriózní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komentované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vyhodnocované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dostupnosti: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komerční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utajované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07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intervalu změny informace: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stálé (např. informace z historie, architektury apod.),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dlouhou periodou změny (např. informace o struktuře průmyslu, zemědělství, složení obyvatelstva státu, politickém systému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střední periodou změny (např. termíny dlouhodobě plánovaných akcí, ceníky, provozní doby, rozsah nabídky služeb apod.),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krátkou periodou změny (např. termíny představení, akcí, výstav a veletrhů, předpovědi počasí aj.),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neustále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měnící (např. aktuální stavy rezervací, průběh akcí, aktuální počasí v daném místě, poloha objektů atd.).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8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zdroj je podle Vaňka (2013) systém, který je reálným nebo potencionálním nositelem, zprostředkovatelem nebo šiřitelem informací, např. knihovny, databázová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informační střediska, televize, rozhlas atd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pramen je podle Vaňka (2013) prostředek komunikace tvořený nosičem (nebo i nositelem) informací, množinou na něm (v něm) fixovaných informací, např.: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(kniha, časopis), expert v nějakém oboru apod. Hranice mezi informačním zdrojem a pramenem není jednoznačná.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je podle Vaňka (2013) proces zahrnující získávání, zpracování, uchování, zprostředkování a využívání informací. Je to soubor vzájemně souvisejících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vzájemně působících činností, které přeměňují určité vstupy na výstupy. Vymezuje a vytváří vztahy a struktury mezi informačními zdroji a uživateli a jeho cílem je překonávání překážek mezi vznikem a užitím informace.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2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významnou součástí informačního procesu je předávání informací, které probíhá podle Vaňka (2013):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komunikací mezi tvůrcem (zdrojem) a uživatelem (cílem) informace (jen malá část informací),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systému, jako je např. odborná knihovna,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centrum, státní archiv, řídicí systém podniku atd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probíhá samozřejmě i opačným směrem. Uživatel informace vyprodukuje nové informace a ty pak například použije tvůrce původních informací.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/>
              <a:t>Informační služby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77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a komunikační schopnosti patří k nejdůležitějším lidským schopnostem, protože je nástrojem vzájemného předávání informací a sdílených významů mezi lidmi. V souvislosti s rozvojem techniky se objevily kromě řeči i další formy komunikace jako je např. online komunikace, mobilní komunikace,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videotelefonie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atd.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Vědecká disciplína zabývající se zkoumáním komunikačních jevů, procesů a systémů se nazývá komunikační věda. Komunikační věda definuje pojem informační řetězec, který spočívá v tom, že zdroj kóduje určité sdělení do znaků a pošle zprávu určitým přenosovým kanálem. Na druhé straně komunikace stojí příjemce, který tuto zprávu (sdělení) dekóduje a získá tak nový poznatek.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1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nastat situace, kdy příjemce nedostane stejná data, která byla odeslána zdrojem. Pak můžu dojít k chybám a nedorozuměním na základě toho, že význam zpráva (sdělení) byl pozměněn. Toto pozměnění může být způsobeno několika faktory, jako např. informační šumy, poruchy nebo bariéry.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Médium, kterým se přenáší informace, je označováno jako tzv. kanál. Technologický kanál může být např. mobilní telefon, rádio je akustický kanál.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znaků, jímž zdroj i adresát rozumí, je kód. To může být např. i systém znakové abecedy,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emotikony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světla na přechodech apod.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0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Samotné složky komunikace se dělí na: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sluchové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text a neverbální komunikace,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haptické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(dotykové neboli taktilní),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čichové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(olfaktorické).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systém představuje podle Kučerové (2007):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přenos,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předávání informace od zdroje k příjemci,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výměnu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významů (smysluplných sdělení) mezi individui prostřednictvím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symbolů.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41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komponenty představují podle Vaňka (2013):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sdělení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přenášená, popř. přijímaná,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odesílatel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kodér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encoder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překladatel informace do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kódu pro přenos,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dekodér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decoder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překladatel informace do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kódu pro příjem,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příjemce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příjemce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přenosová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cesta neboli kanál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smyslově odečitatelný způsob přenosu komunikovaného obsahu,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šum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noise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vznik rušivých vlivů v komunikačním systému způsobující úbytek či zkreslení předávané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 (feedback) - informace o výsledku komunikace, kterou příjemce zasílá zpátky zdroji.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31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se pojem komunikace chápe jako přenos informací. Komunikace probíhá především v určitém jazyce nebo také kódu.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všeobecně nezbytným základem chápání světa a našeho myšlení. Společný jazyk je nezbytný k tomu, abychom předali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 lidem nebo objektům, se kterými komunikujeme.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může být přímá (tváří v tvář) či nepřímá, zprostředkovaná komunikační či informační technologií, verbální či neverbální.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7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informační podpory managementu a marketingu,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informační podpory řízení výrobních a logistických procesů,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informační podpory krizového řízení,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informační služby, informační zdroj, informační pramen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komunikace a uvést složky komunikace.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Cíle </a:t>
            </a:r>
            <a:r>
              <a:rPr lang="cs-CZ" b="1" dirty="0" smtClean="0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označována také synonymem dorozumívání. Kromě klasické mluvené řeči a písma se používají i další systémy pro komunikaci (notový záznam hudby, chemické a matematické značky, dopravní značky, vlajková a prstová abeceda, Morseova abeceda ap.). Velkou překážkou může být v rámci celosvětové komunikace především skutečnost, že existuje cca 5000 různých jazyků, což se v praxi řeší pomocí světových jazyků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překladů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tlumočení, umělých mezinárodních jazyků nebo strojovým překladem.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Vaňka (2013) jsou významným informačním kanálem nepřímé komunikace zejména institucionalizované informační systémy (IS), vycházející ze systémové teorie a kybernetiky. IS mají vstup (příjem informace), vnitřní zpracování (informace je uskladněna a opatřena klíči pro její pozdější vyhledání) a výstup (informace je zpřístupněna uživateli).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36904" cy="507703"/>
          </a:xfrm>
        </p:spPr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77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je nezbytná v celé řada podnikových strategií a procesů.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případech se pojmu informační podpora užívá volněji. Označuje se tím nabídka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nástrojů k zajištění nebo vykonání určité činnosti (např. zpracování projektu).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„Informační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je soubor činností, podporujících informačně řídicí, rozhodovací a poznávací procesy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Informační podpora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8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informační podpory managementu jsou nejvýznamnější následující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podporu rozhodování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podporu vrcholového řízení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podpora </a:t>
            </a:r>
            <a:r>
              <a:rPr lang="cs-CZ" b="1" dirty="0" smtClean="0"/>
              <a:t>managementu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1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Manažerské informační </a:t>
            </a:r>
            <a:r>
              <a:rPr lang="cs-CZ" sz="1800" b="1" dirty="0" smtClean="0"/>
              <a:t>systémy (MIS) </a:t>
            </a:r>
            <a:r>
              <a:rPr lang="cs-CZ" sz="1800" b="1" dirty="0"/>
              <a:t>slouží pro pracovní a řídící rozhodování, využívání zdrojů a podobně. Skládá se z podsystémů pro marketing, výrobu, finance, personál a další. Vstupem jsou data v databázích a výstupem je sumarizace</a:t>
            </a:r>
            <a:r>
              <a:rPr lang="cs-CZ" sz="1800" b="1" dirty="0" smtClean="0"/>
              <a:t>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Sodomka a </a:t>
            </a:r>
            <a:r>
              <a:rPr lang="cs-CZ" sz="1800" b="1" dirty="0" err="1"/>
              <a:t>Klčová</a:t>
            </a:r>
            <a:r>
              <a:rPr lang="cs-CZ" sz="1800" b="1" dirty="0"/>
              <a:t> (2010) uvádějí, že manažerský informační systém (Management </a:t>
            </a:r>
            <a:r>
              <a:rPr lang="cs-CZ" sz="1800" b="1" dirty="0" err="1" smtClean="0"/>
              <a:t>Information</a:t>
            </a:r>
            <a:r>
              <a:rPr lang="cs-CZ" sz="1800" b="1" dirty="0" smtClean="0"/>
              <a:t> </a:t>
            </a:r>
            <a:r>
              <a:rPr lang="cs-CZ" sz="1800" b="1" dirty="0" err="1"/>
              <a:t>System</a:t>
            </a:r>
            <a:r>
              <a:rPr lang="cs-CZ" sz="1800" b="1" dirty="0"/>
              <a:t> - MIS) představuje IS/ICT podporu pro vrcholové i operativní </a:t>
            </a:r>
            <a:r>
              <a:rPr lang="cs-CZ" sz="1800" b="1" dirty="0" smtClean="0"/>
              <a:t>rozhodování</a:t>
            </a:r>
            <a:r>
              <a:rPr lang="cs-CZ" sz="1800" b="1" dirty="0"/>
              <a:t>, které může mít buď podobu sjednocených, předmětově orientovaných databází navržených za tímto účelem nebo jednoduchých analýz prováděných v databázích trans-akčních systémů.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Manažerské informační systémy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71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 neslouží pouze k podpoře strategického rozhodování, protože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dat z provozních aplikací jsou využívány také při operativní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 vyžaduje odlišný pohled na jeho zakomponování do podnikové architektury, budování i funkční požadavky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 je šířeji vymezený pojem než datový sklad, protože zastřešuje problematiku analytického zpracování dat komplexněji než datový sklad, který může být podle potřeby jeho volitelnou součástí.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Manažerské informační systémy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7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filozofie zpracování dat v rámci MIS je důležitý koncept FASMI (Fast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Multidimensional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kdy jsou nesetříděné získané údaje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následujících charakteristik: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rychlý (umožňuje kvalitní využití manažerských analýz pružně a rychle),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analytický (poskytuje potřebné analýzy),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sdílený (umožňuje sdílený výsledků v rámci celého podniku),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multidimensional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-mnohorozměrný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(umožňuje vícerozměrnou analýzu),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informační (výstupem kvalitní a správné informace).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Manažerské informační systémy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98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</TotalTime>
  <Words>3003</Words>
  <Application>Microsoft Office PowerPoint</Application>
  <PresentationFormat>Předvádění na obrazovce (16:9)</PresentationFormat>
  <Paragraphs>293</Paragraphs>
  <Slides>41</Slides>
  <Notes>38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MANAGEMENT</vt:lpstr>
      <vt:lpstr>Úvod</vt:lpstr>
      <vt:lpstr>Cíle přednášky</vt:lpstr>
      <vt:lpstr>Informační podpora </vt:lpstr>
      <vt:lpstr>Informační podpora managementu</vt:lpstr>
      <vt:lpstr>Manažerské informační systémy </vt:lpstr>
      <vt:lpstr>Manažerské informační systémy </vt:lpstr>
      <vt:lpstr>Manažerské informační systémy  </vt:lpstr>
      <vt:lpstr>Manažerské informační systémy  </vt:lpstr>
      <vt:lpstr>Systémy pro podporu rozhodování </vt:lpstr>
      <vt:lpstr>Systémy pro podporu rozhodování </vt:lpstr>
      <vt:lpstr>Informační systémy pro podporu vrcholového řízení</vt:lpstr>
      <vt:lpstr>Informační systémy pro podporu vrcholového řízení</vt:lpstr>
      <vt:lpstr>Informační podpora marketingu</vt:lpstr>
      <vt:lpstr>Marketingový informační systém</vt:lpstr>
      <vt:lpstr>Marketingový informační systém</vt:lpstr>
      <vt:lpstr>Systém pro řízení vztahů se zákazníky</vt:lpstr>
      <vt:lpstr>Systém pro řízení vztahů se zákazníky</vt:lpstr>
      <vt:lpstr>Informační podpora řízení výrobních a logistických procesů </vt:lpstr>
      <vt:lpstr>Informační podpora řízení výrobních a logistických procesů </vt:lpstr>
      <vt:lpstr>Informační podpora řízení výrobních a logistických procesů </vt:lpstr>
      <vt:lpstr>Informační podpora krizového řízení</vt:lpstr>
      <vt:lpstr>Informační podpora krizového řízení</vt:lpstr>
      <vt:lpstr>Informační podpora krizového řízení</vt:lpstr>
      <vt:lpstr>Informační služby</vt:lpstr>
      <vt:lpstr>Informační služby</vt:lpstr>
      <vt:lpstr>Informační služby</vt:lpstr>
      <vt:lpstr>Informační služby</vt:lpstr>
      <vt:lpstr>Informační služby</vt:lpstr>
      <vt:lpstr>Informační služby</vt:lpstr>
      <vt:lpstr>Informační služby</vt:lpstr>
      <vt:lpstr>Informační služby</vt:lpstr>
      <vt:lpstr>Informační služby</vt:lpstr>
      <vt:lpstr>Komunikace</vt:lpstr>
      <vt:lpstr>Komunikace</vt:lpstr>
      <vt:lpstr>Komunikace</vt:lpstr>
      <vt:lpstr>Komunikace</vt:lpstr>
      <vt:lpstr>Komunikace</vt:lpstr>
      <vt:lpstr>Komunikace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Dolak</cp:lastModifiedBy>
  <cp:revision>195</cp:revision>
  <dcterms:created xsi:type="dcterms:W3CDTF">2016-07-06T15:42:34Z</dcterms:created>
  <dcterms:modified xsi:type="dcterms:W3CDTF">2018-04-11T11:26:49Z</dcterms:modified>
</cp:coreProperties>
</file>