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362" r:id="rId2"/>
    <p:sldId id="263" r:id="rId3"/>
    <p:sldId id="283" r:id="rId4"/>
    <p:sldId id="287" r:id="rId5"/>
    <p:sldId id="334" r:id="rId6"/>
    <p:sldId id="337" r:id="rId7"/>
    <p:sldId id="336" r:id="rId8"/>
    <p:sldId id="339" r:id="rId9"/>
    <p:sldId id="340" r:id="rId10"/>
    <p:sldId id="342" r:id="rId11"/>
    <p:sldId id="343" r:id="rId12"/>
    <p:sldId id="341" r:id="rId13"/>
    <p:sldId id="345" r:id="rId14"/>
    <p:sldId id="344" r:id="rId15"/>
    <p:sldId id="347" r:id="rId16"/>
    <p:sldId id="349" r:id="rId17"/>
    <p:sldId id="348" r:id="rId18"/>
    <p:sldId id="350" r:id="rId19"/>
    <p:sldId id="338" r:id="rId20"/>
    <p:sldId id="354" r:id="rId21"/>
    <p:sldId id="355" r:id="rId22"/>
    <p:sldId id="356" r:id="rId23"/>
    <p:sldId id="357" r:id="rId24"/>
    <p:sldId id="353" r:id="rId25"/>
    <p:sldId id="358" r:id="rId26"/>
    <p:sldId id="352" r:id="rId27"/>
    <p:sldId id="359" r:id="rId28"/>
    <p:sldId id="361" r:id="rId29"/>
    <p:sldId id="360" r:id="rId30"/>
    <p:sldId id="266" r:id="rId3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5" d="100"/>
          <a:sy n="145" d="100"/>
        </p:scale>
        <p:origin x="624" y="12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11.04.2018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925833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23026696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5999801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275362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1915686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23828480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3249505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30108514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215981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5519203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2460390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2655236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6420568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19523336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38076169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9496220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4286910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41149845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8841420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15691645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27447349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3946492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8533272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16605329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36106288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8589773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610838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smtClean="0">
                <a:ln w="0"/>
                <a:solidFill>
                  <a:schemeClr val="bg1"/>
                </a:solidFill>
                <a:effectLst>
                  <a:outerShdw blurRad="38100" dist="19050" dir="2700000" algn="tl" rotWithShape="0">
                    <a:schemeClr val="dk1">
                      <a:alpha val="40000"/>
                    </a:schemeClr>
                  </a:outerShdw>
                </a:effectLst>
              </a:rPr>
              <a:t>INFORMAČNÍ MANAGEMENT</a:t>
            </a:r>
            <a:endParaRPr lang="cs-CZ" b="1" dirty="0" smtClean="0">
              <a:ln w="0"/>
              <a:solidFill>
                <a:schemeClr val="bg1"/>
              </a:solidFill>
              <a:effectLst>
                <a:outerShdw blurRad="38100" dist="19050" dir="2700000" algn="tl" rotWithShape="0">
                  <a:schemeClr val="dk1">
                    <a:alpha val="40000"/>
                  </a:schemeClr>
                </a:outerShdw>
              </a:effectLst>
            </a:endParaRP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Ing. Radim Dolák, Ph.D.</a:t>
            </a:r>
            <a:endParaRPr lang="cs-CZ" b="1" dirty="0">
              <a:ln w="0"/>
              <a:solidFill>
                <a:schemeClr val="bg1"/>
              </a:solidFill>
              <a:effectLst>
                <a:outerShdw blurRad="38100" dist="19050" dir="2700000" algn="tl" rotWithShape="0">
                  <a:schemeClr val="dk1">
                    <a:alpha val="40000"/>
                  </a:schemeClr>
                </a:outerShdw>
              </a:effectLst>
            </a:endParaRP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 xmlns:a16="http://schemas.microsoft.com/office/drawing/2014/main" val="3755197986"/>
                    </a:ext>
                  </a:extLst>
                </a:gridCol>
                <a:gridCol w="4213804">
                  <a:extLst>
                    <a:ext uri="{9D8B030D-6E8A-4147-A177-3AD203B41FA5}">
                      <a16:colId xmlns=""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 xmlns:a16="http://schemas.microsoft.com/office/drawing/2014/main"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6624445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Typy knih podle Vaňka (2013):</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monografie </a:t>
            </a:r>
            <a:r>
              <a:rPr lang="cs-CZ" altLang="cs-CZ" sz="1800" b="1" dirty="0">
                <a:solidFill>
                  <a:srgbClr val="307871"/>
                </a:solidFill>
                <a:latin typeface="Times New Roman" panose="02020603050405020304" pitchFamily="18" charset="0"/>
                <a:cs typeface="Times New Roman" panose="02020603050405020304" pitchFamily="18" charset="0"/>
              </a:rPr>
              <a:t>– publikace systematicky, všestranně a podrobně pojednávající o jednom zpravidla úzce vymezeném tématu, může být dílem jednoho nebo více autorů,</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sborník </a:t>
            </a:r>
            <a:r>
              <a:rPr lang="cs-CZ" altLang="cs-CZ" sz="1800" b="1" dirty="0">
                <a:solidFill>
                  <a:srgbClr val="307871"/>
                </a:solidFill>
                <a:latin typeface="Times New Roman" panose="02020603050405020304" pitchFamily="18" charset="0"/>
                <a:cs typeface="Times New Roman" panose="02020603050405020304" pitchFamily="18" charset="0"/>
              </a:rPr>
              <a:t>– soubor jednotlivých statí mnoha autorů, např. příspěvků z konferencí, kongresů apod.,</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učebnice </a:t>
            </a:r>
            <a:r>
              <a:rPr lang="cs-CZ" altLang="cs-CZ" sz="1800" b="1" dirty="0">
                <a:solidFill>
                  <a:srgbClr val="307871"/>
                </a:solidFill>
                <a:latin typeface="Times New Roman" panose="02020603050405020304" pitchFamily="18" charset="0"/>
                <a:cs typeface="Times New Roman" panose="02020603050405020304" pitchFamily="18" charset="0"/>
              </a:rPr>
              <a:t>– výukový materiál pro různé stupně škol,</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vysokoškolská </a:t>
            </a:r>
            <a:r>
              <a:rPr lang="cs-CZ" altLang="cs-CZ" sz="1800" b="1" dirty="0">
                <a:solidFill>
                  <a:srgbClr val="307871"/>
                </a:solidFill>
                <a:latin typeface="Times New Roman" panose="02020603050405020304" pitchFamily="18" charset="0"/>
                <a:cs typeface="Times New Roman" panose="02020603050405020304" pitchFamily="18" charset="0"/>
              </a:rPr>
              <a:t>skripta,</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příručky</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encyklopedie </a:t>
            </a:r>
            <a:r>
              <a:rPr lang="cs-CZ" altLang="cs-CZ" sz="1800" b="1" dirty="0">
                <a:solidFill>
                  <a:srgbClr val="307871"/>
                </a:solidFill>
                <a:latin typeface="Times New Roman" panose="02020603050405020304" pitchFamily="18" charset="0"/>
                <a:cs typeface="Times New Roman" panose="02020603050405020304" pitchFamily="18" charset="0"/>
              </a:rPr>
              <a:t>(naučný slovník) – abecedně nebo systematicky uspořádaný </a:t>
            </a:r>
            <a:r>
              <a:rPr lang="cs-CZ" altLang="cs-CZ" sz="1800" b="1" dirty="0" smtClean="0">
                <a:solidFill>
                  <a:srgbClr val="307871"/>
                </a:solidFill>
                <a:latin typeface="Times New Roman" panose="02020603050405020304" pitchFamily="18" charset="0"/>
                <a:cs typeface="Times New Roman" panose="02020603050405020304" pitchFamily="18" charset="0"/>
              </a:rPr>
              <a:t>výklad </a:t>
            </a:r>
            <a:r>
              <a:rPr lang="cs-CZ" altLang="cs-CZ" sz="1800" b="1" dirty="0">
                <a:solidFill>
                  <a:srgbClr val="307871"/>
                </a:solidFill>
                <a:latin typeface="Times New Roman" panose="02020603050405020304" pitchFamily="18" charset="0"/>
                <a:cs typeface="Times New Roman" panose="02020603050405020304" pitchFamily="18" charset="0"/>
              </a:rPr>
              <a:t>termínů,</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a:t>Druhy </a:t>
            </a:r>
            <a:r>
              <a:rPr lang="cs-CZ" b="1" dirty="0" smtClean="0"/>
              <a:t>dokumentů-knihy</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5436958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slovníky </a:t>
            </a:r>
            <a:r>
              <a:rPr lang="cs-CZ" altLang="cs-CZ" sz="1800" b="1" dirty="0">
                <a:solidFill>
                  <a:srgbClr val="307871"/>
                </a:solidFill>
                <a:latin typeface="Times New Roman" panose="02020603050405020304" pitchFamily="18" charset="0"/>
                <a:cs typeface="Times New Roman" panose="02020603050405020304" pitchFamily="18" charset="0"/>
              </a:rPr>
              <a:t>– jazykové (překladové), výkladové, terminologické, glosáře,</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adresáře</a:t>
            </a:r>
            <a:r>
              <a:rPr lang="cs-CZ" altLang="cs-CZ" sz="1800" b="1" dirty="0">
                <a:solidFill>
                  <a:srgbClr val="307871"/>
                </a:solidFill>
                <a:latin typeface="Times New Roman" panose="02020603050405020304" pitchFamily="18" charset="0"/>
                <a:cs typeface="Times New Roman" panose="02020603050405020304" pitchFamily="18" charset="0"/>
              </a:rPr>
              <a:t>, telefonní seznamy,</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tabulky</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průvodce</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návody</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hudebniny</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atlasy</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obrazové </a:t>
            </a:r>
            <a:r>
              <a:rPr lang="cs-CZ" altLang="cs-CZ" sz="1800" b="1" dirty="0">
                <a:solidFill>
                  <a:srgbClr val="307871"/>
                </a:solidFill>
                <a:latin typeface="Times New Roman" panose="02020603050405020304" pitchFamily="18" charset="0"/>
                <a:cs typeface="Times New Roman" panose="02020603050405020304" pitchFamily="18" charset="0"/>
              </a:rPr>
              <a:t>publikace.</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a:t>Druhy </a:t>
            </a:r>
            <a:r>
              <a:rPr lang="cs-CZ" b="1" dirty="0" smtClean="0"/>
              <a:t>dokumentů-knihy</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483086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Po knihách jsou dalšími nejznámějšími typy dokumentů bezesporu periodika a seriálové publikace, které mají velkou výhodu v tom, že obsahují velmi aktuální informace od </a:t>
            </a:r>
            <a:r>
              <a:rPr lang="cs-CZ" altLang="cs-CZ" sz="1800" b="1" dirty="0" smtClean="0">
                <a:solidFill>
                  <a:srgbClr val="307871"/>
                </a:solidFill>
                <a:latin typeface="Times New Roman" panose="02020603050405020304" pitchFamily="18" charset="0"/>
                <a:cs typeface="Times New Roman" panose="02020603050405020304" pitchFamily="18" charset="0"/>
              </a:rPr>
              <a:t>různých </a:t>
            </a:r>
            <a:r>
              <a:rPr lang="cs-CZ" altLang="cs-CZ" sz="1800" b="1" dirty="0">
                <a:solidFill>
                  <a:srgbClr val="307871"/>
                </a:solidFill>
                <a:latin typeface="Times New Roman" panose="02020603050405020304" pitchFamily="18" charset="0"/>
                <a:cs typeface="Times New Roman" panose="02020603050405020304" pitchFamily="18" charset="0"/>
              </a:rPr>
              <a:t>autorů v často tematicky zaměřených celcích. </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Periodikem, resp. periodickým tiskem se dle zákona 46/2000 Sb. (tiskový zákon) podle § 3 odstavec a) myslí: „noviny, časopisy a jiné tiskoviny vydávané pod stejným názvem, se stejným obsahovým zaměřením a v jednotné grafické úpravě nejméně dvakrát v </a:t>
            </a:r>
            <a:r>
              <a:rPr lang="cs-CZ" altLang="cs-CZ" sz="1800" b="1" dirty="0" smtClean="0">
                <a:solidFill>
                  <a:srgbClr val="307871"/>
                </a:solidFill>
                <a:latin typeface="Times New Roman" panose="02020603050405020304" pitchFamily="18" charset="0"/>
                <a:cs typeface="Times New Roman" panose="02020603050405020304" pitchFamily="18" charset="0"/>
              </a:rPr>
              <a:t>kalendářním </a:t>
            </a:r>
            <a:r>
              <a:rPr lang="cs-CZ" altLang="cs-CZ" sz="1800" b="1" dirty="0">
                <a:solidFill>
                  <a:srgbClr val="307871"/>
                </a:solidFill>
                <a:latin typeface="Times New Roman" panose="02020603050405020304" pitchFamily="18" charset="0"/>
                <a:cs typeface="Times New Roman" panose="02020603050405020304" pitchFamily="18" charset="0"/>
              </a:rPr>
              <a:t>roce“.</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Seriálová publikace je podle ČSN ISO 5127 publikace v tištěné nebo netištěné formě, vydávaná postupně po částech, obvykle s číselným nebo chronologickým označením a určená k neomezenému pokračování bez ohledu na periodicitu.</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560840" cy="507703"/>
          </a:xfrm>
        </p:spPr>
        <p:txBody>
          <a:bodyPr/>
          <a:lstStyle/>
          <a:p>
            <a:r>
              <a:rPr lang="cs-CZ" b="1" dirty="0"/>
              <a:t>Druhy </a:t>
            </a:r>
            <a:r>
              <a:rPr lang="cs-CZ" b="1" dirty="0" smtClean="0"/>
              <a:t>dokumentů-periodika</a:t>
            </a:r>
            <a:r>
              <a:rPr lang="cs-CZ" b="1" dirty="0"/>
              <a:t>, seriálové publikace</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3738427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Periodika vychází průběžně v určitých předem stanovených intervalech (periodicky) a obsahují jednotlivé články od různých autorů tematicky zaměřené v souladu s hlavní </a:t>
            </a:r>
            <a:r>
              <a:rPr lang="cs-CZ" altLang="cs-CZ" sz="1800" b="1" dirty="0" smtClean="0">
                <a:solidFill>
                  <a:srgbClr val="307871"/>
                </a:solidFill>
                <a:latin typeface="Times New Roman" panose="02020603050405020304" pitchFamily="18" charset="0"/>
                <a:cs typeface="Times New Roman" panose="02020603050405020304" pitchFamily="18" charset="0"/>
              </a:rPr>
              <a:t>orientací </a:t>
            </a:r>
            <a:r>
              <a:rPr lang="cs-CZ" altLang="cs-CZ" sz="1800" b="1" dirty="0">
                <a:solidFill>
                  <a:srgbClr val="307871"/>
                </a:solidFill>
                <a:latin typeface="Times New Roman" panose="02020603050405020304" pitchFamily="18" charset="0"/>
                <a:cs typeface="Times New Roman" panose="02020603050405020304" pitchFamily="18" charset="0"/>
              </a:rPr>
              <a:t>periodika vyjádřenou zpravidla již v jeho názvu. Z hlediska zaměření na cílové </a:t>
            </a:r>
            <a:r>
              <a:rPr lang="cs-CZ" altLang="cs-CZ" sz="1800" b="1" dirty="0" smtClean="0">
                <a:solidFill>
                  <a:srgbClr val="307871"/>
                </a:solidFill>
                <a:latin typeface="Times New Roman" panose="02020603050405020304" pitchFamily="18" charset="0"/>
                <a:cs typeface="Times New Roman" panose="02020603050405020304" pitchFamily="18" charset="0"/>
              </a:rPr>
              <a:t>čtenáře </a:t>
            </a:r>
            <a:r>
              <a:rPr lang="cs-CZ" altLang="cs-CZ" sz="1800" b="1" dirty="0">
                <a:solidFill>
                  <a:srgbClr val="307871"/>
                </a:solidFill>
                <a:latin typeface="Times New Roman" panose="02020603050405020304" pitchFamily="18" charset="0"/>
                <a:cs typeface="Times New Roman" panose="02020603050405020304" pitchFamily="18" charset="0"/>
              </a:rPr>
              <a:t>bývá periodikum určeno buď širšímu okruhu čtenářů, nebo čtenářům preferujícím určité dané téma.</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Mezi nejznámější periodika patří:</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noviny </a:t>
            </a:r>
            <a:r>
              <a:rPr lang="cs-CZ" altLang="cs-CZ" sz="1800" b="1" dirty="0">
                <a:solidFill>
                  <a:srgbClr val="307871"/>
                </a:solidFill>
                <a:latin typeface="Times New Roman" panose="02020603050405020304" pitchFamily="18" charset="0"/>
                <a:cs typeface="Times New Roman" panose="02020603050405020304" pitchFamily="18" charset="0"/>
              </a:rPr>
              <a:t>- obsahují aktuální informace, jejich periodicita je zpravidla 1 den až 1 týden,</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časopisy </a:t>
            </a:r>
            <a:r>
              <a:rPr lang="cs-CZ" altLang="cs-CZ" sz="1800" b="1" dirty="0">
                <a:solidFill>
                  <a:srgbClr val="307871"/>
                </a:solidFill>
                <a:latin typeface="Times New Roman" panose="02020603050405020304" pitchFamily="18" charset="0"/>
                <a:cs typeface="Times New Roman" panose="02020603050405020304" pitchFamily="18" charset="0"/>
              </a:rPr>
              <a:t>- vychází s periodicitou 1 týden až půl roku,</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ročenky </a:t>
            </a:r>
            <a:r>
              <a:rPr lang="cs-CZ" altLang="cs-CZ" sz="1800" b="1" dirty="0">
                <a:solidFill>
                  <a:srgbClr val="307871"/>
                </a:solidFill>
                <a:latin typeface="Times New Roman" panose="02020603050405020304" pitchFamily="18" charset="0"/>
                <a:cs typeface="Times New Roman" panose="02020603050405020304" pitchFamily="18" charset="0"/>
              </a:rPr>
              <a:t>- vychází jednou za rok.</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560840" cy="507703"/>
          </a:xfrm>
        </p:spPr>
        <p:txBody>
          <a:bodyPr/>
          <a:lstStyle/>
          <a:p>
            <a:r>
              <a:rPr lang="cs-CZ" b="1" dirty="0"/>
              <a:t>Druhy </a:t>
            </a:r>
            <a:r>
              <a:rPr lang="cs-CZ" b="1" dirty="0" smtClean="0"/>
              <a:t>dokumentů-periodika</a:t>
            </a:r>
            <a:r>
              <a:rPr lang="cs-CZ" b="1" dirty="0"/>
              <a:t>, seriálové publikace</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6682778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Do </a:t>
            </a:r>
            <a:r>
              <a:rPr lang="cs-CZ" altLang="cs-CZ" sz="1800" b="1" dirty="0">
                <a:solidFill>
                  <a:srgbClr val="307871"/>
                </a:solidFill>
                <a:latin typeface="Times New Roman" panose="02020603050405020304" pitchFamily="18" charset="0"/>
                <a:cs typeface="Times New Roman" panose="02020603050405020304" pitchFamily="18" charset="0"/>
              </a:rPr>
              <a:t>speciální literatury se řadí normy, patenty a také firemní literatura.</a:t>
            </a: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Normy </a:t>
            </a:r>
            <a:r>
              <a:rPr lang="cs-CZ" altLang="cs-CZ" sz="1800" b="1" dirty="0">
                <a:solidFill>
                  <a:srgbClr val="307871"/>
                </a:solidFill>
                <a:latin typeface="Times New Roman" panose="02020603050405020304" pitchFamily="18" charset="0"/>
                <a:cs typeface="Times New Roman" panose="02020603050405020304" pitchFamily="18" charset="0"/>
              </a:rPr>
              <a:t>lze definovat jako určité dohody obsahující technické specifikace a další </a:t>
            </a:r>
            <a:r>
              <a:rPr lang="cs-CZ" altLang="cs-CZ" sz="1800" b="1" dirty="0" smtClean="0">
                <a:solidFill>
                  <a:srgbClr val="307871"/>
                </a:solidFill>
                <a:latin typeface="Times New Roman" panose="02020603050405020304" pitchFamily="18" charset="0"/>
                <a:cs typeface="Times New Roman" panose="02020603050405020304" pitchFamily="18" charset="0"/>
              </a:rPr>
              <a:t>kritéria </a:t>
            </a:r>
            <a:r>
              <a:rPr lang="cs-CZ" altLang="cs-CZ" sz="1800" b="1" dirty="0">
                <a:solidFill>
                  <a:srgbClr val="307871"/>
                </a:solidFill>
                <a:latin typeface="Times New Roman" panose="02020603050405020304" pitchFamily="18" charset="0"/>
                <a:cs typeface="Times New Roman" panose="02020603050405020304" pitchFamily="18" charset="0"/>
              </a:rPr>
              <a:t>pro různé materiály, výrobky, postupy a služby tak, aby vyhovovaly danému účelu. Jedná se o kvalifikovaná doporučení, jejichž používání je dobrovolné. </a:t>
            </a: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Patenty </a:t>
            </a:r>
            <a:r>
              <a:rPr lang="cs-CZ" altLang="cs-CZ" sz="1800" b="1" dirty="0">
                <a:solidFill>
                  <a:srgbClr val="307871"/>
                </a:solidFill>
                <a:latin typeface="Times New Roman" panose="02020603050405020304" pitchFamily="18" charset="0"/>
                <a:cs typeface="Times New Roman" panose="02020603050405020304" pitchFamily="18" charset="0"/>
              </a:rPr>
              <a:t>jsou dokumenty, které byly vytvořeny v souvislosti s přihlašováním vynálezů, objevů, průmyslových vzorů a ochranných známek a s udělováním patentů, autorských osvědčení atd. Patří sem například patentové dokumenty, autorská osvědčení, průmyslové a užitné vzory nebo osvědčení k nim, ochranné známky, zveřejněné přihlášky atd.</a:t>
            </a: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Patent </a:t>
            </a:r>
            <a:r>
              <a:rPr lang="cs-CZ" altLang="cs-CZ" sz="1800" b="1" dirty="0">
                <a:solidFill>
                  <a:srgbClr val="307871"/>
                </a:solidFill>
                <a:latin typeface="Times New Roman" panose="02020603050405020304" pitchFamily="18" charset="0"/>
                <a:cs typeface="Times New Roman" panose="02020603050405020304" pitchFamily="18" charset="0"/>
              </a:rPr>
              <a:t>je pak podle ČSN ISO 690 patentový dokument, ve kterém je oficiálně </a:t>
            </a:r>
            <a:r>
              <a:rPr lang="cs-CZ" altLang="cs-CZ" sz="1800" b="1" dirty="0" smtClean="0">
                <a:solidFill>
                  <a:srgbClr val="307871"/>
                </a:solidFill>
                <a:latin typeface="Times New Roman" panose="02020603050405020304" pitchFamily="18" charset="0"/>
                <a:cs typeface="Times New Roman" panose="02020603050405020304" pitchFamily="18" charset="0"/>
              </a:rPr>
              <a:t>publikovaná </a:t>
            </a:r>
            <a:r>
              <a:rPr lang="cs-CZ" altLang="cs-CZ" sz="1800" b="1" dirty="0">
                <a:solidFill>
                  <a:srgbClr val="307871"/>
                </a:solidFill>
                <a:latin typeface="Times New Roman" panose="02020603050405020304" pitchFamily="18" charset="0"/>
                <a:cs typeface="Times New Roman" panose="02020603050405020304" pitchFamily="18" charset="0"/>
              </a:rPr>
              <a:t>specifikace definující vynález, používaná k získání nebo uplatnění patentových práv. </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Posledním druhem speciální literatury je firemní literatura, která zahrnuje např. </a:t>
            </a:r>
            <a:r>
              <a:rPr lang="cs-CZ" altLang="cs-CZ" sz="1800" b="1" dirty="0" err="1">
                <a:solidFill>
                  <a:srgbClr val="307871"/>
                </a:solidFill>
                <a:latin typeface="Times New Roman" panose="02020603050405020304" pitchFamily="18" charset="0"/>
                <a:cs typeface="Times New Roman" panose="02020603050405020304" pitchFamily="18" charset="0"/>
              </a:rPr>
              <a:t>adresá-ře</a:t>
            </a:r>
            <a:r>
              <a:rPr lang="cs-CZ" altLang="cs-CZ" sz="1800" b="1" dirty="0">
                <a:solidFill>
                  <a:srgbClr val="307871"/>
                </a:solidFill>
                <a:latin typeface="Times New Roman" panose="02020603050405020304" pitchFamily="18" charset="0"/>
                <a:cs typeface="Times New Roman" panose="02020603050405020304" pitchFamily="18" charset="0"/>
              </a:rPr>
              <a:t>, katalogy veletrhů a výstav, katalogy s výrobními programy firem, firemní časopisy a také výroční zprávy.</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Firemní literatura zahrnuje ty materiály, které vydávají podniky, obchodní organizace a společnosti, aby informovaly veřejnost o svých výrobcích, službách nebo činnosti.</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560840" cy="507703"/>
          </a:xfrm>
        </p:spPr>
        <p:txBody>
          <a:bodyPr/>
          <a:lstStyle/>
          <a:p>
            <a:r>
              <a:rPr lang="cs-CZ" b="1" dirty="0"/>
              <a:t>Druhy dokumentů-speciální literatura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4649560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Posledním </a:t>
            </a:r>
            <a:r>
              <a:rPr lang="cs-CZ" altLang="cs-CZ" sz="1800" b="1" dirty="0">
                <a:solidFill>
                  <a:srgbClr val="307871"/>
                </a:solidFill>
                <a:latin typeface="Times New Roman" panose="02020603050405020304" pitchFamily="18" charset="0"/>
                <a:cs typeface="Times New Roman" panose="02020603050405020304" pitchFamily="18" charset="0"/>
              </a:rPr>
              <a:t>druhem speciální literatury je firemní literatura, která zahrnuje např. </a:t>
            </a:r>
            <a:r>
              <a:rPr lang="cs-CZ" altLang="cs-CZ" sz="1800" b="1" dirty="0" smtClean="0">
                <a:solidFill>
                  <a:srgbClr val="307871"/>
                </a:solidFill>
                <a:latin typeface="Times New Roman" panose="02020603050405020304" pitchFamily="18" charset="0"/>
                <a:cs typeface="Times New Roman" panose="02020603050405020304" pitchFamily="18" charset="0"/>
              </a:rPr>
              <a:t>adresáře</a:t>
            </a:r>
            <a:r>
              <a:rPr lang="cs-CZ" altLang="cs-CZ" sz="1800" b="1" dirty="0">
                <a:solidFill>
                  <a:srgbClr val="307871"/>
                </a:solidFill>
                <a:latin typeface="Times New Roman" panose="02020603050405020304" pitchFamily="18" charset="0"/>
                <a:cs typeface="Times New Roman" panose="02020603050405020304" pitchFamily="18" charset="0"/>
              </a:rPr>
              <a:t>, katalogy veletrhů a výstav, katalogy s výrobními programy firem, firemní časopisy a také výroční zprávy.</a:t>
            </a: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Firemní </a:t>
            </a:r>
            <a:r>
              <a:rPr lang="cs-CZ" altLang="cs-CZ" sz="1800" b="1" dirty="0">
                <a:solidFill>
                  <a:srgbClr val="307871"/>
                </a:solidFill>
                <a:latin typeface="Times New Roman" panose="02020603050405020304" pitchFamily="18" charset="0"/>
                <a:cs typeface="Times New Roman" panose="02020603050405020304" pitchFamily="18" charset="0"/>
              </a:rPr>
              <a:t>literatura zahrnuje ty materiály, které vydávají podniky, obchodní organizace a společnosti, aby informovaly veřejnost o svých výrobcích, službách nebo činnosti.</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560840" cy="507703"/>
          </a:xfrm>
        </p:spPr>
        <p:txBody>
          <a:bodyPr/>
          <a:lstStyle/>
          <a:p>
            <a:r>
              <a:rPr lang="cs-CZ" b="1" dirty="0"/>
              <a:t>Druhy dokumentů-speciální literatura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4618324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730994"/>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Za </a:t>
            </a:r>
            <a:r>
              <a:rPr lang="cs-CZ" altLang="cs-CZ" sz="1800" b="1" dirty="0">
                <a:solidFill>
                  <a:srgbClr val="307871"/>
                </a:solidFill>
                <a:latin typeface="Times New Roman" panose="02020603050405020304" pitchFamily="18" charset="0"/>
                <a:cs typeface="Times New Roman" panose="02020603050405020304" pitchFamily="18" charset="0"/>
              </a:rPr>
              <a:t>šedou literaturu jsou považovány dokumenty, které není možné získat v běžné </a:t>
            </a:r>
            <a:r>
              <a:rPr lang="cs-CZ" altLang="cs-CZ" sz="1800" b="1" dirty="0" smtClean="0">
                <a:solidFill>
                  <a:srgbClr val="307871"/>
                </a:solidFill>
                <a:latin typeface="Times New Roman" panose="02020603050405020304" pitchFamily="18" charset="0"/>
                <a:cs typeface="Times New Roman" panose="02020603050405020304" pitchFamily="18" charset="0"/>
              </a:rPr>
              <a:t>distribuční </a:t>
            </a:r>
            <a:r>
              <a:rPr lang="cs-CZ" altLang="cs-CZ" sz="1800" b="1" dirty="0">
                <a:solidFill>
                  <a:srgbClr val="307871"/>
                </a:solidFill>
                <a:latin typeface="Times New Roman" panose="02020603050405020304" pitchFamily="18" charset="0"/>
                <a:cs typeface="Times New Roman" panose="02020603050405020304" pitchFamily="18" charset="0"/>
              </a:rPr>
              <a:t>síti, tedy například prostřednictvím knižního </a:t>
            </a:r>
            <a:r>
              <a:rPr lang="cs-CZ" altLang="cs-CZ" sz="1800" b="1" dirty="0" smtClean="0">
                <a:solidFill>
                  <a:srgbClr val="307871"/>
                </a:solidFill>
                <a:latin typeface="Times New Roman" panose="02020603050405020304" pitchFamily="18" charset="0"/>
                <a:cs typeface="Times New Roman" panose="02020603050405020304" pitchFamily="18" charset="0"/>
              </a:rPr>
              <a:t>trhu. Díky </a:t>
            </a:r>
            <a:r>
              <a:rPr lang="cs-CZ" altLang="cs-CZ" sz="1800" b="1" dirty="0">
                <a:solidFill>
                  <a:srgbClr val="307871"/>
                </a:solidFill>
                <a:latin typeface="Times New Roman" panose="02020603050405020304" pitchFamily="18" charset="0"/>
                <a:cs typeface="Times New Roman" panose="02020603050405020304" pitchFamily="18" charset="0"/>
              </a:rPr>
              <a:t>rozvoji moderních </a:t>
            </a:r>
            <a:r>
              <a:rPr lang="cs-CZ" altLang="cs-CZ" sz="1800" b="1" dirty="0" smtClean="0">
                <a:solidFill>
                  <a:srgbClr val="307871"/>
                </a:solidFill>
                <a:latin typeface="Times New Roman" panose="02020603050405020304" pitchFamily="18" charset="0"/>
                <a:cs typeface="Times New Roman" panose="02020603050405020304" pitchFamily="18" charset="0"/>
              </a:rPr>
              <a:t>informačních </a:t>
            </a:r>
            <a:r>
              <a:rPr lang="cs-CZ" altLang="cs-CZ" sz="1800" b="1" dirty="0">
                <a:solidFill>
                  <a:srgbClr val="307871"/>
                </a:solidFill>
                <a:latin typeface="Times New Roman" panose="02020603050405020304" pitchFamily="18" charset="0"/>
                <a:cs typeface="Times New Roman" panose="02020603050405020304" pitchFamily="18" charset="0"/>
              </a:rPr>
              <a:t>technologií jsou ale dostupné. Jsou publikovány také nebo jen elektronicky a </a:t>
            </a:r>
            <a:r>
              <a:rPr lang="cs-CZ" altLang="cs-CZ" sz="1800" b="1" dirty="0" smtClean="0">
                <a:solidFill>
                  <a:srgbClr val="307871"/>
                </a:solidFill>
                <a:latin typeface="Times New Roman" panose="02020603050405020304" pitchFamily="18" charset="0"/>
                <a:cs typeface="Times New Roman" panose="02020603050405020304" pitchFamily="18" charset="0"/>
              </a:rPr>
              <a:t>často </a:t>
            </a:r>
            <a:r>
              <a:rPr lang="cs-CZ" altLang="cs-CZ" sz="1800" b="1" dirty="0">
                <a:solidFill>
                  <a:srgbClr val="307871"/>
                </a:solidFill>
                <a:latin typeface="Times New Roman" panose="02020603050405020304" pitchFamily="18" charset="0"/>
                <a:cs typeface="Times New Roman" panose="02020603050405020304" pitchFamily="18" charset="0"/>
              </a:rPr>
              <a:t>zpřístupňovány bez omezení všem uživatelům.</a:t>
            </a: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Vysokoškolské </a:t>
            </a:r>
            <a:r>
              <a:rPr lang="cs-CZ" altLang="cs-CZ" sz="1800" b="1" dirty="0">
                <a:solidFill>
                  <a:srgbClr val="307871"/>
                </a:solidFill>
                <a:latin typeface="Times New Roman" panose="02020603050405020304" pitchFamily="18" charset="0"/>
                <a:cs typeface="Times New Roman" panose="02020603050405020304" pitchFamily="18" charset="0"/>
              </a:rPr>
              <a:t>kvalifikační práce, což jsou jednotlivcem zpracované odborné písemné práce, jež jsou základem pro získání vysokoškolské kvalifikace, akademického titulu nebo vědecko-pedagogické </a:t>
            </a:r>
            <a:r>
              <a:rPr lang="cs-CZ" altLang="cs-CZ" sz="1800" b="1" dirty="0" smtClean="0">
                <a:solidFill>
                  <a:srgbClr val="307871"/>
                </a:solidFill>
                <a:latin typeface="Times New Roman" panose="02020603050405020304" pitchFamily="18" charset="0"/>
                <a:cs typeface="Times New Roman" panose="02020603050405020304" pitchFamily="18" charset="0"/>
              </a:rPr>
              <a:t>hodnosti:</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bakalářské práce,</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diplomové </a:t>
            </a:r>
            <a:r>
              <a:rPr lang="cs-CZ" altLang="cs-CZ" sz="1800" b="1" dirty="0">
                <a:solidFill>
                  <a:srgbClr val="307871"/>
                </a:solidFill>
                <a:latin typeface="Times New Roman" panose="02020603050405020304" pitchFamily="18" charset="0"/>
                <a:cs typeface="Times New Roman" panose="02020603050405020304" pitchFamily="18" charset="0"/>
              </a:rPr>
              <a:t>práce,</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rigorózní </a:t>
            </a:r>
            <a:r>
              <a:rPr lang="cs-CZ" altLang="cs-CZ" sz="1800" b="1" dirty="0">
                <a:solidFill>
                  <a:srgbClr val="307871"/>
                </a:solidFill>
                <a:latin typeface="Times New Roman" panose="02020603050405020304" pitchFamily="18" charset="0"/>
                <a:cs typeface="Times New Roman" panose="02020603050405020304" pitchFamily="18" charset="0"/>
              </a:rPr>
              <a:t>práce,</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disertační </a:t>
            </a:r>
            <a:r>
              <a:rPr lang="cs-CZ" altLang="cs-CZ" sz="1800" b="1" dirty="0">
                <a:solidFill>
                  <a:srgbClr val="307871"/>
                </a:solidFill>
                <a:latin typeface="Times New Roman" panose="02020603050405020304" pitchFamily="18" charset="0"/>
                <a:cs typeface="Times New Roman" panose="02020603050405020304" pitchFamily="18" charset="0"/>
              </a:rPr>
              <a:t>(doktorské) práce,</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habilitační </a:t>
            </a:r>
            <a:r>
              <a:rPr lang="cs-CZ" altLang="cs-CZ" sz="1800" b="1" dirty="0">
                <a:solidFill>
                  <a:srgbClr val="307871"/>
                </a:solidFill>
                <a:latin typeface="Times New Roman" panose="02020603050405020304" pitchFamily="18" charset="0"/>
                <a:cs typeface="Times New Roman" panose="02020603050405020304" pitchFamily="18" charset="0"/>
              </a:rPr>
              <a:t>práce.</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560840" cy="507703"/>
          </a:xfrm>
        </p:spPr>
        <p:txBody>
          <a:bodyPr/>
          <a:lstStyle/>
          <a:p>
            <a:r>
              <a:rPr lang="cs-CZ" b="1" dirty="0"/>
              <a:t>Druhy </a:t>
            </a:r>
            <a:r>
              <a:rPr lang="cs-CZ" b="1" dirty="0" smtClean="0"/>
              <a:t>dokumentů-šedá literatura</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3145585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Výzkumné </a:t>
            </a:r>
            <a:r>
              <a:rPr lang="cs-CZ" altLang="cs-CZ" sz="1800" b="1" dirty="0">
                <a:solidFill>
                  <a:srgbClr val="307871"/>
                </a:solidFill>
                <a:latin typeface="Times New Roman" panose="02020603050405020304" pitchFamily="18" charset="0"/>
                <a:cs typeface="Times New Roman" panose="02020603050405020304" pitchFamily="18" charset="0"/>
              </a:rPr>
              <a:t>zprávy obsahují informace o výsledcích řešení zadaného výzkumného </a:t>
            </a:r>
            <a:r>
              <a:rPr lang="cs-CZ" altLang="cs-CZ" sz="1800" b="1" dirty="0" smtClean="0">
                <a:solidFill>
                  <a:srgbClr val="307871"/>
                </a:solidFill>
                <a:latin typeface="Times New Roman" panose="02020603050405020304" pitchFamily="18" charset="0"/>
                <a:cs typeface="Times New Roman" panose="02020603050405020304" pitchFamily="18" charset="0"/>
              </a:rPr>
              <a:t>úkolu</a:t>
            </a:r>
            <a:r>
              <a:rPr lang="cs-CZ" altLang="cs-CZ" sz="1800" b="1" dirty="0">
                <a:solidFill>
                  <a:srgbClr val="307871"/>
                </a:solidFill>
                <a:latin typeface="Times New Roman" panose="02020603050405020304" pitchFamily="18" charset="0"/>
                <a:cs typeface="Times New Roman" panose="02020603050405020304" pitchFamily="18" charset="0"/>
              </a:rPr>
              <a:t>.</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Technické zprávy obsahují podklady pro výrobu, informace o výsledcích zkušebního provozu, </a:t>
            </a:r>
            <a:r>
              <a:rPr lang="cs-CZ" altLang="cs-CZ" sz="1800" b="1" dirty="0" err="1" smtClean="0">
                <a:solidFill>
                  <a:srgbClr val="307871"/>
                </a:solidFill>
                <a:latin typeface="Times New Roman" panose="02020603050405020304" pitchFamily="18" charset="0"/>
                <a:cs typeface="Times New Roman" panose="02020603050405020304" pitchFamily="18" charset="0"/>
              </a:rPr>
              <a:t>technicko</a:t>
            </a:r>
            <a:r>
              <a:rPr lang="cs-CZ" altLang="cs-CZ" sz="1800" b="1" dirty="0" smtClean="0">
                <a:solidFill>
                  <a:srgbClr val="307871"/>
                </a:solidFill>
                <a:latin typeface="Times New Roman" panose="02020603050405020304" pitchFamily="18" charset="0"/>
                <a:cs typeface="Times New Roman" panose="02020603050405020304" pitchFamily="18" charset="0"/>
              </a:rPr>
              <a:t> - ekonomické </a:t>
            </a:r>
            <a:r>
              <a:rPr lang="cs-CZ" altLang="cs-CZ" sz="1800" b="1" dirty="0">
                <a:solidFill>
                  <a:srgbClr val="307871"/>
                </a:solidFill>
                <a:latin typeface="Times New Roman" panose="02020603050405020304" pitchFamily="18" charset="0"/>
                <a:cs typeface="Times New Roman" panose="02020603050405020304" pitchFamily="18" charset="0"/>
              </a:rPr>
              <a:t>studie apod.</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560840" cy="507703"/>
          </a:xfrm>
        </p:spPr>
        <p:txBody>
          <a:bodyPr/>
          <a:lstStyle/>
          <a:p>
            <a:r>
              <a:rPr lang="cs-CZ" b="1" dirty="0"/>
              <a:t>Druhy </a:t>
            </a:r>
            <a:r>
              <a:rPr lang="cs-CZ" b="1" dirty="0" smtClean="0"/>
              <a:t>dokumentů-šedá literatura</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0064192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Mezi </a:t>
            </a:r>
            <a:r>
              <a:rPr lang="cs-CZ" altLang="cs-CZ" sz="1800" b="1" dirty="0">
                <a:solidFill>
                  <a:srgbClr val="307871"/>
                </a:solidFill>
                <a:latin typeface="Times New Roman" panose="02020603050405020304" pitchFamily="18" charset="0"/>
                <a:cs typeface="Times New Roman" panose="02020603050405020304" pitchFamily="18" charset="0"/>
              </a:rPr>
              <a:t>další dokumenty lze zahrnout např. legislativní dokumenty zahrnují zákony, </a:t>
            </a:r>
            <a:r>
              <a:rPr lang="cs-CZ" altLang="cs-CZ" sz="1800" b="1" dirty="0" smtClean="0">
                <a:solidFill>
                  <a:srgbClr val="307871"/>
                </a:solidFill>
                <a:latin typeface="Times New Roman" panose="02020603050405020304" pitchFamily="18" charset="0"/>
                <a:cs typeface="Times New Roman" panose="02020603050405020304" pitchFamily="18" charset="0"/>
              </a:rPr>
              <a:t>vyhlášky</a:t>
            </a:r>
            <a:r>
              <a:rPr lang="cs-CZ" altLang="cs-CZ" sz="1800" b="1" dirty="0">
                <a:solidFill>
                  <a:srgbClr val="307871"/>
                </a:solidFill>
                <a:latin typeface="Times New Roman" panose="02020603050405020304" pitchFamily="18" charset="0"/>
                <a:cs typeface="Times New Roman" panose="02020603050405020304" pitchFamily="18" charset="0"/>
              </a:rPr>
              <a:t>, směrnice, předpisy. Dále také obrazové dokumenty, které zahrnují kartografické dokumenty (jednolistové, nástěnné, plastické mapy, globusy, plány a atlasy).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Do </a:t>
            </a:r>
            <a:r>
              <a:rPr lang="cs-CZ" altLang="cs-CZ" sz="1800" b="1" dirty="0">
                <a:solidFill>
                  <a:srgbClr val="307871"/>
                </a:solidFill>
                <a:latin typeface="Times New Roman" panose="02020603050405020304" pitchFamily="18" charset="0"/>
                <a:cs typeface="Times New Roman" panose="02020603050405020304" pitchFamily="18" charset="0"/>
              </a:rPr>
              <a:t>této </a:t>
            </a:r>
            <a:r>
              <a:rPr lang="cs-CZ" altLang="cs-CZ" sz="1800" b="1" dirty="0" smtClean="0">
                <a:solidFill>
                  <a:srgbClr val="307871"/>
                </a:solidFill>
                <a:latin typeface="Times New Roman" panose="02020603050405020304" pitchFamily="18" charset="0"/>
                <a:cs typeface="Times New Roman" panose="02020603050405020304" pitchFamily="18" charset="0"/>
              </a:rPr>
              <a:t>skupiny </a:t>
            </a:r>
            <a:r>
              <a:rPr lang="cs-CZ" altLang="cs-CZ" sz="1800" b="1" dirty="0">
                <a:solidFill>
                  <a:srgbClr val="307871"/>
                </a:solidFill>
                <a:latin typeface="Times New Roman" panose="02020603050405020304" pitchFamily="18" charset="0"/>
                <a:cs typeface="Times New Roman" panose="02020603050405020304" pitchFamily="18" charset="0"/>
              </a:rPr>
              <a:t>je řazena i grafika, která ztvárňuje výtvarnými prostředky určité objekty, fakta nebo myšlenky (plakáty, pohlednice, fotografie, reprodukce výtvarných děl, názorné učební pomůcky, technické výkresy, diagramy a schémata).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Zvukové </a:t>
            </a:r>
            <a:r>
              <a:rPr lang="cs-CZ" altLang="cs-CZ" sz="1800" b="1" dirty="0">
                <a:solidFill>
                  <a:srgbClr val="307871"/>
                </a:solidFill>
                <a:latin typeface="Times New Roman" panose="02020603050405020304" pitchFamily="18" charset="0"/>
                <a:cs typeface="Times New Roman" panose="02020603050405020304" pitchFamily="18" charset="0"/>
              </a:rPr>
              <a:t>dokumenty zahrnují </a:t>
            </a:r>
            <a:r>
              <a:rPr lang="cs-CZ" altLang="cs-CZ" sz="1800" b="1" dirty="0" smtClean="0">
                <a:solidFill>
                  <a:srgbClr val="307871"/>
                </a:solidFill>
                <a:latin typeface="Times New Roman" panose="02020603050405020304" pitchFamily="18" charset="0"/>
                <a:cs typeface="Times New Roman" panose="02020603050405020304" pitchFamily="18" charset="0"/>
              </a:rPr>
              <a:t>zvukové </a:t>
            </a:r>
            <a:r>
              <a:rPr lang="cs-CZ" altLang="cs-CZ" sz="1800" b="1" dirty="0">
                <a:solidFill>
                  <a:srgbClr val="307871"/>
                </a:solidFill>
                <a:latin typeface="Times New Roman" panose="02020603050405020304" pitchFamily="18" charset="0"/>
                <a:cs typeface="Times New Roman" panose="02020603050405020304" pitchFamily="18" charset="0"/>
              </a:rPr>
              <a:t>záznamy hudebního nebo slovesného díla, nebo zvuků, šumů, ruchů, gramofonové desky, zvukové CD, magnetofonové pásky a kazety apod. Audiovizuální dokumenty jsou dokumenty zaznamenávající současně zvuk i obraz, např. zvukový film, videokazeta, DVD, multimédia atd.</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560840" cy="507703"/>
          </a:xfrm>
        </p:spPr>
        <p:txBody>
          <a:bodyPr/>
          <a:lstStyle/>
          <a:p>
            <a:r>
              <a:rPr lang="cs-CZ" b="1" dirty="0"/>
              <a:t>Druhy dokumentů-další druhy dokumentů</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555019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Za účelem možnosti rychlého přesného vyhledání dokumentů byly vytvořeny </a:t>
            </a:r>
            <a:r>
              <a:rPr lang="cs-CZ" altLang="cs-CZ" sz="1800" b="1" dirty="0" smtClean="0">
                <a:solidFill>
                  <a:srgbClr val="307871"/>
                </a:solidFill>
                <a:latin typeface="Times New Roman" panose="02020603050405020304" pitchFamily="18" charset="0"/>
                <a:cs typeface="Times New Roman" panose="02020603050405020304" pitchFamily="18" charset="0"/>
              </a:rPr>
              <a:t>mezinárodně </a:t>
            </a:r>
            <a:r>
              <a:rPr lang="cs-CZ" altLang="cs-CZ" sz="1800" b="1" dirty="0">
                <a:solidFill>
                  <a:srgbClr val="307871"/>
                </a:solidFill>
                <a:latin typeface="Times New Roman" panose="02020603050405020304" pitchFamily="18" charset="0"/>
                <a:cs typeface="Times New Roman" panose="02020603050405020304" pitchFamily="18" charset="0"/>
              </a:rPr>
              <a:t>srozumitelné a mezinárodně využitelné systémy pro identifikaci dokumentů. </a:t>
            </a:r>
            <a:r>
              <a:rPr lang="cs-CZ" altLang="cs-CZ" sz="1800" b="1" dirty="0" smtClean="0">
                <a:solidFill>
                  <a:srgbClr val="307871"/>
                </a:solidFill>
                <a:latin typeface="Times New Roman" panose="02020603050405020304" pitchFamily="18" charset="0"/>
                <a:cs typeface="Times New Roman" panose="02020603050405020304" pitchFamily="18" charset="0"/>
              </a:rPr>
              <a:t>Význam </a:t>
            </a:r>
            <a:r>
              <a:rPr lang="cs-CZ" altLang="cs-CZ" sz="1800" b="1" dirty="0">
                <a:solidFill>
                  <a:srgbClr val="307871"/>
                </a:solidFill>
                <a:latin typeface="Times New Roman" panose="02020603050405020304" pitchFamily="18" charset="0"/>
                <a:cs typeface="Times New Roman" panose="02020603050405020304" pitchFamily="18" charset="0"/>
              </a:rPr>
              <a:t>identifikace dokumentů v rámci těchto identifikačních systémů pak spočívá v </a:t>
            </a:r>
            <a:r>
              <a:rPr lang="cs-CZ" altLang="cs-CZ" sz="1800" b="1" dirty="0" smtClean="0">
                <a:solidFill>
                  <a:srgbClr val="307871"/>
                </a:solidFill>
                <a:latin typeface="Times New Roman" panose="02020603050405020304" pitchFamily="18" charset="0"/>
                <a:cs typeface="Times New Roman" panose="02020603050405020304" pitchFamily="18" charset="0"/>
              </a:rPr>
              <a:t>jednotném </a:t>
            </a:r>
            <a:r>
              <a:rPr lang="cs-CZ" altLang="cs-CZ" sz="1800" b="1" dirty="0">
                <a:solidFill>
                  <a:srgbClr val="307871"/>
                </a:solidFill>
                <a:latin typeface="Times New Roman" panose="02020603050405020304" pitchFamily="18" charset="0"/>
                <a:cs typeface="Times New Roman" panose="02020603050405020304" pitchFamily="18" charset="0"/>
              </a:rPr>
              <a:t>a jednoznačném označení daného dokumentu včetně určení jeho nakladatele, popř. vydavatele,</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Mezi nejvýznamnější identifikační systémy současnosti patří zejména následující:</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ISBN </a:t>
            </a:r>
            <a:r>
              <a:rPr lang="cs-CZ" altLang="cs-CZ" sz="1800" b="1" dirty="0">
                <a:solidFill>
                  <a:srgbClr val="307871"/>
                </a:solidFill>
                <a:latin typeface="Times New Roman" panose="02020603050405020304" pitchFamily="18" charset="0"/>
                <a:cs typeface="Times New Roman" panose="02020603050405020304" pitchFamily="18" charset="0"/>
              </a:rPr>
              <a:t>- International Standard </a:t>
            </a:r>
            <a:r>
              <a:rPr lang="cs-CZ" altLang="cs-CZ" sz="1800" b="1" dirty="0" err="1">
                <a:solidFill>
                  <a:srgbClr val="307871"/>
                </a:solidFill>
                <a:latin typeface="Times New Roman" panose="02020603050405020304" pitchFamily="18" charset="0"/>
                <a:cs typeface="Times New Roman" panose="02020603050405020304" pitchFamily="18" charset="0"/>
              </a:rPr>
              <a:t>Book</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Numbering</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ISSN </a:t>
            </a:r>
            <a:r>
              <a:rPr lang="cs-CZ" altLang="cs-CZ" sz="1800" b="1" dirty="0">
                <a:solidFill>
                  <a:srgbClr val="307871"/>
                </a:solidFill>
                <a:latin typeface="Times New Roman" panose="02020603050405020304" pitchFamily="18" charset="0"/>
                <a:cs typeface="Times New Roman" panose="02020603050405020304" pitchFamily="18" charset="0"/>
              </a:rPr>
              <a:t>- International Standard </a:t>
            </a:r>
            <a:r>
              <a:rPr lang="cs-CZ" altLang="cs-CZ" sz="1800" b="1" dirty="0" err="1">
                <a:solidFill>
                  <a:srgbClr val="307871"/>
                </a:solidFill>
                <a:latin typeface="Times New Roman" panose="02020603050405020304" pitchFamily="18" charset="0"/>
                <a:cs typeface="Times New Roman" panose="02020603050405020304" pitchFamily="18" charset="0"/>
              </a:rPr>
              <a:t>Serials</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Numbering</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ISMN </a:t>
            </a:r>
            <a:r>
              <a:rPr lang="cs-CZ" altLang="cs-CZ" sz="1800" b="1" dirty="0">
                <a:solidFill>
                  <a:srgbClr val="307871"/>
                </a:solidFill>
                <a:latin typeface="Times New Roman" panose="02020603050405020304" pitchFamily="18" charset="0"/>
                <a:cs typeface="Times New Roman" panose="02020603050405020304" pitchFamily="18" charset="0"/>
              </a:rPr>
              <a:t>- International Standard Music </a:t>
            </a:r>
            <a:r>
              <a:rPr lang="cs-CZ" altLang="cs-CZ" sz="1800" b="1" dirty="0" err="1">
                <a:solidFill>
                  <a:srgbClr val="307871"/>
                </a:solidFill>
                <a:latin typeface="Times New Roman" panose="02020603050405020304" pitchFamily="18" charset="0"/>
                <a:cs typeface="Times New Roman" panose="02020603050405020304" pitchFamily="18" charset="0"/>
              </a:rPr>
              <a:t>Numbering</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ISAN </a:t>
            </a:r>
            <a:r>
              <a:rPr lang="cs-CZ" altLang="cs-CZ" sz="1800" b="1" dirty="0">
                <a:solidFill>
                  <a:srgbClr val="307871"/>
                </a:solidFill>
                <a:latin typeface="Times New Roman" panose="02020603050405020304" pitchFamily="18" charset="0"/>
                <a:cs typeface="Times New Roman" panose="02020603050405020304" pitchFamily="18" charset="0"/>
              </a:rPr>
              <a:t>- International Standard </a:t>
            </a:r>
            <a:r>
              <a:rPr lang="cs-CZ" altLang="cs-CZ" sz="1800" b="1" dirty="0" err="1">
                <a:solidFill>
                  <a:srgbClr val="307871"/>
                </a:solidFill>
                <a:latin typeface="Times New Roman" panose="02020603050405020304" pitchFamily="18" charset="0"/>
                <a:cs typeface="Times New Roman" panose="02020603050405020304" pitchFamily="18" charset="0"/>
              </a:rPr>
              <a:t>Audiovisual</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Number</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DOI </a:t>
            </a:r>
            <a:r>
              <a:rPr lang="cs-CZ" altLang="cs-CZ" sz="1800" b="1" dirty="0">
                <a:solidFill>
                  <a:srgbClr val="307871"/>
                </a:solidFill>
                <a:latin typeface="Times New Roman" panose="02020603050405020304" pitchFamily="18" charset="0"/>
                <a:cs typeface="Times New Roman" panose="02020603050405020304" pitchFamily="18" charset="0"/>
              </a:rPr>
              <a:t>- Digital </a:t>
            </a:r>
            <a:r>
              <a:rPr lang="cs-CZ" altLang="cs-CZ" sz="1800" b="1" dirty="0" err="1">
                <a:solidFill>
                  <a:srgbClr val="307871"/>
                </a:solidFill>
                <a:latin typeface="Times New Roman" panose="02020603050405020304" pitchFamily="18" charset="0"/>
                <a:cs typeface="Times New Roman" panose="02020603050405020304" pitchFamily="18" charset="0"/>
              </a:rPr>
              <a:t>Object</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Identifier</a:t>
            </a:r>
            <a:r>
              <a:rPr lang="cs-CZ" altLang="cs-CZ" sz="1800" b="1" dirty="0">
                <a:solidFill>
                  <a:srgbClr val="307871"/>
                </a:solidFill>
                <a:latin typeface="Times New Roman" panose="02020603050405020304" pitchFamily="18" charset="0"/>
                <a:cs typeface="Times New Roman" panose="02020603050405020304" pitchFamily="18" charset="0"/>
              </a:rPr>
              <a:t>.</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560840" cy="507703"/>
          </a:xfrm>
        </p:spPr>
        <p:txBody>
          <a:bodyPr/>
          <a:lstStyle/>
          <a:p>
            <a:r>
              <a:rPr lang="cs-CZ" b="1" dirty="0"/>
              <a:t>Identifikace dokumentů</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158597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251520" y="699542"/>
            <a:ext cx="5616624" cy="2160240"/>
          </a:xfrm>
          <a:prstGeom prst="rect">
            <a:avLst/>
          </a:prstGeom>
        </p:spPr>
        <p:txBody>
          <a:bodyPr anchor="t">
            <a:normAutofit/>
          </a:bodyPr>
          <a:lstStyle/>
          <a:p>
            <a:pPr algn="l"/>
            <a:r>
              <a:rPr lang="cs-CZ" sz="3100" b="1" dirty="0">
                <a:solidFill>
                  <a:schemeClr val="bg1"/>
                </a:solidFill>
                <a:latin typeface="Times New Roman" panose="02020603050405020304" pitchFamily="18" charset="0"/>
                <a:cs typeface="Times New Roman" panose="02020603050405020304" pitchFamily="18" charset="0"/>
              </a:rPr>
              <a:t>INFORMAČNÍ </a:t>
            </a:r>
            <a:r>
              <a:rPr lang="cs-CZ" sz="3100" b="1" dirty="0" smtClean="0">
                <a:solidFill>
                  <a:schemeClr val="bg1"/>
                </a:solidFill>
                <a:latin typeface="Times New Roman" panose="02020603050405020304" pitchFamily="18" charset="0"/>
                <a:cs typeface="Times New Roman" panose="02020603050405020304" pitchFamily="18" charset="0"/>
              </a:rPr>
              <a:t>MANAGEMENT</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323528" y="2931790"/>
            <a:ext cx="5328592" cy="1656184"/>
          </a:xfrm>
          <a:prstGeom prst="rect">
            <a:avLst/>
          </a:prstGeom>
        </p:spPr>
        <p:txBody>
          <a:bodyPr>
            <a:noAutofit/>
          </a:bodyPr>
          <a:lstStyle/>
          <a:p>
            <a:pPr marL="0" indent="0">
              <a:buNone/>
            </a:pPr>
            <a:r>
              <a:rPr lang="pl-PL" sz="2400" dirty="0" smtClean="0">
                <a:solidFill>
                  <a:schemeClr val="bg1"/>
                </a:solidFill>
                <a:latin typeface="Times New Roman" panose="02020603050405020304" pitchFamily="18" charset="0"/>
                <a:cs typeface="Times New Roman" panose="02020603050405020304" pitchFamily="18" charset="0"/>
              </a:rPr>
              <a:t>4. </a:t>
            </a:r>
            <a:r>
              <a:rPr lang="pl-PL" sz="2400" smtClean="0">
                <a:solidFill>
                  <a:schemeClr val="bg1"/>
                </a:solidFill>
                <a:latin typeface="Times New Roman" panose="02020603050405020304" pitchFamily="18" charset="0"/>
                <a:cs typeface="Times New Roman" panose="02020603050405020304" pitchFamily="18" charset="0"/>
              </a:rPr>
              <a:t>DOKUMENTY – DRUHY, IDENTIFIKACE</a:t>
            </a:r>
            <a:endParaRPr lang="cs-CZ" sz="2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228184" y="3723878"/>
            <a:ext cx="274408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b="1" dirty="0">
                <a:solidFill>
                  <a:srgbClr val="307871"/>
                </a:solidFill>
                <a:latin typeface="Times New Roman" panose="02020603050405020304" pitchFamily="18" charset="0"/>
                <a:cs typeface="Times New Roman" panose="02020603050405020304" pitchFamily="18" charset="0"/>
              </a:rPr>
              <a:t>Ing. Radim Dolák, </a:t>
            </a:r>
            <a:r>
              <a:rPr lang="cs-CZ" altLang="cs-CZ" sz="1800" b="1" dirty="0" smtClean="0">
                <a:solidFill>
                  <a:srgbClr val="307871"/>
                </a:solidFill>
                <a:latin typeface="Times New Roman" panose="02020603050405020304" pitchFamily="18" charset="0"/>
                <a:cs typeface="Times New Roman" panose="02020603050405020304" pitchFamily="18" charset="0"/>
              </a:rPr>
              <a:t>Ph.D</a:t>
            </a:r>
            <a:r>
              <a:rPr lang="cs-CZ" altLang="cs-CZ" sz="900" b="1" dirty="0" smtClean="0">
                <a:solidFill>
                  <a:srgbClr val="307871"/>
                </a:solidFill>
                <a:latin typeface="Times New Roman" panose="02020603050405020304" pitchFamily="18" charset="0"/>
                <a:cs typeface="Times New Roman" panose="02020603050405020304" pitchFamily="18" charset="0"/>
              </a:rPr>
              <a: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50485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ISBN je zkratkou z anglického „International Standard </a:t>
            </a:r>
            <a:r>
              <a:rPr lang="cs-CZ" altLang="cs-CZ" sz="1800" b="1" dirty="0" err="1">
                <a:solidFill>
                  <a:srgbClr val="307871"/>
                </a:solidFill>
                <a:latin typeface="Times New Roman" panose="02020603050405020304" pitchFamily="18" charset="0"/>
                <a:cs typeface="Times New Roman" panose="02020603050405020304" pitchFamily="18" charset="0"/>
              </a:rPr>
              <a:t>Book</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Numbering</a:t>
            </a:r>
            <a:r>
              <a:rPr lang="cs-CZ" altLang="cs-CZ" sz="1800" b="1" dirty="0">
                <a:solidFill>
                  <a:srgbClr val="307871"/>
                </a:solidFill>
                <a:latin typeface="Times New Roman" panose="02020603050405020304" pitchFamily="18" charset="0"/>
                <a:cs typeface="Times New Roman" panose="02020603050405020304" pitchFamily="18" charset="0"/>
              </a:rPr>
              <a:t>“. Je to </a:t>
            </a:r>
            <a:r>
              <a:rPr lang="cs-CZ" altLang="cs-CZ" sz="1800" b="1" dirty="0" smtClean="0">
                <a:solidFill>
                  <a:srgbClr val="307871"/>
                </a:solidFill>
                <a:latin typeface="Times New Roman" panose="02020603050405020304" pitchFamily="18" charset="0"/>
                <a:cs typeface="Times New Roman" panose="02020603050405020304" pitchFamily="18" charset="0"/>
              </a:rPr>
              <a:t>systém </a:t>
            </a:r>
            <a:r>
              <a:rPr lang="cs-CZ" altLang="cs-CZ" sz="1800" b="1" dirty="0">
                <a:solidFill>
                  <a:srgbClr val="307871"/>
                </a:solidFill>
                <a:latin typeface="Times New Roman" panose="02020603050405020304" pitchFamily="18" charset="0"/>
                <a:cs typeface="Times New Roman" panose="02020603050405020304" pitchFamily="18" charset="0"/>
              </a:rPr>
              <a:t>mezinárodního standardního číslování knih, který vznikl koncem 60. let minulého století ve Velké Británii.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Původním </a:t>
            </a:r>
            <a:r>
              <a:rPr lang="cs-CZ" altLang="cs-CZ" sz="1800" b="1" dirty="0">
                <a:solidFill>
                  <a:srgbClr val="307871"/>
                </a:solidFill>
                <a:latin typeface="Times New Roman" panose="02020603050405020304" pitchFamily="18" charset="0"/>
                <a:cs typeface="Times New Roman" panose="02020603050405020304" pitchFamily="18" charset="0"/>
              </a:rPr>
              <a:t>záměrem se jednalo pouze i národní systém, který se ale postupně rozšířil do světa a byl zaveden také v České republice od roku 1989.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Centrálním </a:t>
            </a:r>
            <a:r>
              <a:rPr lang="cs-CZ" altLang="cs-CZ" sz="1800" b="1" dirty="0">
                <a:solidFill>
                  <a:srgbClr val="307871"/>
                </a:solidFill>
                <a:latin typeface="Times New Roman" panose="02020603050405020304" pitchFamily="18" charset="0"/>
                <a:cs typeface="Times New Roman" panose="02020603050405020304" pitchFamily="18" charset="0"/>
              </a:rPr>
              <a:t>orgánem tohoto systému je Mezinárodní agentura ISBN v Berlíně. V České </a:t>
            </a:r>
            <a:r>
              <a:rPr lang="cs-CZ" altLang="cs-CZ" sz="1800" b="1" dirty="0" smtClean="0">
                <a:solidFill>
                  <a:srgbClr val="307871"/>
                </a:solidFill>
                <a:latin typeface="Times New Roman" panose="02020603050405020304" pitchFamily="18" charset="0"/>
                <a:cs typeface="Times New Roman" panose="02020603050405020304" pitchFamily="18" charset="0"/>
              </a:rPr>
              <a:t>republice </a:t>
            </a:r>
            <a:r>
              <a:rPr lang="cs-CZ" altLang="cs-CZ" sz="1800" b="1" dirty="0">
                <a:solidFill>
                  <a:srgbClr val="307871"/>
                </a:solidFill>
                <a:latin typeface="Times New Roman" panose="02020603050405020304" pitchFamily="18" charset="0"/>
                <a:cs typeface="Times New Roman" panose="02020603050405020304" pitchFamily="18" charset="0"/>
              </a:rPr>
              <a:t>je pak vrcholným orgánem Národní agentura ISBN, která sídlí a pracuje v Národní knihovně ČR. Účast v systému ISBN je dobrovolná a je zdarma. </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Základními dokumenty, jimiž se řídí provoz systému ISBN je ČSN ISO 2108 </a:t>
            </a:r>
            <a:r>
              <a:rPr lang="cs-CZ" altLang="cs-CZ" sz="1800" b="1" dirty="0" smtClean="0">
                <a:solidFill>
                  <a:srgbClr val="307871"/>
                </a:solidFill>
                <a:latin typeface="Times New Roman" panose="02020603050405020304" pitchFamily="18" charset="0"/>
                <a:cs typeface="Times New Roman" panose="02020603050405020304" pitchFamily="18" charset="0"/>
              </a:rPr>
              <a:t>Informace </a:t>
            </a:r>
            <a:r>
              <a:rPr lang="cs-CZ" altLang="cs-CZ" sz="1800" b="1" dirty="0">
                <a:solidFill>
                  <a:srgbClr val="307871"/>
                </a:solidFill>
                <a:latin typeface="Times New Roman" panose="02020603050405020304" pitchFamily="18" charset="0"/>
                <a:cs typeface="Times New Roman" panose="02020603050405020304" pitchFamily="18" charset="0"/>
              </a:rPr>
              <a:t>a dokumentace - Mezinárodní standardní číslování knih (ISBN) a Příručka uživatele systému ISBN23. </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560840" cy="507703"/>
          </a:xfrm>
        </p:spPr>
        <p:txBody>
          <a:bodyPr/>
          <a:lstStyle/>
          <a:p>
            <a:r>
              <a:rPr lang="cs-CZ" b="1" dirty="0"/>
              <a:t>Identifikace </a:t>
            </a:r>
            <a:r>
              <a:rPr lang="cs-CZ" b="1" dirty="0" smtClean="0"/>
              <a:t>dokumentů - ISBN</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1279331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Pro jednoznačnou identifikaci se k jednoznačné identifikaci knih používá Desetimístné číslo ISBN.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V </a:t>
            </a:r>
            <a:r>
              <a:rPr lang="cs-CZ" altLang="cs-CZ" sz="1800" b="1" dirty="0">
                <a:solidFill>
                  <a:srgbClr val="307871"/>
                </a:solidFill>
                <a:latin typeface="Times New Roman" panose="02020603050405020304" pitchFamily="18" charset="0"/>
                <a:cs typeface="Times New Roman" panose="02020603050405020304" pitchFamily="18" charset="0"/>
              </a:rPr>
              <a:t>rámci provozu systému ISBN pak jsou vytvářeny následující databáze:</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databáze </a:t>
            </a:r>
            <a:r>
              <a:rPr lang="cs-CZ" altLang="cs-CZ" sz="1800" b="1" dirty="0">
                <a:solidFill>
                  <a:srgbClr val="307871"/>
                </a:solidFill>
                <a:latin typeface="Times New Roman" panose="02020603050405020304" pitchFamily="18" charset="0"/>
                <a:cs typeface="Times New Roman" panose="02020603050405020304" pitchFamily="18" charset="0"/>
              </a:rPr>
              <a:t>přidělených čísel ISBN jednotlivým titulům národní produkce,</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databáze </a:t>
            </a:r>
            <a:r>
              <a:rPr lang="cs-CZ" altLang="cs-CZ" sz="1800" b="1" dirty="0">
                <a:solidFill>
                  <a:srgbClr val="307871"/>
                </a:solidFill>
                <a:latin typeface="Times New Roman" panose="02020603050405020304" pitchFamily="18" charset="0"/>
                <a:cs typeface="Times New Roman" panose="02020603050405020304" pitchFamily="18" charset="0"/>
              </a:rPr>
              <a:t>NAK (adresář nakladatelů),</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databáze </a:t>
            </a:r>
            <a:r>
              <a:rPr lang="cs-CZ" altLang="cs-CZ" sz="1800" b="1" dirty="0">
                <a:solidFill>
                  <a:srgbClr val="307871"/>
                </a:solidFill>
                <a:latin typeface="Times New Roman" panose="02020603050405020304" pitchFamily="18" charset="0"/>
                <a:cs typeface="Times New Roman" panose="02020603050405020304" pitchFamily="18" charset="0"/>
              </a:rPr>
              <a:t>ISBN ohlášených knih</a:t>
            </a:r>
            <a:r>
              <a:rPr lang="cs-CZ" altLang="cs-CZ" sz="1800" b="1" dirty="0" smtClean="0">
                <a:solidFill>
                  <a:srgbClr val="307871"/>
                </a:solidFill>
                <a:latin typeface="Times New Roman" panose="02020603050405020304" pitchFamily="18" charset="0"/>
                <a:cs typeface="Times New Roman" panose="02020603050405020304" pitchFamily="18" charset="0"/>
              </a:rPr>
              <a:t>.</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560840" cy="507703"/>
          </a:xfrm>
        </p:spPr>
        <p:txBody>
          <a:bodyPr/>
          <a:lstStyle/>
          <a:p>
            <a:r>
              <a:rPr lang="cs-CZ" b="1" dirty="0"/>
              <a:t>Identifikace </a:t>
            </a:r>
            <a:r>
              <a:rPr lang="cs-CZ" b="1" dirty="0" smtClean="0"/>
              <a:t>dokumentů - ISBN</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1324707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Číslo </a:t>
            </a:r>
            <a:r>
              <a:rPr lang="cs-CZ" altLang="cs-CZ" sz="1800" b="1" dirty="0">
                <a:solidFill>
                  <a:srgbClr val="307871"/>
                </a:solidFill>
                <a:latin typeface="Times New Roman" panose="02020603050405020304" pitchFamily="18" charset="0"/>
                <a:cs typeface="Times New Roman" panose="02020603050405020304" pitchFamily="18" charset="0"/>
              </a:rPr>
              <a:t>ISBN má pevnou strukturu, kdy jsou jednotlivé části čísla ISBN od sebe </a:t>
            </a:r>
            <a:r>
              <a:rPr lang="cs-CZ" altLang="cs-CZ" sz="1800" b="1" dirty="0" smtClean="0">
                <a:solidFill>
                  <a:srgbClr val="307871"/>
                </a:solidFill>
                <a:latin typeface="Times New Roman" panose="02020603050405020304" pitchFamily="18" charset="0"/>
                <a:cs typeface="Times New Roman" panose="02020603050405020304" pitchFamily="18" charset="0"/>
              </a:rPr>
              <a:t>odděleny </a:t>
            </a:r>
            <a:r>
              <a:rPr lang="cs-CZ" altLang="cs-CZ" sz="1800" b="1" dirty="0">
                <a:solidFill>
                  <a:srgbClr val="307871"/>
                </a:solidFill>
                <a:latin typeface="Times New Roman" panose="02020603050405020304" pitchFamily="18" charset="0"/>
                <a:cs typeface="Times New Roman" panose="02020603050405020304" pitchFamily="18" charset="0"/>
              </a:rPr>
              <a:t>spojovníky nebo mezerou. Mezinárodnímu číslu knihy musí předcházet písmena ISBN. Původní deseticiferné ISBN (ISBN-10) obsahuje následující 4 části:</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identifikátor </a:t>
            </a:r>
            <a:r>
              <a:rPr lang="cs-CZ" altLang="cs-CZ" sz="1800" b="1" dirty="0">
                <a:solidFill>
                  <a:srgbClr val="307871"/>
                </a:solidFill>
                <a:latin typeface="Times New Roman" panose="02020603050405020304" pitchFamily="18" charset="0"/>
                <a:cs typeface="Times New Roman" panose="02020603050405020304" pitchFamily="18" charset="0"/>
              </a:rPr>
              <a:t>skupiny, tj. národní, geografická, jazyková nebo jiná ustálená </a:t>
            </a:r>
            <a:r>
              <a:rPr lang="cs-CZ" altLang="cs-CZ" sz="1800" b="1" dirty="0" smtClean="0">
                <a:solidFill>
                  <a:srgbClr val="307871"/>
                </a:solidFill>
                <a:latin typeface="Times New Roman" panose="02020603050405020304" pitchFamily="18" charset="0"/>
                <a:cs typeface="Times New Roman" panose="02020603050405020304" pitchFamily="18" charset="0"/>
              </a:rPr>
              <a:t>skupina</a:t>
            </a:r>
            <a:r>
              <a:rPr lang="cs-CZ" altLang="cs-CZ" sz="1800" b="1" dirty="0">
                <a:solidFill>
                  <a:srgbClr val="307871"/>
                </a:solidFill>
                <a:latin typeface="Times New Roman" panose="02020603050405020304" pitchFamily="18" charset="0"/>
                <a:cs typeface="Times New Roman" panose="02020603050405020304" pitchFamily="18" charset="0"/>
              </a:rPr>
              <a:t>, přiděluje ho mezinárodní agentura ISBN a liší se délkou podle </a:t>
            </a:r>
            <a:r>
              <a:rPr lang="cs-CZ" altLang="cs-CZ" sz="1800" b="1" dirty="0" smtClean="0">
                <a:solidFill>
                  <a:srgbClr val="307871"/>
                </a:solidFill>
                <a:latin typeface="Times New Roman" panose="02020603050405020304" pitchFamily="18" charset="0"/>
                <a:cs typeface="Times New Roman" panose="02020603050405020304" pitchFamily="18" charset="0"/>
              </a:rPr>
              <a:t>produktivity </a:t>
            </a:r>
            <a:r>
              <a:rPr lang="cs-CZ" altLang="cs-CZ" sz="1800" b="1" dirty="0">
                <a:solidFill>
                  <a:srgbClr val="307871"/>
                </a:solidFill>
                <a:latin typeface="Times New Roman" panose="02020603050405020304" pitchFamily="18" charset="0"/>
                <a:cs typeface="Times New Roman" panose="02020603050405020304" pitchFamily="18" charset="0"/>
              </a:rPr>
              <a:t>dané skupiny,</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identifikátor </a:t>
            </a:r>
            <a:r>
              <a:rPr lang="cs-CZ" altLang="cs-CZ" sz="1800" b="1" dirty="0">
                <a:solidFill>
                  <a:srgbClr val="307871"/>
                </a:solidFill>
                <a:latin typeface="Times New Roman" panose="02020603050405020304" pitchFamily="18" charset="0"/>
                <a:cs typeface="Times New Roman" panose="02020603050405020304" pitchFamily="18" charset="0"/>
              </a:rPr>
              <a:t>vydavatele nebo výrobce je přidělován interně v rámci skupiny speciálně pro tento účel zřízenou agenturou, jeho délka se liší podle </a:t>
            </a:r>
            <a:r>
              <a:rPr lang="cs-CZ" altLang="cs-CZ" sz="1800" b="1" dirty="0" smtClean="0">
                <a:solidFill>
                  <a:srgbClr val="307871"/>
                </a:solidFill>
                <a:latin typeface="Times New Roman" panose="02020603050405020304" pitchFamily="18" charset="0"/>
                <a:cs typeface="Times New Roman" panose="02020603050405020304" pitchFamily="18" charset="0"/>
              </a:rPr>
              <a:t>produktivity </a:t>
            </a:r>
            <a:r>
              <a:rPr lang="cs-CZ" altLang="cs-CZ" sz="1800" b="1" dirty="0">
                <a:solidFill>
                  <a:srgbClr val="307871"/>
                </a:solidFill>
                <a:latin typeface="Times New Roman" panose="02020603050405020304" pitchFamily="18" charset="0"/>
                <a:cs typeface="Times New Roman" panose="02020603050405020304" pitchFamily="18" charset="0"/>
              </a:rPr>
              <a:t>vydavatele nebo výrobce,</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identifikátor </a:t>
            </a:r>
            <a:r>
              <a:rPr lang="cs-CZ" altLang="cs-CZ" sz="1800" b="1" dirty="0">
                <a:solidFill>
                  <a:srgbClr val="307871"/>
                </a:solidFill>
                <a:latin typeface="Times New Roman" panose="02020603050405020304" pitchFamily="18" charset="0"/>
                <a:cs typeface="Times New Roman" panose="02020603050405020304" pitchFamily="18" charset="0"/>
              </a:rPr>
              <a:t>titulu, jehož délka je dána délkou identifikátorů skupiny a </a:t>
            </a:r>
            <a:r>
              <a:rPr lang="cs-CZ" altLang="cs-CZ" sz="1800" b="1" dirty="0" smtClean="0">
                <a:solidFill>
                  <a:srgbClr val="307871"/>
                </a:solidFill>
                <a:latin typeface="Times New Roman" panose="02020603050405020304" pitchFamily="18" charset="0"/>
                <a:cs typeface="Times New Roman" panose="02020603050405020304" pitchFamily="18" charset="0"/>
              </a:rPr>
              <a:t>vydavatele </a:t>
            </a:r>
            <a:r>
              <a:rPr lang="cs-CZ" altLang="cs-CZ" sz="1800" b="1" dirty="0">
                <a:solidFill>
                  <a:srgbClr val="307871"/>
                </a:solidFill>
                <a:latin typeface="Times New Roman" panose="02020603050405020304" pitchFamily="18" charset="0"/>
                <a:cs typeface="Times New Roman" panose="02020603050405020304" pitchFamily="18" charset="0"/>
              </a:rPr>
              <a:t>nebo výrobce,</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kontrolní </a:t>
            </a:r>
            <a:r>
              <a:rPr lang="cs-CZ" altLang="cs-CZ" sz="1800" b="1" dirty="0">
                <a:solidFill>
                  <a:srgbClr val="307871"/>
                </a:solidFill>
                <a:latin typeface="Times New Roman" panose="02020603050405020304" pitchFamily="18" charset="0"/>
                <a:cs typeface="Times New Roman" panose="02020603050405020304" pitchFamily="18" charset="0"/>
              </a:rPr>
              <a:t>číslice.</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560840" cy="507703"/>
          </a:xfrm>
        </p:spPr>
        <p:txBody>
          <a:bodyPr/>
          <a:lstStyle/>
          <a:p>
            <a:r>
              <a:rPr lang="cs-CZ" b="1" dirty="0"/>
              <a:t>Identifikace </a:t>
            </a:r>
            <a:r>
              <a:rPr lang="cs-CZ" b="1" dirty="0" smtClean="0"/>
              <a:t>dokumentů - ISBN</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864025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Nové třináctimístné ISBN (ISBN-13) má pak na začátku skupinu navíc. ISBN-13 má nyní identickou strukturu jako čárový kód EAN-13, takže je na knihách jako čárový kód uvedeno přímo ISBN. </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Využití systému ISBN v praxi:</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obchodníci </a:t>
            </a:r>
            <a:r>
              <a:rPr lang="cs-CZ" altLang="cs-CZ" sz="1800" b="1" dirty="0">
                <a:solidFill>
                  <a:srgbClr val="307871"/>
                </a:solidFill>
                <a:latin typeface="Times New Roman" panose="02020603050405020304" pitchFamily="18" charset="0"/>
                <a:cs typeface="Times New Roman" panose="02020603050405020304" pitchFamily="18" charset="0"/>
              </a:rPr>
              <a:t>s knihami pro objednávky knih, skladovou agendu atd.,</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knihovny </a:t>
            </a:r>
            <a:r>
              <a:rPr lang="cs-CZ" altLang="cs-CZ" sz="1800" b="1" dirty="0">
                <a:solidFill>
                  <a:srgbClr val="307871"/>
                </a:solidFill>
                <a:latin typeface="Times New Roman" panose="02020603050405020304" pitchFamily="18" charset="0"/>
                <a:cs typeface="Times New Roman" panose="02020603050405020304" pitchFamily="18" charset="0"/>
              </a:rPr>
              <a:t>pro jednoznačnou identifikaci titulu v bibliografických a </a:t>
            </a:r>
            <a:r>
              <a:rPr lang="cs-CZ" altLang="cs-CZ" sz="1800" b="1" dirty="0" smtClean="0">
                <a:solidFill>
                  <a:srgbClr val="307871"/>
                </a:solidFill>
                <a:latin typeface="Times New Roman" panose="02020603050405020304" pitchFamily="18" charset="0"/>
                <a:cs typeface="Times New Roman" panose="02020603050405020304" pitchFamily="18" charset="0"/>
              </a:rPr>
              <a:t>katalogizačních </a:t>
            </a:r>
            <a:r>
              <a:rPr lang="cs-CZ" altLang="cs-CZ" sz="1800" b="1" dirty="0">
                <a:solidFill>
                  <a:srgbClr val="307871"/>
                </a:solidFill>
                <a:latin typeface="Times New Roman" panose="02020603050405020304" pitchFamily="18" charset="0"/>
                <a:cs typeface="Times New Roman" panose="02020603050405020304" pitchFamily="18" charset="0"/>
              </a:rPr>
              <a:t>databázích, meziknihovní výpůjční služby atd.,</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kontrola </a:t>
            </a:r>
            <a:r>
              <a:rPr lang="cs-CZ" altLang="cs-CZ" sz="1800" b="1" dirty="0">
                <a:solidFill>
                  <a:srgbClr val="307871"/>
                </a:solidFill>
                <a:latin typeface="Times New Roman" panose="02020603050405020304" pitchFamily="18" charset="0"/>
                <a:cs typeface="Times New Roman" panose="02020603050405020304" pitchFamily="18" charset="0"/>
              </a:rPr>
              <a:t>vlastní produkce pro nakladatele knih,</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vyhledávání </a:t>
            </a:r>
            <a:r>
              <a:rPr lang="cs-CZ" altLang="cs-CZ" sz="1800" b="1" dirty="0">
                <a:solidFill>
                  <a:srgbClr val="307871"/>
                </a:solidFill>
                <a:latin typeface="Times New Roman" panose="02020603050405020304" pitchFamily="18" charset="0"/>
                <a:cs typeface="Times New Roman" panose="02020603050405020304" pitchFamily="18" charset="0"/>
              </a:rPr>
              <a:t>pro koncové uživatele (čtenáře) v rámci katalogů knih.</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560840" cy="507703"/>
          </a:xfrm>
        </p:spPr>
        <p:txBody>
          <a:bodyPr/>
          <a:lstStyle/>
          <a:p>
            <a:r>
              <a:rPr lang="cs-CZ" b="1" dirty="0"/>
              <a:t>Identifikace </a:t>
            </a:r>
            <a:r>
              <a:rPr lang="cs-CZ" b="1" dirty="0" smtClean="0"/>
              <a:t>dokumentů - ISBN</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9136733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ISSN </a:t>
            </a:r>
            <a:r>
              <a:rPr lang="cs-CZ" altLang="cs-CZ" sz="1800" b="1" dirty="0">
                <a:solidFill>
                  <a:srgbClr val="307871"/>
                </a:solidFill>
                <a:latin typeface="Times New Roman" panose="02020603050405020304" pitchFamily="18" charset="0"/>
                <a:cs typeface="Times New Roman" panose="02020603050405020304" pitchFamily="18" charset="0"/>
              </a:rPr>
              <a:t>zkratkou z anglického „International Standard </a:t>
            </a:r>
            <a:r>
              <a:rPr lang="cs-CZ" altLang="cs-CZ" sz="1800" b="1" dirty="0" err="1">
                <a:solidFill>
                  <a:srgbClr val="307871"/>
                </a:solidFill>
                <a:latin typeface="Times New Roman" panose="02020603050405020304" pitchFamily="18" charset="0"/>
                <a:cs typeface="Times New Roman" panose="02020603050405020304" pitchFamily="18" charset="0"/>
              </a:rPr>
              <a:t>Serials</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Numbering</a:t>
            </a:r>
            <a:r>
              <a:rPr lang="cs-CZ" altLang="cs-CZ" sz="1800" b="1" dirty="0">
                <a:solidFill>
                  <a:srgbClr val="307871"/>
                </a:solidFill>
                <a:latin typeface="Times New Roman" panose="02020603050405020304" pitchFamily="18" charset="0"/>
                <a:cs typeface="Times New Roman" panose="02020603050405020304" pitchFamily="18" charset="0"/>
              </a:rPr>
              <a:t>“ a jedná se o systém mezinárodního standardního číslování seriálových publikací, který vznikl koncem 60. let minulého století v USA. V České republice pak byl zaveden zhruba od začátku 70. let minulého století. Vrcholným řídícím orgánem systému ISSN je Mezinárodní centrum ISSN v Paříži.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V </a:t>
            </a:r>
            <a:r>
              <a:rPr lang="cs-CZ" altLang="cs-CZ" sz="1800" b="1" dirty="0">
                <a:solidFill>
                  <a:srgbClr val="307871"/>
                </a:solidFill>
                <a:latin typeface="Times New Roman" panose="02020603050405020304" pitchFamily="18" charset="0"/>
                <a:cs typeface="Times New Roman" panose="02020603050405020304" pitchFamily="18" charset="0"/>
              </a:rPr>
              <a:t>České republice je řídícím orgánem České národní středisko ISSN </a:t>
            </a:r>
            <a:r>
              <a:rPr lang="cs-CZ" altLang="cs-CZ" sz="1800" b="1" dirty="0" smtClean="0">
                <a:solidFill>
                  <a:srgbClr val="307871"/>
                </a:solidFill>
                <a:latin typeface="Times New Roman" panose="02020603050405020304" pitchFamily="18" charset="0"/>
                <a:cs typeface="Times New Roman" panose="02020603050405020304" pitchFamily="18" charset="0"/>
              </a:rPr>
              <a:t>pracující </a:t>
            </a:r>
            <a:r>
              <a:rPr lang="cs-CZ" altLang="cs-CZ" sz="1800" b="1" dirty="0">
                <a:solidFill>
                  <a:srgbClr val="307871"/>
                </a:solidFill>
                <a:latin typeface="Times New Roman" panose="02020603050405020304" pitchFamily="18" charset="0"/>
                <a:cs typeface="Times New Roman" panose="02020603050405020304" pitchFamily="18" charset="0"/>
              </a:rPr>
              <a:t>ve Státní technické knihovně v Praze. Přidělování čísel ISSN je dobrovolné. </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ISSN se celkem skládá z osmi číslic, popř. dvou čtyřmístných číselných skupin, mezi nimiž je spojovník. Mezinárodnímu číslu musí předcházet písmena ISSN. Zkratka ISSN se od první číslice odděluje mezerou. Před ISSN lze uvést dvoumístný písmenný kód státu, např. CS.</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560840" cy="507703"/>
          </a:xfrm>
        </p:spPr>
        <p:txBody>
          <a:bodyPr/>
          <a:lstStyle/>
          <a:p>
            <a:r>
              <a:rPr lang="cs-CZ" b="1" dirty="0"/>
              <a:t>Identifikace </a:t>
            </a:r>
            <a:r>
              <a:rPr lang="cs-CZ" b="1" dirty="0" smtClean="0"/>
              <a:t>dokumentů - </a:t>
            </a:r>
            <a:r>
              <a:rPr lang="cs-CZ" altLang="cs-CZ" b="1" dirty="0">
                <a:solidFill>
                  <a:srgbClr val="307871"/>
                </a:solidFill>
                <a:latin typeface="Times New Roman" panose="02020603050405020304" pitchFamily="18" charset="0"/>
                <a:cs typeface="Times New Roman" panose="02020603050405020304" pitchFamily="18" charset="0"/>
              </a:rPr>
              <a:t>ISSN </a:t>
            </a:r>
            <a:br>
              <a:rPr lang="cs-CZ" altLang="cs-CZ" b="1" dirty="0">
                <a:solidFill>
                  <a:srgbClr val="307871"/>
                </a:solidFill>
                <a:latin typeface="Times New Roman" panose="02020603050405020304" pitchFamily="18" charset="0"/>
                <a:cs typeface="Times New Roman" panose="02020603050405020304" pitchFamily="18" charset="0"/>
              </a:rPr>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9209044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Využití </a:t>
            </a:r>
            <a:r>
              <a:rPr lang="cs-CZ" altLang="cs-CZ" sz="1800" b="1" dirty="0">
                <a:solidFill>
                  <a:srgbClr val="307871"/>
                </a:solidFill>
                <a:latin typeface="Times New Roman" panose="02020603050405020304" pitchFamily="18" charset="0"/>
                <a:cs typeface="Times New Roman" panose="02020603050405020304" pitchFamily="18" charset="0"/>
              </a:rPr>
              <a:t>systému ISSN v praxi je podle Národní technické knihovny následující:</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ISSN </a:t>
            </a:r>
            <a:r>
              <a:rPr lang="cs-CZ" altLang="cs-CZ" sz="1800" b="1" dirty="0">
                <a:solidFill>
                  <a:srgbClr val="307871"/>
                </a:solidFill>
                <a:latin typeface="Times New Roman" panose="02020603050405020304" pitchFamily="18" charset="0"/>
                <a:cs typeface="Times New Roman" panose="02020603050405020304" pitchFamily="18" charset="0"/>
              </a:rPr>
              <a:t>můžete využít v citacích z odborných časopisů,</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ISSN </a:t>
            </a:r>
            <a:r>
              <a:rPr lang="cs-CZ" altLang="cs-CZ" sz="1800" b="1" dirty="0">
                <a:solidFill>
                  <a:srgbClr val="307871"/>
                </a:solidFill>
                <a:latin typeface="Times New Roman" panose="02020603050405020304" pitchFamily="18" charset="0"/>
                <a:cs typeface="Times New Roman" panose="02020603050405020304" pitchFamily="18" charset="0"/>
              </a:rPr>
              <a:t>se používá jako identifikační kód pro potřebu počítačového zpracování, vyhledávání a přenosu dat,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ISSN </a:t>
            </a:r>
            <a:r>
              <a:rPr lang="cs-CZ" altLang="cs-CZ" sz="1800" b="1" dirty="0">
                <a:solidFill>
                  <a:srgbClr val="307871"/>
                </a:solidFill>
                <a:latin typeface="Times New Roman" panose="02020603050405020304" pitchFamily="18" charset="0"/>
                <a:cs typeface="Times New Roman" panose="02020603050405020304" pitchFamily="18" charset="0"/>
              </a:rPr>
              <a:t>používají knihovny pro identifikaci a objednávky časopisů, pro potřeby meziknihovních služeb a souborných katalogů,</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ISSN </a:t>
            </a:r>
            <a:r>
              <a:rPr lang="cs-CZ" altLang="cs-CZ" sz="1800" b="1" dirty="0">
                <a:solidFill>
                  <a:srgbClr val="307871"/>
                </a:solidFill>
                <a:latin typeface="Times New Roman" panose="02020603050405020304" pitchFamily="18" charset="0"/>
                <a:cs typeface="Times New Roman" panose="02020603050405020304" pitchFamily="18" charset="0"/>
              </a:rPr>
              <a:t>je základní údaj pro efektivní elektronické doručování dokumentů,</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Z </a:t>
            </a:r>
            <a:r>
              <a:rPr lang="cs-CZ" altLang="cs-CZ" sz="1800" b="1" dirty="0">
                <a:solidFill>
                  <a:srgbClr val="307871"/>
                </a:solidFill>
                <a:latin typeface="Times New Roman" panose="02020603050405020304" pitchFamily="18" charset="0"/>
                <a:cs typeface="Times New Roman" panose="02020603050405020304" pitchFamily="18" charset="0"/>
              </a:rPr>
              <a:t>ISSN lze vygenerovat čárový kód  GTIN 13 pro distribuci periodik.</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560840" cy="507703"/>
          </a:xfrm>
        </p:spPr>
        <p:txBody>
          <a:bodyPr/>
          <a:lstStyle/>
          <a:p>
            <a:r>
              <a:rPr lang="cs-CZ" b="1" dirty="0"/>
              <a:t>Identifikace </a:t>
            </a:r>
            <a:r>
              <a:rPr lang="cs-CZ" b="1" dirty="0" smtClean="0"/>
              <a:t>dokumentů - </a:t>
            </a:r>
            <a:r>
              <a:rPr lang="cs-CZ" altLang="cs-CZ" b="1" dirty="0">
                <a:solidFill>
                  <a:srgbClr val="307871"/>
                </a:solidFill>
                <a:latin typeface="Times New Roman" panose="02020603050405020304" pitchFamily="18" charset="0"/>
                <a:cs typeface="Times New Roman" panose="02020603050405020304" pitchFamily="18" charset="0"/>
              </a:rPr>
              <a:t>ISSN </a:t>
            </a:r>
            <a:br>
              <a:rPr lang="cs-CZ" altLang="cs-CZ" b="1" dirty="0">
                <a:solidFill>
                  <a:srgbClr val="307871"/>
                </a:solidFill>
                <a:latin typeface="Times New Roman" panose="02020603050405020304" pitchFamily="18" charset="0"/>
                <a:cs typeface="Times New Roman" panose="02020603050405020304" pitchFamily="18" charset="0"/>
              </a:rPr>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858476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ISMN </a:t>
            </a:r>
            <a:r>
              <a:rPr lang="cs-CZ" altLang="cs-CZ" sz="1800" b="1" dirty="0">
                <a:solidFill>
                  <a:srgbClr val="307871"/>
                </a:solidFill>
                <a:latin typeface="Times New Roman" panose="02020603050405020304" pitchFamily="18" charset="0"/>
                <a:cs typeface="Times New Roman" panose="02020603050405020304" pitchFamily="18" charset="0"/>
              </a:rPr>
              <a:t>je zkratka odvozená od anglického „International Standard Music </a:t>
            </a:r>
            <a:r>
              <a:rPr lang="cs-CZ" altLang="cs-CZ" sz="1800" b="1" dirty="0" err="1">
                <a:solidFill>
                  <a:srgbClr val="307871"/>
                </a:solidFill>
                <a:latin typeface="Times New Roman" panose="02020603050405020304" pitchFamily="18" charset="0"/>
                <a:cs typeface="Times New Roman" panose="02020603050405020304" pitchFamily="18" charset="0"/>
              </a:rPr>
              <a:t>Numbering</a:t>
            </a:r>
            <a:r>
              <a:rPr lang="cs-CZ" altLang="cs-CZ" sz="1800" b="1" dirty="0">
                <a:solidFill>
                  <a:srgbClr val="307871"/>
                </a:solidFill>
                <a:latin typeface="Times New Roman" panose="02020603050405020304" pitchFamily="18" charset="0"/>
                <a:cs typeface="Times New Roman" panose="02020603050405020304" pitchFamily="18" charset="0"/>
              </a:rPr>
              <a:t>“ a je to systém mezinárodního standardního číslování hudebnin, který existuje od roku 1995.</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Podle Národní knihovny České republiky je systém ISMN v České republice v provozu od roku 1996.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Systém </a:t>
            </a:r>
            <a:r>
              <a:rPr lang="cs-CZ" altLang="cs-CZ" sz="1800" b="1" dirty="0">
                <a:solidFill>
                  <a:srgbClr val="307871"/>
                </a:solidFill>
                <a:latin typeface="Times New Roman" panose="02020603050405020304" pitchFamily="18" charset="0"/>
                <a:cs typeface="Times New Roman" panose="02020603050405020304" pitchFamily="18" charset="0"/>
              </a:rPr>
              <a:t>vznikl v důsledku úspěchu systému ISBN a je určen pro specifický druh publikací - tištěné hudebniny. V současné době je v systému ISMN registrováno 60 zemí.</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560840" cy="507703"/>
          </a:xfrm>
        </p:spPr>
        <p:txBody>
          <a:bodyPr/>
          <a:lstStyle/>
          <a:p>
            <a:r>
              <a:rPr lang="cs-CZ" b="1" dirty="0"/>
              <a:t>Identifikace </a:t>
            </a:r>
            <a:r>
              <a:rPr lang="cs-CZ" b="1" dirty="0" smtClean="0"/>
              <a:t>dokumentů - </a:t>
            </a:r>
            <a:r>
              <a:rPr lang="cs-CZ" altLang="cs-CZ" b="1" dirty="0" smtClean="0">
                <a:solidFill>
                  <a:srgbClr val="307871"/>
                </a:solidFill>
                <a:latin typeface="Times New Roman" panose="02020603050405020304" pitchFamily="18" charset="0"/>
                <a:cs typeface="Times New Roman" panose="02020603050405020304" pitchFamily="18" charset="0"/>
              </a:rPr>
              <a:t>ISMN</a:t>
            </a:r>
            <a:r>
              <a:rPr lang="cs-CZ" altLang="cs-CZ" b="1" dirty="0">
                <a:solidFill>
                  <a:srgbClr val="307871"/>
                </a:solidFill>
                <a:latin typeface="Times New Roman" panose="02020603050405020304" pitchFamily="18" charset="0"/>
                <a:cs typeface="Times New Roman" panose="02020603050405020304" pitchFamily="18" charset="0"/>
              </a:rPr>
              <a:t/>
            </a:r>
            <a:br>
              <a:rPr lang="cs-CZ" altLang="cs-CZ" b="1" dirty="0">
                <a:solidFill>
                  <a:srgbClr val="307871"/>
                </a:solidFill>
                <a:latin typeface="Times New Roman" panose="02020603050405020304" pitchFamily="18" charset="0"/>
                <a:cs typeface="Times New Roman" panose="02020603050405020304" pitchFamily="18" charset="0"/>
              </a:rPr>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8653333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ISAN </a:t>
            </a:r>
            <a:r>
              <a:rPr lang="cs-CZ" altLang="cs-CZ" sz="1800" b="1" dirty="0">
                <a:solidFill>
                  <a:srgbClr val="307871"/>
                </a:solidFill>
                <a:latin typeface="Times New Roman" panose="02020603050405020304" pitchFamily="18" charset="0"/>
                <a:cs typeface="Times New Roman" panose="02020603050405020304" pitchFamily="18" charset="0"/>
              </a:rPr>
              <a:t>je zkratkou z anglického International Standard </a:t>
            </a:r>
            <a:r>
              <a:rPr lang="cs-CZ" altLang="cs-CZ" sz="1800" b="1" dirty="0" err="1">
                <a:solidFill>
                  <a:srgbClr val="307871"/>
                </a:solidFill>
                <a:latin typeface="Times New Roman" panose="02020603050405020304" pitchFamily="18" charset="0"/>
                <a:cs typeface="Times New Roman" panose="02020603050405020304" pitchFamily="18" charset="0"/>
              </a:rPr>
              <a:t>Audiovisual</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Number</a:t>
            </a:r>
            <a:r>
              <a:rPr lang="cs-CZ" altLang="cs-CZ" sz="1800" b="1" dirty="0">
                <a:solidFill>
                  <a:srgbClr val="307871"/>
                </a:solidFill>
                <a:latin typeface="Times New Roman" panose="02020603050405020304" pitchFamily="18" charset="0"/>
                <a:cs typeface="Times New Roman" panose="02020603050405020304" pitchFamily="18" charset="0"/>
              </a:rPr>
              <a:t>. Jedná se o identifikátor, který jednoznačně, trvale a globálně identifikuje audiovizuální dílo i jeho vyjádření.</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Struktura čísla ISAN je tvořena z 16 hexadecimálních číslic (užívá číslic 0-9 a šesti </a:t>
            </a:r>
            <a:r>
              <a:rPr lang="cs-CZ" altLang="cs-CZ" sz="1800" b="1" dirty="0" smtClean="0">
                <a:solidFill>
                  <a:srgbClr val="307871"/>
                </a:solidFill>
                <a:latin typeface="Times New Roman" panose="02020603050405020304" pitchFamily="18" charset="0"/>
                <a:cs typeface="Times New Roman" panose="02020603050405020304" pitchFamily="18" charset="0"/>
              </a:rPr>
              <a:t>doplňkových </a:t>
            </a:r>
            <a:r>
              <a:rPr lang="cs-CZ" altLang="cs-CZ" sz="1800" b="1" dirty="0">
                <a:solidFill>
                  <a:srgbClr val="307871"/>
                </a:solidFill>
                <a:latin typeface="Times New Roman" panose="02020603050405020304" pitchFamily="18" charset="0"/>
                <a:cs typeface="Times New Roman" panose="02020603050405020304" pitchFamily="18" charset="0"/>
              </a:rPr>
              <a:t>písmen latinské abecedy A–F). Číslo ISAN je rozděleno do dvou základních segmentů:</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segment </a:t>
            </a:r>
            <a:r>
              <a:rPr lang="cs-CZ" altLang="cs-CZ" sz="1800" b="1" dirty="0">
                <a:solidFill>
                  <a:srgbClr val="307871"/>
                </a:solidFill>
                <a:latin typeface="Times New Roman" panose="02020603050405020304" pitchFamily="18" charset="0"/>
                <a:cs typeface="Times New Roman" panose="02020603050405020304" pitchFamily="18" charset="0"/>
              </a:rPr>
              <a:t>kmenový, tvoří ho 12 hexadecimálních číslic (písmeno R=</a:t>
            </a:r>
            <a:r>
              <a:rPr lang="cs-CZ" altLang="cs-CZ" sz="1800" b="1" dirty="0" err="1">
                <a:solidFill>
                  <a:srgbClr val="307871"/>
                </a:solidFill>
                <a:latin typeface="Times New Roman" panose="02020603050405020304" pitchFamily="18" charset="0"/>
                <a:cs typeface="Times New Roman" panose="02020603050405020304" pitchFamily="18" charset="0"/>
              </a:rPr>
              <a:t>Root</a:t>
            </a:r>
            <a:r>
              <a:rPr lang="cs-CZ" altLang="cs-CZ" sz="1800" b="1" dirty="0">
                <a:solidFill>
                  <a:srgbClr val="307871"/>
                </a:solidFill>
                <a:latin typeface="Times New Roman" panose="02020603050405020304" pitchFamily="18" charset="0"/>
                <a:cs typeface="Times New Roman" panose="02020603050405020304" pitchFamily="18" charset="0"/>
              </a:rPr>
              <a:t> v </a:t>
            </a:r>
            <a:r>
              <a:rPr lang="cs-CZ" altLang="cs-CZ" sz="1800" b="1" dirty="0" smtClean="0">
                <a:solidFill>
                  <a:srgbClr val="307871"/>
                </a:solidFill>
                <a:latin typeface="Times New Roman" panose="02020603050405020304" pitchFamily="18" charset="0"/>
                <a:cs typeface="Times New Roman" panose="02020603050405020304" pitchFamily="18" charset="0"/>
              </a:rPr>
              <a:t>modelu </a:t>
            </a:r>
            <a:r>
              <a:rPr lang="cs-CZ" altLang="cs-CZ" sz="1800" b="1" dirty="0">
                <a:solidFill>
                  <a:srgbClr val="307871"/>
                </a:solidFill>
                <a:latin typeface="Times New Roman" panose="02020603050405020304" pitchFamily="18" charset="0"/>
                <a:cs typeface="Times New Roman" panose="02020603050405020304" pitchFamily="18" charset="0"/>
              </a:rPr>
              <a:t>čísla),</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segment</a:t>
            </a:r>
            <a:r>
              <a:rPr lang="cs-CZ" altLang="cs-CZ" sz="1800" b="1" dirty="0">
                <a:solidFill>
                  <a:srgbClr val="307871"/>
                </a:solidFill>
                <a:latin typeface="Times New Roman" panose="02020603050405020304" pitchFamily="18" charset="0"/>
                <a:cs typeface="Times New Roman" panose="02020603050405020304" pitchFamily="18" charset="0"/>
              </a:rPr>
              <a:t>, který tvoří 4 hexadecimální číslice, je segmentem pro identifikaci </a:t>
            </a:r>
            <a:r>
              <a:rPr lang="cs-CZ" altLang="cs-CZ" sz="1800" b="1" dirty="0" smtClean="0">
                <a:solidFill>
                  <a:srgbClr val="307871"/>
                </a:solidFill>
                <a:latin typeface="Times New Roman" panose="02020603050405020304" pitchFamily="18" charset="0"/>
                <a:cs typeface="Times New Roman" panose="02020603050405020304" pitchFamily="18" charset="0"/>
              </a:rPr>
              <a:t>epizody </a:t>
            </a:r>
            <a:r>
              <a:rPr lang="cs-CZ" altLang="cs-CZ" sz="1800" b="1" dirty="0">
                <a:solidFill>
                  <a:srgbClr val="307871"/>
                </a:solidFill>
                <a:latin typeface="Times New Roman" panose="02020603050405020304" pitchFamily="18" charset="0"/>
                <a:cs typeface="Times New Roman" panose="02020603050405020304" pitchFamily="18" charset="0"/>
              </a:rPr>
              <a:t>nebo části seriálového audiovizuálního díla (viz E=</a:t>
            </a:r>
            <a:r>
              <a:rPr lang="cs-CZ" altLang="cs-CZ" sz="1800" b="1" dirty="0" err="1">
                <a:solidFill>
                  <a:srgbClr val="307871"/>
                </a:solidFill>
                <a:latin typeface="Times New Roman" panose="02020603050405020304" pitchFamily="18" charset="0"/>
                <a:cs typeface="Times New Roman" panose="02020603050405020304" pitchFamily="18" charset="0"/>
              </a:rPr>
              <a:t>Episode</a:t>
            </a:r>
            <a:r>
              <a:rPr lang="cs-CZ" altLang="cs-CZ" sz="1800" b="1" dirty="0">
                <a:solidFill>
                  <a:srgbClr val="307871"/>
                </a:solidFill>
                <a:latin typeface="Times New Roman" panose="02020603050405020304" pitchFamily="18" charset="0"/>
                <a:cs typeface="Times New Roman" panose="02020603050405020304" pitchFamily="18" charset="0"/>
              </a:rPr>
              <a:t> v modelu </a:t>
            </a:r>
            <a:r>
              <a:rPr lang="cs-CZ" altLang="cs-CZ" sz="1800" b="1" dirty="0" smtClean="0">
                <a:solidFill>
                  <a:srgbClr val="307871"/>
                </a:solidFill>
                <a:latin typeface="Times New Roman" panose="02020603050405020304" pitchFamily="18" charset="0"/>
                <a:cs typeface="Times New Roman" panose="02020603050405020304" pitchFamily="18" charset="0"/>
              </a:rPr>
              <a:t>čísla</a:t>
            </a:r>
            <a:r>
              <a:rPr lang="cs-CZ" altLang="cs-CZ" sz="1800" b="1" dirty="0">
                <a:solidFill>
                  <a:srgbClr val="307871"/>
                </a:solidFill>
                <a:latin typeface="Times New Roman" panose="02020603050405020304" pitchFamily="18" charset="0"/>
                <a:cs typeface="Times New Roman" panose="02020603050405020304" pitchFamily="18" charset="0"/>
              </a:rPr>
              <a:t>).</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560840" cy="507703"/>
          </a:xfrm>
        </p:spPr>
        <p:txBody>
          <a:bodyPr/>
          <a:lstStyle/>
          <a:p>
            <a:r>
              <a:rPr lang="cs-CZ" b="1" dirty="0"/>
              <a:t>Identifikace </a:t>
            </a:r>
            <a:r>
              <a:rPr lang="cs-CZ" b="1" dirty="0" smtClean="0"/>
              <a:t>dokumentů -</a:t>
            </a:r>
            <a:r>
              <a:rPr lang="cs-CZ" altLang="cs-CZ" b="1" dirty="0" smtClean="0">
                <a:solidFill>
                  <a:srgbClr val="307871"/>
                </a:solidFill>
                <a:latin typeface="Times New Roman" panose="02020603050405020304" pitchFamily="18" charset="0"/>
                <a:cs typeface="Times New Roman" panose="02020603050405020304" pitchFamily="18" charset="0"/>
              </a:rPr>
              <a:t> </a:t>
            </a:r>
            <a:r>
              <a:rPr lang="cs-CZ" altLang="cs-CZ" b="1" dirty="0">
                <a:solidFill>
                  <a:srgbClr val="307871"/>
                </a:solidFill>
                <a:latin typeface="Times New Roman" panose="02020603050405020304" pitchFamily="18" charset="0"/>
                <a:cs typeface="Times New Roman" panose="02020603050405020304" pitchFamily="18" charset="0"/>
              </a:rPr>
              <a:t>ISAN</a:t>
            </a:r>
            <a:br>
              <a:rPr lang="cs-CZ" altLang="cs-CZ" b="1" dirty="0">
                <a:solidFill>
                  <a:srgbClr val="307871"/>
                </a:solidFill>
                <a:latin typeface="Times New Roman" panose="02020603050405020304" pitchFamily="18" charset="0"/>
                <a:cs typeface="Times New Roman" panose="02020603050405020304" pitchFamily="18" charset="0"/>
              </a:rPr>
            </a:br>
            <a:r>
              <a:rPr lang="cs-CZ" altLang="cs-CZ" b="1" dirty="0">
                <a:solidFill>
                  <a:srgbClr val="307871"/>
                </a:solidFill>
                <a:latin typeface="Times New Roman" panose="02020603050405020304" pitchFamily="18" charset="0"/>
                <a:cs typeface="Times New Roman" panose="02020603050405020304" pitchFamily="18" charset="0"/>
              </a:rPr>
              <a:t/>
            </a:r>
            <a:br>
              <a:rPr lang="cs-CZ" altLang="cs-CZ" b="1" dirty="0">
                <a:solidFill>
                  <a:srgbClr val="307871"/>
                </a:solidFill>
                <a:latin typeface="Times New Roman" panose="02020603050405020304" pitchFamily="18" charset="0"/>
                <a:cs typeface="Times New Roman" panose="02020603050405020304" pitchFamily="18" charset="0"/>
              </a:rPr>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3477142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DOI je zkratka z anglického Digital </a:t>
            </a:r>
            <a:r>
              <a:rPr lang="cs-CZ" altLang="cs-CZ" sz="1800" b="1" dirty="0" err="1">
                <a:solidFill>
                  <a:srgbClr val="307871"/>
                </a:solidFill>
                <a:latin typeface="Times New Roman" panose="02020603050405020304" pitchFamily="18" charset="0"/>
                <a:cs typeface="Times New Roman" panose="02020603050405020304" pitchFamily="18" charset="0"/>
              </a:rPr>
              <a:t>Object</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Identifier</a:t>
            </a:r>
            <a:r>
              <a:rPr lang="cs-CZ" altLang="cs-CZ" sz="1800" b="1" dirty="0">
                <a:solidFill>
                  <a:srgbClr val="307871"/>
                </a:solidFill>
                <a:latin typeface="Times New Roman" panose="02020603050405020304" pitchFamily="18" charset="0"/>
                <a:cs typeface="Times New Roman" panose="02020603050405020304" pitchFamily="18" charset="0"/>
              </a:rPr>
              <a:t> a jedná se o identifikátor </a:t>
            </a:r>
            <a:r>
              <a:rPr lang="cs-CZ" altLang="cs-CZ" sz="1800" b="1" dirty="0" smtClean="0">
                <a:solidFill>
                  <a:srgbClr val="307871"/>
                </a:solidFill>
                <a:latin typeface="Times New Roman" panose="02020603050405020304" pitchFamily="18" charset="0"/>
                <a:cs typeface="Times New Roman" panose="02020603050405020304" pitchFamily="18" charset="0"/>
              </a:rPr>
              <a:t>digitálních </a:t>
            </a:r>
            <a:r>
              <a:rPr lang="cs-CZ" altLang="cs-CZ" sz="1800" b="1" dirty="0">
                <a:solidFill>
                  <a:srgbClr val="307871"/>
                </a:solidFill>
                <a:latin typeface="Times New Roman" panose="02020603050405020304" pitchFamily="18" charset="0"/>
                <a:cs typeface="Times New Roman" panose="02020603050405020304" pitchFamily="18" charset="0"/>
              </a:rPr>
              <a:t>objektů, který je jedinečný a stále přidělený určitému digitálnímu objektu.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DOI identifikuje </a:t>
            </a:r>
            <a:r>
              <a:rPr lang="cs-CZ" altLang="cs-CZ" sz="1800" b="1" dirty="0">
                <a:solidFill>
                  <a:srgbClr val="307871"/>
                </a:solidFill>
                <a:latin typeface="Times New Roman" panose="02020603050405020304" pitchFamily="18" charset="0"/>
                <a:cs typeface="Times New Roman" panose="02020603050405020304" pitchFamily="18" charset="0"/>
              </a:rPr>
              <a:t>pouze jedinou entitu. Tento identifikátor je strojově čitelný a umožňuje snadnou komunikaci mezi různými systémy. DOI ulehčuje práci s digitálními objekty i z pohledu duševního vlastnictví.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Využití </a:t>
            </a:r>
            <a:r>
              <a:rPr lang="cs-CZ" altLang="cs-CZ" sz="1800" b="1" dirty="0">
                <a:solidFill>
                  <a:srgbClr val="307871"/>
                </a:solidFill>
                <a:latin typeface="Times New Roman" panose="02020603050405020304" pitchFamily="18" charset="0"/>
                <a:cs typeface="Times New Roman" panose="02020603050405020304" pitchFamily="18" charset="0"/>
              </a:rPr>
              <a:t>DOI je dnes běžně pro přidělování jednoznačného </a:t>
            </a:r>
            <a:r>
              <a:rPr lang="cs-CZ" altLang="cs-CZ" sz="1800" b="1" dirty="0" smtClean="0">
                <a:solidFill>
                  <a:srgbClr val="307871"/>
                </a:solidFill>
                <a:latin typeface="Times New Roman" panose="02020603050405020304" pitchFamily="18" charset="0"/>
                <a:cs typeface="Times New Roman" panose="02020603050405020304" pitchFamily="18" charset="0"/>
              </a:rPr>
              <a:t>identifikátoru </a:t>
            </a:r>
            <a:r>
              <a:rPr lang="cs-CZ" altLang="cs-CZ" sz="1800" b="1" dirty="0">
                <a:solidFill>
                  <a:srgbClr val="307871"/>
                </a:solidFill>
                <a:latin typeface="Times New Roman" panose="02020603050405020304" pitchFamily="18" charset="0"/>
                <a:cs typeface="Times New Roman" panose="02020603050405020304" pitchFamily="18" charset="0"/>
              </a:rPr>
              <a:t>časopiseckým článkům v jejich elektronických verzích.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Všeobecně </a:t>
            </a:r>
            <a:r>
              <a:rPr lang="cs-CZ" altLang="cs-CZ" sz="1800" b="1" dirty="0">
                <a:solidFill>
                  <a:srgbClr val="307871"/>
                </a:solidFill>
                <a:latin typeface="Times New Roman" panose="02020603050405020304" pitchFamily="18" charset="0"/>
                <a:cs typeface="Times New Roman" panose="02020603050405020304" pitchFamily="18" charset="0"/>
              </a:rPr>
              <a:t>ale DOI může být využito pro jakékoliv objekty umístěné na síti. Způsob přidělování je v režii </a:t>
            </a:r>
            <a:r>
              <a:rPr lang="cs-CZ" altLang="cs-CZ" sz="1800" b="1" dirty="0" smtClean="0">
                <a:solidFill>
                  <a:srgbClr val="307871"/>
                </a:solidFill>
                <a:latin typeface="Times New Roman" panose="02020603050405020304" pitchFamily="18" charset="0"/>
                <a:cs typeface="Times New Roman" panose="02020603050405020304" pitchFamily="18" charset="0"/>
              </a:rPr>
              <a:t>jednotlivých </a:t>
            </a:r>
            <a:r>
              <a:rPr lang="cs-CZ" altLang="cs-CZ" sz="1800" b="1" dirty="0">
                <a:solidFill>
                  <a:srgbClr val="307871"/>
                </a:solidFill>
                <a:latin typeface="Times New Roman" panose="02020603050405020304" pitchFamily="18" charset="0"/>
                <a:cs typeface="Times New Roman" panose="02020603050405020304" pitchFamily="18" charset="0"/>
              </a:rPr>
              <a:t>registračních organizací, které zastřešuje a řídí International DOI </a:t>
            </a:r>
            <a:r>
              <a:rPr lang="cs-CZ" altLang="cs-CZ" sz="1800" b="1" dirty="0" err="1">
                <a:solidFill>
                  <a:srgbClr val="307871"/>
                </a:solidFill>
                <a:latin typeface="Times New Roman" panose="02020603050405020304" pitchFamily="18" charset="0"/>
                <a:cs typeface="Times New Roman" panose="02020603050405020304" pitchFamily="18" charset="0"/>
              </a:rPr>
              <a:t>Foundation</a:t>
            </a:r>
            <a:r>
              <a:rPr lang="cs-CZ" altLang="cs-CZ" sz="1800" b="1" dirty="0" smtClean="0">
                <a:solidFill>
                  <a:srgbClr val="307871"/>
                </a:solidFill>
                <a:latin typeface="Times New Roman" panose="02020603050405020304" pitchFamily="18" charset="0"/>
                <a:cs typeface="Times New Roman" panose="02020603050405020304" pitchFamily="18" charset="0"/>
              </a:rPr>
              <a:t>.</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560840" cy="507703"/>
          </a:xfrm>
        </p:spPr>
        <p:txBody>
          <a:bodyPr/>
          <a:lstStyle/>
          <a:p>
            <a:r>
              <a:rPr lang="cs-CZ" b="1" dirty="0"/>
              <a:t>Identifikace </a:t>
            </a:r>
            <a:r>
              <a:rPr lang="cs-CZ" b="1" dirty="0" smtClean="0"/>
              <a:t>dokumentů -</a:t>
            </a:r>
            <a:r>
              <a:rPr lang="cs-CZ" altLang="cs-CZ" b="1" dirty="0" smtClean="0">
                <a:solidFill>
                  <a:srgbClr val="307871"/>
                </a:solidFill>
                <a:latin typeface="Times New Roman" panose="02020603050405020304" pitchFamily="18" charset="0"/>
                <a:cs typeface="Times New Roman" panose="02020603050405020304" pitchFamily="18" charset="0"/>
              </a:rPr>
              <a:t> DOI</a:t>
            </a:r>
            <a:r>
              <a:rPr lang="cs-CZ" altLang="cs-CZ" b="1" dirty="0">
                <a:solidFill>
                  <a:srgbClr val="307871"/>
                </a:solidFill>
                <a:latin typeface="Times New Roman" panose="02020603050405020304" pitchFamily="18" charset="0"/>
                <a:cs typeface="Times New Roman" panose="02020603050405020304" pitchFamily="18" charset="0"/>
              </a:rPr>
              <a:t/>
            </a:r>
            <a:br>
              <a:rPr lang="cs-CZ" altLang="cs-CZ" b="1" dirty="0">
                <a:solidFill>
                  <a:srgbClr val="307871"/>
                </a:solidFill>
                <a:latin typeface="Times New Roman" panose="02020603050405020304" pitchFamily="18" charset="0"/>
                <a:cs typeface="Times New Roman" panose="02020603050405020304" pitchFamily="18" charset="0"/>
              </a:rPr>
            </a:br>
            <a:r>
              <a:rPr lang="cs-CZ" altLang="cs-CZ" b="1" dirty="0">
                <a:solidFill>
                  <a:srgbClr val="307871"/>
                </a:solidFill>
                <a:latin typeface="Times New Roman" panose="02020603050405020304" pitchFamily="18" charset="0"/>
                <a:cs typeface="Times New Roman" panose="02020603050405020304" pitchFamily="18" charset="0"/>
              </a:rPr>
              <a:t/>
            </a:r>
            <a:br>
              <a:rPr lang="cs-CZ" altLang="cs-CZ" b="1" dirty="0">
                <a:solidFill>
                  <a:srgbClr val="307871"/>
                </a:solidFill>
                <a:latin typeface="Times New Roman" panose="02020603050405020304" pitchFamily="18" charset="0"/>
                <a:cs typeface="Times New Roman" panose="02020603050405020304" pitchFamily="18" charset="0"/>
              </a:rPr>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0393790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Jak </a:t>
            </a:r>
            <a:r>
              <a:rPr lang="cs-CZ" altLang="cs-CZ" sz="1800" b="1" dirty="0">
                <a:solidFill>
                  <a:srgbClr val="307871"/>
                </a:solidFill>
                <a:latin typeface="Times New Roman" panose="02020603050405020304" pitchFamily="18" charset="0"/>
                <a:cs typeface="Times New Roman" panose="02020603050405020304" pitchFamily="18" charset="0"/>
              </a:rPr>
              <a:t>uvádí crossref.cz, tak DOI slouží především k přesměrování na aktuální URL.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Zatímco </a:t>
            </a:r>
            <a:r>
              <a:rPr lang="cs-CZ" altLang="cs-CZ" sz="1800" b="1" dirty="0">
                <a:solidFill>
                  <a:srgbClr val="307871"/>
                </a:solidFill>
                <a:latin typeface="Times New Roman" panose="02020603050405020304" pitchFamily="18" charset="0"/>
                <a:cs typeface="Times New Roman" panose="02020603050405020304" pitchFamily="18" charset="0"/>
              </a:rPr>
              <a:t>URL se s přestěhováním na jiný server mění, DOI zůstává stejný.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DOI </a:t>
            </a:r>
            <a:r>
              <a:rPr lang="cs-CZ" altLang="cs-CZ" sz="1800" b="1" dirty="0">
                <a:solidFill>
                  <a:srgbClr val="307871"/>
                </a:solidFill>
                <a:latin typeface="Times New Roman" panose="02020603050405020304" pitchFamily="18" charset="0"/>
                <a:cs typeface="Times New Roman" panose="02020603050405020304" pitchFamily="18" charset="0"/>
              </a:rPr>
              <a:t>může </a:t>
            </a:r>
            <a:r>
              <a:rPr lang="cs-CZ" altLang="cs-CZ" sz="1800" b="1" dirty="0" smtClean="0">
                <a:solidFill>
                  <a:srgbClr val="307871"/>
                </a:solidFill>
                <a:latin typeface="Times New Roman" panose="02020603050405020304" pitchFamily="18" charset="0"/>
                <a:cs typeface="Times New Roman" panose="02020603050405020304" pitchFamily="18" charset="0"/>
              </a:rPr>
              <a:t>obsahovat </a:t>
            </a:r>
            <a:r>
              <a:rPr lang="cs-CZ" altLang="cs-CZ" sz="1800" b="1" dirty="0">
                <a:solidFill>
                  <a:srgbClr val="307871"/>
                </a:solidFill>
                <a:latin typeface="Times New Roman" panose="02020603050405020304" pitchFamily="18" charset="0"/>
                <a:cs typeface="Times New Roman" panose="02020603050405020304" pitchFamily="18" charset="0"/>
              </a:rPr>
              <a:t>další identifikátory (např. ISBN, ISSN), které také slouží jako jednoznačné </a:t>
            </a:r>
            <a:r>
              <a:rPr lang="cs-CZ" altLang="cs-CZ" sz="1800" b="1" dirty="0" smtClean="0">
                <a:solidFill>
                  <a:srgbClr val="307871"/>
                </a:solidFill>
                <a:latin typeface="Times New Roman" panose="02020603050405020304" pitchFamily="18" charset="0"/>
                <a:cs typeface="Times New Roman" panose="02020603050405020304" pitchFamily="18" charset="0"/>
              </a:rPr>
              <a:t>identifikátory </a:t>
            </a:r>
            <a:r>
              <a:rPr lang="cs-CZ" altLang="cs-CZ" sz="1800" b="1" dirty="0">
                <a:solidFill>
                  <a:srgbClr val="307871"/>
                </a:solidFill>
                <a:latin typeface="Times New Roman" panose="02020603050405020304" pitchFamily="18" charset="0"/>
                <a:cs typeface="Times New Roman" panose="02020603050405020304" pitchFamily="18" charset="0"/>
              </a:rPr>
              <a:t>pro vědecké práce.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560840" cy="507703"/>
          </a:xfrm>
        </p:spPr>
        <p:txBody>
          <a:bodyPr/>
          <a:lstStyle/>
          <a:p>
            <a:r>
              <a:rPr lang="cs-CZ" b="1" dirty="0"/>
              <a:t>Identifikace </a:t>
            </a:r>
            <a:r>
              <a:rPr lang="cs-CZ" b="1" dirty="0" smtClean="0"/>
              <a:t>dokumentů -</a:t>
            </a:r>
            <a:r>
              <a:rPr lang="cs-CZ" altLang="cs-CZ" b="1" dirty="0" smtClean="0">
                <a:solidFill>
                  <a:srgbClr val="307871"/>
                </a:solidFill>
                <a:latin typeface="Times New Roman" panose="02020603050405020304" pitchFamily="18" charset="0"/>
                <a:cs typeface="Times New Roman" panose="02020603050405020304" pitchFamily="18" charset="0"/>
              </a:rPr>
              <a:t> DOI</a:t>
            </a:r>
            <a:r>
              <a:rPr lang="cs-CZ" altLang="cs-CZ" b="1" dirty="0">
                <a:solidFill>
                  <a:srgbClr val="307871"/>
                </a:solidFill>
                <a:latin typeface="Times New Roman" panose="02020603050405020304" pitchFamily="18" charset="0"/>
                <a:cs typeface="Times New Roman" panose="02020603050405020304" pitchFamily="18" charset="0"/>
              </a:rPr>
              <a:t/>
            </a:r>
            <a:br>
              <a:rPr lang="cs-CZ" altLang="cs-CZ" b="1" dirty="0">
                <a:solidFill>
                  <a:srgbClr val="307871"/>
                </a:solidFill>
                <a:latin typeface="Times New Roman" panose="02020603050405020304" pitchFamily="18" charset="0"/>
                <a:cs typeface="Times New Roman" panose="02020603050405020304" pitchFamily="18" charset="0"/>
              </a:rPr>
            </a:br>
            <a:r>
              <a:rPr lang="cs-CZ" altLang="cs-CZ" b="1" dirty="0">
                <a:solidFill>
                  <a:srgbClr val="307871"/>
                </a:solidFill>
                <a:latin typeface="Times New Roman" panose="02020603050405020304" pitchFamily="18" charset="0"/>
                <a:cs typeface="Times New Roman" panose="02020603050405020304" pitchFamily="18" charset="0"/>
              </a:rPr>
              <a:t/>
            </a:r>
            <a:br>
              <a:rPr lang="cs-CZ" altLang="cs-CZ" b="1" dirty="0">
                <a:solidFill>
                  <a:srgbClr val="307871"/>
                </a:solidFill>
                <a:latin typeface="Times New Roman" panose="02020603050405020304" pitchFamily="18" charset="0"/>
                <a:cs typeface="Times New Roman" panose="02020603050405020304" pitchFamily="18" charset="0"/>
              </a:rPr>
            </a:br>
            <a:r>
              <a:rPr lang="cs-CZ" altLang="cs-CZ" b="1" dirty="0" smtClean="0">
                <a:solidFill>
                  <a:srgbClr val="307871"/>
                </a:solidFill>
                <a:latin typeface="Times New Roman" panose="02020603050405020304" pitchFamily="18" charset="0"/>
                <a:cs typeface="Times New Roman" panose="02020603050405020304" pitchFamily="18" charset="0"/>
              </a:rPr>
              <a:t/>
            </a:r>
            <a:br>
              <a:rPr lang="cs-CZ" altLang="cs-CZ" b="1" dirty="0" smtClean="0">
                <a:solidFill>
                  <a:srgbClr val="307871"/>
                </a:solidFill>
                <a:latin typeface="Times New Roman" panose="02020603050405020304" pitchFamily="18" charset="0"/>
                <a:cs typeface="Times New Roman" panose="02020603050405020304" pitchFamily="18" charset="0"/>
              </a:rPr>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8905173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Kapitola dokumenty se zabývá nejen definicí samotného pojmu dokument, ale </a:t>
            </a:r>
            <a:r>
              <a:rPr lang="cs-CZ" altLang="cs-CZ" sz="1800" b="1" dirty="0" smtClean="0">
                <a:solidFill>
                  <a:srgbClr val="307871"/>
                </a:solidFill>
                <a:latin typeface="Times New Roman" panose="02020603050405020304" pitchFamily="18" charset="0"/>
                <a:cs typeface="Times New Roman" panose="02020603050405020304" pitchFamily="18" charset="0"/>
              </a:rPr>
              <a:t>především </a:t>
            </a:r>
            <a:r>
              <a:rPr lang="cs-CZ" altLang="cs-CZ" sz="1800" b="1" dirty="0">
                <a:solidFill>
                  <a:srgbClr val="307871"/>
                </a:solidFill>
                <a:latin typeface="Times New Roman" panose="02020603050405020304" pitchFamily="18" charset="0"/>
                <a:cs typeface="Times New Roman" panose="02020603050405020304" pitchFamily="18" charset="0"/>
              </a:rPr>
              <a:t>dělením na jednotlivé druhy, identifikací dokumentů, prací s dokumenty, umístěním objektů.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Významná </a:t>
            </a:r>
            <a:r>
              <a:rPr lang="cs-CZ" altLang="cs-CZ" sz="1800" b="1" dirty="0">
                <a:solidFill>
                  <a:srgbClr val="307871"/>
                </a:solidFill>
                <a:latin typeface="Times New Roman" panose="02020603050405020304" pitchFamily="18" charset="0"/>
                <a:cs typeface="Times New Roman" panose="02020603050405020304" pitchFamily="18" charset="0"/>
              </a:rPr>
              <a:t>část je věnována také problematice elektronických dokumentů, které jsou závislé na technických prostředcích, standardech používaných prostředí a v neposlední řadě programovým nástrojům, které jsou nezbytné pro zpřístupnění jejich obsahu</a:t>
            </a:r>
            <a:r>
              <a:rPr lang="cs-CZ" altLang="cs-CZ" sz="1800" b="1" dirty="0" smtClean="0">
                <a:solidFill>
                  <a:srgbClr val="307871"/>
                </a:solidFill>
                <a:latin typeface="Times New Roman" panose="02020603050405020304" pitchFamily="18" charset="0"/>
                <a:cs typeface="Times New Roman" panose="02020603050405020304" pitchFamily="18" charset="0"/>
              </a:rPr>
              <a:t>.</a:t>
            </a: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Z </a:t>
            </a:r>
            <a:r>
              <a:rPr lang="cs-CZ" altLang="cs-CZ" sz="1800" b="1" dirty="0">
                <a:solidFill>
                  <a:srgbClr val="307871"/>
                </a:solidFill>
                <a:latin typeface="Times New Roman" panose="02020603050405020304" pitchFamily="18" charset="0"/>
                <a:cs typeface="Times New Roman" panose="02020603050405020304" pitchFamily="18" charset="0"/>
              </a:rPr>
              <a:t>hlediska obrovského množství různých dokumentů je pro efektivní práci </a:t>
            </a:r>
            <a:r>
              <a:rPr lang="cs-CZ" altLang="cs-CZ" sz="1800" b="1" dirty="0" smtClean="0">
                <a:solidFill>
                  <a:srgbClr val="307871"/>
                </a:solidFill>
                <a:latin typeface="Times New Roman" panose="02020603050405020304" pitchFamily="18" charset="0"/>
                <a:cs typeface="Times New Roman" panose="02020603050405020304" pitchFamily="18" charset="0"/>
              </a:rPr>
              <a:t>naprosto </a:t>
            </a:r>
            <a:r>
              <a:rPr lang="cs-CZ" altLang="cs-CZ" sz="1800" b="1" dirty="0">
                <a:solidFill>
                  <a:srgbClr val="307871"/>
                </a:solidFill>
                <a:latin typeface="Times New Roman" panose="02020603050405020304" pitchFamily="18" charset="0"/>
                <a:cs typeface="Times New Roman" panose="02020603050405020304" pitchFamily="18" charset="0"/>
              </a:rPr>
              <a:t>zásadní využívat možností rychlého a přesného vyhledání dokumentů díky </a:t>
            </a:r>
            <a:r>
              <a:rPr lang="cs-CZ" altLang="cs-CZ" sz="1800" b="1" dirty="0" smtClean="0">
                <a:solidFill>
                  <a:srgbClr val="307871"/>
                </a:solidFill>
                <a:latin typeface="Times New Roman" panose="02020603050405020304" pitchFamily="18" charset="0"/>
                <a:cs typeface="Times New Roman" panose="02020603050405020304" pitchFamily="18" charset="0"/>
              </a:rPr>
              <a:t>vytvořeným </a:t>
            </a:r>
            <a:r>
              <a:rPr lang="cs-CZ" altLang="cs-CZ" sz="1800" b="1" dirty="0">
                <a:solidFill>
                  <a:srgbClr val="307871"/>
                </a:solidFill>
                <a:latin typeface="Times New Roman" panose="02020603050405020304" pitchFamily="18" charset="0"/>
                <a:cs typeface="Times New Roman" panose="02020603050405020304" pitchFamily="18" charset="0"/>
              </a:rPr>
              <a:t>mezinárodních využitelných systémů pro identifikaci dokumentů.   </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smtClean="0"/>
              <a:t>Úvod</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8053519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27584" y="843558"/>
            <a:ext cx="7704856" cy="830997"/>
          </a:xfrm>
          <a:prstGeom prst="rect">
            <a:avLst/>
          </a:prstGeom>
        </p:spPr>
        <p:txBody>
          <a:bodyPr wrap="square">
            <a:spAutoFit/>
          </a:bodyPr>
          <a:lstStyle/>
          <a:p>
            <a:r>
              <a:rPr lang="cs-CZ" sz="4800" b="1" dirty="0" smtClean="0"/>
              <a:t>DĚKUJI ZA POZORNOST</a:t>
            </a:r>
            <a:endParaRPr lang="cs-CZ" sz="4800" dirty="0"/>
          </a:p>
        </p:txBody>
      </p:sp>
    </p:spTree>
    <p:extLst>
      <p:ext uri="{BB962C8B-B14F-4D97-AF65-F5344CB8AC3E}">
        <p14:creationId xmlns:p14="http://schemas.microsoft.com/office/powerpoint/2010/main" val="15783819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200800" cy="4104456"/>
          </a:xfrm>
          <a:prstGeom prst="rect">
            <a:avLst/>
          </a:prstGeom>
        </p:spPr>
        <p:txBody>
          <a:bodyPr>
            <a:noAutofit/>
          </a:bodyPr>
          <a:lstStyle/>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Definovat </a:t>
            </a:r>
            <a:r>
              <a:rPr lang="cs-CZ" altLang="cs-CZ" sz="1800" b="1" dirty="0">
                <a:solidFill>
                  <a:srgbClr val="307871"/>
                </a:solidFill>
                <a:latin typeface="Times New Roman" panose="02020603050405020304" pitchFamily="18" charset="0"/>
                <a:cs typeface="Times New Roman" panose="02020603050405020304" pitchFamily="18" charset="0"/>
              </a:rPr>
              <a:t>pojem dokumenty</a:t>
            </a:r>
          </a:p>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Seznámit </a:t>
            </a:r>
            <a:r>
              <a:rPr lang="cs-CZ" altLang="cs-CZ" sz="1800" b="1" dirty="0">
                <a:solidFill>
                  <a:srgbClr val="307871"/>
                </a:solidFill>
                <a:latin typeface="Times New Roman" panose="02020603050405020304" pitchFamily="18" charset="0"/>
                <a:cs typeface="Times New Roman" panose="02020603050405020304" pitchFamily="18" charset="0"/>
              </a:rPr>
              <a:t>s druhy dokumentů</a:t>
            </a:r>
          </a:p>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Uvést </a:t>
            </a:r>
            <a:r>
              <a:rPr lang="cs-CZ" altLang="cs-CZ" sz="1800" b="1" dirty="0">
                <a:solidFill>
                  <a:srgbClr val="307871"/>
                </a:solidFill>
                <a:latin typeface="Times New Roman" panose="02020603050405020304" pitchFamily="18" charset="0"/>
                <a:cs typeface="Times New Roman" panose="02020603050405020304" pitchFamily="18" charset="0"/>
              </a:rPr>
              <a:t>různé způsoby </a:t>
            </a:r>
            <a:r>
              <a:rPr lang="cs-CZ" altLang="cs-CZ" sz="1800" b="1">
                <a:solidFill>
                  <a:srgbClr val="307871"/>
                </a:solidFill>
                <a:latin typeface="Times New Roman" panose="02020603050405020304" pitchFamily="18" charset="0"/>
                <a:cs typeface="Times New Roman" panose="02020603050405020304" pitchFamily="18" charset="0"/>
              </a:rPr>
              <a:t>identifikace </a:t>
            </a:r>
            <a:r>
              <a:rPr lang="cs-CZ" altLang="cs-CZ" sz="1800" b="1" smtClean="0">
                <a:solidFill>
                  <a:srgbClr val="307871"/>
                </a:solidFill>
                <a:latin typeface="Times New Roman" panose="02020603050405020304" pitchFamily="18" charset="0"/>
                <a:cs typeface="Times New Roman" panose="02020603050405020304" pitchFamily="18" charset="0"/>
              </a:rPr>
              <a:t>dokumentů</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smtClean="0"/>
              <a:t>Cíle </a:t>
            </a:r>
            <a:r>
              <a:rPr lang="cs-CZ" b="1"/>
              <a:t>přednášky</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9621564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Pro </a:t>
            </a:r>
            <a:r>
              <a:rPr lang="cs-CZ" altLang="cs-CZ" sz="1800" b="1" dirty="0">
                <a:solidFill>
                  <a:srgbClr val="307871"/>
                </a:solidFill>
                <a:latin typeface="Times New Roman" panose="02020603050405020304" pitchFamily="18" charset="0"/>
                <a:cs typeface="Times New Roman" panose="02020603050405020304" pitchFamily="18" charset="0"/>
              </a:rPr>
              <a:t>definici dokumentu budeme vycházet z několika definic v rámci českých </a:t>
            </a:r>
            <a:r>
              <a:rPr lang="cs-CZ" altLang="cs-CZ" sz="1800" b="1" dirty="0" smtClean="0">
                <a:solidFill>
                  <a:srgbClr val="307871"/>
                </a:solidFill>
                <a:latin typeface="Times New Roman" panose="02020603050405020304" pitchFamily="18" charset="0"/>
                <a:cs typeface="Times New Roman" panose="02020603050405020304" pitchFamily="18" charset="0"/>
              </a:rPr>
              <a:t>technických </a:t>
            </a:r>
            <a:r>
              <a:rPr lang="cs-CZ" altLang="cs-CZ" sz="1800" b="1" dirty="0">
                <a:solidFill>
                  <a:srgbClr val="307871"/>
                </a:solidFill>
                <a:latin typeface="Times New Roman" panose="02020603050405020304" pitchFamily="18" charset="0"/>
                <a:cs typeface="Times New Roman" panose="02020603050405020304" pitchFamily="18" charset="0"/>
              </a:rPr>
              <a:t>norem (ČSN), které v současné době vydává Úřad pro technickou normalizaci, </a:t>
            </a:r>
            <a:r>
              <a:rPr lang="cs-CZ" altLang="cs-CZ" sz="1800" b="1" dirty="0" smtClean="0">
                <a:solidFill>
                  <a:srgbClr val="307871"/>
                </a:solidFill>
                <a:latin typeface="Times New Roman" panose="02020603050405020304" pitchFamily="18" charset="0"/>
                <a:cs typeface="Times New Roman" panose="02020603050405020304" pitchFamily="18" charset="0"/>
              </a:rPr>
              <a:t>metrologii </a:t>
            </a:r>
            <a:r>
              <a:rPr lang="cs-CZ" altLang="cs-CZ" sz="1800" b="1" dirty="0">
                <a:solidFill>
                  <a:srgbClr val="307871"/>
                </a:solidFill>
                <a:latin typeface="Times New Roman" panose="02020603050405020304" pitchFamily="18" charset="0"/>
                <a:cs typeface="Times New Roman" panose="02020603050405020304" pitchFamily="18" charset="0"/>
              </a:rPr>
              <a:t>a státní zkušebnictví.</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Podle </a:t>
            </a:r>
            <a:r>
              <a:rPr lang="cs-CZ" altLang="cs-CZ" sz="1800" b="1" dirty="0">
                <a:solidFill>
                  <a:srgbClr val="307871"/>
                </a:solidFill>
                <a:latin typeface="Times New Roman" panose="02020603050405020304" pitchFamily="18" charset="0"/>
                <a:cs typeface="Times New Roman" panose="02020603050405020304" pitchFamily="18" charset="0"/>
              </a:rPr>
              <a:t>normy ČSN ISO 5963 je dokument jakýkoliv předmět, který byl zhotoven </a:t>
            </a:r>
            <a:r>
              <a:rPr lang="cs-CZ" altLang="cs-CZ" sz="1800" b="1" dirty="0" smtClean="0">
                <a:solidFill>
                  <a:srgbClr val="307871"/>
                </a:solidFill>
                <a:latin typeface="Times New Roman" panose="02020603050405020304" pitchFamily="18" charset="0"/>
                <a:cs typeface="Times New Roman" panose="02020603050405020304" pitchFamily="18" charset="0"/>
              </a:rPr>
              <a:t>tiskem </a:t>
            </a:r>
            <a:r>
              <a:rPr lang="cs-CZ" altLang="cs-CZ" sz="1800" b="1" dirty="0">
                <a:solidFill>
                  <a:srgbClr val="307871"/>
                </a:solidFill>
                <a:latin typeface="Times New Roman" panose="02020603050405020304" pitchFamily="18" charset="0"/>
                <a:cs typeface="Times New Roman" panose="02020603050405020304" pitchFamily="18" charset="0"/>
              </a:rPr>
              <a:t>nebo jiným způsobem a lze jej katalogizovat nebo indexovat. Tato definice se </a:t>
            </a:r>
            <a:r>
              <a:rPr lang="cs-CZ" altLang="cs-CZ" sz="1800" b="1" dirty="0" smtClean="0">
                <a:solidFill>
                  <a:srgbClr val="307871"/>
                </a:solidFill>
                <a:latin typeface="Times New Roman" panose="02020603050405020304" pitchFamily="18" charset="0"/>
                <a:cs typeface="Times New Roman" panose="02020603050405020304" pitchFamily="18" charset="0"/>
              </a:rPr>
              <a:t>vztahuje </a:t>
            </a:r>
            <a:r>
              <a:rPr lang="cs-CZ" altLang="cs-CZ" sz="1800" b="1" dirty="0">
                <a:solidFill>
                  <a:srgbClr val="307871"/>
                </a:solidFill>
                <a:latin typeface="Times New Roman" panose="02020603050405020304" pitchFamily="18" charset="0"/>
                <a:cs typeface="Times New Roman" panose="02020603050405020304" pitchFamily="18" charset="0"/>
              </a:rPr>
              <a:t>nejen na psané a tištěné dokumenty v papírové nebo mikrografické podobě např. knihy, časopisy, vyobrazení, mapy, ale také na netištěné dokumenty např. strojem čitelné </a:t>
            </a:r>
            <a:r>
              <a:rPr lang="cs-CZ" altLang="cs-CZ" sz="1800" b="1" dirty="0" smtClean="0">
                <a:solidFill>
                  <a:srgbClr val="307871"/>
                </a:solidFill>
                <a:latin typeface="Times New Roman" panose="02020603050405020304" pitchFamily="18" charset="0"/>
                <a:cs typeface="Times New Roman" panose="02020603050405020304" pitchFamily="18" charset="0"/>
              </a:rPr>
              <a:t>záznamy</a:t>
            </a:r>
            <a:r>
              <a:rPr lang="cs-CZ" altLang="cs-CZ" sz="1800" b="1" dirty="0">
                <a:solidFill>
                  <a:srgbClr val="307871"/>
                </a:solidFill>
                <a:latin typeface="Times New Roman" panose="02020603050405020304" pitchFamily="18" charset="0"/>
                <a:cs typeface="Times New Roman" panose="02020603050405020304" pitchFamily="18" charset="0"/>
              </a:rPr>
              <a:t>, filmy, zvukové nahrávky, a trojrozměrné předměty nebo reálie používané jako </a:t>
            </a:r>
            <a:r>
              <a:rPr lang="cs-CZ" altLang="cs-CZ" sz="1800" b="1" dirty="0" smtClean="0">
                <a:solidFill>
                  <a:srgbClr val="307871"/>
                </a:solidFill>
                <a:latin typeface="Times New Roman" panose="02020603050405020304" pitchFamily="18" charset="0"/>
                <a:cs typeface="Times New Roman" panose="02020603050405020304" pitchFamily="18" charset="0"/>
              </a:rPr>
              <a:t>ukázky.</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smtClean="0"/>
              <a:t>Definice pojmu dokument</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2579298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Podle normy ČSN 01 0193 je dokument hmotný předmět plnící funkci informačního pramene, který lze katalogizovat a indexovat. </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ČSN ISO 9707 pak definuje pojem dokument jako zaznamenanou informaci, která může být považována za jednotku v dokumentačním procesu bez ohledu na její fyzickou formu a vlastnosti</a:t>
            </a:r>
            <a:r>
              <a:rPr lang="cs-CZ" altLang="cs-CZ" sz="1800" b="1" dirty="0" smtClean="0">
                <a:solidFill>
                  <a:srgbClr val="307871"/>
                </a:solidFill>
                <a:latin typeface="Times New Roman" panose="02020603050405020304" pitchFamily="18" charset="0"/>
                <a:cs typeface="Times New Roman" panose="02020603050405020304" pitchFamily="18" charset="0"/>
              </a:rPr>
              <a:t>.</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Vaněk </a:t>
            </a:r>
            <a:r>
              <a:rPr lang="cs-CZ" altLang="cs-CZ" sz="1800" b="1" dirty="0">
                <a:solidFill>
                  <a:srgbClr val="307871"/>
                </a:solidFill>
                <a:latin typeface="Times New Roman" panose="02020603050405020304" pitchFamily="18" charset="0"/>
                <a:cs typeface="Times New Roman" panose="02020603050405020304" pitchFamily="18" charset="0"/>
              </a:rPr>
              <a:t>(2013) uvádí, že se dokumenty (informační zdroje) dělí podle řady kritérií, např. podle způsobu (formy) zaznamenání obsahu, podle nosiče (přenášené energií, tištěné, </a:t>
            </a:r>
            <a:r>
              <a:rPr lang="cs-CZ" altLang="cs-CZ" sz="1800" b="1" dirty="0" smtClean="0">
                <a:solidFill>
                  <a:srgbClr val="307871"/>
                </a:solidFill>
                <a:latin typeface="Times New Roman" panose="02020603050405020304" pitchFamily="18" charset="0"/>
                <a:cs typeface="Times New Roman" panose="02020603050405020304" pitchFamily="18" charset="0"/>
              </a:rPr>
              <a:t>elektronické </a:t>
            </a:r>
            <a:r>
              <a:rPr lang="cs-CZ" altLang="cs-CZ" sz="1800" b="1" dirty="0">
                <a:solidFill>
                  <a:srgbClr val="307871"/>
                </a:solidFill>
                <a:latin typeface="Times New Roman" panose="02020603050405020304" pitchFamily="18" charset="0"/>
                <a:cs typeface="Times New Roman" panose="02020603050405020304" pitchFamily="18" charset="0"/>
              </a:rPr>
              <a:t>aj.) nebo kontinuity vydávání (jednorázové nebo periodické) atd. Dokumenty je možné identifikovat, zpracovávat, vyměňovat jako celek (jednotka) mezi uživateli a/nebo systémy. </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a:t>Definice pojmu dokument</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9501661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Elektronické </a:t>
            </a:r>
            <a:r>
              <a:rPr lang="cs-CZ" altLang="cs-CZ" sz="1800" b="1" dirty="0">
                <a:solidFill>
                  <a:srgbClr val="307871"/>
                </a:solidFill>
                <a:latin typeface="Times New Roman" panose="02020603050405020304" pitchFamily="18" charset="0"/>
                <a:cs typeface="Times New Roman" panose="02020603050405020304" pitchFamily="18" charset="0"/>
              </a:rPr>
              <a:t>dokumenty se pak podle Vaňka (2013) od tradičních typů dokumentů </a:t>
            </a:r>
            <a:r>
              <a:rPr lang="cs-CZ" altLang="cs-CZ" sz="1800" b="1" dirty="0" smtClean="0">
                <a:solidFill>
                  <a:srgbClr val="307871"/>
                </a:solidFill>
                <a:latin typeface="Times New Roman" panose="02020603050405020304" pitchFamily="18" charset="0"/>
                <a:cs typeface="Times New Roman" panose="02020603050405020304" pitchFamily="18" charset="0"/>
              </a:rPr>
              <a:t>neliší </a:t>
            </a:r>
            <a:r>
              <a:rPr lang="cs-CZ" altLang="cs-CZ" sz="1800" b="1" dirty="0">
                <a:solidFill>
                  <a:srgbClr val="307871"/>
                </a:solidFill>
                <a:latin typeface="Times New Roman" panose="02020603050405020304" pitchFamily="18" charset="0"/>
                <a:cs typeface="Times New Roman" panose="02020603050405020304" pitchFamily="18" charset="0"/>
              </a:rPr>
              <a:t>obsahovými, ale některými formálními charakteristikami, především digitálním </a:t>
            </a:r>
            <a:r>
              <a:rPr lang="cs-CZ" altLang="cs-CZ" sz="1800" b="1" dirty="0" smtClean="0">
                <a:solidFill>
                  <a:srgbClr val="307871"/>
                </a:solidFill>
                <a:latin typeface="Times New Roman" panose="02020603050405020304" pitchFamily="18" charset="0"/>
                <a:cs typeface="Times New Roman" panose="02020603050405020304" pitchFamily="18" charset="0"/>
              </a:rPr>
              <a:t>způsobem </a:t>
            </a:r>
            <a:r>
              <a:rPr lang="cs-CZ" altLang="cs-CZ" sz="1800" b="1" dirty="0">
                <a:solidFill>
                  <a:srgbClr val="307871"/>
                </a:solidFill>
                <a:latin typeface="Times New Roman" panose="02020603050405020304" pitchFamily="18" charset="0"/>
                <a:cs typeface="Times New Roman" panose="02020603050405020304" pitchFamily="18" charset="0"/>
              </a:rPr>
              <a:t>záznamu informací. Obsah dokumentů je nezávislý na materiálním nosiči – </a:t>
            </a:r>
            <a:r>
              <a:rPr lang="cs-CZ" altLang="cs-CZ" sz="1800" b="1" dirty="0" smtClean="0">
                <a:solidFill>
                  <a:srgbClr val="307871"/>
                </a:solidFill>
                <a:latin typeface="Times New Roman" panose="02020603050405020304" pitchFamily="18" charset="0"/>
                <a:cs typeface="Times New Roman" panose="02020603050405020304" pitchFamily="18" charset="0"/>
              </a:rPr>
              <a:t>paměťovém </a:t>
            </a:r>
            <a:r>
              <a:rPr lang="cs-CZ" altLang="cs-CZ" sz="1800" b="1" dirty="0">
                <a:solidFill>
                  <a:srgbClr val="307871"/>
                </a:solidFill>
                <a:latin typeface="Times New Roman" panose="02020603050405020304" pitchFamily="18" charset="0"/>
                <a:cs typeface="Times New Roman" panose="02020603050405020304" pitchFamily="18" charset="0"/>
              </a:rPr>
              <a:t>médiu.</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Elektronické </a:t>
            </a:r>
            <a:r>
              <a:rPr lang="cs-CZ" altLang="cs-CZ" sz="1800" b="1" dirty="0">
                <a:solidFill>
                  <a:srgbClr val="307871"/>
                </a:solidFill>
                <a:latin typeface="Times New Roman" panose="02020603050405020304" pitchFamily="18" charset="0"/>
                <a:cs typeface="Times New Roman" panose="02020603050405020304" pitchFamily="18" charset="0"/>
              </a:rPr>
              <a:t>dokumenty jsou závislé na:</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technických </a:t>
            </a:r>
            <a:r>
              <a:rPr lang="cs-CZ" altLang="cs-CZ" sz="1800" b="1" dirty="0">
                <a:solidFill>
                  <a:srgbClr val="307871"/>
                </a:solidFill>
                <a:latin typeface="Times New Roman" panose="02020603050405020304" pitchFamily="18" charset="0"/>
                <a:cs typeface="Times New Roman" panose="02020603050405020304" pitchFamily="18" charset="0"/>
              </a:rPr>
              <a:t>prostředcích,</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standardech </a:t>
            </a:r>
            <a:r>
              <a:rPr lang="cs-CZ" altLang="cs-CZ" sz="1800" b="1" dirty="0">
                <a:solidFill>
                  <a:srgbClr val="307871"/>
                </a:solidFill>
                <a:latin typeface="Times New Roman" panose="02020603050405020304" pitchFamily="18" charset="0"/>
                <a:cs typeface="Times New Roman" panose="02020603050405020304" pitchFamily="18" charset="0"/>
              </a:rPr>
              <a:t>používaných prostředí,</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programových </a:t>
            </a:r>
            <a:r>
              <a:rPr lang="cs-CZ" altLang="cs-CZ" sz="1800" b="1" dirty="0">
                <a:solidFill>
                  <a:srgbClr val="307871"/>
                </a:solidFill>
                <a:latin typeface="Times New Roman" panose="02020603050405020304" pitchFamily="18" charset="0"/>
                <a:cs typeface="Times New Roman" panose="02020603050405020304" pitchFamily="18" charset="0"/>
              </a:rPr>
              <a:t>nástrojích nezbytných pro zpřístupnění jejich obsahu.</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smtClean="0"/>
              <a:t>Elektronické dokumenty</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5139112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Mezi </a:t>
            </a:r>
            <a:r>
              <a:rPr lang="cs-CZ" altLang="cs-CZ" sz="1800" b="1" dirty="0">
                <a:solidFill>
                  <a:srgbClr val="307871"/>
                </a:solidFill>
                <a:latin typeface="Times New Roman" panose="02020603050405020304" pitchFamily="18" charset="0"/>
                <a:cs typeface="Times New Roman" panose="02020603050405020304" pitchFamily="18" charset="0"/>
              </a:rPr>
              <a:t>nejznámější druhy dokumentů </a:t>
            </a:r>
            <a:r>
              <a:rPr lang="cs-CZ" altLang="cs-CZ" sz="1800" b="1" dirty="0" smtClean="0">
                <a:solidFill>
                  <a:srgbClr val="307871"/>
                </a:solidFill>
                <a:latin typeface="Times New Roman" panose="02020603050405020304" pitchFamily="18" charset="0"/>
                <a:cs typeface="Times New Roman" panose="02020603050405020304" pitchFamily="18" charset="0"/>
              </a:rPr>
              <a:t>náleží:</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knihy,</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periodika </a:t>
            </a:r>
            <a:r>
              <a:rPr lang="cs-CZ" altLang="cs-CZ" sz="1800" b="1" dirty="0">
                <a:solidFill>
                  <a:srgbClr val="307871"/>
                </a:solidFill>
                <a:latin typeface="Times New Roman" panose="02020603050405020304" pitchFamily="18" charset="0"/>
                <a:cs typeface="Times New Roman" panose="02020603050405020304" pitchFamily="18" charset="0"/>
              </a:rPr>
              <a:t>a seriálové publikace</a:t>
            </a:r>
            <a:r>
              <a:rPr lang="cs-CZ" altLang="cs-CZ" sz="1800" b="1" dirty="0" smtClean="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speciální </a:t>
            </a:r>
            <a:r>
              <a:rPr lang="cs-CZ" altLang="cs-CZ" sz="1800" b="1" dirty="0">
                <a:solidFill>
                  <a:srgbClr val="307871"/>
                </a:solidFill>
                <a:latin typeface="Times New Roman" panose="02020603050405020304" pitchFamily="18" charset="0"/>
                <a:cs typeface="Times New Roman" panose="02020603050405020304" pitchFamily="18" charset="0"/>
              </a:rPr>
              <a:t>literatura,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šedá literatura,</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další </a:t>
            </a:r>
            <a:r>
              <a:rPr lang="cs-CZ" altLang="cs-CZ" sz="1800" b="1" dirty="0">
                <a:solidFill>
                  <a:srgbClr val="307871"/>
                </a:solidFill>
                <a:latin typeface="Times New Roman" panose="02020603050405020304" pitchFamily="18" charset="0"/>
                <a:cs typeface="Times New Roman" panose="02020603050405020304" pitchFamily="18" charset="0"/>
              </a:rPr>
              <a:t>druhy dokumentů.</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a:t>Druhy dokumentů</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2999515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Nejznámějším </a:t>
            </a:r>
            <a:r>
              <a:rPr lang="cs-CZ" altLang="cs-CZ" sz="1800" b="1" dirty="0">
                <a:solidFill>
                  <a:srgbClr val="307871"/>
                </a:solidFill>
                <a:latin typeface="Times New Roman" panose="02020603050405020304" pitchFamily="18" charset="0"/>
                <a:cs typeface="Times New Roman" panose="02020603050405020304" pitchFamily="18" charset="0"/>
              </a:rPr>
              <a:t>druhem dokumentů je patrně kniha, která existuje v různých formách již od starověku (od starověkých svitků až po moderní digitální knihy).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Kniha </a:t>
            </a:r>
            <a:r>
              <a:rPr lang="cs-CZ" altLang="cs-CZ" sz="1800" b="1" dirty="0">
                <a:solidFill>
                  <a:srgbClr val="307871"/>
                </a:solidFill>
                <a:latin typeface="Times New Roman" panose="02020603050405020304" pitchFamily="18" charset="0"/>
                <a:cs typeface="Times New Roman" panose="02020603050405020304" pitchFamily="18" charset="0"/>
              </a:rPr>
              <a:t>je označována jako nejúčinnější, nejtrvalejší a nejstarší prostředek pro sdělování myšlenek.</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Z </a:t>
            </a:r>
            <a:r>
              <a:rPr lang="cs-CZ" altLang="cs-CZ" sz="1800" b="1" dirty="0">
                <a:solidFill>
                  <a:srgbClr val="307871"/>
                </a:solidFill>
                <a:latin typeface="Times New Roman" panose="02020603050405020304" pitchFamily="18" charset="0"/>
                <a:cs typeface="Times New Roman" panose="02020603050405020304" pitchFamily="18" charset="0"/>
              </a:rPr>
              <a:t>hlediska odborné definice je například podle ČSN ISO 5127 kniha duševní dílo </a:t>
            </a:r>
            <a:r>
              <a:rPr lang="cs-CZ" altLang="cs-CZ" sz="1800" b="1" dirty="0" smtClean="0">
                <a:solidFill>
                  <a:srgbClr val="307871"/>
                </a:solidFill>
                <a:latin typeface="Times New Roman" panose="02020603050405020304" pitchFamily="18" charset="0"/>
                <a:cs typeface="Times New Roman" panose="02020603050405020304" pitchFamily="18" charset="0"/>
              </a:rPr>
              <a:t>vydané </a:t>
            </a:r>
            <a:r>
              <a:rPr lang="cs-CZ" altLang="cs-CZ" sz="1800" b="1" dirty="0">
                <a:solidFill>
                  <a:srgbClr val="307871"/>
                </a:solidFill>
                <a:latin typeface="Times New Roman" panose="02020603050405020304" pitchFamily="18" charset="0"/>
                <a:cs typeface="Times New Roman" panose="02020603050405020304" pitchFamily="18" charset="0"/>
              </a:rPr>
              <a:t>v psané, tištěné nebo elektronické formě, obvykle rozdělené na stránky a tvořící </a:t>
            </a:r>
            <a:r>
              <a:rPr lang="cs-CZ" altLang="cs-CZ" sz="1800" b="1" dirty="0" smtClean="0">
                <a:solidFill>
                  <a:srgbClr val="307871"/>
                </a:solidFill>
                <a:latin typeface="Times New Roman" panose="02020603050405020304" pitchFamily="18" charset="0"/>
                <a:cs typeface="Times New Roman" panose="02020603050405020304" pitchFamily="18" charset="0"/>
              </a:rPr>
              <a:t>fyzickou </a:t>
            </a:r>
            <a:r>
              <a:rPr lang="cs-CZ" altLang="cs-CZ" sz="1800" b="1" dirty="0">
                <a:solidFill>
                  <a:srgbClr val="307871"/>
                </a:solidFill>
                <a:latin typeface="Times New Roman" panose="02020603050405020304" pitchFamily="18" charset="0"/>
                <a:cs typeface="Times New Roman" panose="02020603050405020304" pitchFamily="18" charset="0"/>
              </a:rPr>
              <a:t>jednotku. Jiná norma ČSN ISO 01 0166 definuje knihu jako tištěný nebo </a:t>
            </a:r>
            <a:r>
              <a:rPr lang="cs-CZ" altLang="cs-CZ" sz="1800" b="1" dirty="0" smtClean="0">
                <a:solidFill>
                  <a:srgbClr val="307871"/>
                </a:solidFill>
                <a:latin typeface="Times New Roman" panose="02020603050405020304" pitchFamily="18" charset="0"/>
                <a:cs typeface="Times New Roman" panose="02020603050405020304" pitchFamily="18" charset="0"/>
              </a:rPr>
              <a:t>jakýmkoli </a:t>
            </a:r>
            <a:r>
              <a:rPr lang="cs-CZ" altLang="cs-CZ" sz="1800" b="1" dirty="0">
                <a:solidFill>
                  <a:srgbClr val="307871"/>
                </a:solidFill>
                <a:latin typeface="Times New Roman" panose="02020603050405020304" pitchFamily="18" charset="0"/>
                <a:cs typeface="Times New Roman" panose="02020603050405020304" pitchFamily="18" charset="0"/>
              </a:rPr>
              <a:t>jiným způsobem rozmnožený grafický dokument, </a:t>
            </a:r>
            <a:r>
              <a:rPr lang="cs-CZ" altLang="cs-CZ" sz="1800" b="1" dirty="0" err="1">
                <a:solidFill>
                  <a:srgbClr val="307871"/>
                </a:solidFill>
                <a:latin typeface="Times New Roman" panose="02020603050405020304" pitchFamily="18" charset="0"/>
                <a:cs typeface="Times New Roman" panose="02020603050405020304" pitchFamily="18" charset="0"/>
              </a:rPr>
              <a:t>knihařsky</a:t>
            </a:r>
            <a:r>
              <a:rPr lang="cs-CZ" altLang="cs-CZ" sz="1800" b="1" dirty="0">
                <a:solidFill>
                  <a:srgbClr val="307871"/>
                </a:solidFill>
                <a:latin typeface="Times New Roman" panose="02020603050405020304" pitchFamily="18" charset="0"/>
                <a:cs typeface="Times New Roman" panose="02020603050405020304" pitchFamily="18" charset="0"/>
              </a:rPr>
              <a:t> zpracovaný do tvaru svazku a tvořící myšlenkový a výtvarný celek.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a:t>Druhy </a:t>
            </a:r>
            <a:r>
              <a:rPr lang="cs-CZ" b="1" dirty="0" smtClean="0"/>
              <a:t>dokumentů-knihy</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250778151"/>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2714</TotalTime>
  <Words>2503</Words>
  <Application>Microsoft Office PowerPoint</Application>
  <PresentationFormat>Předvádění na obrazovce (16:9)</PresentationFormat>
  <Paragraphs>235</Paragraphs>
  <Slides>30</Slides>
  <Notes>27</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30</vt:i4>
      </vt:variant>
    </vt:vector>
  </HeadingPairs>
  <TitlesOfParts>
    <vt:vector size="36" baseType="lpstr">
      <vt:lpstr>Arial</vt:lpstr>
      <vt:lpstr>Calibri</vt:lpstr>
      <vt:lpstr>Enriqueta</vt:lpstr>
      <vt:lpstr>Times New Roman</vt:lpstr>
      <vt:lpstr>Wingdings</vt:lpstr>
      <vt:lpstr>SLU</vt:lpstr>
      <vt:lpstr>Název prezentace</vt:lpstr>
      <vt:lpstr>INFORMAČNÍ MANAGEMENT</vt:lpstr>
      <vt:lpstr>Úvod</vt:lpstr>
      <vt:lpstr>Cíle přednášky</vt:lpstr>
      <vt:lpstr>Definice pojmu dokument</vt:lpstr>
      <vt:lpstr>Definice pojmu dokument</vt:lpstr>
      <vt:lpstr>Elektronické dokumenty</vt:lpstr>
      <vt:lpstr>Druhy dokumentů</vt:lpstr>
      <vt:lpstr>Druhy dokumentů-knihy</vt:lpstr>
      <vt:lpstr>Druhy dokumentů-knihy</vt:lpstr>
      <vt:lpstr>Druhy dokumentů-knihy</vt:lpstr>
      <vt:lpstr>Druhy dokumentů-periodika, seriálové publikace</vt:lpstr>
      <vt:lpstr>Druhy dokumentů-periodika, seriálové publikace</vt:lpstr>
      <vt:lpstr>Druhy dokumentů-speciální literatura</vt:lpstr>
      <vt:lpstr>Druhy dokumentů-speciální literatura</vt:lpstr>
      <vt:lpstr>Druhy dokumentů-šedá literatura</vt:lpstr>
      <vt:lpstr>Druhy dokumentů-šedá literatura</vt:lpstr>
      <vt:lpstr>Druhy dokumentů-další druhy dokumentů</vt:lpstr>
      <vt:lpstr>Identifikace dokumentů</vt:lpstr>
      <vt:lpstr>Identifikace dokumentů - ISBN</vt:lpstr>
      <vt:lpstr>Identifikace dokumentů - ISBN</vt:lpstr>
      <vt:lpstr>Identifikace dokumentů - ISBN</vt:lpstr>
      <vt:lpstr>Identifikace dokumentů - ISBN</vt:lpstr>
      <vt:lpstr>Identifikace dokumentů - ISSN  </vt:lpstr>
      <vt:lpstr>Identifikace dokumentů - ISSN  </vt:lpstr>
      <vt:lpstr>Identifikace dokumentů - ISMN </vt:lpstr>
      <vt:lpstr>Identifikace dokumentů - ISAN  </vt:lpstr>
      <vt:lpstr>Identifikace dokumentů - DOI  </vt:lpstr>
      <vt:lpstr>Identifikace dokumentů - DOI   </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Dolak</cp:lastModifiedBy>
  <cp:revision>233</cp:revision>
  <dcterms:created xsi:type="dcterms:W3CDTF">2016-07-06T15:42:34Z</dcterms:created>
  <dcterms:modified xsi:type="dcterms:W3CDTF">2018-04-11T11:33:44Z</dcterms:modified>
</cp:coreProperties>
</file>