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401" r:id="rId2"/>
    <p:sldId id="263" r:id="rId3"/>
    <p:sldId id="283" r:id="rId4"/>
    <p:sldId id="287" r:id="rId5"/>
    <p:sldId id="370" r:id="rId6"/>
    <p:sldId id="371" r:id="rId7"/>
    <p:sldId id="373" r:id="rId8"/>
    <p:sldId id="372" r:id="rId9"/>
    <p:sldId id="374" r:id="rId10"/>
    <p:sldId id="375" r:id="rId11"/>
    <p:sldId id="376" r:id="rId12"/>
    <p:sldId id="377" r:id="rId13"/>
    <p:sldId id="378" r:id="rId14"/>
    <p:sldId id="380" r:id="rId15"/>
    <p:sldId id="379" r:id="rId16"/>
    <p:sldId id="381" r:id="rId17"/>
    <p:sldId id="383" r:id="rId18"/>
    <p:sldId id="382" r:id="rId19"/>
    <p:sldId id="384" r:id="rId20"/>
    <p:sldId id="385" r:id="rId21"/>
    <p:sldId id="387" r:id="rId22"/>
    <p:sldId id="386" r:id="rId23"/>
    <p:sldId id="389" r:id="rId24"/>
    <p:sldId id="388" r:id="rId25"/>
    <p:sldId id="392" r:id="rId26"/>
    <p:sldId id="391" r:id="rId27"/>
    <p:sldId id="390" r:id="rId28"/>
    <p:sldId id="394" r:id="rId29"/>
    <p:sldId id="393" r:id="rId30"/>
    <p:sldId id="398" r:id="rId31"/>
    <p:sldId id="397" r:id="rId32"/>
    <p:sldId id="399" r:id="rId33"/>
    <p:sldId id="400" r:id="rId34"/>
    <p:sldId id="266" r:id="rId3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282" y="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11.4.2018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833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0452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6764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7898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5164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538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624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6235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0044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9074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120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6653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4355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73276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0695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5382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73881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137070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7226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1304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09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936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70568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437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88144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477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925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1975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000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335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INFORMAČNÍ MANAGEMENT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Radim Dolák, Ph.D.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33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EIZ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hlediska konkrétní technologie zpracování podle Fialy (2007):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katalogy - katalog využíván při automatizovaném zpracování, kde se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záznam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dokumentu zobrazuje na obrazovce, lze v něm vyhledávat na základě více kritérií (název, autor,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apod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katalog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veřejně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katalogy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databáze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množina strukturovaných dat, které tvoří celek z hlediska tematiky nebo druhu uložených záznamů,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internetový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portál - soubor webových stránek, určený na zprostředkování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vybraným informačním zdrojům určitého tematického zaměření,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digitální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knihovna - sbírka digitálních objektů různého druhu (textové,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obrazové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zvukové, multimediální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elektronické informační zdroje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69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elektronických informačních zdrojů: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nejaktuálnější dostupné informace,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velký okruh uživatelů současně,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neomezená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přístupnost z hlediska času (24 hodin denně, 7 dní v týdnu),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není vázáno na konkrétní místo a instituci,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pomocí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odkazů je možné vyhledávat další související zdroje a dokumenty,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vyhledávat podle různých kritérií,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personalizace obsahu (nastavení profilu uživatele jako je např.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upozornění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novinky, nastavení tematických skupin atd.),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studovat více zdrojů a dokumentů najednou.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elektronické informační zdroje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5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Nevýhody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elektronických informačních zdrojů y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závislost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počítačích, internetu a často i elektřině,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případě licencovaných EIZ závislost na poskytovateli dat,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vždy záruka trvalého přístupu ke zdrojům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hodnotným informacím je často omezený restrikcemi a poplatky,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využívání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předpokládá jistou míru informační a počítačové gramotnosti.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elektronické informační zdroje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5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elektronických informačních zdrojů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souvislosti s EIZ mezi primární zdroje řadíme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e-knihy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texty článků z časopisů, příspěvků ze sborníků,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texty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eVŠKP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konferencí.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elektronické informační zdroje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07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knihy (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e-knihy) vznikají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buď využitím originálu, který autor vytvořil na počítači v textovém editoru a digitální originál se poté upraví do finální podoby pro distribuci nebo proces digitalizace (využitím skenerů a technologie OCR) původní tištěné knihy, ke které neexistuje digitální originál.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e-knihy: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digitální podobě, tedy vytvořená na počítači nebo převedená do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digitální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podoby.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Jednoúčelové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fyzické přenosné zařízení umožňující jednoduchou manipulaci s textem dokumentu (nahrávání, čtení, vytváření poznámek apod.).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Elektronickou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knihou se někdy rozumí kniha v digitální podobě vydaná na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fyzickém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nosiči (např. na CD-ROM).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elektronické informační zdroje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44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E-knihy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lze číst a prohlížet na nejrůznějších elektronických zařízeních – na čtečce,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tabletu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mobilním telefonu nebo stolním PC či notebooku.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Velmi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oblíbené jsou čtečky e-knih (např. Amazon Kindle,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PocketBook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aj.), které využívají pro zobrazování informací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elektronického inkoustu.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E-knihy lze buď zakoupit např. eReading.cz, Wknihy.cz, Amazon.com, Libri.cz nebo jsou některé i volně dostupné zdarma v rámci služeb Google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Theses.cz aj.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elektronické informační zdroje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51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Existuje celá řada formátů e-knih často v závislosti na distributorovi dané e-knihy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výrobců jednotlivých typů čteček.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Přehled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nejčastějších formátu e-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books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následující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PDF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(Portable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rozšířený univerzální formát, který může obsahovat jak text, tak i obrázky. Čitelný pomocí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Acrobat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Readeru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dalších prohlížečů PDF.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TXT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jedná se o textové soubory negrafického formátu, který neumožňuje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obrázky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grafiku, úpravy atd. Mezi jeho výhody patří především malá velikost souboru a snadná přenositelnost na jiné platformy.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HTML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hypertext umožnuje také čtení e-knih v libovolném webovém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prohlížeči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zobrazuje kromě textu také grafiku a obrázky.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elektronické informační zdroje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48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Mobipocket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příponou je založen na Open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eBook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standardu. Podpora XHTML 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JavaScriptu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umožňuje pokročilejší formátování.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EPUB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formát podporovaný společností Adobe. Jedná se o otevřený standard vytvořený a prosazovaný IDPF (International Digital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Forum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který je založen na XHTML – podpora obrázků, fontů atd.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PDB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Palm Media formát byl jedním z nejpoužívanějších a umožnuje ochranu knih prostřednictvím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kryptování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kdy je klíč poskytnut při zakoupení knihy.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Kindle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příponou .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azw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tento formát využívají Amazon Kindle prohlížeče. Založen na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Mobipocket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standardu a poskytuje DRM ochranu.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elektronické informační zdroje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04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internetu jsou v elektronické formě dostupné také články z časopisů a příspěvky ze sborníků. Tyto zdroje obsahují aktuální výsledky výzkumu v celé řadě oblastí.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Některé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jsou volně přístupné, jiné mohou být zpoplatněny. Odkazy na některé konkrétní databáze můžete najít v sekci pro zájemce: dostupné elektronické informační zdroje v rámci SU OPF.  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Zpřístupňování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vysokoškolských kvalifikačních prací (VŠKP) v rámci českých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vysokých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 probíhá na základě systému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eVŠKP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 současnosti již všechny veřejné vysoké školy vybírají vysokoškolské kvalifikační práce v elektronické podobě a významně vzrostl počet škol, které práce zpřístupňují veřejnosti v souladu s § 47b zákona č. 111/1998 sb., o vysokých školách.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elektronické informační zdroje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68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rámci konferencí bývají napsané příspěvky, které jsou součástí konferenčních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sborníků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také prezentovány v rámci konferenčního programu v podobě nejčastěji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powerpointových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Tyto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bývají v některých případech dostupné na oficiálních webových stránkách dané konference.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Někdy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můžeme setkat i s nahranými </a:t>
            </a: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videoprezentacemi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elektronické informační zdroje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94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1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</a:t>
            </a:r>
            <a:r>
              <a:rPr lang="cs-CZ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23528" y="2931790"/>
            <a:ext cx="5328592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4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ZÍSKÁVÁNÍ </a:t>
            </a:r>
            <a:r>
              <a:rPr lang="pl-PL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VYHLEDÁVÁNÍ INFORMACÍ</a:t>
            </a:r>
            <a:endParaRPr lang="cs-CZ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04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Možnosti získávání informací jsou v dnešní době díky informačním technologiím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značně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usnadněny a urychleny oproti minulosti, kdy získávání informací vyžadovalo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daleko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větší úsilí a často i náklady. Důležité je získávat především informace užitečné 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využitelné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Vedoucí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pracovníci by měli být schopni informace efektivně využít a také vytvořit systém na jejich zpracování. Zdroje pro získávání lze rozdělit na vnější a vnitřní zdroje.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Získávání informací z vnějších zdrojů zahrnuje celou řadu externích zdrojů, jako jsou například veřejné rejstříky, databáze, tiskoviny, odborná periodika, televize, odborné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konference, školení, propagační materiály a samozřejmě také internet.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Získané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 mohou být různého charakteru jako například obecné, technické, ekonomické, právní atd.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Získávání informací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62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případě vnitřních zdrojů se jedná zejména o interní dokumenty, které vytvořili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samotní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pracovníci (obchodní referenti, konstruktéři, ekonomové, personalisté atd.) a je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třeba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archivovat a poskytnou spolupracovníkům. Mají různou podobu - zprávy, hlášení, výkazy atd.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Některé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mají pouze interní charakter a mohou podléhat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mlčenlivosti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jiné informace naopak podniky vytváří povinně a v předepsané formě. Může se jednat o účetnictví firmy, audit, bezpečnost práce, statistické výkazy pro státní statistický úřad, technické a hygienické atesty zboží atd.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Získávání informací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31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Problematika vyhledávání informací je velmi rozsáhlá. Existuje celá řada metod,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technik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postupů, zajímavých informačních zdrojů, služeb a aplikací pro vyhledávání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začátku každého vyhledávání je vždy tzv. informační potřeba, čili nedostatek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řešení nějakého problému.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svoji potřebu formulujete, stává se z ní informační požadavek. Ve chvíli, kdy se stává předmětem vyhledávání, nazývá se rešeršním požadavkem a jakmile jej vyjádříte v určitém dotazovacím jazyce, mluvíme již o rešeršním dotazu.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Výsledkem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rešeršní činnosti je rešerše, což je soupis bibliografických záznamů, faktografických informací nebo plných textů dokumentů, které odpovídají informačnímu požadavku. Rešerši zpravidla provádíte sami, ale můžete si ji i objednat.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Vyhledávání informací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2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Vaňka (2013) je vyhledávání operace, při které se zjišťuje, zda zadaný text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hledaná slova, my je budeme nazývat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vzorky. 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případě, že zadaný text obsahuje hledané vzorky, zajímá nás i informace o tom, kde se v zadaném textu vzorky vyskytují.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Předmětový katalog je podle Vaňka (2013) soubor ručně zařazovaných odkazů na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různé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prameny.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Vzniká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 stromová struktura, která svým způsobem vytvoří něco jako obsah nebo rejstřík informačního zdroje.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Odkazy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jsou přehledně roztříděné do tematicky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odpovídajících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kategorií, což umožňuje rychlé, efektivní a přesné vyhledávání.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Vyhledávání informací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90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Možnosti vyhledávání na internetu jsou značné. 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můžeme totiž hledat nejen v textu, ale i v obrázcích, videích, mapách atp.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tomu, abychom získali přístup 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veřejným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 neveřejným informačním zdrojům, nám slouží nejrůznější vyhledávací nástroje. Mezi vyhledávací nástroje patří: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katalogy,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vyhledávací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stroje,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metavyhledávače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virtuální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knihovny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Vyhledávání </a:t>
            </a:r>
            <a:r>
              <a:rPr lang="cs-CZ" b="1" dirty="0" smtClean="0"/>
              <a:t>informací na internetu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62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efektivní vyhledávání se v současnosti využívá celá řada internetových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vyhledávačů.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Kromě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celosvětově nejpoužívanějšího internetového vyhledávače Google existují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samozřejmě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další, jako např. Bing,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Yahoo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Altavista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České republice pak např. Seznam,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Jyxo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atd.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 naprosto dominantní postavení a suverénně vede mezi on-line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vyhledávači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téměř ve všech zemích světa.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státy, kde má silnou lokální konkurenci patří např. Rusko (kde je na 1. místě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Yandex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Čína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Baidu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Japonsko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Yahoo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 Jižní Korea (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Naver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 Česko (Seznam.cz).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Vyhledávání </a:t>
            </a:r>
            <a:r>
              <a:rPr lang="cs-CZ" b="1" dirty="0" smtClean="0"/>
              <a:t>informací na internetu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70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Vyhledávací operátory jsou znaky se speciálním významem pro fulltextové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vyhledávače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Většina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vyhledávačů uplatňuje určitou množinu obecných operátorů, kterými lze upřesnit podmínky, které má splňovat hledaný dotaz (obsah).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Vyhledávání </a:t>
            </a:r>
            <a:r>
              <a:rPr lang="cs-CZ" b="1" dirty="0" smtClean="0"/>
              <a:t>informací na internetu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31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Použitelný web je obecně takový web, který umožňuje svým uživatelům najít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informace, přečíst si novinky, zaregistrovat se, objednat si zboží atd.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stránky, které nesplňují tyto základní požadavky použitelnosti, pak ztrácejí své návštěvníky z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důvodu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uživatelé odcházejí jinam, aby zbytečně neztráceli čas zbytečně složitým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 a aby si nepřipadali jako „pitomci“, kteří nemohou najít požadované informace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Anglicky se použitelnosti říká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usability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Dobrá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použitelnost webových stránek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vyznačuje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tím, že se uživatelům podaří na daném webu udělat to, co chtějí. Tyto aktivity pak zvládnou v rozumném čase a bez velkého přemýšlení a povede se jim to bez chyb a zásadních zklamání. Lze konstatovat, že kvalitní a hodně navštěvované weby se prosadily právě díky své použitelnosti.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Použitelný web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75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klíče použitelnosti patří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zejména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následující: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jednoduchost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ovládání, které je běžné na většině webů,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nenutit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uživatele zbytečně přemýšlet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Použitelný web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81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 testování použitelnost daného webu: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mnohých průzkumů není použitelnost mnoha webů na ideální úrovni a uživatelé tuto skutečnost často sami rychle zjistí a tyto weby opustí.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dnešní uspěchané době je potřeba počítat s tím, že uvažování průměrného uživatele při první návštěvě určitého webu je takové, že web je pravděpodobně zklame.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Většina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uživatelů investuje velmi málo času, kdy se uvádí, že často věnuje do 10-15 sekund průzkumu nového webu v naději, že bude patřit k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jedněm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mála těch dobrých. Pokud na ně web působí neobvyklým nebo komplikovaným dojmem, pak opouštějí daný web během několika kliknutí myší.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Použitelný web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46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získávání informací jsou tedy díky velmi rozmanitým zdrojům informací a díky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informačním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technologiím značně usnadněny a urychleny oproti minulosti, kdy získávání informací vyžadovalo daleko větší úsilí a často i náklady.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vyhledávání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celá řada metod, technik, postupů, zajímavých informačních zdrojů, služeb a aplikací pro vyhledávání informací.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rámci vyhledávání na internetu bude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zmíněna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problematika použitelnosti webu.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Úvod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5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Obecným závěrem na základě mnoha zjištění z mnoha studií o použitelnosti je to, že weby fungují nejlépe právě tehdy, když se drží zvyklostí, které uživatelé znají z jiných webů. Platí základní úměra, že čím více webů dělá určité věci určitým způsobem, tím více se obvykle zvýší použitelnost dodržováním těchto zvyklostí. </a:t>
            </a: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chceme zhodnotit, jestli daný web je použitelný z hlediska vyhledávání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 lze web otestovat na základě následujících kroků:</a:t>
            </a:r>
          </a:p>
          <a:p>
            <a:pPr algn="just">
              <a:buFont typeface="+mj-lt"/>
              <a:buAutoNum type="arabicParenR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cílových skupin vybrané části stránek, jejich potřeb </a:t>
            </a:r>
          </a:p>
          <a:p>
            <a:pPr algn="just">
              <a:buFont typeface="+mj-lt"/>
              <a:buAutoNum type="arabicParenR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testerů </a:t>
            </a:r>
          </a:p>
          <a:p>
            <a:pPr algn="just">
              <a:buFont typeface="+mj-lt"/>
              <a:buAutoNum type="arabicParenR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Vytvoření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scénáře testování </a:t>
            </a:r>
          </a:p>
          <a:p>
            <a:pPr algn="just">
              <a:buFont typeface="+mj-lt"/>
              <a:buAutoNum type="arabicParenR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Samotný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průběh testování (popis/záznam testu)</a:t>
            </a:r>
          </a:p>
          <a:p>
            <a:pPr algn="just">
              <a:buFont typeface="+mj-lt"/>
              <a:buAutoNum type="arabicParenR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výsledků testování a doporučení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Použitelný web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450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Analýza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cílových skupin vybrané části stránek a jejich potřeb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zaměření webu lze definovat základní cílové skupiny vybrané části stránek a jejich potřeb. Toto je základním předpokladem vyhodnocení použitelnosti webu.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Výběr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testerů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Nesmí se vybrat testeři, kteří by se nedokázali obecně chovat jako reální uživatelé vybrané části stránek. Pro určité weby se přímo od testerů vyžadují určité specifické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odborné znalosti, které jsou vlastní cílové skupiny vybrané části stránek 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Použitelný web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63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Vytvoření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scénářů testování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zmiňuje jeden z předních odborníků na použitelnost webových stránek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Steve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Krug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(2010), tak právě scénář poskytuje testerovi určitý kontext ("Vy jste...", "Chcete provést..") a poskytuje informace, které by měl znát, ale nezná je (heslo k testovacímu účtu, adresa testovací stránky atd.)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Další známý expert na problematiku použitelnosti webových stránek Jakob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Nielsen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(2005) uvádí, že někteří lidé si myslí, že použitelnost je velmi drahá a složitá a testy použitelnosti jsou určené pro velké a výjimečné weby s obrovským rozpočte. Jak ale tento odborník uvádí, tak toto není pravda, protože komplikované testy použitelnosti jsou plýtvání zdroji a nejlepší výsledky pramení z testování použitelnosti nejvíce 5 uživatelů, kdy je reálné provést tolik malých testů, kolik si můžete dovolit.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Použitelný web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22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Samotný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průběh testování (popis/záznam testu)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Samotný průběh testování je nutné zdokumentovat ve formě popisu nebo záznamu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testu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Záznam testu může být efektivně zdokumentován na videokameru, která přesně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zdokumentuje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jak daný tester postupoval při procházení webu a hledání požadovaných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základě definovaných scénářů. Nahrát se dá také záznam dění na obrazovce počítače, případně lze alespoň pořídit audiozáznam nebo klasický zápis o postupu řešení na papír. 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Analýza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výsledků testování a doporučení </a:t>
            </a: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Důležitá je zpětná vazba vzniklá na základě výsledků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testování, kdy by mělo být podáno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celkové zhodnocení použitelnosti webu a doporučení ke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zlepšení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pokud byly nalezeny nějaké chyby nebo nedostatky.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Použitelný web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983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 smtClean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Naučit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získávat informace z různých zdrojů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Naučit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efektivně vyhledávat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 smtClean="0"/>
              <a:t>Cíle </a:t>
            </a:r>
            <a:r>
              <a:rPr lang="cs-CZ" b="1" dirty="0"/>
              <a:t>přednášky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Velmi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významným a využívaným zdrojem jsou v dnešní době elektronické informační zdroje, které hrají nezastupitelnou úlohu v získání rychlého přehledu v dané problematice z hlediska aktuálních i starších zveřejněných informací. Nové informace jsou často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publikovány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nejprve prostřednictvím elektronických informačních zdrojů a až následně s určitým časovým zpožděním bývají publikovány také v klasické tištěné podobě. V rámci práce s těmito zdroje je nezbytné se zaměřit pouze na seriózní, ověřitelné a vědecké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elektronické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zdroje.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Národní technické knihovny (NTK) je elektronický informační zdroj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charakterizován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„informační zdroj, který je uchováván v elektronické podobě a je dostupný v prostředí počítačových sítí nebo prostřednictvím jiných technologií distribuce digitálních dat“.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elektronické informační zdroje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345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Gály, Poura a Šedivé (2015) elektronické informační zdroje zahrnují veškeré zdroje informací v elektronické podobě, která je přístupná buď volně na internetu, nebo formou placené služby přes profesionální dialogové systémy (on-line), ale i neinteraktivně (off-line) nezávisle na internetu, např. na optických médiích.</a:t>
            </a: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získání základní orientaci ve světě EIZ se využívá kategorizace.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elektronické informační zdroje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51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Dělení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stupně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informací, jak uvádí (Fiala, 2007) je následující: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bibliografické informace o publikovaných časopiseckých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článcích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konferenčních příspěvcích, knihách atd.,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Faktografické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textové, numerické nebo kombinované informace (statistická data, adresáře, katalogy, registry),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Plnotextové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plné texty původních dokumentů, které umožňují vyhledávání podle textových řetězců.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elektronické informační zdroje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97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Dále lze dělit EIZ podle typu poskytovaných informací: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Primární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původní informace a data (faktografické databáze, plnotextové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databáze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apod.),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informační zdroje popisující primárně dokumenty (bibliografické databáze, knihovní katalogy apod..),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Terciární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zdroje obsahující především informace o existenci sekundárních 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informačních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zdrojů (databáze katalogů, webové adresáře apod.).</a:t>
            </a: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elektronické informační zdroje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80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EIZ z hlediska technického zpřístupnění: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Offline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přístup k EIZ (uživatel není připojen přímo k síti),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přístup k EIZ (uživatel je připojen přímo k síti a komunikace tedy probíhá přímo v reálném čase).</a:t>
            </a:r>
          </a:p>
          <a:p>
            <a:pPr marL="0" indent="0" algn="just">
              <a:buNone/>
            </a:pPr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EIZ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hlediska tematického a oborového dělení: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zaměřené na konkrétní obor,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multioborové</a:t>
            </a:r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Zdroje informací </a:t>
            </a:r>
            <a:r>
              <a:rPr lang="cs-CZ" b="1" dirty="0" smtClean="0"/>
              <a:t>– elektronické informační zdroje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19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2868</TotalTime>
  <Words>2846</Words>
  <Application>Microsoft Office PowerPoint</Application>
  <PresentationFormat>Předvádění na obrazovce (16:9)</PresentationFormat>
  <Paragraphs>239</Paragraphs>
  <Slides>34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40" baseType="lpstr">
      <vt:lpstr>Arial</vt:lpstr>
      <vt:lpstr>Calibri</vt:lpstr>
      <vt:lpstr>Enriqueta</vt:lpstr>
      <vt:lpstr>Times New Roman</vt:lpstr>
      <vt:lpstr>Wingdings</vt:lpstr>
      <vt:lpstr>SLU</vt:lpstr>
      <vt:lpstr>Název prezentace</vt:lpstr>
      <vt:lpstr>INFORMAČNÍ MANAGEMENT</vt:lpstr>
      <vt:lpstr>Úvod</vt:lpstr>
      <vt:lpstr>Cíle přednášky</vt:lpstr>
      <vt:lpstr>Zdroje informací – elektronické informační zdroje</vt:lpstr>
      <vt:lpstr>Zdroje informací – elektronické informační zdroje</vt:lpstr>
      <vt:lpstr>Zdroje informací – elektronické informační zdroje</vt:lpstr>
      <vt:lpstr>Zdroje informací – elektronické informační zdroje</vt:lpstr>
      <vt:lpstr>Zdroje informací – elektronické informační zdroje</vt:lpstr>
      <vt:lpstr>Zdroje informací – elektronické informační zdroje</vt:lpstr>
      <vt:lpstr>Zdroje informací – elektronické informační zdroje</vt:lpstr>
      <vt:lpstr>Zdroje informací – elektronické informační zdroje</vt:lpstr>
      <vt:lpstr>Zdroje informací – elektronické informační zdroje</vt:lpstr>
      <vt:lpstr>Zdroje informací – elektronické informační zdroje</vt:lpstr>
      <vt:lpstr>Zdroje informací – elektronické informační zdroje</vt:lpstr>
      <vt:lpstr>Zdroje informací – elektronické informační zdroje</vt:lpstr>
      <vt:lpstr>Zdroje informací – elektronické informační zdroje</vt:lpstr>
      <vt:lpstr>Zdroje informací – elektronické informační zdroje</vt:lpstr>
      <vt:lpstr>Zdroje informací – elektronické informační zdroje</vt:lpstr>
      <vt:lpstr>Získávání informací</vt:lpstr>
      <vt:lpstr>Získávání informací</vt:lpstr>
      <vt:lpstr>Vyhledávání informací</vt:lpstr>
      <vt:lpstr>Vyhledávání informací</vt:lpstr>
      <vt:lpstr>Vyhledávání informací na internetu</vt:lpstr>
      <vt:lpstr>Vyhledávání informací na internetu</vt:lpstr>
      <vt:lpstr>Vyhledávání informací na internetu</vt:lpstr>
      <vt:lpstr>Použitelný web</vt:lpstr>
      <vt:lpstr>Použitelný web</vt:lpstr>
      <vt:lpstr>Použitelný web</vt:lpstr>
      <vt:lpstr>Použitelný web</vt:lpstr>
      <vt:lpstr>Použitelný web</vt:lpstr>
      <vt:lpstr>Použitelný web</vt:lpstr>
      <vt:lpstr>Použitelný web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RD</cp:lastModifiedBy>
  <cp:revision>281</cp:revision>
  <dcterms:created xsi:type="dcterms:W3CDTF">2016-07-06T15:42:34Z</dcterms:created>
  <dcterms:modified xsi:type="dcterms:W3CDTF">2018-04-11T16:14:57Z</dcterms:modified>
</cp:coreProperties>
</file>