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73" r:id="rId2"/>
    <p:sldId id="263" r:id="rId3"/>
    <p:sldId id="283" r:id="rId4"/>
    <p:sldId id="287" r:id="rId5"/>
    <p:sldId id="342" r:id="rId6"/>
    <p:sldId id="353" r:id="rId7"/>
    <p:sldId id="354" r:id="rId8"/>
    <p:sldId id="355" r:id="rId9"/>
    <p:sldId id="352" r:id="rId10"/>
    <p:sldId id="356" r:id="rId11"/>
    <p:sldId id="357" r:id="rId12"/>
    <p:sldId id="359" r:id="rId13"/>
    <p:sldId id="358" r:id="rId14"/>
    <p:sldId id="360" r:id="rId15"/>
    <p:sldId id="361" r:id="rId16"/>
    <p:sldId id="362" r:id="rId17"/>
    <p:sldId id="343" r:id="rId18"/>
    <p:sldId id="364" r:id="rId19"/>
    <p:sldId id="366" r:id="rId20"/>
    <p:sldId id="365" r:id="rId21"/>
    <p:sldId id="368" r:id="rId22"/>
    <p:sldId id="367" r:id="rId23"/>
    <p:sldId id="369" r:id="rId24"/>
    <p:sldId id="370" r:id="rId25"/>
    <p:sldId id="371" r:id="rId26"/>
    <p:sldId id="372" r:id="rId27"/>
    <p:sldId id="266" r:id="rId28"/>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28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11.4.2018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107276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22998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820358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632730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3263606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137841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9008161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297999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320891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552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3220737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1186958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0826586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3570092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692117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663313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42713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667680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202423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09865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542555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66096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smtClean="0">
                <a:ln w="0"/>
                <a:solidFill>
                  <a:schemeClr val="bg1"/>
                </a:solidFill>
                <a:effectLst>
                  <a:outerShdw blurRad="38100" dist="19050" dir="2700000" algn="tl" rotWithShape="0">
                    <a:schemeClr val="dk1">
                      <a:alpha val="40000"/>
                    </a:schemeClr>
                  </a:outerShdw>
                </a:effectLst>
              </a:rPr>
              <a:t>INFORMAČNÍ MANAGEMENT</a:t>
            </a:r>
            <a:endParaRPr lang="cs-CZ" b="1" dirty="0" smtClean="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dirty="0" smtClean="0">
                <a:ln w="0"/>
                <a:solidFill>
                  <a:schemeClr val="bg1"/>
                </a:solidFill>
                <a:effectLst>
                  <a:outerShdw blurRad="38100" dist="19050" dir="2700000" algn="tl" rotWithShape="0">
                    <a:schemeClr val="dk1">
                      <a:alpha val="40000"/>
                    </a:schemeClr>
                  </a:outerShdw>
                </a:effectLst>
              </a:rPr>
              <a:t>Ing. Radim Dolák,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010131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P.W.I SECURITY lze uvést následující definice informačního auditu systému:</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1. Analýza </a:t>
            </a:r>
            <a:r>
              <a:rPr lang="cs-CZ" altLang="cs-CZ" sz="1800" b="1" dirty="0">
                <a:solidFill>
                  <a:srgbClr val="307871"/>
                </a:solidFill>
                <a:latin typeface="Times New Roman" panose="02020603050405020304" pitchFamily="18" charset="0"/>
                <a:cs typeface="Times New Roman" panose="02020603050405020304" pitchFamily="18" charset="0"/>
              </a:rPr>
              <a:t>informačního systému, jejímž cílem je posoudit, zda je systém ve shodě se stanovenými požadavky (uživatelskými, legislativními, kvalitativními, bezpečnostními, normalizačními apod.).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Audit </a:t>
            </a:r>
            <a:r>
              <a:rPr lang="cs-CZ" altLang="cs-CZ" sz="1800" b="1" dirty="0">
                <a:solidFill>
                  <a:srgbClr val="307871"/>
                </a:solidFill>
                <a:latin typeface="Times New Roman" panose="02020603050405020304" pitchFamily="18" charset="0"/>
                <a:cs typeface="Times New Roman" panose="02020603050405020304" pitchFamily="18" charset="0"/>
              </a:rPr>
              <a:t>provádí nezávislá autorizovaná osoba nebo instituce, která nemá přímou odpovědnost za funkce prověřovaného systému.</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2. Záznam událostí a činností vykonaných uživatelem nebo jeho jménem, důležitých z hlediska bezpečnosti informačního systému (tzv. bezpečnostní audit). Spolu s identifikací a autentizací slouží k určení zodpovědnosti při vyšetřování bezpečnostních incidentů</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1642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Audit informačního systému je příležitostí pro prověření technického stavu dílčích oblastí informačního systému a kvality systémové integrace v </a:t>
            </a:r>
            <a:r>
              <a:rPr lang="cs-CZ" altLang="cs-CZ" sz="1800" b="1" dirty="0" smtClean="0">
                <a:solidFill>
                  <a:srgbClr val="307871"/>
                </a:solidFill>
                <a:latin typeface="Times New Roman" panose="02020603050405020304" pitchFamily="18" charset="0"/>
                <a:cs typeface="Times New Roman" panose="02020603050405020304" pitchFamily="18" charset="0"/>
              </a:rPr>
              <a:t>podniku. Podle </a:t>
            </a:r>
            <a:r>
              <a:rPr lang="cs-CZ" altLang="cs-CZ" sz="1800" b="1" dirty="0">
                <a:solidFill>
                  <a:srgbClr val="307871"/>
                </a:solidFill>
                <a:latin typeface="Times New Roman" panose="02020603050405020304" pitchFamily="18" charset="0"/>
                <a:cs typeface="Times New Roman" panose="02020603050405020304" pitchFamily="18" charset="0"/>
              </a:rPr>
              <a:t>Bezoušky (2003) jsou mezi klíčové oblasti, které jsou v rámci auditu sledovány, řazeny zejména:</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informační </a:t>
            </a:r>
            <a:r>
              <a:rPr lang="cs-CZ" altLang="cs-CZ" sz="1800" b="1" dirty="0">
                <a:solidFill>
                  <a:srgbClr val="307871"/>
                </a:solidFill>
                <a:latin typeface="Times New Roman" panose="02020603050405020304" pitchFamily="18" charset="0"/>
                <a:cs typeface="Times New Roman" panose="02020603050405020304" pitchFamily="18" charset="0"/>
              </a:rPr>
              <a:t>služby využívané jednotlivými útvary podniku, interní SLA a </a:t>
            </a:r>
            <a:r>
              <a:rPr lang="cs-CZ" altLang="cs-CZ" sz="1800" b="1" dirty="0" smtClean="0">
                <a:solidFill>
                  <a:srgbClr val="307871"/>
                </a:solidFill>
                <a:latin typeface="Times New Roman" panose="02020603050405020304" pitchFamily="18" charset="0"/>
                <a:cs typeface="Times New Roman" panose="02020603050405020304" pitchFamily="18" charset="0"/>
              </a:rPr>
              <a:t>metriky </a:t>
            </a:r>
            <a:r>
              <a:rPr lang="cs-CZ" altLang="cs-CZ" sz="1800" b="1" dirty="0">
                <a:solidFill>
                  <a:srgbClr val="307871"/>
                </a:solidFill>
                <a:latin typeface="Times New Roman" panose="02020603050405020304" pitchFamily="18" charset="0"/>
                <a:cs typeface="Times New Roman" panose="02020603050405020304" pitchFamily="18" charset="0"/>
              </a:rPr>
              <a:t>těchto služeb,</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organizační </a:t>
            </a:r>
            <a:r>
              <a:rPr lang="cs-CZ" altLang="cs-CZ" sz="1800" b="1" dirty="0">
                <a:solidFill>
                  <a:srgbClr val="307871"/>
                </a:solidFill>
                <a:latin typeface="Times New Roman" panose="02020603050405020304" pitchFamily="18" charset="0"/>
                <a:cs typeface="Times New Roman" panose="02020603050405020304" pitchFamily="18" charset="0"/>
              </a:rPr>
              <a:t>otázky spojené s informačním systémem (přístup vedení podniku </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k IS, zastoupení oddělení informatiky ve vedoucích orgánech podniku, </a:t>
            </a:r>
            <a:r>
              <a:rPr lang="cs-CZ" altLang="cs-CZ" sz="1800" b="1" dirty="0" smtClean="0">
                <a:solidFill>
                  <a:srgbClr val="307871"/>
                </a:solidFill>
                <a:latin typeface="Times New Roman" panose="02020603050405020304" pitchFamily="18" charset="0"/>
                <a:cs typeface="Times New Roman" panose="02020603050405020304" pitchFamily="18" charset="0"/>
              </a:rPr>
              <a:t>platforma </a:t>
            </a:r>
            <a:r>
              <a:rPr lang="cs-CZ" altLang="cs-CZ" sz="1800" b="1" dirty="0">
                <a:solidFill>
                  <a:srgbClr val="307871"/>
                </a:solidFill>
                <a:latin typeface="Times New Roman" panose="02020603050405020304" pitchFamily="18" charset="0"/>
                <a:cs typeface="Times New Roman" panose="02020603050405020304" pitchFamily="18" charset="0"/>
              </a:rPr>
              <a:t>pro řízení požadavků IS, atd.),</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strategie </a:t>
            </a:r>
            <a:r>
              <a:rPr lang="cs-CZ" altLang="cs-CZ" sz="1800" b="1" dirty="0">
                <a:solidFill>
                  <a:srgbClr val="307871"/>
                </a:solidFill>
                <a:latin typeface="Times New Roman" panose="02020603050405020304" pitchFamily="18" charset="0"/>
                <a:cs typeface="Times New Roman" panose="02020603050405020304" pitchFamily="18" charset="0"/>
              </a:rPr>
              <a:t>podniku, obchodní a rozvojové plány a jejich dopad na požadavky na informační systém,</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krizové </a:t>
            </a:r>
            <a:r>
              <a:rPr lang="cs-CZ" altLang="cs-CZ" sz="1800" b="1" dirty="0">
                <a:solidFill>
                  <a:srgbClr val="307871"/>
                </a:solidFill>
                <a:latin typeface="Times New Roman" panose="02020603050405020304" pitchFamily="18" charset="0"/>
                <a:cs typeface="Times New Roman" panose="02020603050405020304" pitchFamily="18" charset="0"/>
              </a:rPr>
              <a:t>řízení podniku, </a:t>
            </a:r>
            <a:r>
              <a:rPr lang="cs-CZ" altLang="cs-CZ" sz="1800" b="1" dirty="0" err="1">
                <a:solidFill>
                  <a:srgbClr val="307871"/>
                </a:solidFill>
                <a:latin typeface="Times New Roman" panose="02020603050405020304" pitchFamily="18" charset="0"/>
                <a:cs typeface="Times New Roman" panose="02020603050405020304" pitchFamily="18" charset="0"/>
              </a:rPr>
              <a:t>backup</a:t>
            </a:r>
            <a:r>
              <a:rPr lang="cs-CZ" altLang="cs-CZ" sz="1800" b="1" dirty="0">
                <a:solidFill>
                  <a:srgbClr val="307871"/>
                </a:solidFill>
                <a:latin typeface="Times New Roman" panose="02020603050405020304" pitchFamily="18" charset="0"/>
                <a:cs typeface="Times New Roman" panose="02020603050405020304" pitchFamily="18" charset="0"/>
              </a:rPr>
              <a:t> a </a:t>
            </a:r>
            <a:r>
              <a:rPr lang="cs-CZ" altLang="cs-CZ" sz="1800" b="1" dirty="0" err="1">
                <a:solidFill>
                  <a:srgbClr val="307871"/>
                </a:solidFill>
                <a:latin typeface="Times New Roman" panose="02020603050405020304" pitchFamily="18" charset="0"/>
                <a:cs typeface="Times New Roman" panose="02020603050405020304" pitchFamily="18" charset="0"/>
              </a:rPr>
              <a:t>disaster</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plannig</a:t>
            </a:r>
            <a:r>
              <a:rPr lang="cs-CZ" altLang="cs-CZ" sz="1800" b="1" dirty="0">
                <a:solidFill>
                  <a:srgbClr val="307871"/>
                </a:solidFill>
                <a:latin typeface="Times New Roman" panose="02020603050405020304" pitchFamily="18" charset="0"/>
                <a:cs typeface="Times New Roman" panose="02020603050405020304" pitchFamily="18" charset="0"/>
              </a:rPr>
              <a:t>/</a:t>
            </a:r>
            <a:r>
              <a:rPr lang="cs-CZ" altLang="cs-CZ" sz="1800" b="1" dirty="0" err="1">
                <a:solidFill>
                  <a:srgbClr val="307871"/>
                </a:solidFill>
                <a:latin typeface="Times New Roman" panose="02020603050405020304" pitchFamily="18" charset="0"/>
                <a:cs typeface="Times New Roman" panose="02020603050405020304" pitchFamily="18" charset="0"/>
              </a:rPr>
              <a:t>recovery</a:t>
            </a:r>
            <a:r>
              <a:rPr lang="cs-CZ" altLang="cs-CZ" sz="1800" b="1" dirty="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3620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existující </a:t>
            </a:r>
            <a:r>
              <a:rPr lang="cs-CZ" altLang="cs-CZ" sz="1800" b="1" dirty="0">
                <a:solidFill>
                  <a:srgbClr val="307871"/>
                </a:solidFill>
                <a:latin typeface="Times New Roman" panose="02020603050405020304" pitchFamily="18" charset="0"/>
                <a:cs typeface="Times New Roman" panose="02020603050405020304" pitchFamily="18" charset="0"/>
              </a:rPr>
              <a:t>outsourcingové vztahy, situace vztahů k současným dodavatelům,</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systém </a:t>
            </a:r>
            <a:r>
              <a:rPr lang="cs-CZ" altLang="cs-CZ" sz="1800" b="1" dirty="0">
                <a:solidFill>
                  <a:srgbClr val="307871"/>
                </a:solidFill>
                <a:latin typeface="Times New Roman" panose="02020603050405020304" pitchFamily="18" charset="0"/>
                <a:cs typeface="Times New Roman" panose="02020603050405020304" pitchFamily="18" charset="0"/>
              </a:rPr>
              <a:t>kontroly výskytu chyb, náklady na chyby, pojištění proti ztrátám, </a:t>
            </a:r>
            <a:r>
              <a:rPr lang="cs-CZ" altLang="cs-CZ" sz="1800" b="1" dirty="0" smtClean="0">
                <a:solidFill>
                  <a:srgbClr val="307871"/>
                </a:solidFill>
                <a:latin typeface="Times New Roman" panose="02020603050405020304" pitchFamily="18" charset="0"/>
                <a:cs typeface="Times New Roman" panose="02020603050405020304" pitchFamily="18" charset="0"/>
              </a:rPr>
              <a:t>penalizace </a:t>
            </a:r>
            <a:r>
              <a:rPr lang="cs-CZ" altLang="cs-CZ" sz="1800" b="1" dirty="0">
                <a:solidFill>
                  <a:srgbClr val="307871"/>
                </a:solidFill>
                <a:latin typeface="Times New Roman" panose="02020603050405020304" pitchFamily="18" charset="0"/>
                <a:cs typeface="Times New Roman" panose="02020603050405020304" pitchFamily="18" charset="0"/>
              </a:rPr>
              <a:t>třetích stran,</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mechanismy </a:t>
            </a:r>
            <a:r>
              <a:rPr lang="cs-CZ" altLang="cs-CZ" sz="1800" b="1" dirty="0">
                <a:solidFill>
                  <a:srgbClr val="307871"/>
                </a:solidFill>
                <a:latin typeface="Times New Roman" panose="02020603050405020304" pitchFamily="18" charset="0"/>
                <a:cs typeface="Times New Roman" panose="02020603050405020304" pitchFamily="18" charset="0"/>
              </a:rPr>
              <a:t>hodnotící podmínky IS a soulad s požadavky práva, hodnocení IS v rámci auditu, interní kontrola a audity informačního systému,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změnové </a:t>
            </a:r>
            <a:r>
              <a:rPr lang="cs-CZ" altLang="cs-CZ" sz="1800" b="1" dirty="0">
                <a:solidFill>
                  <a:srgbClr val="307871"/>
                </a:solidFill>
                <a:latin typeface="Times New Roman" panose="02020603050405020304" pitchFamily="18" charset="0"/>
                <a:cs typeface="Times New Roman" panose="02020603050405020304" pitchFamily="18" charset="0"/>
              </a:rPr>
              <a:t>řízení v klíčových procesech podporovaných informačním systémem.</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063306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 rámci závěrečné auditní zprávy jsou pak jednotlivé technologické celky i informace z manažerské roviny sestaveny zpět, aby vytvořily celkový obraz informačního systému z pohledu jeho provozních a rozvojových potřeb a možností.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Podle </a:t>
            </a:r>
            <a:r>
              <a:rPr lang="cs-CZ" altLang="cs-CZ" sz="1800" b="1" dirty="0">
                <a:solidFill>
                  <a:srgbClr val="307871"/>
                </a:solidFill>
                <a:latin typeface="Times New Roman" panose="02020603050405020304" pitchFamily="18" charset="0"/>
                <a:cs typeface="Times New Roman" panose="02020603050405020304" pitchFamily="18" charset="0"/>
              </a:rPr>
              <a:t>Alexandera (2016) výstupy auditu ve formě auditní zprávy je třeba zpracovat takovou formou, aby byla </a:t>
            </a:r>
            <a:r>
              <a:rPr lang="cs-CZ" altLang="cs-CZ" sz="1800" b="1" dirty="0" smtClean="0">
                <a:solidFill>
                  <a:srgbClr val="307871"/>
                </a:solidFill>
                <a:latin typeface="Times New Roman" panose="02020603050405020304" pitchFamily="18" charset="0"/>
                <a:cs typeface="Times New Roman" panose="02020603050405020304" pitchFamily="18" charset="0"/>
              </a:rPr>
              <a:t>srozumitelná </a:t>
            </a:r>
            <a:r>
              <a:rPr lang="cs-CZ" altLang="cs-CZ" sz="1800" b="1" dirty="0">
                <a:solidFill>
                  <a:srgbClr val="307871"/>
                </a:solidFill>
                <a:latin typeface="Times New Roman" panose="02020603050405020304" pitchFamily="18" charset="0"/>
                <a:cs typeface="Times New Roman" panose="02020603050405020304" pitchFamily="18" charset="0"/>
              </a:rPr>
              <a:t>pro určeného příjemce.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V </a:t>
            </a:r>
            <a:r>
              <a:rPr lang="cs-CZ" altLang="cs-CZ" sz="1800" b="1" dirty="0">
                <a:solidFill>
                  <a:srgbClr val="307871"/>
                </a:solidFill>
                <a:latin typeface="Times New Roman" panose="02020603050405020304" pitchFamily="18" charset="0"/>
                <a:cs typeface="Times New Roman" panose="02020603050405020304" pitchFamily="18" charset="0"/>
              </a:rPr>
              <a:t>řadě případů je auditní zpráva vyhotovena v několika verzích – stručná souhrnná zpráva pro vrcholový management organizace a podrobná, technicky specializovaná zpráva pro odpovědné pracovníky útvaru IT. </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2546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Obvyklá struktura výstupů auditu bezpečnosti IS zahrnuje: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popis </a:t>
            </a:r>
            <a:r>
              <a:rPr lang="cs-CZ" altLang="cs-CZ" sz="1800" b="1" dirty="0">
                <a:solidFill>
                  <a:srgbClr val="307871"/>
                </a:solidFill>
                <a:latin typeface="Times New Roman" panose="02020603050405020304" pitchFamily="18" charset="0"/>
                <a:cs typeface="Times New Roman" panose="02020603050405020304" pitchFamily="18" charset="0"/>
              </a:rPr>
              <a:t>zjištěného stavu,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základní </a:t>
            </a:r>
            <a:r>
              <a:rPr lang="cs-CZ" altLang="cs-CZ" sz="1800" b="1" dirty="0">
                <a:solidFill>
                  <a:srgbClr val="307871"/>
                </a:solidFill>
                <a:latin typeface="Times New Roman" panose="02020603050405020304" pitchFamily="18" charset="0"/>
                <a:cs typeface="Times New Roman" panose="02020603050405020304" pitchFamily="18" charset="0"/>
              </a:rPr>
              <a:t>bezpečnostní posouzení systému,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popis </a:t>
            </a:r>
            <a:r>
              <a:rPr lang="cs-CZ" altLang="cs-CZ" sz="1800" b="1" dirty="0">
                <a:solidFill>
                  <a:srgbClr val="307871"/>
                </a:solidFill>
                <a:latin typeface="Times New Roman" panose="02020603050405020304" pitchFamily="18" charset="0"/>
                <a:cs typeface="Times New Roman" panose="02020603050405020304" pitchFamily="18" charset="0"/>
              </a:rPr>
              <a:t>zjištěných nedostatků v oblasti dokumentace,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popis </a:t>
            </a:r>
            <a:r>
              <a:rPr lang="cs-CZ" altLang="cs-CZ" sz="1800" b="1" dirty="0">
                <a:solidFill>
                  <a:srgbClr val="307871"/>
                </a:solidFill>
                <a:latin typeface="Times New Roman" panose="02020603050405020304" pitchFamily="18" charset="0"/>
                <a:cs typeface="Times New Roman" panose="02020603050405020304" pitchFamily="18" charset="0"/>
              </a:rPr>
              <a:t>zjištěných zranitelností a bezpečnostních nedostatků IS,</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identifikace </a:t>
            </a:r>
            <a:r>
              <a:rPr lang="cs-CZ" altLang="cs-CZ" sz="1800" b="1" dirty="0">
                <a:solidFill>
                  <a:srgbClr val="307871"/>
                </a:solidFill>
                <a:latin typeface="Times New Roman" panose="02020603050405020304" pitchFamily="18" charset="0"/>
                <a:cs typeface="Times New Roman" panose="02020603050405020304" pitchFamily="18" charset="0"/>
              </a:rPr>
              <a:t>kritických míst,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návrh </a:t>
            </a:r>
            <a:r>
              <a:rPr lang="cs-CZ" altLang="cs-CZ" sz="1800" b="1" dirty="0">
                <a:solidFill>
                  <a:srgbClr val="307871"/>
                </a:solidFill>
                <a:latin typeface="Times New Roman" panose="02020603050405020304" pitchFamily="18" charset="0"/>
                <a:cs typeface="Times New Roman" panose="02020603050405020304" pitchFamily="18" charset="0"/>
              </a:rPr>
              <a:t>protiopatření, včetně doporučení postupu realizace.</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27339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Jak uvádí Alexander (2016), tak by měl také identifikovat zranitelnost IS a hrozby, které vyplývají z nedostatečného nastavení bezpečnostních opatření. Úkolem auditu je upozornit na zjištěné zranitelnosti, aby bylo možno pomocí následných bezpečnostních opatření tyto hrozby a zranitelnosti eliminovat nebo zmírnit na míru akceptovatelnou pro danou organizaci.</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Tato opatření jsou klasifikována jako:</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Preventivní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Redukční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Detekční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Represivní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Nápravná</a:t>
            </a: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4515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Preventivní </a:t>
            </a:r>
            <a:r>
              <a:rPr lang="cs-CZ" altLang="cs-CZ" sz="1800" b="1" dirty="0">
                <a:solidFill>
                  <a:srgbClr val="307871"/>
                </a:solidFill>
                <a:latin typeface="Times New Roman" panose="02020603050405020304" pitchFamily="18" charset="0"/>
                <a:cs typeface="Times New Roman" panose="02020603050405020304" pitchFamily="18" charset="0"/>
              </a:rPr>
              <a:t>– slouží k prevenci výskytu bezpečnostních incidentů</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Redukční </a:t>
            </a:r>
            <a:r>
              <a:rPr lang="cs-CZ" altLang="cs-CZ" sz="1800" b="1" dirty="0">
                <a:solidFill>
                  <a:srgbClr val="307871"/>
                </a:solidFill>
                <a:latin typeface="Times New Roman" panose="02020603050405020304" pitchFamily="18" charset="0"/>
                <a:cs typeface="Times New Roman" panose="02020603050405020304" pitchFamily="18" charset="0"/>
              </a:rPr>
              <a:t>– opatření, která mohou být přijata v předstihu tak, aby se </a:t>
            </a:r>
            <a:r>
              <a:rPr lang="cs-CZ" altLang="cs-CZ" sz="1800" b="1" dirty="0" smtClean="0">
                <a:solidFill>
                  <a:srgbClr val="307871"/>
                </a:solidFill>
                <a:latin typeface="Times New Roman" panose="02020603050405020304" pitchFamily="18" charset="0"/>
                <a:cs typeface="Times New Roman" panose="02020603050405020304" pitchFamily="18" charset="0"/>
              </a:rPr>
              <a:t>minimalizovaly </a:t>
            </a:r>
            <a:r>
              <a:rPr lang="cs-CZ" altLang="cs-CZ" sz="1800" b="1" dirty="0">
                <a:solidFill>
                  <a:srgbClr val="307871"/>
                </a:solidFill>
                <a:latin typeface="Times New Roman" panose="02020603050405020304" pitchFamily="18" charset="0"/>
                <a:cs typeface="Times New Roman" panose="02020603050405020304" pitchFamily="18" charset="0"/>
              </a:rPr>
              <a:t>případné škody, které mohou nastat.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Detekční </a:t>
            </a:r>
            <a:r>
              <a:rPr lang="cs-CZ" altLang="cs-CZ" sz="1800" b="1" dirty="0">
                <a:solidFill>
                  <a:srgbClr val="307871"/>
                </a:solidFill>
                <a:latin typeface="Times New Roman" panose="02020603050405020304" pitchFamily="18" charset="0"/>
                <a:cs typeface="Times New Roman" panose="02020603050405020304" pitchFamily="18" charset="0"/>
              </a:rPr>
              <a:t>– pokud dojde k bezpečnostnímu incidentu, je důležité odhalit tuto skutečnost co nejdříve – detekovat.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Represivní </a:t>
            </a:r>
            <a:r>
              <a:rPr lang="cs-CZ" altLang="cs-CZ" sz="1800" b="1" dirty="0">
                <a:solidFill>
                  <a:srgbClr val="307871"/>
                </a:solidFill>
                <a:latin typeface="Times New Roman" panose="02020603050405020304" pitchFamily="18" charset="0"/>
                <a:cs typeface="Times New Roman" panose="02020603050405020304" pitchFamily="18" charset="0"/>
              </a:rPr>
              <a:t>– opatření proti pokračování nebo opakování bezpečnostního </a:t>
            </a:r>
            <a:r>
              <a:rPr lang="cs-CZ" altLang="cs-CZ" sz="1800" b="1" dirty="0" smtClean="0">
                <a:solidFill>
                  <a:srgbClr val="307871"/>
                </a:solidFill>
                <a:latin typeface="Times New Roman" panose="02020603050405020304" pitchFamily="18" charset="0"/>
                <a:cs typeface="Times New Roman" panose="02020603050405020304" pitchFamily="18" charset="0"/>
              </a:rPr>
              <a:t>incidentu</a:t>
            </a:r>
            <a:r>
              <a:rPr lang="cs-CZ" altLang="cs-CZ" sz="1800" b="1" dirty="0">
                <a:solidFill>
                  <a:srgbClr val="307871"/>
                </a:solidFill>
                <a:latin typeface="Times New Roman" panose="02020603050405020304" pitchFamily="18" charset="0"/>
                <a:cs typeface="Times New Roman" panose="02020603050405020304" pitchFamily="18" charset="0"/>
              </a:rPr>
              <a:t>.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Nápravná </a:t>
            </a:r>
            <a:r>
              <a:rPr lang="cs-CZ" altLang="cs-CZ" sz="1800" b="1" dirty="0">
                <a:solidFill>
                  <a:srgbClr val="307871"/>
                </a:solidFill>
                <a:latin typeface="Times New Roman" panose="02020603050405020304" pitchFamily="18" charset="0"/>
                <a:cs typeface="Times New Roman" panose="02020603050405020304" pitchFamily="18" charset="0"/>
              </a:rPr>
              <a:t>– opatření sloužící k rychlé nápravě vzniklé škody.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6166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a:t>
            </a:r>
            <a:r>
              <a:rPr lang="cs-CZ" altLang="cs-CZ" sz="1800" b="1" dirty="0" err="1">
                <a:solidFill>
                  <a:srgbClr val="307871"/>
                </a:solidFill>
                <a:latin typeface="Times New Roman" panose="02020603050405020304" pitchFamily="18" charset="0"/>
                <a:cs typeface="Times New Roman" panose="02020603050405020304" pitchFamily="18" charset="0"/>
              </a:rPr>
              <a:t>Doucka</a:t>
            </a:r>
            <a:r>
              <a:rPr lang="cs-CZ" altLang="cs-CZ" sz="1800" b="1" dirty="0">
                <a:solidFill>
                  <a:srgbClr val="307871"/>
                </a:solidFill>
                <a:latin typeface="Times New Roman" panose="02020603050405020304" pitchFamily="18" charset="0"/>
                <a:cs typeface="Times New Roman" panose="02020603050405020304" pitchFamily="18" charset="0"/>
              </a:rPr>
              <a:t> (2010) patří mezi nejznámější systémové nástroje řízení kvality normy ISO řady 9000, v nichž je možné nalézt i současnou univerzální obecnou definici jakosti (kvality).  </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Podle </a:t>
            </a:r>
            <a:r>
              <a:rPr lang="cs-CZ" altLang="cs-CZ" sz="1800" b="1" dirty="0">
                <a:solidFill>
                  <a:srgbClr val="307871"/>
                </a:solidFill>
                <a:latin typeface="Times New Roman" panose="02020603050405020304" pitchFamily="18" charset="0"/>
                <a:cs typeface="Times New Roman" panose="02020603050405020304" pitchFamily="18" charset="0"/>
              </a:rPr>
              <a:t>Úřadu pro technickou normalizaci, metrologii a státní zkušebnictví jsou ISO normy mezinárodní, celosvětově platné normy vydávané Mezinárodní organizací pro standardizaci. Systémy řízení kvality tvoří specifickou skupinu standardů. Požadavky ISO norem jsou univerzální, lze je využít organizacemi bez ohledu na jejich typ, velikost a </a:t>
            </a:r>
            <a:r>
              <a:rPr lang="cs-CZ" altLang="cs-CZ" sz="1800" b="1" dirty="0" smtClean="0">
                <a:solidFill>
                  <a:srgbClr val="307871"/>
                </a:solidFill>
                <a:latin typeface="Times New Roman" panose="02020603050405020304" pitchFamily="18" charset="0"/>
                <a:cs typeface="Times New Roman" panose="02020603050405020304" pitchFamily="18" charset="0"/>
              </a:rPr>
              <a:t>sektor </a:t>
            </a:r>
            <a:r>
              <a:rPr lang="cs-CZ" altLang="cs-CZ" sz="1800" b="1" dirty="0">
                <a:solidFill>
                  <a:srgbClr val="307871"/>
                </a:solidFill>
                <a:latin typeface="Times New Roman" panose="02020603050405020304" pitchFamily="18" charset="0"/>
                <a:cs typeface="Times New Roman" panose="02020603050405020304" pitchFamily="18" charset="0"/>
              </a:rPr>
              <a:t>působnosti. Většina norem je koncipována tak, aby umožňovala integraci s dalšími systémy řízení.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Technické normy jsou dokumentované dohody, které pro všeobecné a opakované </a:t>
            </a:r>
            <a:r>
              <a:rPr lang="cs-CZ" altLang="cs-CZ" sz="1800" b="1" dirty="0" smtClean="0">
                <a:solidFill>
                  <a:srgbClr val="307871"/>
                </a:solidFill>
                <a:latin typeface="Times New Roman" panose="02020603050405020304" pitchFamily="18" charset="0"/>
                <a:cs typeface="Times New Roman" panose="02020603050405020304" pitchFamily="18" charset="0"/>
              </a:rPr>
              <a:t>použití </a:t>
            </a:r>
            <a:r>
              <a:rPr lang="cs-CZ" altLang="cs-CZ" sz="1800" b="1" dirty="0">
                <a:solidFill>
                  <a:srgbClr val="307871"/>
                </a:solidFill>
                <a:latin typeface="Times New Roman" panose="02020603050405020304" pitchFamily="18" charset="0"/>
                <a:cs typeface="Times New Roman" panose="02020603050405020304" pitchFamily="18" charset="0"/>
              </a:rPr>
              <a:t>poskytují pravidla, směrnice, pokyny nebo charakteristiky činností nebo jejich </a:t>
            </a:r>
            <a:r>
              <a:rPr lang="cs-CZ" altLang="cs-CZ" sz="1800" b="1" dirty="0" smtClean="0">
                <a:solidFill>
                  <a:srgbClr val="307871"/>
                </a:solidFill>
                <a:latin typeface="Times New Roman" panose="02020603050405020304" pitchFamily="18" charset="0"/>
                <a:cs typeface="Times New Roman" panose="02020603050405020304" pitchFamily="18" charset="0"/>
              </a:rPr>
              <a:t>výsledků</a:t>
            </a:r>
            <a:r>
              <a:rPr lang="cs-CZ" altLang="cs-CZ" sz="1800" b="1" dirty="0">
                <a:solidFill>
                  <a:srgbClr val="307871"/>
                </a:solidFill>
                <a:latin typeface="Times New Roman" panose="02020603050405020304" pitchFamily="18" charset="0"/>
                <a:cs typeface="Times New Roman" panose="02020603050405020304" pitchFamily="18" charset="0"/>
              </a:rPr>
              <a:t>, které zajišťují, aby materiály, výrobky, postupy a služby vyhovovaly danému účelu.</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8066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Mezinárodní normy řady ISO 9000 vypracovala technická komise Mezinárodní </a:t>
            </a:r>
            <a:r>
              <a:rPr lang="cs-CZ" altLang="cs-CZ" sz="1800" b="1" dirty="0" smtClean="0">
                <a:solidFill>
                  <a:srgbClr val="307871"/>
                </a:solidFill>
                <a:latin typeface="Times New Roman" panose="02020603050405020304" pitchFamily="18" charset="0"/>
                <a:cs typeface="Times New Roman" panose="02020603050405020304" pitchFamily="18" charset="0"/>
              </a:rPr>
              <a:t>organizace </a:t>
            </a:r>
            <a:r>
              <a:rPr lang="cs-CZ" altLang="cs-CZ" sz="1800" b="1" dirty="0">
                <a:solidFill>
                  <a:srgbClr val="307871"/>
                </a:solidFill>
                <a:latin typeface="Times New Roman" panose="02020603050405020304" pitchFamily="18" charset="0"/>
                <a:cs typeface="Times New Roman" panose="02020603050405020304" pitchFamily="18" charset="0"/>
              </a:rPr>
              <a:t>pro normalizaci ISO/TC 176 </a:t>
            </a:r>
            <a:r>
              <a:rPr lang="cs-CZ" altLang="cs-CZ" sz="1800" b="1" dirty="0" err="1">
                <a:solidFill>
                  <a:srgbClr val="307871"/>
                </a:solidFill>
                <a:latin typeface="Times New Roman" panose="02020603050405020304" pitchFamily="18" charset="0"/>
                <a:cs typeface="Times New Roman" panose="02020603050405020304" pitchFamily="18" charset="0"/>
              </a:rPr>
              <a:t>Quality</a:t>
            </a:r>
            <a:r>
              <a:rPr lang="cs-CZ" altLang="cs-CZ" sz="1800" b="1" dirty="0">
                <a:solidFill>
                  <a:srgbClr val="307871"/>
                </a:solidFill>
                <a:latin typeface="Times New Roman" panose="02020603050405020304" pitchFamily="18" charset="0"/>
                <a:cs typeface="Times New Roman" panose="02020603050405020304" pitchFamily="18" charset="0"/>
              </a:rPr>
              <a:t> management and </a:t>
            </a:r>
            <a:r>
              <a:rPr lang="cs-CZ" altLang="cs-CZ" sz="1800" b="1" dirty="0" err="1">
                <a:solidFill>
                  <a:srgbClr val="307871"/>
                </a:solidFill>
                <a:latin typeface="Times New Roman" panose="02020603050405020304" pitchFamily="18" charset="0"/>
                <a:cs typeface="Times New Roman" panose="02020603050405020304" pitchFamily="18" charset="0"/>
              </a:rPr>
              <a:t>quality</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assurance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smtClean="0">
                <a:solidFill>
                  <a:srgbClr val="307871"/>
                </a:solidFill>
                <a:latin typeface="Times New Roman" panose="02020603050405020304" pitchFamily="18" charset="0"/>
                <a:cs typeface="Times New Roman" panose="02020603050405020304" pitchFamily="18" charset="0"/>
              </a:rPr>
              <a:t>Management </a:t>
            </a:r>
            <a:r>
              <a:rPr lang="cs-CZ" altLang="cs-CZ" sz="1800" b="1" dirty="0">
                <a:solidFill>
                  <a:srgbClr val="307871"/>
                </a:solidFill>
                <a:latin typeface="Times New Roman" panose="02020603050405020304" pitchFamily="18" charset="0"/>
                <a:cs typeface="Times New Roman" panose="02020603050405020304" pitchFamily="18" charset="0"/>
              </a:rPr>
              <a:t>kvality a prokazování kvality). Výše uvedené normy byly schváleny Evropským výborem pro normalizaci (CEN) jako normy EN ISO bez jakýchkoliv modifikací.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Význam zkratek často používaných v technické normalizaci</a:t>
            </a: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ČSN = Česká </a:t>
            </a:r>
            <a:r>
              <a:rPr lang="cs-CZ" altLang="cs-CZ" sz="1800" b="1" dirty="0">
                <a:solidFill>
                  <a:srgbClr val="307871"/>
                </a:solidFill>
                <a:latin typeface="Times New Roman" panose="02020603050405020304" pitchFamily="18" charset="0"/>
                <a:cs typeface="Times New Roman" panose="02020603050405020304" pitchFamily="18" charset="0"/>
              </a:rPr>
              <a:t>technická norma označuje se šestimístným číslem (třídicím znakem) a názvem, např.: ČSN 80 0001 Textilie Třídění a základní názvy.</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Kromě norem, které jsou vyhlášeny jako harmonizované, jsou české technické normy nezávazné, závaznými se stávají až v případě, kdy je jejich použití smluvně dohodnuto mezi zainteresovanými organizacemi. Totéž platí i pro čs. normy, které zavádějí normy evropské a mezinárodní</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4514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ČSN </a:t>
            </a:r>
            <a:r>
              <a:rPr lang="cs-CZ" altLang="cs-CZ" sz="1800" b="1" dirty="0" smtClean="0">
                <a:solidFill>
                  <a:srgbClr val="307871"/>
                </a:solidFill>
                <a:latin typeface="Times New Roman" panose="02020603050405020304" pitchFamily="18" charset="0"/>
                <a:cs typeface="Times New Roman" panose="02020603050405020304" pitchFamily="18" charset="0"/>
              </a:rPr>
              <a:t>ISO = Česká </a:t>
            </a:r>
            <a:r>
              <a:rPr lang="cs-CZ" altLang="cs-CZ" sz="1800" b="1" dirty="0">
                <a:solidFill>
                  <a:srgbClr val="307871"/>
                </a:solidFill>
                <a:latin typeface="Times New Roman" panose="02020603050405020304" pitchFamily="18" charset="0"/>
                <a:cs typeface="Times New Roman" panose="02020603050405020304" pitchFamily="18" charset="0"/>
              </a:rPr>
              <a:t>technická norma, která zavádí do soustavy českých norem mezinárodní normu ISO, označuje se číslem normy ISO, třídicím znakem české technické normy a názvem, např.: ČSN ISO 1144 (80 0050) Textilie – Jednotný systém pro označování délkové hmotnosti (systém Tex). Zavedení mezinárodních standardů do národních norem </a:t>
            </a:r>
            <a:r>
              <a:rPr lang="cs-CZ" altLang="cs-CZ" sz="1800" b="1" dirty="0" smtClean="0">
                <a:solidFill>
                  <a:srgbClr val="307871"/>
                </a:solidFill>
                <a:latin typeface="Times New Roman" panose="02020603050405020304" pitchFamily="18" charset="0"/>
                <a:cs typeface="Times New Roman" panose="02020603050405020304" pitchFamily="18" charset="0"/>
              </a:rPr>
              <a:t>členských </a:t>
            </a:r>
            <a:r>
              <a:rPr lang="cs-CZ" altLang="cs-CZ" sz="1800" b="1" dirty="0">
                <a:solidFill>
                  <a:srgbClr val="307871"/>
                </a:solidFill>
                <a:latin typeface="Times New Roman" panose="02020603050405020304" pitchFamily="18" charset="0"/>
                <a:cs typeface="Times New Roman" panose="02020603050405020304" pitchFamily="18" charset="0"/>
              </a:rPr>
              <a:t>států je dobrovolné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ČSN </a:t>
            </a:r>
            <a:r>
              <a:rPr lang="cs-CZ" altLang="cs-CZ" sz="1800" b="1" dirty="0" smtClean="0">
                <a:solidFill>
                  <a:srgbClr val="307871"/>
                </a:solidFill>
                <a:latin typeface="Times New Roman" panose="02020603050405020304" pitchFamily="18" charset="0"/>
                <a:cs typeface="Times New Roman" panose="02020603050405020304" pitchFamily="18" charset="0"/>
              </a:rPr>
              <a:t>EN = Česká </a:t>
            </a:r>
            <a:r>
              <a:rPr lang="cs-CZ" altLang="cs-CZ" sz="1800" b="1" dirty="0">
                <a:solidFill>
                  <a:srgbClr val="307871"/>
                </a:solidFill>
                <a:latin typeface="Times New Roman" panose="02020603050405020304" pitchFamily="18" charset="0"/>
                <a:cs typeface="Times New Roman" panose="02020603050405020304" pitchFamily="18" charset="0"/>
              </a:rPr>
              <a:t>technická norma, která zavádí do soustavy českých norem evropskou normu. Označuje se číslem evropské normy, třídicím znakem české technické normy a názvem, např. ČSN EN 12751 (80 0070) Textilie – odběr vzorků vláken, nití a plošných textilií ke zkouškám. Evropské normy se přebírají do ČSN ve většině případů překladem, tyto ČSN EN se proto v žádných ustanoveních neliší od originální evropské normy. Zavedení </a:t>
            </a:r>
            <a:r>
              <a:rPr lang="cs-CZ" altLang="cs-CZ" sz="1800" b="1" dirty="0" smtClean="0">
                <a:solidFill>
                  <a:srgbClr val="307871"/>
                </a:solidFill>
                <a:latin typeface="Times New Roman" panose="02020603050405020304" pitchFamily="18" charset="0"/>
                <a:cs typeface="Times New Roman" panose="02020603050405020304" pitchFamily="18" charset="0"/>
              </a:rPr>
              <a:t>evropských </a:t>
            </a:r>
            <a:r>
              <a:rPr lang="cs-CZ" altLang="cs-CZ" sz="1800" b="1" dirty="0">
                <a:solidFill>
                  <a:srgbClr val="307871"/>
                </a:solidFill>
                <a:latin typeface="Times New Roman" panose="02020603050405020304" pitchFamily="18" charset="0"/>
                <a:cs typeface="Times New Roman" panose="02020603050405020304" pitchFamily="18" charset="0"/>
              </a:rPr>
              <a:t>norem do norem národních je pro členy CEN povinné.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839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INFORMAČNÍ </a:t>
            </a:r>
            <a:r>
              <a:rPr lang="cs-CZ" sz="3100" b="1" dirty="0" smtClean="0">
                <a:solidFill>
                  <a:schemeClr val="bg1"/>
                </a:solidFill>
                <a:latin typeface="Times New Roman" panose="02020603050405020304" pitchFamily="18" charset="0"/>
                <a:cs typeface="Times New Roman" panose="02020603050405020304" pitchFamily="18" charset="0"/>
              </a:rPr>
              <a:t>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smtClean="0">
                <a:solidFill>
                  <a:schemeClr val="bg1"/>
                </a:solidFill>
                <a:latin typeface="Times New Roman" panose="02020603050405020304" pitchFamily="18" charset="0"/>
                <a:cs typeface="Times New Roman" panose="02020603050405020304" pitchFamily="18" charset="0"/>
              </a:rPr>
              <a:t>10. INFORMAČNÍ AUDIT, ISO NORMY</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a:t>
            </a:r>
            <a:r>
              <a:rPr lang="cs-CZ" altLang="cs-CZ" sz="1800" b="1" dirty="0" smtClean="0">
                <a:solidFill>
                  <a:srgbClr val="307871"/>
                </a:solidFill>
                <a:latin typeface="Times New Roman" panose="02020603050405020304" pitchFamily="18" charset="0"/>
                <a:cs typeface="Times New Roman" panose="02020603050405020304" pitchFamily="18" charset="0"/>
              </a:rPr>
              <a:t>Ph.D</a:t>
            </a:r>
            <a:r>
              <a:rPr lang="cs-CZ" altLang="cs-CZ" sz="900" b="1" dirty="0" smtClean="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ČSN EN </a:t>
            </a:r>
            <a:r>
              <a:rPr lang="cs-CZ" altLang="cs-CZ" sz="1800" b="1" dirty="0" smtClean="0">
                <a:solidFill>
                  <a:srgbClr val="307871"/>
                </a:solidFill>
                <a:latin typeface="Times New Roman" panose="02020603050405020304" pitchFamily="18" charset="0"/>
                <a:cs typeface="Times New Roman" panose="02020603050405020304" pitchFamily="18" charset="0"/>
              </a:rPr>
              <a:t>ISO =  </a:t>
            </a:r>
            <a:r>
              <a:rPr lang="cs-CZ" altLang="cs-CZ" sz="1800" b="1" dirty="0">
                <a:solidFill>
                  <a:srgbClr val="307871"/>
                </a:solidFill>
                <a:latin typeface="Times New Roman" panose="02020603050405020304" pitchFamily="18" charset="0"/>
                <a:cs typeface="Times New Roman" panose="02020603050405020304" pitchFamily="18" charset="0"/>
              </a:rPr>
              <a:t>Česká technická norma, která zavádí do soustavy českých norem evropskou normu identickou s mezinárodní normou ISO. Označuje se číslem evropské normy (identickým s číslem normy ISO), třídicím znakem české technické normy a názvem, např. ČSN EN ISO 105-A01 (80 0120) Textilie – Zkoušky stálobarevnosti – Část A01: Všeobecné principy zkoušení.</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Nejvýznamnějším zástupcem v oblasti řízení kvality je standard ISO 9001, který </a:t>
            </a:r>
            <a:r>
              <a:rPr lang="cs-CZ" altLang="cs-CZ" sz="1800" b="1" dirty="0" smtClean="0">
                <a:solidFill>
                  <a:srgbClr val="307871"/>
                </a:solidFill>
                <a:latin typeface="Times New Roman" panose="02020603050405020304" pitchFamily="18" charset="0"/>
                <a:cs typeface="Times New Roman" panose="02020603050405020304" pitchFamily="18" charset="0"/>
              </a:rPr>
              <a:t>specifikuje </a:t>
            </a:r>
            <a:r>
              <a:rPr lang="cs-CZ" altLang="cs-CZ" sz="1800" b="1" dirty="0">
                <a:solidFill>
                  <a:srgbClr val="307871"/>
                </a:solidFill>
                <a:latin typeface="Times New Roman" panose="02020603050405020304" pitchFamily="18" charset="0"/>
                <a:cs typeface="Times New Roman" panose="02020603050405020304" pitchFamily="18" charset="0"/>
              </a:rPr>
              <a:t>požadavky na systémy managementu kvality (QMS) organizace. Aktuální verze ISO 9001 vyšla v září 2015, česká verze normy ISO 9001 je platná od března 2016. </a:t>
            </a: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98465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Institutu pro testování a certifikaci jsou hlavní přínosy certifikace podle normy ISO 9001 následující: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stabilizace </a:t>
            </a:r>
            <a:r>
              <a:rPr lang="cs-CZ" altLang="cs-CZ" sz="1800" b="1" dirty="0">
                <a:solidFill>
                  <a:srgbClr val="307871"/>
                </a:solidFill>
                <a:latin typeface="Times New Roman" panose="02020603050405020304" pitchFamily="18" charset="0"/>
                <a:cs typeface="Times New Roman" panose="02020603050405020304" pitchFamily="18" charset="0"/>
              </a:rPr>
              <a:t>dosahované kvalitativní úrovně v sortimentu výrobků a služeb,</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navyšovat </a:t>
            </a:r>
            <a:r>
              <a:rPr lang="cs-CZ" altLang="cs-CZ" sz="1800" b="1" dirty="0">
                <a:solidFill>
                  <a:srgbClr val="307871"/>
                </a:solidFill>
                <a:latin typeface="Times New Roman" panose="02020603050405020304" pitchFamily="18" charset="0"/>
                <a:cs typeface="Times New Roman" panose="02020603050405020304" pitchFamily="18" charset="0"/>
              </a:rPr>
              <a:t>tržby díky efektivně nastaveným procesům,</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zvýšení </a:t>
            </a:r>
            <a:r>
              <a:rPr lang="cs-CZ" altLang="cs-CZ" sz="1800" b="1" dirty="0">
                <a:solidFill>
                  <a:srgbClr val="307871"/>
                </a:solidFill>
                <a:latin typeface="Times New Roman" panose="02020603050405020304" pitchFamily="18" charset="0"/>
                <a:cs typeface="Times New Roman" panose="02020603050405020304" pitchFamily="18" charset="0"/>
              </a:rPr>
              <a:t>důvěryhodnosti firmy v očích zákazníků a ostatních obchodních </a:t>
            </a:r>
            <a:r>
              <a:rPr lang="cs-CZ" altLang="cs-CZ" sz="1800" b="1" dirty="0" smtClean="0">
                <a:solidFill>
                  <a:srgbClr val="307871"/>
                </a:solidFill>
                <a:latin typeface="Times New Roman" panose="02020603050405020304" pitchFamily="18" charset="0"/>
                <a:cs typeface="Times New Roman" panose="02020603050405020304" pitchFamily="18" charset="0"/>
              </a:rPr>
              <a:t>partnerů</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možnost </a:t>
            </a:r>
            <a:r>
              <a:rPr lang="cs-CZ" altLang="cs-CZ" sz="1800" b="1" dirty="0">
                <a:solidFill>
                  <a:srgbClr val="307871"/>
                </a:solidFill>
                <a:latin typeface="Times New Roman" panose="02020603050405020304" pitchFamily="18" charset="0"/>
                <a:cs typeface="Times New Roman" panose="02020603050405020304" pitchFamily="18" charset="0"/>
              </a:rPr>
              <a:t>získat nové zákazníky díky poskytování vysoce kvalitní produkce,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zavedení </a:t>
            </a:r>
            <a:r>
              <a:rPr lang="cs-CZ" altLang="cs-CZ" sz="1800" b="1" dirty="0">
                <a:solidFill>
                  <a:srgbClr val="307871"/>
                </a:solidFill>
                <a:latin typeface="Times New Roman" panose="02020603050405020304" pitchFamily="18" charset="0"/>
                <a:cs typeface="Times New Roman" panose="02020603050405020304" pitchFamily="18" charset="0"/>
              </a:rPr>
              <a:t>pořádku a pravidel do všech aktivit uvnitř firmy,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možnost </a:t>
            </a:r>
            <a:r>
              <a:rPr lang="cs-CZ" altLang="cs-CZ" sz="1800" b="1" dirty="0">
                <a:solidFill>
                  <a:srgbClr val="307871"/>
                </a:solidFill>
                <a:latin typeface="Times New Roman" panose="02020603050405020304" pitchFamily="18" charset="0"/>
                <a:cs typeface="Times New Roman" panose="02020603050405020304" pitchFamily="18" charset="0"/>
              </a:rPr>
              <a:t>následné zpětné kontroly plnění stanovených </a:t>
            </a:r>
            <a:r>
              <a:rPr lang="cs-CZ" altLang="cs-CZ" sz="1800" b="1" dirty="0" smtClean="0">
                <a:solidFill>
                  <a:srgbClr val="307871"/>
                </a:solidFill>
                <a:latin typeface="Times New Roman" panose="02020603050405020304" pitchFamily="18" charset="0"/>
                <a:cs typeface="Times New Roman" panose="02020603050405020304" pitchFamily="18" charset="0"/>
              </a:rPr>
              <a:t>pravidel,</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uplatňováním </a:t>
            </a:r>
            <a:r>
              <a:rPr lang="cs-CZ" altLang="cs-CZ" sz="1800" b="1" dirty="0">
                <a:solidFill>
                  <a:srgbClr val="307871"/>
                </a:solidFill>
                <a:latin typeface="Times New Roman" panose="02020603050405020304" pitchFamily="18" charset="0"/>
                <a:cs typeface="Times New Roman" panose="02020603050405020304" pitchFamily="18" charset="0"/>
              </a:rPr>
              <a:t>preventivních </a:t>
            </a:r>
            <a:r>
              <a:rPr lang="cs-CZ" altLang="cs-CZ" sz="1800" b="1" dirty="0" smtClean="0">
                <a:solidFill>
                  <a:srgbClr val="307871"/>
                </a:solidFill>
                <a:latin typeface="Times New Roman" panose="02020603050405020304" pitchFamily="18" charset="0"/>
                <a:cs typeface="Times New Roman" panose="02020603050405020304" pitchFamily="18" charset="0"/>
              </a:rPr>
              <a:t>opatření.</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20698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Kromě zmíněné normy ISO 9001 existují i jiné normy, využitelné pro další oblasti </a:t>
            </a:r>
            <a:r>
              <a:rPr lang="cs-CZ" altLang="cs-CZ" sz="1800" b="1" dirty="0" smtClean="0">
                <a:solidFill>
                  <a:srgbClr val="307871"/>
                </a:solidFill>
                <a:latin typeface="Times New Roman" panose="02020603050405020304" pitchFamily="18" charset="0"/>
                <a:cs typeface="Times New Roman" panose="02020603050405020304" pitchFamily="18" charset="0"/>
              </a:rPr>
              <a:t>fungování </a:t>
            </a:r>
            <a:r>
              <a:rPr lang="cs-CZ" altLang="cs-CZ" sz="1800" b="1" dirty="0">
                <a:solidFill>
                  <a:srgbClr val="307871"/>
                </a:solidFill>
                <a:latin typeface="Times New Roman" panose="02020603050405020304" pitchFamily="18" charset="0"/>
                <a:cs typeface="Times New Roman" panose="02020603050405020304" pitchFamily="18" charset="0"/>
              </a:rPr>
              <a:t>organizace (Oblast zvyšování kvality a výkonnosti ISO 9004:2010; Řízení </a:t>
            </a:r>
            <a:r>
              <a:rPr lang="cs-CZ" altLang="cs-CZ" sz="1800" b="1" dirty="0" smtClean="0">
                <a:solidFill>
                  <a:srgbClr val="307871"/>
                </a:solidFill>
                <a:latin typeface="Times New Roman" panose="02020603050405020304" pitchFamily="18" charset="0"/>
                <a:cs typeface="Times New Roman" panose="02020603050405020304" pitchFamily="18" charset="0"/>
              </a:rPr>
              <a:t>bezpečnosti </a:t>
            </a:r>
            <a:r>
              <a:rPr lang="cs-CZ" altLang="cs-CZ" sz="1800" b="1" dirty="0">
                <a:solidFill>
                  <a:srgbClr val="307871"/>
                </a:solidFill>
                <a:latin typeface="Times New Roman" panose="02020603050405020304" pitchFamily="18" charset="0"/>
                <a:cs typeface="Times New Roman" panose="02020603050405020304" pitchFamily="18" charset="0"/>
              </a:rPr>
              <a:t>informací, informačních technologií, bezpečnostní techniky: ČSN ISO/IEC 27001:2014; Řízení BOZP: ČSN OHSAS 18001:2008; Environmentální řízení ČSN EN ISO 14001:2016; Řízení rizik: ČSN EN ISO 31000:2010 a další</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2054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Koho </a:t>
            </a:r>
            <a:r>
              <a:rPr lang="cs-CZ" altLang="cs-CZ" sz="1800" b="1" dirty="0">
                <a:solidFill>
                  <a:srgbClr val="307871"/>
                </a:solidFill>
                <a:latin typeface="Times New Roman" panose="02020603050405020304" pitchFamily="18" charset="0"/>
                <a:cs typeface="Times New Roman" panose="02020603050405020304" pitchFamily="18" charset="0"/>
              </a:rPr>
              <a:t>se týkají normy ISO 9000?</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organizací</a:t>
            </a:r>
            <a:r>
              <a:rPr lang="cs-CZ" altLang="cs-CZ" sz="1800" b="1" dirty="0">
                <a:solidFill>
                  <a:srgbClr val="307871"/>
                </a:solidFill>
                <a:latin typeface="Times New Roman" panose="02020603050405020304" pitchFamily="18" charset="0"/>
                <a:cs typeface="Times New Roman" panose="02020603050405020304" pitchFamily="18" charset="0"/>
              </a:rPr>
              <a:t>, které se snaží získat výhody uplatňováním systému managementu kvality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organizací</a:t>
            </a:r>
            <a:r>
              <a:rPr lang="cs-CZ" altLang="cs-CZ" sz="1800" b="1" dirty="0">
                <a:solidFill>
                  <a:srgbClr val="307871"/>
                </a:solidFill>
                <a:latin typeface="Times New Roman" panose="02020603050405020304" pitchFamily="18" charset="0"/>
                <a:cs typeface="Times New Roman" panose="02020603050405020304" pitchFamily="18" charset="0"/>
              </a:rPr>
              <a:t>, které se snaží získat důvěru, že jejich dodavatelé požadavky na </a:t>
            </a:r>
            <a:r>
              <a:rPr lang="cs-CZ" altLang="cs-CZ" sz="1800" b="1" dirty="0" smtClean="0">
                <a:solidFill>
                  <a:srgbClr val="307871"/>
                </a:solidFill>
                <a:latin typeface="Times New Roman" panose="02020603050405020304" pitchFamily="18" charset="0"/>
                <a:cs typeface="Times New Roman" panose="02020603050405020304" pitchFamily="18" charset="0"/>
              </a:rPr>
              <a:t>produkty </a:t>
            </a:r>
            <a:r>
              <a:rPr lang="cs-CZ" altLang="cs-CZ" sz="1800" b="1" dirty="0">
                <a:solidFill>
                  <a:srgbClr val="307871"/>
                </a:solidFill>
                <a:latin typeface="Times New Roman" panose="02020603050405020304" pitchFamily="18" charset="0"/>
                <a:cs typeface="Times New Roman" panose="02020603050405020304" pitchFamily="18" charset="0"/>
              </a:rPr>
              <a:t>splní,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uživatelů </a:t>
            </a:r>
            <a:r>
              <a:rPr lang="cs-CZ" altLang="cs-CZ" sz="1800" b="1" dirty="0">
                <a:solidFill>
                  <a:srgbClr val="307871"/>
                </a:solidFill>
                <a:latin typeface="Times New Roman" panose="02020603050405020304" pitchFamily="18" charset="0"/>
                <a:cs typeface="Times New Roman" panose="02020603050405020304" pitchFamily="18" charset="0"/>
              </a:rPr>
              <a:t>produktů,</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všech</a:t>
            </a:r>
            <a:r>
              <a:rPr lang="cs-CZ" altLang="cs-CZ" sz="1800" b="1" dirty="0">
                <a:solidFill>
                  <a:srgbClr val="307871"/>
                </a:solidFill>
                <a:latin typeface="Times New Roman" panose="02020603050405020304" pitchFamily="18" charset="0"/>
                <a:cs typeface="Times New Roman" panose="02020603050405020304" pitchFamily="18" charset="0"/>
              </a:rPr>
              <a:t>, kteří mají zájem na vzájemném pochopení terminologie používané v </a:t>
            </a:r>
            <a:r>
              <a:rPr lang="cs-CZ" altLang="cs-CZ" sz="1800" b="1" dirty="0" smtClean="0">
                <a:solidFill>
                  <a:srgbClr val="307871"/>
                </a:solidFill>
                <a:latin typeface="Times New Roman" panose="02020603050405020304" pitchFamily="18" charset="0"/>
                <a:cs typeface="Times New Roman" panose="02020603050405020304" pitchFamily="18" charset="0"/>
              </a:rPr>
              <a:t>managementu </a:t>
            </a:r>
            <a:r>
              <a:rPr lang="cs-CZ" altLang="cs-CZ" sz="1800" b="1" dirty="0">
                <a:solidFill>
                  <a:srgbClr val="307871"/>
                </a:solidFill>
                <a:latin typeface="Times New Roman" panose="02020603050405020304" pitchFamily="18" charset="0"/>
                <a:cs typeface="Times New Roman" panose="02020603050405020304" pitchFamily="18" charset="0"/>
              </a:rPr>
              <a:t>kvality (např. dodavatelé, zákazníci, kompetentní orgány),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všech </a:t>
            </a:r>
            <a:r>
              <a:rPr lang="cs-CZ" altLang="cs-CZ" sz="1800" b="1" dirty="0">
                <a:solidFill>
                  <a:srgbClr val="307871"/>
                </a:solidFill>
                <a:latin typeface="Times New Roman" panose="02020603050405020304" pitchFamily="18" charset="0"/>
                <a:cs typeface="Times New Roman" panose="02020603050405020304" pitchFamily="18" charset="0"/>
              </a:rPr>
              <a:t>osob, jak interních, tak externích vůči organizaci, které </a:t>
            </a:r>
            <a:r>
              <a:rPr lang="cs-CZ" altLang="cs-CZ" sz="1800" b="1" dirty="0" smtClean="0">
                <a:solidFill>
                  <a:srgbClr val="307871"/>
                </a:solidFill>
                <a:latin typeface="Times New Roman" panose="02020603050405020304" pitchFamily="18" charset="0"/>
                <a:cs typeface="Times New Roman" panose="02020603050405020304" pitchFamily="18" charset="0"/>
              </a:rPr>
              <a:t>posuzují </a:t>
            </a:r>
            <a:r>
              <a:rPr lang="cs-CZ" altLang="cs-CZ" sz="1800" b="1" dirty="0">
                <a:solidFill>
                  <a:srgbClr val="307871"/>
                </a:solidFill>
                <a:latin typeface="Times New Roman" panose="02020603050405020304" pitchFamily="18" charset="0"/>
                <a:cs typeface="Times New Roman" panose="02020603050405020304" pitchFamily="18" charset="0"/>
              </a:rPr>
              <a:t>systém managementu kvality nebo provádějí jeho audit z hlediska shody s požadavky ISO 9001 (např. auditoři, kompetentní orgány, certifikační/registrační orgány</a:t>
            </a:r>
            <a:r>
              <a:rPr lang="cs-CZ" altLang="cs-CZ" sz="1800" b="1" dirty="0" smtClean="0">
                <a:solidFill>
                  <a:srgbClr val="307871"/>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3885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všech </a:t>
            </a:r>
            <a:r>
              <a:rPr lang="cs-CZ" altLang="cs-CZ" sz="1800" b="1" dirty="0">
                <a:solidFill>
                  <a:srgbClr val="307871"/>
                </a:solidFill>
                <a:latin typeface="Times New Roman" panose="02020603050405020304" pitchFamily="18" charset="0"/>
                <a:cs typeface="Times New Roman" panose="02020603050405020304" pitchFamily="18" charset="0"/>
              </a:rPr>
              <a:t>osob, jak interních, tak externích vůči organizaci, které poskytují </a:t>
            </a:r>
            <a:r>
              <a:rPr lang="cs-CZ" altLang="cs-CZ" sz="1800" b="1" dirty="0" smtClean="0">
                <a:solidFill>
                  <a:srgbClr val="307871"/>
                </a:solidFill>
                <a:latin typeface="Times New Roman" panose="02020603050405020304" pitchFamily="18" charset="0"/>
                <a:cs typeface="Times New Roman" panose="02020603050405020304" pitchFamily="18" charset="0"/>
              </a:rPr>
              <a:t>poradenství </a:t>
            </a:r>
            <a:r>
              <a:rPr lang="cs-CZ" altLang="cs-CZ" sz="1800" b="1" dirty="0">
                <a:solidFill>
                  <a:srgbClr val="307871"/>
                </a:solidFill>
                <a:latin typeface="Times New Roman" panose="02020603050405020304" pitchFamily="18" charset="0"/>
                <a:cs typeface="Times New Roman" panose="02020603050405020304" pitchFamily="18" charset="0"/>
              </a:rPr>
              <a:t>nebo školení/výcvik týkající se systému managementu kvality, který je vhodný pro tuto organizaci,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zpracovatelů </a:t>
            </a:r>
            <a:r>
              <a:rPr lang="cs-CZ" altLang="cs-CZ" sz="1800" b="1" dirty="0">
                <a:solidFill>
                  <a:srgbClr val="307871"/>
                </a:solidFill>
                <a:latin typeface="Times New Roman" panose="02020603050405020304" pitchFamily="18" charset="0"/>
                <a:cs typeface="Times New Roman" panose="02020603050405020304" pitchFamily="18" charset="0"/>
              </a:rPr>
              <a:t>souvisících norem.</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66602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632848"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V dnešní společnosti jsou technické normy kvalifikovaná doporučení, nikoli povinná </a:t>
            </a:r>
            <a:r>
              <a:rPr lang="cs-CZ" altLang="cs-CZ" sz="1800" b="1" dirty="0" smtClean="0">
                <a:solidFill>
                  <a:srgbClr val="307871"/>
                </a:solidFill>
                <a:latin typeface="Times New Roman" panose="02020603050405020304" pitchFamily="18" charset="0"/>
                <a:cs typeface="Times New Roman" panose="02020603050405020304" pitchFamily="18" charset="0"/>
              </a:rPr>
              <a:t>nařízení. Jejich </a:t>
            </a:r>
            <a:r>
              <a:rPr lang="cs-CZ" altLang="cs-CZ" sz="1800" b="1" dirty="0">
                <a:solidFill>
                  <a:srgbClr val="307871"/>
                </a:solidFill>
                <a:latin typeface="Times New Roman" panose="02020603050405020304" pitchFamily="18" charset="0"/>
                <a:cs typeface="Times New Roman" panose="02020603050405020304" pitchFamily="18" charset="0"/>
              </a:rPr>
              <a:t>používání je dobrovolné, avšak všestranně výhodné.</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 čemu technické normy slouží?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jsou </a:t>
            </a:r>
            <a:r>
              <a:rPr lang="cs-CZ" altLang="cs-CZ" sz="1800" b="1" dirty="0">
                <a:solidFill>
                  <a:srgbClr val="307871"/>
                </a:solidFill>
                <a:latin typeface="Times New Roman" panose="02020603050405020304" pitchFamily="18" charset="0"/>
                <a:cs typeface="Times New Roman" panose="02020603050405020304" pitchFamily="18" charset="0"/>
              </a:rPr>
              <a:t>nezbytnou podmínkou pro volný oběh zboží a služeb zejména v EU,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slouží </a:t>
            </a:r>
            <a:r>
              <a:rPr lang="cs-CZ" altLang="cs-CZ" sz="1800" b="1" dirty="0">
                <a:solidFill>
                  <a:srgbClr val="307871"/>
                </a:solidFill>
                <a:latin typeface="Times New Roman" panose="02020603050405020304" pitchFamily="18" charset="0"/>
                <a:cs typeface="Times New Roman" panose="02020603050405020304" pitchFamily="18" charset="0"/>
              </a:rPr>
              <a:t>jako referenční úroveň pro poměření/zhodnocení kvality výrobku nebo služby,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stanovují </a:t>
            </a:r>
            <a:r>
              <a:rPr lang="cs-CZ" altLang="cs-CZ" sz="1800" b="1" dirty="0">
                <a:solidFill>
                  <a:srgbClr val="307871"/>
                </a:solidFill>
                <a:latin typeface="Times New Roman" panose="02020603050405020304" pitchFamily="18" charset="0"/>
                <a:cs typeface="Times New Roman" panose="02020603050405020304" pitchFamily="18" charset="0"/>
              </a:rPr>
              <a:t>kritéria bezpečnosti,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podporují </a:t>
            </a:r>
            <a:r>
              <a:rPr lang="cs-CZ" altLang="cs-CZ" sz="1800" b="1" dirty="0">
                <a:solidFill>
                  <a:srgbClr val="307871"/>
                </a:solidFill>
                <a:latin typeface="Times New Roman" panose="02020603050405020304" pitchFamily="18" charset="0"/>
                <a:cs typeface="Times New Roman" panose="02020603050405020304" pitchFamily="18" charset="0"/>
              </a:rPr>
              <a:t>vyrovnaný vztah (soulad) mezi kvalitou a náklady,</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jsou </a:t>
            </a:r>
            <a:r>
              <a:rPr lang="cs-CZ" altLang="cs-CZ" sz="1800" b="1" dirty="0">
                <a:solidFill>
                  <a:srgbClr val="307871"/>
                </a:solidFill>
                <a:latin typeface="Times New Roman" panose="02020603050405020304" pitchFamily="18" charset="0"/>
                <a:cs typeface="Times New Roman" panose="02020603050405020304" pitchFamily="18" charset="0"/>
              </a:rPr>
              <a:t>často závazné v obchodních smlouvách mezi dodavatelem a odběratelem</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mohou být povinně vyžadovány u veřejných zakázek,</a:t>
            </a:r>
          </a:p>
          <a:p>
            <a:pPr algn="just">
              <a:buFont typeface="Wingdings" panose="05000000000000000000" pitchFamily="2" charset="2"/>
              <a:buChar char="q"/>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40016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88832" cy="4104456"/>
          </a:xfrm>
          <a:prstGeom prst="rect">
            <a:avLst/>
          </a:prstGeom>
        </p:spPr>
        <p:txBody>
          <a:bodyPr>
            <a:noAutofit/>
          </a:bodyPr>
          <a:lstStyle/>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jsou efektivním </a:t>
            </a:r>
            <a:r>
              <a:rPr lang="cs-CZ" altLang="cs-CZ" sz="1800" b="1" dirty="0">
                <a:solidFill>
                  <a:srgbClr val="307871"/>
                </a:solidFill>
                <a:latin typeface="Times New Roman" panose="02020603050405020304" pitchFamily="18" charset="0"/>
                <a:cs typeface="Times New Roman" panose="02020603050405020304" pitchFamily="18" charset="0"/>
              </a:rPr>
              <a:t>nástrojem konkurenčního boje v hospodářské soutěži,</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chrání </a:t>
            </a:r>
            <a:r>
              <a:rPr lang="cs-CZ" altLang="cs-CZ" sz="1800" b="1" dirty="0">
                <a:solidFill>
                  <a:srgbClr val="307871"/>
                </a:solidFill>
                <a:latin typeface="Times New Roman" panose="02020603050405020304" pitchFamily="18" charset="0"/>
                <a:cs typeface="Times New Roman" panose="02020603050405020304" pitchFamily="18" charset="0"/>
              </a:rPr>
              <a:t>životní prostředí a dbají na ochranu zdraví,</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umožňují vzájemnou podporu/vzájemný </a:t>
            </a:r>
            <a:r>
              <a:rPr lang="cs-CZ" altLang="cs-CZ" sz="1800" b="1" dirty="0">
                <a:solidFill>
                  <a:srgbClr val="307871"/>
                </a:solidFill>
                <a:latin typeface="Times New Roman" panose="02020603050405020304" pitchFamily="18" charset="0"/>
                <a:cs typeface="Times New Roman" panose="02020603050405020304" pitchFamily="18" charset="0"/>
              </a:rPr>
              <a:t>soulad životního prostředí a </a:t>
            </a:r>
            <a:r>
              <a:rPr lang="cs-CZ" altLang="cs-CZ" sz="1800" b="1" dirty="0" smtClean="0">
                <a:solidFill>
                  <a:srgbClr val="307871"/>
                </a:solidFill>
                <a:latin typeface="Times New Roman" panose="02020603050405020304" pitchFamily="18" charset="0"/>
                <a:cs typeface="Times New Roman" panose="02020603050405020304" pitchFamily="18" charset="0"/>
              </a:rPr>
              <a:t>konkurenceschopnosti</a:t>
            </a:r>
            <a:r>
              <a:rPr lang="cs-CZ" altLang="cs-CZ" sz="1800" b="1" dirty="0">
                <a:solidFill>
                  <a:srgbClr val="30787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chrání </a:t>
            </a:r>
            <a:r>
              <a:rPr lang="cs-CZ" altLang="cs-CZ" sz="1800" b="1" dirty="0">
                <a:solidFill>
                  <a:srgbClr val="307871"/>
                </a:solidFill>
                <a:latin typeface="Times New Roman" panose="02020603050405020304" pitchFamily="18" charset="0"/>
                <a:cs typeface="Times New Roman" panose="02020603050405020304" pitchFamily="18" charset="0"/>
              </a:rPr>
              <a:t>jak spotřebitele, tak i výrobce,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zajišťují </a:t>
            </a:r>
            <a:r>
              <a:rPr lang="cs-CZ" altLang="cs-CZ" sz="1800" b="1" dirty="0">
                <a:solidFill>
                  <a:srgbClr val="307871"/>
                </a:solidFill>
                <a:latin typeface="Times New Roman" panose="02020603050405020304" pitchFamily="18" charset="0"/>
                <a:cs typeface="Times New Roman" panose="02020603050405020304" pitchFamily="18" charset="0"/>
              </a:rPr>
              <a:t>efektivní výrobu,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zajišťují </a:t>
            </a:r>
            <a:r>
              <a:rPr lang="cs-CZ" altLang="cs-CZ" sz="1800" b="1" dirty="0">
                <a:solidFill>
                  <a:srgbClr val="307871"/>
                </a:solidFill>
                <a:latin typeface="Times New Roman" panose="02020603050405020304" pitchFamily="18" charset="0"/>
                <a:cs typeface="Times New Roman" panose="02020603050405020304" pitchFamily="18" charset="0"/>
              </a:rPr>
              <a:t>provázanost mezi výrobky a službami,</a:t>
            </a:r>
          </a:p>
          <a:p>
            <a:pPr algn="just">
              <a:buFont typeface="Wingdings" panose="05000000000000000000" pitchFamily="2" charset="2"/>
              <a:buChar char="q"/>
            </a:pPr>
            <a:r>
              <a:rPr lang="cs-CZ" altLang="cs-CZ" sz="1800" b="1" smtClean="0">
                <a:solidFill>
                  <a:srgbClr val="307871"/>
                </a:solidFill>
                <a:latin typeface="Times New Roman" panose="02020603050405020304" pitchFamily="18" charset="0"/>
                <a:cs typeface="Times New Roman" panose="02020603050405020304" pitchFamily="18" charset="0"/>
              </a:rPr>
              <a:t>umožňují </a:t>
            </a:r>
            <a:r>
              <a:rPr lang="cs-CZ" altLang="cs-CZ" sz="1800" b="1" dirty="0">
                <a:solidFill>
                  <a:srgbClr val="307871"/>
                </a:solidFill>
                <a:latin typeface="Times New Roman" panose="02020603050405020304" pitchFamily="18" charset="0"/>
                <a:cs typeface="Times New Roman" panose="02020603050405020304" pitchFamily="18" charset="0"/>
              </a:rPr>
              <a:t>přijímat vyspělá technická řešení bez ohledu na rozdílnou technickou úroveň účastníků trhu,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reflektují </a:t>
            </a:r>
            <a:r>
              <a:rPr lang="cs-CZ" altLang="cs-CZ" sz="1800" b="1" dirty="0">
                <a:solidFill>
                  <a:srgbClr val="307871"/>
                </a:solidFill>
                <a:latin typeface="Times New Roman" panose="02020603050405020304" pitchFamily="18" charset="0"/>
                <a:cs typeface="Times New Roman" panose="02020603050405020304" pitchFamily="18" charset="0"/>
              </a:rPr>
              <a:t>výsledky vývoje a výzkumu,</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jednotné </a:t>
            </a:r>
            <a:r>
              <a:rPr lang="cs-CZ" altLang="cs-CZ" sz="1800" b="1" dirty="0" smtClean="0">
                <a:solidFill>
                  <a:srgbClr val="307871"/>
                </a:solidFill>
                <a:latin typeface="Times New Roman" panose="02020603050405020304" pitchFamily="18" charset="0"/>
                <a:cs typeface="Times New Roman" panose="02020603050405020304" pitchFamily="18" charset="0"/>
              </a:rPr>
              <a:t>evropské a mezinárodní technické normy </a:t>
            </a:r>
            <a:r>
              <a:rPr lang="cs-CZ" altLang="cs-CZ" sz="1800" b="1" dirty="0">
                <a:solidFill>
                  <a:srgbClr val="307871"/>
                </a:solidFill>
                <a:latin typeface="Times New Roman" panose="02020603050405020304" pitchFamily="18" charset="0"/>
                <a:cs typeface="Times New Roman" panose="02020603050405020304" pitchFamily="18" charset="0"/>
              </a:rPr>
              <a:t>jsou jednou z nezbytných podmínek pro volný oběh zboží a </a:t>
            </a:r>
            <a:r>
              <a:rPr lang="cs-CZ" altLang="cs-CZ" sz="1800" b="1" dirty="0" smtClean="0">
                <a:solidFill>
                  <a:srgbClr val="307871"/>
                </a:solidFill>
                <a:latin typeface="Times New Roman" panose="02020603050405020304" pitchFamily="18" charset="0"/>
                <a:cs typeface="Times New Roman" panose="02020603050405020304" pitchFamily="18" charset="0"/>
              </a:rPr>
              <a:t>služeb</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Integrovaný systém řízení pomocí ISO norem</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629735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830997"/>
          </a:xfrm>
          <a:prstGeom prst="rect">
            <a:avLst/>
          </a:prstGeom>
        </p:spPr>
        <p:txBody>
          <a:bodyPr wrap="square">
            <a:spAutoFit/>
          </a:bodyPr>
          <a:lstStyle/>
          <a:p>
            <a:r>
              <a:rPr lang="cs-CZ" sz="4800" b="1" dirty="0" smtClean="0"/>
              <a:t>DĚKUJI ZA POZORNOST</a:t>
            </a:r>
            <a:endParaRPr lang="cs-CZ" sz="4800" dirty="0"/>
          </a:p>
        </p:txBody>
      </p:sp>
    </p:spTree>
    <p:extLst>
      <p:ext uri="{BB962C8B-B14F-4D97-AF65-F5344CB8AC3E}">
        <p14:creationId xmlns:p14="http://schemas.microsoft.com/office/powerpoint/2010/main" val="1578381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Každý </a:t>
            </a:r>
            <a:r>
              <a:rPr lang="cs-CZ" altLang="cs-CZ" sz="1800" b="1" dirty="0">
                <a:solidFill>
                  <a:srgbClr val="307871"/>
                </a:solidFill>
                <a:latin typeface="Times New Roman" panose="02020603050405020304" pitchFamily="18" charset="0"/>
                <a:cs typeface="Times New Roman" panose="02020603050405020304" pitchFamily="18" charset="0"/>
              </a:rPr>
              <a:t>podnik nebo </a:t>
            </a:r>
            <a:r>
              <a:rPr lang="cs-CZ" altLang="cs-CZ" sz="1800" b="1" dirty="0" smtClean="0">
                <a:solidFill>
                  <a:srgbClr val="307871"/>
                </a:solidFill>
                <a:latin typeface="Times New Roman" panose="02020603050405020304" pitchFamily="18" charset="0"/>
                <a:cs typeface="Times New Roman" panose="02020603050405020304" pitchFamily="18" charset="0"/>
              </a:rPr>
              <a:t>organizace </a:t>
            </a:r>
            <a:r>
              <a:rPr lang="cs-CZ" altLang="cs-CZ" sz="1800" b="1" dirty="0">
                <a:solidFill>
                  <a:srgbClr val="307871"/>
                </a:solidFill>
                <a:latin typeface="Times New Roman" panose="02020603050405020304" pitchFamily="18" charset="0"/>
                <a:cs typeface="Times New Roman" panose="02020603050405020304" pitchFamily="18" charset="0"/>
              </a:rPr>
              <a:t>by měl mít dobrý přehled o svých procesech řízení informací, aby mohl získané </a:t>
            </a:r>
            <a:r>
              <a:rPr lang="cs-CZ" altLang="cs-CZ" sz="1800" b="1" dirty="0" smtClean="0">
                <a:solidFill>
                  <a:srgbClr val="307871"/>
                </a:solidFill>
                <a:latin typeface="Times New Roman" panose="02020603050405020304" pitchFamily="18" charset="0"/>
                <a:cs typeface="Times New Roman" panose="02020603050405020304" pitchFamily="18" charset="0"/>
              </a:rPr>
              <a:t>informace </a:t>
            </a:r>
            <a:r>
              <a:rPr lang="cs-CZ" altLang="cs-CZ" sz="1800" b="1" dirty="0">
                <a:solidFill>
                  <a:srgbClr val="307871"/>
                </a:solidFill>
                <a:latin typeface="Times New Roman" panose="02020603050405020304" pitchFamily="18" charset="0"/>
                <a:cs typeface="Times New Roman" panose="02020603050405020304" pitchFamily="18" charset="0"/>
              </a:rPr>
              <a:t>dále efektivněji využívat. Pro tyto účely se standardně provádí informační audit dané společnosti.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Mezi </a:t>
            </a:r>
            <a:r>
              <a:rPr lang="cs-CZ" altLang="cs-CZ" sz="1800" b="1" dirty="0">
                <a:solidFill>
                  <a:srgbClr val="307871"/>
                </a:solidFill>
                <a:latin typeface="Times New Roman" panose="02020603050405020304" pitchFamily="18" charset="0"/>
                <a:cs typeface="Times New Roman" panose="02020603050405020304" pitchFamily="18" charset="0"/>
              </a:rPr>
              <a:t>nejznámější systémové nástroje řízení kvality patří normy ISO řady 9000, v nichž je možné nalézt i současnou univerzální definici jakosti (kvality).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smtClean="0"/>
              <a:t>Úvod</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200800" cy="4104456"/>
          </a:xfrm>
          <a:prstGeom prst="rect">
            <a:avLst/>
          </a:prstGeom>
        </p:spPr>
        <p:txBody>
          <a:bodyPr>
            <a:noAutofit/>
          </a:bodyPr>
          <a:lstStyle/>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Definovat </a:t>
            </a:r>
            <a:r>
              <a:rPr lang="cs-CZ" altLang="cs-CZ" sz="1800" b="1" dirty="0">
                <a:solidFill>
                  <a:srgbClr val="307871"/>
                </a:solidFill>
                <a:latin typeface="Times New Roman" panose="02020603050405020304" pitchFamily="18" charset="0"/>
                <a:cs typeface="Times New Roman" panose="02020603050405020304" pitchFamily="18" charset="0"/>
              </a:rPr>
              <a:t>pojem informační audit</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Uvést </a:t>
            </a:r>
            <a:r>
              <a:rPr lang="cs-CZ" altLang="cs-CZ" sz="1800" b="1" dirty="0">
                <a:solidFill>
                  <a:srgbClr val="307871"/>
                </a:solidFill>
                <a:latin typeface="Times New Roman" panose="02020603050405020304" pitchFamily="18" charset="0"/>
                <a:cs typeface="Times New Roman" panose="02020603050405020304" pitchFamily="18" charset="0"/>
              </a:rPr>
              <a:t>klíčové části a oblasti, které jsou sledovány v rámci informačního auditu</a:t>
            </a:r>
          </a:p>
          <a:p>
            <a:pPr algn="just">
              <a:buFont typeface="Wingdings" panose="05000000000000000000" pitchFamily="2" charset="2"/>
              <a:buChar char="ü"/>
            </a:pPr>
            <a:r>
              <a:rPr lang="cs-CZ" altLang="cs-CZ" sz="1800" b="1" dirty="0" smtClean="0">
                <a:solidFill>
                  <a:srgbClr val="307871"/>
                </a:solidFill>
                <a:latin typeface="Times New Roman" panose="02020603050405020304" pitchFamily="18" charset="0"/>
                <a:cs typeface="Times New Roman" panose="02020603050405020304" pitchFamily="18" charset="0"/>
              </a:rPr>
              <a:t>Uvést </a:t>
            </a:r>
            <a:r>
              <a:rPr lang="cs-CZ" altLang="cs-CZ" sz="1800" b="1" dirty="0">
                <a:solidFill>
                  <a:srgbClr val="307871"/>
                </a:solidFill>
                <a:latin typeface="Times New Roman" panose="02020603050405020304" pitchFamily="18" charset="0"/>
                <a:cs typeface="Times New Roman" panose="02020603050405020304" pitchFamily="18" charset="0"/>
              </a:rPr>
              <a:t>nejčastěji používané ISO </a:t>
            </a:r>
            <a:r>
              <a:rPr lang="cs-CZ" altLang="cs-CZ" sz="1800" b="1" dirty="0" smtClean="0">
                <a:solidFill>
                  <a:srgbClr val="307871"/>
                </a:solidFill>
                <a:latin typeface="Times New Roman" panose="02020603050405020304" pitchFamily="18" charset="0"/>
                <a:cs typeface="Times New Roman" panose="02020603050405020304" pitchFamily="18" charset="0"/>
              </a:rPr>
              <a:t>normy</a:t>
            </a:r>
          </a:p>
        </p:txBody>
      </p:sp>
      <p:sp>
        <p:nvSpPr>
          <p:cNvPr id="6" name="Nadpis 5"/>
          <p:cNvSpPr>
            <a:spLocks noGrp="1"/>
          </p:cNvSpPr>
          <p:nvPr>
            <p:ph type="title"/>
          </p:nvPr>
        </p:nvSpPr>
        <p:spPr>
          <a:xfrm>
            <a:off x="179512" y="195486"/>
            <a:ext cx="3888432" cy="507703"/>
          </a:xfrm>
        </p:spPr>
        <p:txBody>
          <a:bodyPr/>
          <a:lstStyle/>
          <a:p>
            <a:r>
              <a:rPr lang="cs-CZ" b="1" smtClean="0"/>
              <a:t>Cíle </a:t>
            </a:r>
            <a:r>
              <a:rPr lang="cs-CZ" b="1"/>
              <a:t>přednášky</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Sodomky a </a:t>
            </a:r>
            <a:r>
              <a:rPr lang="cs-CZ" altLang="cs-CZ" sz="1800" b="1" dirty="0" err="1">
                <a:solidFill>
                  <a:srgbClr val="307871"/>
                </a:solidFill>
                <a:latin typeface="Times New Roman" panose="02020603050405020304" pitchFamily="18" charset="0"/>
                <a:cs typeface="Times New Roman" panose="02020603050405020304" pitchFamily="18" charset="0"/>
              </a:rPr>
              <a:t>Klčové</a:t>
            </a:r>
            <a:r>
              <a:rPr lang="cs-CZ" altLang="cs-CZ" sz="1800" b="1" dirty="0">
                <a:solidFill>
                  <a:srgbClr val="307871"/>
                </a:solidFill>
                <a:latin typeface="Times New Roman" panose="02020603050405020304" pitchFamily="18" charset="0"/>
                <a:cs typeface="Times New Roman" panose="02020603050405020304" pitchFamily="18" charset="0"/>
              </a:rPr>
              <a:t> (2010) lze procesně orientované strategické koncepce </a:t>
            </a:r>
            <a:r>
              <a:rPr lang="cs-CZ" altLang="cs-CZ" sz="1800" b="1" dirty="0" smtClean="0">
                <a:solidFill>
                  <a:srgbClr val="307871"/>
                </a:solidFill>
                <a:latin typeface="Times New Roman" panose="02020603050405020304" pitchFamily="18" charset="0"/>
                <a:cs typeface="Times New Roman" panose="02020603050405020304" pitchFamily="18" charset="0"/>
              </a:rPr>
              <a:t>charakterizovat </a:t>
            </a:r>
            <a:r>
              <a:rPr lang="cs-CZ" altLang="cs-CZ" sz="1800" b="1" dirty="0">
                <a:solidFill>
                  <a:srgbClr val="307871"/>
                </a:solidFill>
                <a:latin typeface="Times New Roman" panose="02020603050405020304" pitchFamily="18" charset="0"/>
                <a:cs typeface="Times New Roman" panose="02020603050405020304" pitchFamily="18" charset="0"/>
              </a:rPr>
              <a:t>jako dílčí podnikové strategie, které na bázi propojení IS/CTS a podnikových procesů umožňují efektivně plnit strategické cíle organizace</a:t>
            </a:r>
            <a:r>
              <a:rPr lang="cs-CZ" altLang="cs-CZ" sz="1800" b="1" dirty="0" smtClean="0">
                <a:solidFill>
                  <a:srgbClr val="307871"/>
                </a:solidFill>
                <a:latin typeface="Times New Roman" panose="02020603050405020304" pitchFamily="18" charset="0"/>
                <a:cs typeface="Times New Roman" panose="02020603050405020304" pitchFamily="18" charset="0"/>
              </a:rPr>
              <a:t>.</a:t>
            </a: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Lze </a:t>
            </a:r>
            <a:r>
              <a:rPr lang="cs-CZ" altLang="cs-CZ" sz="1800" b="1" dirty="0">
                <a:solidFill>
                  <a:srgbClr val="307871"/>
                </a:solidFill>
                <a:latin typeface="Times New Roman" panose="02020603050405020304" pitchFamily="18" charset="0"/>
                <a:cs typeface="Times New Roman" panose="02020603050405020304" pitchFamily="18" charset="0"/>
              </a:rPr>
              <a:t>definovat tyto tři dílčí koncepce: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ERP </a:t>
            </a:r>
            <a:r>
              <a:rPr lang="cs-CZ" altLang="cs-CZ" sz="1800" b="1" dirty="0">
                <a:solidFill>
                  <a:srgbClr val="307871"/>
                </a:solidFill>
                <a:latin typeface="Times New Roman" panose="02020603050405020304" pitchFamily="18" charset="0"/>
                <a:cs typeface="Times New Roman" panose="02020603050405020304" pitchFamily="18" charset="0"/>
              </a:rPr>
              <a:t>koncepce </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CRM koncepce</a:t>
            </a:r>
          </a:p>
          <a:p>
            <a:pPr algn="just">
              <a:buFont typeface="Wingdings" panose="05000000000000000000" pitchFamily="2" charset="2"/>
              <a:buChar char="q"/>
            </a:pPr>
            <a:r>
              <a:rPr lang="cs-CZ" altLang="cs-CZ" sz="1800" b="1" dirty="0" smtClean="0">
                <a:solidFill>
                  <a:srgbClr val="307871"/>
                </a:solidFill>
                <a:latin typeface="Times New Roman" panose="02020603050405020304" pitchFamily="18" charset="0"/>
                <a:cs typeface="Times New Roman" panose="02020603050405020304" pitchFamily="18" charset="0"/>
              </a:rPr>
              <a:t>SCM koncepce</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IS a procesně orientované strategické </a:t>
            </a:r>
            <a:r>
              <a:rPr lang="cs-CZ" b="1" dirty="0" smtClean="0"/>
              <a:t>koncepce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8428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ERP </a:t>
            </a:r>
            <a:r>
              <a:rPr lang="cs-CZ" altLang="cs-CZ" sz="1800" b="1" dirty="0">
                <a:solidFill>
                  <a:srgbClr val="307871"/>
                </a:solidFill>
                <a:latin typeface="Times New Roman" panose="02020603050405020304" pitchFamily="18" charset="0"/>
                <a:cs typeface="Times New Roman" panose="02020603050405020304" pitchFamily="18" charset="0"/>
              </a:rPr>
              <a:t>koncepce - je založena na úzké provázanosti informačního systému, řízení interních procesů, jejichž plným vlastníkem je organizace, a řízení externích </a:t>
            </a:r>
            <a:r>
              <a:rPr lang="cs-CZ" altLang="cs-CZ" sz="1800" b="1" dirty="0" smtClean="0">
                <a:solidFill>
                  <a:srgbClr val="307871"/>
                </a:solidFill>
                <a:latin typeface="Times New Roman" panose="02020603050405020304" pitchFamily="18" charset="0"/>
                <a:cs typeface="Times New Roman" panose="02020603050405020304" pitchFamily="18" charset="0"/>
              </a:rPr>
              <a:t>procesů</a:t>
            </a:r>
            <a:r>
              <a:rPr lang="cs-CZ" altLang="cs-CZ" sz="1800" b="1" dirty="0">
                <a:solidFill>
                  <a:srgbClr val="307871"/>
                </a:solidFill>
                <a:latin typeface="Times New Roman" panose="02020603050405020304" pitchFamily="18" charset="0"/>
                <a:cs typeface="Times New Roman" panose="02020603050405020304" pitchFamily="18" charset="0"/>
              </a:rPr>
              <a:t>, jejichž spoluvlastníky jsou zákazníci a dodavatelé společnosti.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ERP koncepce </a:t>
            </a:r>
            <a:r>
              <a:rPr lang="cs-CZ" altLang="cs-CZ" sz="1800" b="1" dirty="0">
                <a:solidFill>
                  <a:srgbClr val="307871"/>
                </a:solidFill>
                <a:latin typeface="Times New Roman" panose="02020603050405020304" pitchFamily="18" charset="0"/>
                <a:cs typeface="Times New Roman" panose="02020603050405020304" pitchFamily="18" charset="0"/>
              </a:rPr>
              <a:t>je prakticky realizována prostřednictvím ERP systému, popř. </a:t>
            </a:r>
            <a:r>
              <a:rPr lang="cs-CZ" altLang="cs-CZ" sz="1800" b="1" dirty="0" smtClean="0">
                <a:solidFill>
                  <a:srgbClr val="307871"/>
                </a:solidFill>
                <a:latin typeface="Times New Roman" panose="02020603050405020304" pitchFamily="18" charset="0"/>
                <a:cs typeface="Times New Roman" panose="02020603050405020304" pitchFamily="18" charset="0"/>
              </a:rPr>
              <a:t>podnikových </a:t>
            </a:r>
            <a:r>
              <a:rPr lang="cs-CZ" altLang="cs-CZ" sz="1800" b="1" dirty="0">
                <a:solidFill>
                  <a:srgbClr val="307871"/>
                </a:solidFill>
                <a:latin typeface="Times New Roman" panose="02020603050405020304" pitchFamily="18" charset="0"/>
                <a:cs typeface="Times New Roman" panose="02020603050405020304" pitchFamily="18" charset="0"/>
              </a:rPr>
              <a:t>aplikací, které jako integrovaný celek primárně slouží k řízení interních </a:t>
            </a:r>
            <a:r>
              <a:rPr lang="cs-CZ" altLang="cs-CZ" sz="1800" b="1" dirty="0" smtClean="0">
                <a:solidFill>
                  <a:srgbClr val="307871"/>
                </a:solidFill>
                <a:latin typeface="Times New Roman" panose="02020603050405020304" pitchFamily="18" charset="0"/>
                <a:cs typeface="Times New Roman" panose="02020603050405020304" pitchFamily="18" charset="0"/>
              </a:rPr>
              <a:t>procesů.</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IS a procesně orientované strategické </a:t>
            </a:r>
            <a:r>
              <a:rPr lang="cs-CZ" b="1" dirty="0" smtClean="0"/>
              <a:t>koncepce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9478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CRM </a:t>
            </a:r>
            <a:r>
              <a:rPr lang="cs-CZ" altLang="cs-CZ" sz="1800" b="1" dirty="0">
                <a:solidFill>
                  <a:srgbClr val="307871"/>
                </a:solidFill>
                <a:latin typeface="Times New Roman" panose="02020603050405020304" pitchFamily="18" charset="0"/>
                <a:cs typeface="Times New Roman" panose="02020603050405020304" pitchFamily="18" charset="0"/>
              </a:rPr>
              <a:t>koncepce - je založena na úzké provázanosti IS, řízení externích procesů, jejichž spoluvlastníkem jsou zákazníci společnosti.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Prakticky </a:t>
            </a:r>
            <a:r>
              <a:rPr lang="cs-CZ" altLang="cs-CZ" sz="1800" b="1" dirty="0">
                <a:solidFill>
                  <a:srgbClr val="307871"/>
                </a:solidFill>
                <a:latin typeface="Times New Roman" panose="02020603050405020304" pitchFamily="18" charset="0"/>
                <a:cs typeface="Times New Roman" panose="02020603050405020304" pitchFamily="18" charset="0"/>
              </a:rPr>
              <a:t>je realizována </a:t>
            </a:r>
            <a:r>
              <a:rPr lang="cs-CZ" altLang="cs-CZ" sz="1800" b="1" dirty="0" smtClean="0">
                <a:solidFill>
                  <a:srgbClr val="307871"/>
                </a:solidFill>
                <a:latin typeface="Times New Roman" panose="02020603050405020304" pitchFamily="18" charset="0"/>
                <a:cs typeface="Times New Roman" panose="02020603050405020304" pitchFamily="18" charset="0"/>
              </a:rPr>
              <a:t>prostřednictvím </a:t>
            </a:r>
            <a:r>
              <a:rPr lang="cs-CZ" altLang="cs-CZ" sz="1800" b="1" dirty="0">
                <a:solidFill>
                  <a:srgbClr val="307871"/>
                </a:solidFill>
                <a:latin typeface="Times New Roman" panose="02020603050405020304" pitchFamily="18" charset="0"/>
                <a:cs typeface="Times New Roman" panose="02020603050405020304" pitchFamily="18" charset="0"/>
              </a:rPr>
              <a:t>CRM systému, popř. podnikových aplikací, které jako integrovaný celek primárně slouží k řízení kontaktů, marketingových, obchodních a </a:t>
            </a:r>
            <a:r>
              <a:rPr lang="cs-CZ" altLang="cs-CZ" sz="1800" b="1" dirty="0" smtClean="0">
                <a:solidFill>
                  <a:srgbClr val="307871"/>
                </a:solidFill>
                <a:latin typeface="Times New Roman" panose="02020603050405020304" pitchFamily="18" charset="0"/>
                <a:cs typeface="Times New Roman" panose="02020603050405020304" pitchFamily="18" charset="0"/>
              </a:rPr>
              <a:t>servisních </a:t>
            </a:r>
            <a:r>
              <a:rPr lang="cs-CZ" altLang="cs-CZ" sz="1800" b="1" dirty="0">
                <a:solidFill>
                  <a:srgbClr val="307871"/>
                </a:solidFill>
                <a:latin typeface="Times New Roman" panose="02020603050405020304" pitchFamily="18" charset="0"/>
                <a:cs typeface="Times New Roman" panose="02020603050405020304" pitchFamily="18" charset="0"/>
              </a:rPr>
              <a:t>procesů.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IS a procesně orientované strategické </a:t>
            </a:r>
            <a:r>
              <a:rPr lang="cs-CZ" b="1" dirty="0" smtClean="0"/>
              <a:t>koncepce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2790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SCM </a:t>
            </a:r>
            <a:r>
              <a:rPr lang="cs-CZ" altLang="cs-CZ" sz="1800" b="1" dirty="0">
                <a:solidFill>
                  <a:srgbClr val="307871"/>
                </a:solidFill>
                <a:latin typeface="Times New Roman" panose="02020603050405020304" pitchFamily="18" charset="0"/>
                <a:cs typeface="Times New Roman" panose="02020603050405020304" pitchFamily="18" charset="0"/>
              </a:rPr>
              <a:t>koncepce - je založena na úzké provázanosti informačního systému a </a:t>
            </a:r>
            <a:r>
              <a:rPr lang="cs-CZ" altLang="cs-CZ" sz="1800" b="1" dirty="0" smtClean="0">
                <a:solidFill>
                  <a:srgbClr val="307871"/>
                </a:solidFill>
                <a:latin typeface="Times New Roman" panose="02020603050405020304" pitchFamily="18" charset="0"/>
                <a:cs typeface="Times New Roman" panose="02020603050405020304" pitchFamily="18" charset="0"/>
              </a:rPr>
              <a:t>řízení </a:t>
            </a:r>
            <a:r>
              <a:rPr lang="cs-CZ" altLang="cs-CZ" sz="1800" b="1" dirty="0">
                <a:solidFill>
                  <a:srgbClr val="307871"/>
                </a:solidFill>
                <a:latin typeface="Times New Roman" panose="02020603050405020304" pitchFamily="18" charset="0"/>
                <a:cs typeface="Times New Roman" panose="02020603050405020304" pitchFamily="18" charset="0"/>
              </a:rPr>
              <a:t>externích procesů, jejichž spoluvlastníkem jsou dodavatelé, popř. odběratelé společnosti. </a:t>
            </a:r>
            <a:endParaRPr lang="cs-CZ" altLang="cs-CZ" sz="1800" b="1" dirty="0" smtClean="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Tato </a:t>
            </a:r>
            <a:r>
              <a:rPr lang="cs-CZ" altLang="cs-CZ" sz="1800" b="1" dirty="0">
                <a:solidFill>
                  <a:srgbClr val="307871"/>
                </a:solidFill>
                <a:latin typeface="Times New Roman" panose="02020603050405020304" pitchFamily="18" charset="0"/>
                <a:cs typeface="Times New Roman" panose="02020603050405020304" pitchFamily="18" charset="0"/>
              </a:rPr>
              <a:t>koncepce je realizována prakticky prostřednictvím SCM </a:t>
            </a:r>
            <a:r>
              <a:rPr lang="cs-CZ" altLang="cs-CZ" sz="1800" b="1" dirty="0" smtClean="0">
                <a:solidFill>
                  <a:srgbClr val="307871"/>
                </a:solidFill>
                <a:latin typeface="Times New Roman" panose="02020603050405020304" pitchFamily="18" charset="0"/>
                <a:cs typeface="Times New Roman" panose="02020603050405020304" pitchFamily="18" charset="0"/>
              </a:rPr>
              <a:t>systému</a:t>
            </a:r>
            <a:r>
              <a:rPr lang="cs-CZ" altLang="cs-CZ" sz="1800" b="1" dirty="0">
                <a:solidFill>
                  <a:srgbClr val="307871"/>
                </a:solidFill>
                <a:latin typeface="Times New Roman" panose="02020603050405020304" pitchFamily="18" charset="0"/>
                <a:cs typeface="Times New Roman" panose="02020603050405020304" pitchFamily="18" charset="0"/>
              </a:rPr>
              <a:t>, popř. podnikových aplikací, které jako integrovaný celek primárně slouží k řízení procesů dodavatelského řetězce či procesů umožňujících efektivní </a:t>
            </a:r>
            <a:r>
              <a:rPr lang="cs-CZ" altLang="cs-CZ" sz="1800" b="1" dirty="0" smtClean="0">
                <a:solidFill>
                  <a:srgbClr val="307871"/>
                </a:solidFill>
                <a:latin typeface="Times New Roman" panose="02020603050405020304" pitchFamily="18" charset="0"/>
                <a:cs typeface="Times New Roman" panose="02020603050405020304" pitchFamily="18" charset="0"/>
              </a:rPr>
              <a:t>začlenění </a:t>
            </a:r>
            <a:r>
              <a:rPr lang="cs-CZ" altLang="cs-CZ" sz="1800" b="1" dirty="0">
                <a:solidFill>
                  <a:srgbClr val="307871"/>
                </a:solidFill>
                <a:latin typeface="Times New Roman" panose="02020603050405020304" pitchFamily="18" charset="0"/>
                <a:cs typeface="Times New Roman" panose="02020603050405020304" pitchFamily="18" charset="0"/>
              </a:rPr>
              <a:t>organizace do dodavatelského řetězce jako jeho součásti. </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IS a procesně orientované strategické </a:t>
            </a:r>
            <a:r>
              <a:rPr lang="cs-CZ" b="1" dirty="0" smtClean="0"/>
              <a:t>koncepce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4001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Každý podnik nebo organizace by měl mít dobrý přehled o svých procesech řízení </a:t>
            </a:r>
            <a:r>
              <a:rPr lang="cs-CZ" altLang="cs-CZ" sz="1800" b="1" dirty="0" smtClean="0">
                <a:solidFill>
                  <a:srgbClr val="307871"/>
                </a:solidFill>
                <a:latin typeface="Times New Roman" panose="02020603050405020304" pitchFamily="18" charset="0"/>
                <a:cs typeface="Times New Roman" panose="02020603050405020304" pitchFamily="18" charset="0"/>
              </a:rPr>
              <a:t>informací</a:t>
            </a:r>
            <a:r>
              <a:rPr lang="cs-CZ" altLang="cs-CZ" sz="1800" b="1" dirty="0">
                <a:solidFill>
                  <a:srgbClr val="307871"/>
                </a:solidFill>
                <a:latin typeface="Times New Roman" panose="02020603050405020304" pitchFamily="18" charset="0"/>
                <a:cs typeface="Times New Roman" panose="02020603050405020304" pitchFamily="18" charset="0"/>
              </a:rPr>
              <a:t>, aby mohl získané informace dále efektivněji využívat. Pro tyto účely se </a:t>
            </a:r>
            <a:r>
              <a:rPr lang="cs-CZ" altLang="cs-CZ" sz="1800" b="1" dirty="0" smtClean="0">
                <a:solidFill>
                  <a:srgbClr val="307871"/>
                </a:solidFill>
                <a:latin typeface="Times New Roman" panose="02020603050405020304" pitchFamily="18" charset="0"/>
                <a:cs typeface="Times New Roman" panose="02020603050405020304" pitchFamily="18" charset="0"/>
              </a:rPr>
              <a:t>standardně </a:t>
            </a:r>
            <a:r>
              <a:rPr lang="cs-CZ" altLang="cs-CZ" sz="1800" b="1" dirty="0">
                <a:solidFill>
                  <a:srgbClr val="307871"/>
                </a:solidFill>
                <a:latin typeface="Times New Roman" panose="02020603050405020304" pitchFamily="18" charset="0"/>
                <a:cs typeface="Times New Roman" panose="02020603050405020304" pitchFamily="18" charset="0"/>
              </a:rPr>
              <a:t>provádí informační audit dané společnosti.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cs-CZ" altLang="cs-CZ" sz="1800" b="1" dirty="0">
                <a:solidFill>
                  <a:srgbClr val="307871"/>
                </a:solidFill>
                <a:latin typeface="Times New Roman" panose="02020603050405020304" pitchFamily="18" charset="0"/>
                <a:cs typeface="Times New Roman" panose="02020603050405020304" pitchFamily="18" charset="0"/>
              </a:rPr>
              <a:t>Podle P.W.I SECURITY lze uvést následující definice informačního auditu</a:t>
            </a:r>
            <a:r>
              <a:rPr lang="cs-CZ" altLang="cs-CZ" sz="1800" b="1" dirty="0" smtClean="0">
                <a:solidFill>
                  <a:srgbClr val="307871"/>
                </a:solidFill>
                <a:latin typeface="Times New Roman" panose="02020603050405020304" pitchFamily="18" charset="0"/>
                <a:cs typeface="Times New Roman" panose="02020603050405020304" pitchFamily="18" charset="0"/>
              </a:rPr>
              <a:t>: „Informační </a:t>
            </a:r>
            <a:r>
              <a:rPr lang="cs-CZ" altLang="cs-CZ" sz="1800" b="1" dirty="0">
                <a:solidFill>
                  <a:srgbClr val="307871"/>
                </a:solidFill>
                <a:latin typeface="Times New Roman" panose="02020603050405020304" pitchFamily="18" charset="0"/>
                <a:cs typeface="Times New Roman" panose="02020603050405020304" pitchFamily="18" charset="0"/>
              </a:rPr>
              <a:t>audit je mezioborová informační disciplína, především z oblasti informační vědy, informačního a znalostního managementu. Užívá se jako aplikace teoretických </a:t>
            </a:r>
            <a:r>
              <a:rPr lang="cs-CZ" altLang="cs-CZ" sz="1800" b="1" dirty="0" smtClean="0">
                <a:solidFill>
                  <a:srgbClr val="307871"/>
                </a:solidFill>
                <a:latin typeface="Times New Roman" panose="02020603050405020304" pitchFamily="18" charset="0"/>
                <a:cs typeface="Times New Roman" panose="02020603050405020304" pitchFamily="18" charset="0"/>
              </a:rPr>
              <a:t>základů </a:t>
            </a:r>
            <a:r>
              <a:rPr lang="cs-CZ" altLang="cs-CZ" sz="1800" b="1" dirty="0">
                <a:solidFill>
                  <a:srgbClr val="307871"/>
                </a:solidFill>
                <a:latin typeface="Times New Roman" panose="02020603050405020304" pitchFamily="18" charset="0"/>
                <a:cs typeface="Times New Roman" panose="02020603050405020304" pitchFamily="18" charset="0"/>
              </a:rPr>
              <a:t>informačního managementu v praxi</a:t>
            </a:r>
            <a:r>
              <a:rPr lang="cs-CZ" altLang="cs-CZ" sz="1800" b="1" dirty="0" smtClean="0">
                <a:solidFill>
                  <a:srgbClr val="307871"/>
                </a:solidFill>
                <a:latin typeface="Times New Roman" panose="02020603050405020304" pitchFamily="18" charset="0"/>
                <a:cs typeface="Times New Roman" panose="02020603050405020304" pitchFamily="18" charset="0"/>
              </a:rPr>
              <a: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cs-CZ" altLang="cs-CZ" sz="1800" b="1" dirty="0" smtClean="0">
                <a:solidFill>
                  <a:srgbClr val="307871"/>
                </a:solidFill>
                <a:latin typeface="Times New Roman" panose="02020603050405020304" pitchFamily="18" charset="0"/>
                <a:cs typeface="Times New Roman" panose="02020603050405020304" pitchFamily="18" charset="0"/>
              </a:rPr>
              <a:t>Pro </a:t>
            </a:r>
            <a:r>
              <a:rPr lang="cs-CZ" altLang="cs-CZ" sz="1800" b="1" dirty="0">
                <a:solidFill>
                  <a:srgbClr val="307871"/>
                </a:solidFill>
                <a:latin typeface="Times New Roman" panose="02020603050405020304" pitchFamily="18" charset="0"/>
                <a:cs typeface="Times New Roman" panose="02020603050405020304" pitchFamily="18" charset="0"/>
              </a:rPr>
              <a:t>zpracování, třídění a pořádání informací je pro firmu ovšem důležitý především </a:t>
            </a:r>
            <a:r>
              <a:rPr lang="cs-CZ" altLang="cs-CZ" sz="1800" b="1" dirty="0" smtClean="0">
                <a:solidFill>
                  <a:srgbClr val="307871"/>
                </a:solidFill>
                <a:latin typeface="Times New Roman" panose="02020603050405020304" pitchFamily="18" charset="0"/>
                <a:cs typeface="Times New Roman" panose="02020603050405020304" pitchFamily="18" charset="0"/>
              </a:rPr>
              <a:t>Informační </a:t>
            </a:r>
            <a:r>
              <a:rPr lang="cs-CZ" altLang="cs-CZ" sz="1800" b="1" dirty="0">
                <a:solidFill>
                  <a:srgbClr val="307871"/>
                </a:solidFill>
                <a:latin typeface="Times New Roman" panose="02020603050405020304" pitchFamily="18" charset="0"/>
                <a:cs typeface="Times New Roman" panose="02020603050405020304" pitchFamily="18" charset="0"/>
              </a:rPr>
              <a:t>audit </a:t>
            </a:r>
            <a:r>
              <a:rPr lang="cs-CZ" altLang="cs-CZ" sz="1800" b="1" dirty="0" smtClean="0">
                <a:solidFill>
                  <a:srgbClr val="307871"/>
                </a:solidFill>
                <a:latin typeface="Times New Roman" panose="02020603050405020304" pitchFamily="18" charset="0"/>
                <a:cs typeface="Times New Roman" panose="02020603050405020304" pitchFamily="18" charset="0"/>
              </a:rPr>
              <a:t>systému.</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smtClean="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b="1" dirty="0"/>
              <a:t>Informační audit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15984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2834</TotalTime>
  <Words>2042</Words>
  <Application>Microsoft Office PowerPoint</Application>
  <PresentationFormat>Předvádění na obrazovce (16:9)</PresentationFormat>
  <Paragraphs>208</Paragraphs>
  <Slides>27</Slides>
  <Notes>24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27</vt:i4>
      </vt:variant>
    </vt:vector>
  </HeadingPairs>
  <TitlesOfParts>
    <vt:vector size="33" baseType="lpstr">
      <vt:lpstr>Arial</vt:lpstr>
      <vt:lpstr>Calibri</vt:lpstr>
      <vt:lpstr>Enriqueta</vt:lpstr>
      <vt:lpstr>Times New Roman</vt:lpstr>
      <vt:lpstr>Wingdings</vt:lpstr>
      <vt:lpstr>SLU</vt:lpstr>
      <vt:lpstr>Název prezentace</vt:lpstr>
      <vt:lpstr>INFORMAČNÍ MANAGEMENT</vt:lpstr>
      <vt:lpstr>Úvod</vt:lpstr>
      <vt:lpstr>Cíle přednášky</vt:lpstr>
      <vt:lpstr>IS a procesně orientované strategické koncepce</vt:lpstr>
      <vt:lpstr>IS a procesně orientované strategické koncepce</vt:lpstr>
      <vt:lpstr>IS a procesně orientované strategické koncepce</vt:lpstr>
      <vt:lpstr>IS a procesně orientované strategické koncepce</vt:lpstr>
      <vt:lpstr>Informační audit </vt:lpstr>
      <vt:lpstr>Informační audit </vt:lpstr>
      <vt:lpstr>Informační audit </vt:lpstr>
      <vt:lpstr>Informační audit </vt:lpstr>
      <vt:lpstr>Informační audit </vt:lpstr>
      <vt:lpstr>Informační audit </vt:lpstr>
      <vt:lpstr>Informační audit </vt:lpstr>
      <vt:lpstr>Informační audit </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Integrovaný systém řízení pomocí ISO norem</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RD</cp:lastModifiedBy>
  <cp:revision>262</cp:revision>
  <dcterms:created xsi:type="dcterms:W3CDTF">2016-07-06T15:42:34Z</dcterms:created>
  <dcterms:modified xsi:type="dcterms:W3CDTF">2018-04-11T16:27:26Z</dcterms:modified>
</cp:coreProperties>
</file>