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256" r:id="rId2"/>
    <p:sldId id="257" r:id="rId3"/>
    <p:sldId id="289" r:id="rId4"/>
    <p:sldId id="266" r:id="rId5"/>
    <p:sldId id="311" r:id="rId6"/>
    <p:sldId id="291" r:id="rId7"/>
    <p:sldId id="268" r:id="rId8"/>
    <p:sldId id="269" r:id="rId9"/>
    <p:sldId id="313" r:id="rId10"/>
    <p:sldId id="312" r:id="rId11"/>
    <p:sldId id="272" r:id="rId12"/>
    <p:sldId id="318" r:id="rId13"/>
    <p:sldId id="273" r:id="rId14"/>
    <p:sldId id="317" r:id="rId15"/>
    <p:sldId id="319" r:id="rId16"/>
    <p:sldId id="320" r:id="rId17"/>
    <p:sldId id="321" r:id="rId18"/>
    <p:sldId id="322" r:id="rId19"/>
    <p:sldId id="324" r:id="rId20"/>
    <p:sldId id="326" r:id="rId21"/>
    <p:sldId id="263" r:id="rId22"/>
  </p:sldIdLst>
  <p:sldSz cx="9144000" cy="5143500" type="screen16x9"/>
  <p:notesSz cx="6858000" cy="9144000"/>
  <p:custDataLst>
    <p:tags r:id="rId24"/>
  </p:custDataLst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307871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306" autoAdjust="0"/>
  </p:normalViewPr>
  <p:slideViewPr>
    <p:cSldViewPr>
      <p:cViewPr varScale="1">
        <p:scale>
          <a:sx n="120" d="100"/>
          <a:sy n="120" d="100"/>
        </p:scale>
        <p:origin x="120" y="43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gs" Target="tags/tag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17.10.2023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7588413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514056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4101831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545812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8161601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7761208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7378790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1866054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4609365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771760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2286560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586600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uit.opf.slu.cz/zadani_zp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uit.opf.slu.cz/prihlaseni_zp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699542"/>
            <a:ext cx="5112568" cy="3312368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r>
              <a:rPr lang="cs-CZ" sz="6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Seminář k </a:t>
            </a:r>
            <a:r>
              <a:rPr lang="cs-CZ" sz="6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diplomové práci</a:t>
            </a:r>
            <a:endParaRPr lang="cs-CZ" sz="66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012160" y="4299942"/>
            <a:ext cx="2960111" cy="5760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Iveta </a:t>
            </a:r>
            <a:r>
              <a:rPr lang="cs-CZ" alt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Palečková</a:t>
            </a:r>
          </a:p>
          <a:p>
            <a:pPr algn="r"/>
            <a:r>
              <a:rPr lang="cs-CZ" altLang="cs-CZ" sz="1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Lucie Vavrušková</a:t>
            </a:r>
            <a:endParaRPr lang="cs-CZ" altLang="cs-CZ" sz="1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cs-CZ" sz="2800" b="1" dirty="0"/>
              <a:t>Harmonogram vypracování </a:t>
            </a:r>
            <a:r>
              <a:rPr lang="cs-CZ" sz="2800" b="1" dirty="0" smtClean="0"/>
              <a:t>DP</a:t>
            </a:r>
            <a:endParaRPr lang="cs-CZ" sz="2800" b="1" dirty="0"/>
          </a:p>
        </p:txBody>
      </p:sp>
      <p:sp>
        <p:nvSpPr>
          <p:cNvPr id="15" name="Rectangle 7"/>
          <p:cNvSpPr txBox="1">
            <a:spLocks/>
          </p:cNvSpPr>
          <p:nvPr/>
        </p:nvSpPr>
        <p:spPr>
          <a:xfrm>
            <a:off x="167224" y="267494"/>
            <a:ext cx="8659813" cy="512603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1200"/>
              </a:spcBef>
              <a:buFont typeface="Arial" panose="020B0604020202020204" pitchFamily="34" charset="0"/>
              <a:buNone/>
            </a:pPr>
            <a:endParaRPr lang="cs-CZ" altLang="cs-CZ" sz="2800" dirty="0"/>
          </a:p>
        </p:txBody>
      </p:sp>
      <p:sp>
        <p:nvSpPr>
          <p:cNvPr id="16" name="TextovéPole 15"/>
          <p:cNvSpPr txBox="1"/>
          <p:nvPr/>
        </p:nvSpPr>
        <p:spPr>
          <a:xfrm>
            <a:off x="4679504" y="1387401"/>
            <a:ext cx="4464496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ts val="1200"/>
              </a:spcBef>
              <a:defRPr/>
            </a:pPr>
            <a:r>
              <a:rPr lang="cs-CZ" sz="1600" dirty="0">
                <a:latin typeface="+mn-lt"/>
              </a:rPr>
              <a:t>1. Zpracování 1. kapitoly do 30. 11. 2023</a:t>
            </a:r>
            <a:br>
              <a:rPr lang="cs-CZ" sz="1600" dirty="0">
                <a:latin typeface="+mn-lt"/>
              </a:rPr>
            </a:br>
            <a:r>
              <a:rPr lang="cs-CZ" sz="1600" dirty="0">
                <a:latin typeface="+mn-lt"/>
              </a:rPr>
              <a:t>2. Zpracování 2. kapitoly do 31. 12. 2023</a:t>
            </a:r>
            <a:br>
              <a:rPr lang="cs-CZ" sz="1600" dirty="0">
                <a:latin typeface="+mn-lt"/>
              </a:rPr>
            </a:br>
            <a:r>
              <a:rPr lang="cs-CZ" sz="1600" dirty="0">
                <a:latin typeface="+mn-lt"/>
              </a:rPr>
              <a:t>3. Zpracování 3. kapitoly do 30. 1. 2024</a:t>
            </a:r>
            <a:br>
              <a:rPr lang="cs-CZ" sz="1600" dirty="0">
                <a:latin typeface="+mn-lt"/>
              </a:rPr>
            </a:br>
            <a:r>
              <a:rPr lang="cs-CZ" sz="1600" dirty="0">
                <a:latin typeface="+mn-lt"/>
              </a:rPr>
              <a:t>4. Zpracování 4. kapitoly do </a:t>
            </a:r>
            <a:r>
              <a:rPr lang="cs-CZ" sz="1600" dirty="0"/>
              <a:t>28</a:t>
            </a:r>
            <a:r>
              <a:rPr lang="cs-CZ" sz="1600" dirty="0">
                <a:latin typeface="+mn-lt"/>
              </a:rPr>
              <a:t>. 2. 2024</a:t>
            </a:r>
            <a:br>
              <a:rPr lang="cs-CZ" sz="1600" dirty="0">
                <a:latin typeface="+mn-lt"/>
              </a:rPr>
            </a:br>
            <a:r>
              <a:rPr lang="cs-CZ" sz="1600" dirty="0">
                <a:latin typeface="+mn-lt"/>
              </a:rPr>
              <a:t>5. Zpracování závěrů práce do </a:t>
            </a:r>
            <a:r>
              <a:rPr lang="cs-CZ" sz="1600" dirty="0"/>
              <a:t>30</a:t>
            </a:r>
            <a:r>
              <a:rPr lang="cs-CZ" sz="1600" dirty="0">
                <a:latin typeface="+mn-lt"/>
              </a:rPr>
              <a:t>. </a:t>
            </a:r>
            <a:r>
              <a:rPr lang="cs-CZ" sz="1600" dirty="0"/>
              <a:t>3</a:t>
            </a:r>
            <a:r>
              <a:rPr lang="cs-CZ" sz="1600" dirty="0">
                <a:latin typeface="+mn-lt"/>
              </a:rPr>
              <a:t>. 2024</a:t>
            </a:r>
            <a:br>
              <a:rPr lang="cs-CZ" sz="1600" dirty="0">
                <a:latin typeface="+mn-lt"/>
              </a:rPr>
            </a:br>
            <a:r>
              <a:rPr lang="cs-CZ" sz="1600" dirty="0">
                <a:latin typeface="+mn-lt"/>
              </a:rPr>
              <a:t>6. Odevzdání práce </a:t>
            </a:r>
            <a:r>
              <a:rPr lang="cs-CZ" sz="1600" dirty="0"/>
              <a:t>do archívu IS SU </a:t>
            </a:r>
            <a:r>
              <a:rPr lang="cs-CZ" sz="1600" dirty="0">
                <a:latin typeface="+mn-lt"/>
              </a:rPr>
              <a:t>do </a:t>
            </a:r>
            <a:r>
              <a:rPr lang="cs-CZ" sz="1600" dirty="0" smtClean="0">
                <a:latin typeface="+mn-lt"/>
              </a:rPr>
              <a:t>6. 5. </a:t>
            </a:r>
            <a:r>
              <a:rPr lang="cs-CZ" sz="1600" dirty="0">
                <a:latin typeface="+mn-lt"/>
              </a:rPr>
              <a:t>2024</a:t>
            </a:r>
            <a:endParaRPr lang="cs-CZ" altLang="cs-CZ" sz="1600" dirty="0">
              <a:latin typeface="+mn-lt"/>
            </a:endParaRPr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auto">
          <a:xfrm>
            <a:off x="4427984" y="851260"/>
            <a:ext cx="357187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ts val="1200"/>
              </a:spcBef>
              <a:buFontTx/>
              <a:buNone/>
            </a:pPr>
            <a:r>
              <a:rPr lang="cs-CZ" altLang="cs-CZ" sz="1800" b="1" dirty="0">
                <a:solidFill>
                  <a:srgbClr val="FF0000"/>
                </a:solidFill>
                <a:latin typeface="Arial" panose="020B0604020202020204" pitchFamily="34" charset="0"/>
              </a:rPr>
              <a:t>Podrobný</a:t>
            </a:r>
            <a:r>
              <a:rPr lang="cs-CZ" altLang="cs-CZ" sz="1800" dirty="0">
                <a:latin typeface="Arial" panose="020B0604020202020204" pitchFamily="34" charset="0"/>
              </a:rPr>
              <a:t> </a:t>
            </a:r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auto">
          <a:xfrm>
            <a:off x="179512" y="915566"/>
            <a:ext cx="40640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ts val="1200"/>
              </a:spcBef>
              <a:buFontTx/>
              <a:buNone/>
            </a:pPr>
            <a:r>
              <a:rPr lang="cs-CZ" altLang="cs-CZ" sz="1800" b="1" dirty="0">
                <a:solidFill>
                  <a:srgbClr val="FF0000"/>
                </a:solidFill>
                <a:latin typeface="Arial" panose="020B0604020202020204" pitchFamily="34" charset="0"/>
              </a:rPr>
              <a:t>Standardní</a:t>
            </a:r>
            <a:endParaRPr lang="cs-CZ" altLang="cs-CZ" sz="1800" dirty="0">
              <a:latin typeface="Arial" panose="020B0604020202020204" pitchFamily="34" charset="0"/>
            </a:endParaRPr>
          </a:p>
        </p:txBody>
      </p:sp>
      <p:sp>
        <p:nvSpPr>
          <p:cNvPr id="19" name="TextovéPole 18"/>
          <p:cNvSpPr txBox="1"/>
          <p:nvPr/>
        </p:nvSpPr>
        <p:spPr>
          <a:xfrm>
            <a:off x="0" y="1387401"/>
            <a:ext cx="457200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ts val="1200"/>
              </a:spcBef>
              <a:defRPr/>
            </a:pPr>
            <a:r>
              <a:rPr lang="cs-CZ" sz="1600" dirty="0"/>
              <a:t>1. Zpracování jednotlivých kapitol do 28.2.2024</a:t>
            </a:r>
            <a:br>
              <a:rPr lang="cs-CZ" sz="1600" dirty="0"/>
            </a:br>
            <a:r>
              <a:rPr lang="cs-CZ" sz="1600" dirty="0"/>
              <a:t>2. Zpracování závěrů práce do 31. 03. 2024</a:t>
            </a:r>
            <a:br>
              <a:rPr lang="cs-CZ" sz="1600" dirty="0"/>
            </a:br>
            <a:r>
              <a:rPr lang="cs-CZ" sz="1600" dirty="0"/>
              <a:t>3. Odevzdání práce do archívu IS SU do </a:t>
            </a:r>
            <a:r>
              <a:rPr lang="cs-CZ" sz="1600" dirty="0" smtClean="0"/>
              <a:t>6. 5. </a:t>
            </a:r>
            <a:r>
              <a:rPr lang="cs-CZ" sz="1600" dirty="0"/>
              <a:t>2024</a:t>
            </a:r>
            <a:endParaRPr lang="cs-CZ" altLang="cs-CZ" sz="1600" dirty="0"/>
          </a:p>
        </p:txBody>
      </p:sp>
    </p:spTree>
    <p:extLst>
      <p:ext uri="{BB962C8B-B14F-4D97-AF65-F5344CB8AC3E}">
        <p14:creationId xmlns:p14="http://schemas.microsoft.com/office/powerpoint/2010/main" val="10112131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7" grpId="0"/>
      <p:bldP spid="18" grpId="0"/>
      <p:bldP spid="1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79512" y="948047"/>
            <a:ext cx="8568952" cy="3528392"/>
          </a:xfrm>
          <a:prstGeom prst="rect">
            <a:avLst/>
          </a:prstGeom>
        </p:spPr>
        <p:txBody>
          <a:bodyPr>
            <a:noAutofit/>
          </a:bodyPr>
          <a:lstStyle/>
          <a:p>
            <a:pPr indent="373063" algn="just">
              <a:spcBef>
                <a:spcPts val="1200"/>
              </a:spcBef>
            </a:pPr>
            <a:endParaRPr lang="cs-CZ" sz="1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373063" algn="just">
              <a:spcBef>
                <a:spcPts val="1200"/>
              </a:spcBef>
            </a:pPr>
            <a:endParaRPr 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251520" y="195486"/>
            <a:ext cx="7812360" cy="507703"/>
          </a:xfrm>
        </p:spPr>
        <p:txBody>
          <a:bodyPr/>
          <a:lstStyle/>
          <a:p>
            <a:r>
              <a:rPr lang="pl-PL" sz="2800" b="1" dirty="0"/>
              <a:t>Příklad rámcového obsahu </a:t>
            </a:r>
            <a:r>
              <a:rPr lang="pl-PL" sz="2800" b="1" dirty="0" smtClean="0"/>
              <a:t>DP</a:t>
            </a:r>
            <a:endParaRPr lang="cs-CZ" sz="2800" b="1" dirty="0"/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1560" y="2355726"/>
            <a:ext cx="7084577" cy="1728192"/>
          </a:xfrm>
          <a:prstGeom prst="rect">
            <a:avLst/>
          </a:prstGeom>
        </p:spPr>
      </p:pic>
      <p:pic>
        <p:nvPicPr>
          <p:cNvPr id="4" name="Obrázek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11560" y="1229780"/>
            <a:ext cx="6180976" cy="8379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6523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79512" y="948047"/>
            <a:ext cx="8568952" cy="3528392"/>
          </a:xfrm>
          <a:prstGeom prst="rect">
            <a:avLst/>
          </a:prstGeom>
        </p:spPr>
        <p:txBody>
          <a:bodyPr>
            <a:noAutofit/>
          </a:bodyPr>
          <a:lstStyle/>
          <a:p>
            <a:pPr indent="373063" algn="just">
              <a:spcBef>
                <a:spcPts val="1200"/>
              </a:spcBef>
            </a:pPr>
            <a:endParaRPr lang="cs-CZ" sz="1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373063" algn="just">
              <a:spcBef>
                <a:spcPts val="1200"/>
              </a:spcBef>
            </a:pPr>
            <a:endParaRPr 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251520" y="195486"/>
            <a:ext cx="7812360" cy="507703"/>
          </a:xfrm>
        </p:spPr>
        <p:txBody>
          <a:bodyPr/>
          <a:lstStyle/>
          <a:p>
            <a:r>
              <a:rPr lang="pl-PL" sz="2800" b="1" dirty="0"/>
              <a:t>Příklad rámcového obsahu </a:t>
            </a:r>
            <a:r>
              <a:rPr lang="pl-PL" sz="2800" b="1" dirty="0" smtClean="0"/>
              <a:t>DP</a:t>
            </a:r>
            <a:endParaRPr lang="cs-CZ" sz="2800" b="1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1560" y="1060005"/>
            <a:ext cx="6696075" cy="762000"/>
          </a:xfrm>
          <a:prstGeom prst="rect">
            <a:avLst/>
          </a:prstGeom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11560" y="2139702"/>
            <a:ext cx="7085191" cy="18307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9171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79512" y="703189"/>
            <a:ext cx="8784976" cy="4028801"/>
          </a:xfrm>
          <a:prstGeom prst="rect">
            <a:avLst/>
          </a:prstGeom>
        </p:spPr>
        <p:txBody>
          <a:bodyPr>
            <a:noAutofit/>
          </a:bodyPr>
          <a:lstStyle/>
          <a:p>
            <a:pPr marL="374650" indent="-285750" algn="just">
              <a:spcBef>
                <a:spcPts val="0"/>
              </a:spcBef>
            </a:pPr>
            <a:r>
              <a:rPr lang="cs-CZ" sz="1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cca </a:t>
            </a:r>
            <a:r>
              <a:rPr lang="cs-CZ" sz="1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7-8 </a:t>
            </a:r>
            <a:r>
              <a:rPr lang="cs-CZ" sz="1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zdrojů literatury (z toho </a:t>
            </a:r>
            <a:r>
              <a:rPr lang="cs-CZ" sz="1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min. 2 </a:t>
            </a:r>
            <a:r>
              <a:rPr lang="cs-CZ" sz="1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zahraniční –  zpravidla anglická)</a:t>
            </a:r>
          </a:p>
          <a:p>
            <a:pPr marL="374650" indent="-285750" algn="just">
              <a:spcBef>
                <a:spcPts val="0"/>
              </a:spcBef>
            </a:pPr>
            <a:r>
              <a:rPr lang="cs-CZ" sz="1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Literatura seřazená abecedně a číslovaná</a:t>
            </a:r>
          </a:p>
          <a:p>
            <a:pPr marL="374650" indent="-285750" algn="just">
              <a:spcBef>
                <a:spcPts val="0"/>
              </a:spcBef>
            </a:pPr>
            <a:r>
              <a:rPr lang="cs-CZ" sz="1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Vše </a:t>
            </a:r>
            <a:r>
              <a:rPr lang="cs-CZ" sz="1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musí být citováno dle citační normy:</a:t>
            </a:r>
          </a:p>
          <a:p>
            <a:pPr marL="374650" indent="-285750" algn="just">
              <a:spcBef>
                <a:spcPts val="0"/>
              </a:spcBef>
              <a:spcAft>
                <a:spcPts val="600"/>
              </a:spcAft>
            </a:pPr>
            <a:r>
              <a:rPr lang="cs-CZ" sz="1800" b="1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Příklad:</a:t>
            </a:r>
          </a:p>
          <a:p>
            <a:pPr marL="452437" indent="0" algn="just">
              <a:spcBef>
                <a:spcPts val="0"/>
              </a:spcBef>
              <a:spcAft>
                <a:spcPts val="300"/>
              </a:spcAft>
              <a:buNone/>
            </a:pPr>
            <a:r>
              <a:rPr lang="cs-CZ" sz="13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[1] </a:t>
            </a:r>
            <a:r>
              <a:rPr lang="cs-CZ" altLang="cs-CZ" sz="13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BASL, J. a J. POUR, 2006. </a:t>
            </a:r>
            <a:r>
              <a:rPr lang="cs-CZ" altLang="cs-CZ" sz="13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Kvalita podnikové informatiky v kontextu informační společnosti</a:t>
            </a:r>
            <a:r>
              <a:rPr lang="cs-CZ" altLang="cs-CZ" sz="13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[online]. </a:t>
            </a:r>
            <a:r>
              <a:rPr lang="cs-CZ" altLang="cs-CZ" sz="13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Working</a:t>
            </a:r>
            <a:r>
              <a:rPr lang="cs-CZ" altLang="cs-CZ" sz="13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13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paper</a:t>
            </a:r>
            <a:r>
              <a:rPr lang="cs-CZ" altLang="cs-CZ" sz="13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CES VŠEM No. 10/2006. Praha: VŠEM [vid. 3. srpna </a:t>
            </a:r>
            <a:r>
              <a:rPr lang="cs-CZ" altLang="cs-CZ" sz="13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2023]. </a:t>
            </a:r>
            <a:r>
              <a:rPr lang="cs-CZ" altLang="cs-CZ" sz="13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Dostupné z: http://www.vsem.cz/data/data/ces-soubory/working-paper/gf_WPNo1306.pdf</a:t>
            </a:r>
          </a:p>
          <a:p>
            <a:pPr marL="452437" indent="0" algn="just">
              <a:spcBef>
                <a:spcPts val="0"/>
              </a:spcBef>
              <a:spcAft>
                <a:spcPts val="300"/>
              </a:spcAft>
              <a:buNone/>
            </a:pPr>
            <a:r>
              <a:rPr lang="cs-CZ" sz="13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cs-CZ" sz="13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2] JOBBER, D., 2010. </a:t>
            </a:r>
            <a:r>
              <a:rPr lang="cs-CZ" sz="13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Principles</a:t>
            </a:r>
            <a:r>
              <a:rPr lang="cs-CZ" sz="13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cs-CZ" sz="13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Practice</a:t>
            </a:r>
            <a:r>
              <a:rPr lang="cs-CZ" sz="13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300" i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13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Marketing</a:t>
            </a:r>
            <a:r>
              <a:rPr lang="cs-CZ" sz="13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6th </a:t>
            </a:r>
            <a:r>
              <a:rPr lang="cs-CZ" sz="13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ed</a:t>
            </a:r>
            <a:r>
              <a:rPr lang="cs-CZ" sz="13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London: </a:t>
            </a:r>
            <a:r>
              <a:rPr lang="cs-CZ" sz="13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McGraw-Hill</a:t>
            </a:r>
            <a:r>
              <a:rPr lang="cs-CZ" sz="13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3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Education</a:t>
            </a:r>
            <a:r>
              <a:rPr lang="cs-CZ" sz="13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ISBN 978-0-07-712330-7</a:t>
            </a:r>
            <a:r>
              <a:rPr lang="cs-CZ" sz="13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452437" indent="0" algn="just">
              <a:spcBef>
                <a:spcPts val="0"/>
              </a:spcBef>
              <a:spcAft>
                <a:spcPts val="300"/>
              </a:spcAft>
              <a:buNone/>
            </a:pPr>
            <a:r>
              <a:rPr lang="cs-CZ" sz="13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[3] </a:t>
            </a:r>
            <a:r>
              <a:rPr lang="en-US" sz="13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JONES</a:t>
            </a:r>
            <a:r>
              <a:rPr lang="en-US" sz="13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R. J., 2001. </a:t>
            </a:r>
            <a:r>
              <a:rPr lang="en-US" sz="13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politics and economics of the EU</a:t>
            </a:r>
            <a:r>
              <a:rPr lang="en-US" sz="13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2nd ed. Cheltenham: Edward Elgar Publishing. ISBN 1-84064-110-X.</a:t>
            </a:r>
          </a:p>
          <a:p>
            <a:pPr marL="452437" indent="0" algn="just">
              <a:spcBef>
                <a:spcPts val="0"/>
              </a:spcBef>
              <a:spcAft>
                <a:spcPts val="300"/>
              </a:spcAft>
              <a:buNone/>
            </a:pPr>
            <a:r>
              <a:rPr lang="cs-CZ" sz="13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cs-CZ" sz="13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cs-CZ" sz="13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] </a:t>
            </a:r>
            <a:r>
              <a:rPr lang="cs-CZ" sz="13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KOZEL, R., L. MLYNÁŘOVÁ a H. SVOBODOVÁ, 2011. </a:t>
            </a:r>
            <a:r>
              <a:rPr lang="cs-CZ" sz="13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Moderní metody a techniky marketingového výzkumu.</a:t>
            </a:r>
            <a:r>
              <a:rPr lang="cs-CZ" sz="13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Praha: Grada </a:t>
            </a:r>
            <a:r>
              <a:rPr lang="cs-CZ" sz="13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Publishing</a:t>
            </a:r>
            <a:r>
              <a:rPr lang="cs-CZ" sz="13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ISBN 978-80-247-3527-6.</a:t>
            </a:r>
          </a:p>
          <a:p>
            <a:pPr marL="452437" indent="0" algn="just">
              <a:spcBef>
                <a:spcPts val="0"/>
              </a:spcBef>
              <a:spcAft>
                <a:spcPts val="300"/>
              </a:spcAft>
              <a:buNone/>
            </a:pPr>
            <a:r>
              <a:rPr lang="cs-CZ" sz="13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[5] </a:t>
            </a:r>
            <a:r>
              <a:rPr lang="cs-CZ" sz="13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VAŠTÍKOVÁ, M., 2008. </a:t>
            </a:r>
            <a:r>
              <a:rPr lang="cs-CZ" sz="13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Marketing služeb - efektivně a moderně</a:t>
            </a:r>
            <a:r>
              <a:rPr lang="cs-CZ" sz="13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Praha: </a:t>
            </a:r>
            <a:r>
              <a:rPr lang="cs-CZ" sz="13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Grada</a:t>
            </a:r>
            <a:r>
              <a:rPr lang="cs-CZ" sz="13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3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Publishing</a:t>
            </a:r>
            <a:r>
              <a:rPr lang="cs-CZ" sz="13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ISBN 978-80-247-2721-9.</a:t>
            </a:r>
          </a:p>
          <a:p>
            <a:pPr marL="452437" indent="0" algn="just">
              <a:spcBef>
                <a:spcPts val="0"/>
              </a:spcBef>
              <a:spcAft>
                <a:spcPts val="300"/>
              </a:spcAft>
              <a:buNone/>
            </a:pPr>
            <a:r>
              <a:rPr lang="cs-CZ" sz="13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[6] </a:t>
            </a:r>
            <a:r>
              <a:rPr lang="cs-CZ" sz="13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VYSEKALOVÁ, J., 2011. </a:t>
            </a:r>
            <a:r>
              <a:rPr lang="cs-CZ" sz="13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Chování zákazníka: Jak odkrýt tajemství černé skříňky. </a:t>
            </a:r>
            <a:r>
              <a:rPr lang="cs-CZ" sz="13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Praha: </a:t>
            </a:r>
            <a:r>
              <a:rPr lang="cs-CZ" sz="13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Grada</a:t>
            </a:r>
            <a:r>
              <a:rPr lang="cs-CZ" sz="13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3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Publishing</a:t>
            </a:r>
            <a:r>
              <a:rPr lang="cs-CZ" sz="13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ISBN 978-80-247-3528-3.</a:t>
            </a:r>
          </a:p>
          <a:p>
            <a:pPr marL="452437" indent="0" algn="just">
              <a:spcBef>
                <a:spcPts val="0"/>
              </a:spcBef>
              <a:spcAft>
                <a:spcPts val="300"/>
              </a:spcAft>
              <a:buNone/>
            </a:pPr>
            <a:r>
              <a:rPr lang="cs-CZ" sz="13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[7] </a:t>
            </a:r>
            <a:r>
              <a:rPr lang="cs-CZ" sz="13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ZAMAZALOVÁ, M. a kol., 2010. </a:t>
            </a:r>
            <a:r>
              <a:rPr lang="cs-CZ" sz="13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Marketing</a:t>
            </a:r>
            <a:r>
              <a:rPr lang="cs-CZ" sz="13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2 vyd. Praha: C. H. Beck. ISBN 978-80-7400-115-4. </a:t>
            </a: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245039" y="195486"/>
            <a:ext cx="7812360" cy="507703"/>
          </a:xfrm>
        </p:spPr>
        <p:txBody>
          <a:bodyPr/>
          <a:lstStyle/>
          <a:p>
            <a:r>
              <a:rPr lang="pl-PL" sz="2800" b="1" dirty="0"/>
              <a:t>Použitá literatura</a:t>
            </a:r>
            <a:endParaRPr lang="cs-CZ" sz="2800" b="1" dirty="0"/>
          </a:p>
        </p:txBody>
      </p:sp>
    </p:spTree>
    <p:extLst>
      <p:ext uri="{BB962C8B-B14F-4D97-AF65-F5344CB8AC3E}">
        <p14:creationId xmlns:p14="http://schemas.microsoft.com/office/powerpoint/2010/main" val="4345405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259632" y="1635646"/>
            <a:ext cx="6696744" cy="2160240"/>
          </a:xfrm>
        </p:spPr>
        <p:txBody>
          <a:bodyPr/>
          <a:lstStyle/>
          <a:p>
            <a:pPr algn="ctr"/>
            <a:r>
              <a:rPr lang="pl-PL" sz="4000" b="1" dirty="0" smtClean="0"/>
              <a:t>Vložení podkladů pro zadání DP do </a:t>
            </a:r>
            <a:r>
              <a:rPr lang="pl-PL" sz="4000" b="1" dirty="0"/>
              <a:t>IS SU</a:t>
            </a:r>
            <a:br>
              <a:rPr lang="pl-PL" sz="4000" b="1" dirty="0"/>
            </a:br>
            <a:endParaRPr lang="cs-CZ" sz="2500" b="1" dirty="0"/>
          </a:p>
        </p:txBody>
      </p:sp>
    </p:spTree>
    <p:extLst>
      <p:ext uri="{BB962C8B-B14F-4D97-AF65-F5344CB8AC3E}">
        <p14:creationId xmlns:p14="http://schemas.microsoft.com/office/powerpoint/2010/main" val="560016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79512" y="703189"/>
            <a:ext cx="8784976" cy="4028801"/>
          </a:xfrm>
          <a:prstGeom prst="rect">
            <a:avLst/>
          </a:prstGeom>
        </p:spPr>
        <p:txBody>
          <a:bodyPr>
            <a:noAutofit/>
          </a:bodyPr>
          <a:lstStyle/>
          <a:p>
            <a:pPr algn="just">
              <a:spcBef>
                <a:spcPts val="1200"/>
              </a:spcBef>
            </a:pPr>
            <a:r>
              <a:rPr lang="cs-CZ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Vše, co přejímáme, bychom měli ocitovat</a:t>
            </a:r>
          </a:p>
          <a:p>
            <a:pPr lvl="1" algn="just">
              <a:spcBef>
                <a:spcPts val="1200"/>
              </a:spcBef>
            </a:pPr>
            <a:r>
              <a:rPr lang="cs-CZ" altLang="cs-CZ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Data, myšlenky, obrázky, tabulky atd.</a:t>
            </a:r>
          </a:p>
          <a:p>
            <a:pPr algn="just">
              <a:spcBef>
                <a:spcPts val="1200"/>
              </a:spcBef>
            </a:pPr>
            <a:r>
              <a:rPr lang="cs-CZ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Cituje se průběžně v textu pomocí tzv. Harvardského stylu</a:t>
            </a:r>
          </a:p>
          <a:p>
            <a:pPr algn="just">
              <a:spcBef>
                <a:spcPts val="1200"/>
              </a:spcBef>
            </a:pPr>
            <a:r>
              <a:rPr lang="cs-CZ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 konci práce se pak uvádí souhrnný seznam literatury</a:t>
            </a:r>
          </a:p>
          <a:p>
            <a:pPr algn="just">
              <a:spcBef>
                <a:spcPts val="1200"/>
              </a:spcBef>
            </a:pPr>
            <a:r>
              <a:rPr lang="cs-CZ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Vše, co je v závěrečném seznamu, musí být ocitováno </a:t>
            </a:r>
            <a:r>
              <a:rPr lang="cs-CZ" altLang="cs-CZ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textu a vše, co je v textu, musí být uvedeno v seznamu literatury</a:t>
            </a:r>
            <a:endParaRPr lang="cs-CZ" alt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1200"/>
              </a:spcBef>
            </a:pPr>
            <a:r>
              <a:rPr lang="cs-CZ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Porušení těchto zásad vede k plagiátorství a možnému postihu dle Disciplinárního </a:t>
            </a:r>
            <a:r>
              <a:rPr lang="cs-CZ" altLang="cs-CZ" sz="20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řádu</a:t>
            </a:r>
            <a:endParaRPr lang="cs-CZ" alt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245039" y="195486"/>
            <a:ext cx="7812360" cy="507703"/>
          </a:xfrm>
        </p:spPr>
        <p:txBody>
          <a:bodyPr/>
          <a:lstStyle/>
          <a:p>
            <a:r>
              <a:rPr lang="pl-PL" sz="2800" b="1" dirty="0"/>
              <a:t>Zásady psaní odborného textu - citování</a:t>
            </a:r>
            <a:endParaRPr lang="cs-CZ" sz="2800" b="1" dirty="0"/>
          </a:p>
        </p:txBody>
      </p:sp>
    </p:spTree>
    <p:extLst>
      <p:ext uri="{BB962C8B-B14F-4D97-AF65-F5344CB8AC3E}">
        <p14:creationId xmlns:p14="http://schemas.microsoft.com/office/powerpoint/2010/main" val="36181425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07504" y="843558"/>
            <a:ext cx="8712968" cy="3744416"/>
          </a:xfrm>
          <a:prstGeom prst="rect">
            <a:avLst/>
          </a:prstGeom>
        </p:spPr>
        <p:txBody>
          <a:bodyPr>
            <a:noAutofit/>
          </a:bodyPr>
          <a:lstStyle/>
          <a:p>
            <a:pPr algn="just">
              <a:spcBef>
                <a:spcPts val="1200"/>
              </a:spcBef>
            </a:pPr>
            <a:r>
              <a:rPr lang="cs-CZ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textu se používá tzv. </a:t>
            </a:r>
            <a:r>
              <a:rPr lang="cs-CZ" altLang="cs-CZ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Harvardský styl</a:t>
            </a:r>
            <a:r>
              <a:rPr lang="cs-CZ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čili formát Autor (rok, strana)</a:t>
            </a:r>
          </a:p>
          <a:p>
            <a:pPr algn="just">
              <a:spcBef>
                <a:spcPts val="1200"/>
              </a:spcBef>
            </a:pPr>
            <a:r>
              <a:rPr lang="cs-CZ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Příklad:</a:t>
            </a:r>
          </a:p>
          <a:p>
            <a:pPr lvl="1" algn="just">
              <a:spcBef>
                <a:spcPts val="1200"/>
              </a:spcBef>
            </a:pPr>
            <a:r>
              <a:rPr lang="cs-CZ" altLang="cs-CZ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Novák (2015) nebo Novák (2015, s. 5) nebo Novák (2015, s. 4-7)</a:t>
            </a:r>
          </a:p>
          <a:p>
            <a:pPr algn="just">
              <a:spcBef>
                <a:spcPts val="1200"/>
              </a:spcBef>
            </a:pPr>
            <a:r>
              <a:rPr lang="cs-CZ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Rozdíl?</a:t>
            </a:r>
          </a:p>
          <a:p>
            <a:pPr lvl="1" algn="just">
              <a:spcBef>
                <a:spcPts val="1200"/>
              </a:spcBef>
            </a:pPr>
            <a:r>
              <a:rPr lang="cs-CZ" altLang="cs-CZ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Odkazuji se na celou knihu nebo studii =&gt; Novák (2015)</a:t>
            </a:r>
          </a:p>
          <a:p>
            <a:pPr lvl="1" algn="just">
              <a:spcBef>
                <a:spcPts val="1200"/>
              </a:spcBef>
            </a:pPr>
            <a:r>
              <a:rPr lang="cs-CZ" altLang="cs-CZ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Odkazuji se na konkrétní část zdroje =&gt; Novák (2015, s. 5)</a:t>
            </a:r>
          </a:p>
          <a:p>
            <a:pPr lvl="1" algn="just">
              <a:spcBef>
                <a:spcPts val="1200"/>
              </a:spcBef>
            </a:pPr>
            <a:r>
              <a:rPr lang="cs-CZ" altLang="cs-CZ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Dělám výtah z několika stran =&gt; Novák (2015, s. 4-7) </a:t>
            </a:r>
          </a:p>
          <a:p>
            <a:pPr algn="just">
              <a:spcBef>
                <a:spcPts val="1200"/>
              </a:spcBef>
            </a:pPr>
            <a:endParaRPr lang="cs-CZ" altLang="cs-CZ" sz="2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632848" cy="504056"/>
          </a:xfrm>
        </p:spPr>
        <p:txBody>
          <a:bodyPr/>
          <a:lstStyle/>
          <a:p>
            <a:r>
              <a:rPr lang="cs-CZ" sz="2800" b="1" dirty="0"/>
              <a:t> Bibliografické citace</a:t>
            </a:r>
          </a:p>
        </p:txBody>
      </p:sp>
    </p:spTree>
    <p:extLst>
      <p:ext uri="{BB962C8B-B14F-4D97-AF65-F5344CB8AC3E}">
        <p14:creationId xmlns:p14="http://schemas.microsoft.com/office/powerpoint/2010/main" val="25189904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07504" y="843558"/>
            <a:ext cx="8712968" cy="3744416"/>
          </a:xfrm>
          <a:prstGeom prst="rect">
            <a:avLst/>
          </a:prstGeom>
        </p:spPr>
        <p:txBody>
          <a:bodyPr>
            <a:noAutofit/>
          </a:bodyPr>
          <a:lstStyle/>
          <a:p>
            <a:pPr algn="just">
              <a:spcBef>
                <a:spcPts val="1200"/>
              </a:spcBef>
            </a:pPr>
            <a:r>
              <a:rPr lang="cs-CZ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Rozlišení odkazu jako přirozené součásti textu</a:t>
            </a:r>
          </a:p>
          <a:p>
            <a:pPr lvl="1" algn="just">
              <a:spcBef>
                <a:spcPts val="1200"/>
              </a:spcBef>
            </a:pPr>
            <a:r>
              <a:rPr lang="cs-CZ" altLang="cs-CZ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Dle Nováka (2010, s. 26) byla hlavním faktorem vzniku finanční krize cenová bublina na realitním trhu.</a:t>
            </a:r>
          </a:p>
          <a:p>
            <a:pPr lvl="1" algn="just">
              <a:spcBef>
                <a:spcPts val="1200"/>
              </a:spcBef>
            </a:pPr>
            <a:r>
              <a:rPr lang="cs-CZ" altLang="cs-CZ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Teorii makroekonomických šoků popisuje Novotný (2009).</a:t>
            </a:r>
          </a:p>
          <a:p>
            <a:pPr lvl="1" algn="just">
              <a:spcBef>
                <a:spcPts val="1200"/>
              </a:spcBef>
            </a:pPr>
            <a:r>
              <a:rPr lang="cs-CZ" altLang="cs-CZ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Dle Nováka a Poláka (2007, s. 226) je psaní bakalářky prima.</a:t>
            </a:r>
          </a:p>
          <a:p>
            <a:pPr algn="just">
              <a:spcBef>
                <a:spcPts val="1200"/>
              </a:spcBef>
            </a:pPr>
            <a:r>
              <a:rPr lang="cs-CZ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Versus není součástí textu</a:t>
            </a:r>
          </a:p>
          <a:p>
            <a:pPr lvl="1" algn="just">
              <a:spcBef>
                <a:spcPts val="1200"/>
              </a:spcBef>
            </a:pPr>
            <a:r>
              <a:rPr lang="cs-CZ" altLang="cs-CZ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Během hospodářské krize bývá vysoká míra nezaměstnanosti (Novák 2009, s. 10).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632848" cy="504056"/>
          </a:xfrm>
        </p:spPr>
        <p:txBody>
          <a:bodyPr/>
          <a:lstStyle/>
          <a:p>
            <a:r>
              <a:rPr lang="cs-CZ" sz="2800" b="1" dirty="0"/>
              <a:t> Bibliografické citace</a:t>
            </a:r>
          </a:p>
        </p:txBody>
      </p:sp>
    </p:spTree>
    <p:extLst>
      <p:ext uri="{BB962C8B-B14F-4D97-AF65-F5344CB8AC3E}">
        <p14:creationId xmlns:p14="http://schemas.microsoft.com/office/powerpoint/2010/main" val="684114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07504" y="843558"/>
            <a:ext cx="8712968" cy="3744416"/>
          </a:xfrm>
          <a:prstGeom prst="rect">
            <a:avLst/>
          </a:prstGeom>
        </p:spPr>
        <p:txBody>
          <a:bodyPr>
            <a:noAutofit/>
          </a:bodyPr>
          <a:lstStyle/>
          <a:p>
            <a:pPr algn="just">
              <a:spcBef>
                <a:spcPts val="1200"/>
              </a:spcBef>
            </a:pPr>
            <a:r>
              <a:rPr lang="cs-CZ" altLang="cs-CZ" sz="2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Převzatý text lze citovat těmito formami:</a:t>
            </a:r>
          </a:p>
          <a:p>
            <a:pPr marL="857250" lvl="1" indent="-457200" algn="just">
              <a:spcBef>
                <a:spcPts val="1200"/>
              </a:spcBef>
              <a:buFont typeface="+mj-lt"/>
              <a:buAutoNum type="alphaLcParenR"/>
            </a:pPr>
            <a:r>
              <a:rPr lang="cs-CZ" altLang="cs-CZ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Přímá citace – text je z původního díla převzat doslovně a uvádí se v uvozovkách.</a:t>
            </a:r>
          </a:p>
          <a:p>
            <a:pPr marL="857250" lvl="1" indent="-457200" algn="just">
              <a:spcBef>
                <a:spcPts val="1200"/>
              </a:spcBef>
              <a:buFont typeface="+mj-lt"/>
              <a:buAutoNum type="alphaLcParenR"/>
            </a:pPr>
            <a:r>
              <a:rPr lang="cs-CZ" altLang="cs-CZ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Nepřímá citace (parafráze) – text je z původního díla interpretován vlastními slovy, aniž by se však změnil význam textu.</a:t>
            </a:r>
          </a:p>
          <a:p>
            <a:pPr marL="857250" lvl="1" indent="-457200" algn="just">
              <a:spcBef>
                <a:spcPts val="1200"/>
              </a:spcBef>
              <a:buFont typeface="+mj-lt"/>
              <a:buAutoNum type="alphaLcParenR"/>
            </a:pPr>
            <a:r>
              <a:rPr lang="cs-CZ" altLang="cs-CZ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Citace na celé dílo – uvádí se pouze v případě, že se autor odkazuje na celé původní dílo.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632848" cy="504056"/>
          </a:xfrm>
        </p:spPr>
        <p:txBody>
          <a:bodyPr/>
          <a:lstStyle/>
          <a:p>
            <a:r>
              <a:rPr lang="cs-CZ" sz="2800" b="1" dirty="0"/>
              <a:t> Bibliografické citace</a:t>
            </a:r>
          </a:p>
        </p:txBody>
      </p:sp>
    </p:spTree>
    <p:extLst>
      <p:ext uri="{BB962C8B-B14F-4D97-AF65-F5344CB8AC3E}">
        <p14:creationId xmlns:p14="http://schemas.microsoft.com/office/powerpoint/2010/main" val="25331055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07504" y="843558"/>
            <a:ext cx="8712968" cy="374441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spcBef>
                <a:spcPts val="1200"/>
              </a:spcBef>
              <a:buNone/>
            </a:pPr>
            <a:r>
              <a:rPr lang="cs-CZ" altLang="cs-CZ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Příklad: </a:t>
            </a:r>
          </a:p>
          <a:p>
            <a:pPr algn="just">
              <a:spcBef>
                <a:spcPts val="1200"/>
              </a:spcBef>
            </a:pPr>
            <a:r>
              <a:rPr lang="cs-CZ" altLang="cs-CZ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Novák (2010, s. 26) uvádí, že „</a:t>
            </a:r>
            <a:r>
              <a:rPr lang="cs-CZ" altLang="cs-CZ" sz="18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hlavními faktory vzniku finanční krize byly cenová bublina na americkém realitním trhu, nedostatečná regulace dohledu finančního trhu a selhání ratingových agentur.</a:t>
            </a:r>
            <a:r>
              <a:rPr lang="cs-CZ" altLang="cs-CZ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</a:p>
          <a:p>
            <a:pPr algn="just">
              <a:spcBef>
                <a:spcPts val="1200"/>
              </a:spcBef>
            </a:pPr>
            <a:r>
              <a:rPr lang="cs-CZ" altLang="cs-CZ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Dle Pokorného a Poláka (2007, s. 29) je „</a:t>
            </a:r>
            <a:r>
              <a:rPr lang="cs-CZ" altLang="cs-CZ" sz="18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nejvýznamnějším rizikem čínské ekonomiky pro následující desetiletí možnost prudkého nárůstu inflace</a:t>
            </a:r>
            <a:r>
              <a:rPr lang="cs-CZ" altLang="cs-CZ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.“</a:t>
            </a:r>
          </a:p>
          <a:p>
            <a:pPr algn="just">
              <a:spcBef>
                <a:spcPts val="1200"/>
              </a:spcBef>
            </a:pPr>
            <a:r>
              <a:rPr lang="cs-CZ" altLang="cs-CZ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„</a:t>
            </a:r>
            <a:r>
              <a:rPr lang="cs-CZ" altLang="cs-CZ" sz="18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Ekonomická  recese  je  zpravidla  doprovázena  propadem  ekonomické  výkonnosti  a  nárůstem  míry nezaměstnanosti</a:t>
            </a:r>
            <a:r>
              <a:rPr lang="cs-CZ" altLang="cs-CZ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.“ (Novotný 2009, s. 297).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632848" cy="504056"/>
          </a:xfrm>
        </p:spPr>
        <p:txBody>
          <a:bodyPr/>
          <a:lstStyle/>
          <a:p>
            <a:r>
              <a:rPr lang="cs-CZ" sz="2800" b="1" dirty="0"/>
              <a:t> Bibliografické citace – přímá citace</a:t>
            </a:r>
          </a:p>
        </p:txBody>
      </p:sp>
    </p:spTree>
    <p:extLst>
      <p:ext uri="{BB962C8B-B14F-4D97-AF65-F5344CB8AC3E}">
        <p14:creationId xmlns:p14="http://schemas.microsoft.com/office/powerpoint/2010/main" val="17800895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07504" y="1059582"/>
            <a:ext cx="8712968" cy="3600400"/>
          </a:xfrm>
          <a:prstGeom prst="rect">
            <a:avLst/>
          </a:prstGeom>
        </p:spPr>
        <p:txBody>
          <a:bodyPr>
            <a:noAutofit/>
          </a:bodyPr>
          <a:lstStyle/>
          <a:p>
            <a:pPr algn="just">
              <a:spcBef>
                <a:spcPts val="1200"/>
              </a:spcBef>
            </a:pPr>
            <a:r>
              <a:rPr lang="cs-CZ" sz="1800" b="1" u="sng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Anotace</a:t>
            </a:r>
            <a:r>
              <a:rPr lang="cs-CZ" sz="1800" b="1" u="sng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cs-CZ" sz="1800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 rámci předmětu Seminář </a:t>
            </a:r>
            <a:r>
              <a:rPr lang="cs-CZ" sz="1800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 diplomové </a:t>
            </a:r>
            <a:r>
              <a:rPr lang="cs-CZ" sz="1800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práci student ve spolupráci </a:t>
            </a:r>
            <a:r>
              <a:rPr lang="cs-CZ" sz="1800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 vedoucím </a:t>
            </a:r>
            <a:r>
              <a:rPr lang="cs-CZ" sz="1800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diplomové práce vytvoří oficiální zadání diplomové práce. Předmět se zaměřuje na formální i obsahové zpracování diplomové práce. </a:t>
            </a:r>
            <a:r>
              <a:rPr lang="cs-CZ" sz="1800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rámci </a:t>
            </a:r>
            <a:r>
              <a:rPr lang="cs-CZ" sz="1800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konzultací </a:t>
            </a:r>
            <a:r>
              <a:rPr lang="cs-CZ" sz="1800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 vedoucím </a:t>
            </a:r>
            <a:r>
              <a:rPr lang="cs-CZ" sz="1800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diplomové práce je vymezena problematika, která bude předmětem diplomové práce. Současně se předpokládá stanovení cíle diplomové práce včetně vymezení metodiky jejího řešení a časového plánu. Výsledkem předmětu je vytvořené a vedoucím práce schválené oficiální zadání diplomové práce</a:t>
            </a:r>
            <a:r>
              <a:rPr lang="cs-CZ" sz="1800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spcBef>
                <a:spcPts val="1200"/>
              </a:spcBef>
            </a:pPr>
            <a:endParaRPr lang="cs-CZ" sz="1800" b="1" u="sng" dirty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800" dirty="0" smtClean="0"/>
              <a:t>Pro </a:t>
            </a:r>
            <a:r>
              <a:rPr lang="cs-CZ" sz="1800" dirty="0"/>
              <a:t>udělení zápočtu je </a:t>
            </a:r>
            <a:r>
              <a:rPr lang="cs-CZ" sz="1800" dirty="0" smtClean="0"/>
              <a:t>nezbytné vložení zadání DP do </a:t>
            </a:r>
            <a:r>
              <a:rPr lang="cs-CZ" sz="1800" dirty="0"/>
              <a:t>IS SU </a:t>
            </a:r>
            <a:r>
              <a:rPr lang="cs-CZ" sz="1800" dirty="0" smtClean="0"/>
              <a:t>do </a:t>
            </a:r>
            <a:r>
              <a:rPr lang="cs-CZ" sz="1800" dirty="0"/>
              <a:t>konce října 2023. </a:t>
            </a:r>
            <a:endParaRPr lang="cs-CZ" sz="1800" dirty="0" smtClean="0"/>
          </a:p>
          <a:p>
            <a:endParaRPr lang="cs-CZ" sz="1800" dirty="0"/>
          </a:p>
          <a:p>
            <a:r>
              <a:rPr lang="cs-CZ" sz="1800" dirty="0" smtClean="0">
                <a:solidFill>
                  <a:srgbClr val="002060"/>
                </a:solidFill>
              </a:rPr>
              <a:t>Veškeré informace v interaktivní osnově IS SU (Seminář k diplomové práci)</a:t>
            </a:r>
            <a:r>
              <a:rPr lang="cs-CZ" sz="1800" dirty="0"/>
              <a:t/>
            </a:r>
            <a:br>
              <a:rPr lang="cs-CZ" sz="1800" dirty="0"/>
            </a:br>
            <a:r>
              <a:rPr lang="cs-CZ" sz="1800" dirty="0"/>
              <a:t/>
            </a:r>
            <a:br>
              <a:rPr lang="cs-CZ" sz="1800" dirty="0"/>
            </a:br>
            <a:endParaRPr lang="cs-CZ" sz="1800" dirty="0"/>
          </a:p>
          <a:p>
            <a:pPr algn="just">
              <a:spcBef>
                <a:spcPts val="1200"/>
              </a:spcBef>
            </a:pPr>
            <a:endParaRPr lang="cs-CZ" sz="1800" b="1" u="sng" dirty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616624" cy="507703"/>
          </a:xfrm>
        </p:spPr>
        <p:txBody>
          <a:bodyPr/>
          <a:lstStyle/>
          <a:p>
            <a:r>
              <a:rPr lang="cs-CZ" sz="2800" b="1" dirty="0"/>
              <a:t>Seminář k </a:t>
            </a:r>
            <a:r>
              <a:rPr lang="cs-CZ" sz="2800" b="1" dirty="0" smtClean="0"/>
              <a:t>diplomové práci</a:t>
            </a:r>
            <a:endParaRPr lang="cs-CZ" sz="2800" b="1" dirty="0"/>
          </a:p>
        </p:txBody>
      </p:sp>
    </p:spTree>
    <p:extLst>
      <p:ext uri="{BB962C8B-B14F-4D97-AF65-F5344CB8AC3E}">
        <p14:creationId xmlns:p14="http://schemas.microsoft.com/office/powerpoint/2010/main" val="2997543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07504" y="1059582"/>
            <a:ext cx="8712968" cy="3528392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algn="just">
              <a:spcBef>
                <a:spcPts val="1200"/>
              </a:spcBef>
              <a:buNone/>
            </a:pPr>
            <a:r>
              <a:rPr lang="cs-CZ" altLang="cs-CZ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Příklady: </a:t>
            </a:r>
          </a:p>
          <a:p>
            <a:pPr algn="just">
              <a:spcBef>
                <a:spcPts val="1200"/>
              </a:spcBef>
            </a:pPr>
            <a:r>
              <a:rPr lang="cs-CZ" altLang="cs-CZ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Jak uvádí Vančurová (2010, s. 96), vstupní cenou je hodnota, z níž je majetek odpisován.</a:t>
            </a:r>
          </a:p>
          <a:p>
            <a:pPr algn="just">
              <a:spcBef>
                <a:spcPts val="1200"/>
              </a:spcBef>
            </a:pPr>
            <a:r>
              <a:rPr lang="cs-CZ" altLang="cs-CZ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Mezi významné faktory ekonomické recese v České republice patřily nižší ekonomická aktivita firem daná propadem exportu a rovněž nedostatečná spotřeba domácností (Novák 2010, s. 25-70).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7"/>
            <a:ext cx="7632848" cy="504056"/>
          </a:xfrm>
        </p:spPr>
        <p:txBody>
          <a:bodyPr/>
          <a:lstStyle/>
          <a:p>
            <a:r>
              <a:rPr lang="cs-CZ" sz="2800" b="1" dirty="0"/>
              <a:t> Bibliografické citace – nepřímá citace</a:t>
            </a:r>
          </a:p>
        </p:txBody>
      </p:sp>
    </p:spTree>
    <p:extLst>
      <p:ext uri="{BB962C8B-B14F-4D97-AF65-F5344CB8AC3E}">
        <p14:creationId xmlns:p14="http://schemas.microsoft.com/office/powerpoint/2010/main" val="3563668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/>
          <p:cNvSpPr/>
          <p:nvPr/>
        </p:nvSpPr>
        <p:spPr>
          <a:xfrm>
            <a:off x="1043608" y="1417588"/>
            <a:ext cx="712879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cs-CZ" dirty="0"/>
          </a:p>
          <a:p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611560" y="2355726"/>
            <a:ext cx="7272808" cy="7832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8900" indent="0" algn="ctr">
              <a:lnSpc>
                <a:spcPct val="110000"/>
              </a:lnSpc>
              <a:spcBef>
                <a:spcPts val="1800"/>
              </a:spcBef>
              <a:buNone/>
            </a:pPr>
            <a:r>
              <a:rPr lang="cs-CZ" sz="4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Děkuji za pozornost </a:t>
            </a:r>
            <a:r>
              <a:rPr lang="cs-CZ" sz="32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</a:t>
            </a:r>
            <a:endParaRPr lang="cs-CZ" sz="32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33452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987574"/>
            <a:ext cx="8280920" cy="3528392"/>
          </a:xfrm>
          <a:prstGeom prst="rect">
            <a:avLst/>
          </a:prstGeom>
        </p:spPr>
        <p:txBody>
          <a:bodyPr>
            <a:noAutofit/>
          </a:bodyPr>
          <a:lstStyle/>
          <a:p>
            <a:pPr marL="358775" indent="-271463">
              <a:spcBef>
                <a:spcPts val="1200"/>
              </a:spcBef>
            </a:pPr>
            <a:r>
              <a:rPr lang="cs-CZ" sz="1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Zákon o vysokých školách (§ 45)</a:t>
            </a:r>
          </a:p>
          <a:p>
            <a:pPr marL="358775" indent="-271463">
              <a:spcBef>
                <a:spcPts val="1200"/>
              </a:spcBef>
            </a:pPr>
            <a:r>
              <a:rPr lang="cs-CZ" sz="1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Autorský zákon + disciplinární řád (čl. 2)</a:t>
            </a:r>
          </a:p>
          <a:p>
            <a:pPr marL="358775" indent="-271463">
              <a:spcBef>
                <a:spcPts val="1200"/>
              </a:spcBef>
            </a:pPr>
            <a:r>
              <a:rPr lang="cs-CZ" sz="1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Studijní a zkušební řád (čl. 11)</a:t>
            </a:r>
          </a:p>
          <a:p>
            <a:pPr marL="358775" indent="-271463">
              <a:spcBef>
                <a:spcPts val="1200"/>
              </a:spcBef>
            </a:pPr>
            <a:r>
              <a:rPr lang="cs-CZ" sz="1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Harmonogram </a:t>
            </a:r>
            <a:r>
              <a:rPr lang="cs-CZ" sz="1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vzdělávací činnosti pro akademický rok 2023/2024 </a:t>
            </a:r>
          </a:p>
          <a:p>
            <a:pPr marL="358775" indent="-271463">
              <a:spcBef>
                <a:spcPts val="1200"/>
              </a:spcBef>
            </a:pPr>
            <a:r>
              <a:rPr lang="cs-CZ" sz="1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PD č. 7/2023 Postup při tvorbě zadání závěrečných prací</a:t>
            </a:r>
          </a:p>
          <a:p>
            <a:pPr marL="358775" indent="-271463">
              <a:spcBef>
                <a:spcPts val="1200"/>
              </a:spcBef>
            </a:pPr>
            <a:r>
              <a:rPr lang="cs-CZ" sz="1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PD č. 8/2023 Úpravy, zveřejňování a ukládání závěrečných </a:t>
            </a:r>
            <a:r>
              <a:rPr lang="cs-CZ" sz="1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prací</a:t>
            </a:r>
            <a:endParaRPr lang="cs-CZ" sz="1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373063">
              <a:spcBef>
                <a:spcPts val="1200"/>
              </a:spcBef>
            </a:pPr>
            <a:endParaRPr lang="cs-CZ" sz="1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373063">
              <a:spcBef>
                <a:spcPts val="1200"/>
              </a:spcBef>
            </a:pPr>
            <a:endParaRPr 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251520" y="195486"/>
            <a:ext cx="7812360" cy="507703"/>
          </a:xfrm>
        </p:spPr>
        <p:txBody>
          <a:bodyPr/>
          <a:lstStyle/>
          <a:p>
            <a:r>
              <a:rPr lang="pl-PL" sz="2800" b="1" dirty="0"/>
              <a:t>Hlavní dokumenty</a:t>
            </a:r>
            <a:endParaRPr lang="cs-CZ" sz="2800" b="1" dirty="0"/>
          </a:p>
        </p:txBody>
      </p:sp>
    </p:spTree>
    <p:extLst>
      <p:ext uri="{BB962C8B-B14F-4D97-AF65-F5344CB8AC3E}">
        <p14:creationId xmlns:p14="http://schemas.microsoft.com/office/powerpoint/2010/main" val="25540366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251520" y="1131590"/>
            <a:ext cx="2592288" cy="2016224"/>
          </a:xfrm>
        </p:spPr>
        <p:txBody>
          <a:bodyPr/>
          <a:lstStyle/>
          <a:p>
            <a:r>
              <a:rPr lang="pl-PL" sz="2800" b="1" dirty="0"/>
              <a:t>Zadání </a:t>
            </a:r>
            <a:r>
              <a:rPr lang="pl-PL" sz="2800" b="1" dirty="0" smtClean="0"/>
              <a:t>diplomové práce </a:t>
            </a:r>
            <a:r>
              <a:rPr lang="pl-PL" sz="2800" b="1" dirty="0"/>
              <a:t>- harmonogram</a:t>
            </a:r>
            <a:endParaRPr lang="cs-CZ" sz="2800" b="1" dirty="0"/>
          </a:p>
        </p:txBody>
      </p:sp>
      <p:pic>
        <p:nvPicPr>
          <p:cNvPr id="4" name="Obrázek 3">
            <a:extLst>
              <a:ext uri="{FF2B5EF4-FFF2-40B4-BE49-F238E27FC236}">
                <a16:creationId xmlns="" xmlns:a16="http://schemas.microsoft.com/office/drawing/2014/main" id="{689B3EF7-7CD2-4CC4-8F8D-E28D28919E8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49644" y="0"/>
            <a:ext cx="5850003" cy="5092030"/>
          </a:xfrm>
          <a:prstGeom prst="rect">
            <a:avLst/>
          </a:prstGeom>
        </p:spPr>
      </p:pic>
      <p:sp>
        <p:nvSpPr>
          <p:cNvPr id="2" name="Obdélník 1"/>
          <p:cNvSpPr/>
          <p:nvPr/>
        </p:nvSpPr>
        <p:spPr>
          <a:xfrm>
            <a:off x="3249644" y="1707654"/>
            <a:ext cx="1610388" cy="1716030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02163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79512" y="926877"/>
            <a:ext cx="8702823" cy="3528392"/>
          </a:xfrm>
          <a:prstGeom prst="rect">
            <a:avLst/>
          </a:prstGeom>
        </p:spPr>
        <p:txBody>
          <a:bodyPr>
            <a:noAutofit/>
          </a:bodyPr>
          <a:lstStyle/>
          <a:p>
            <a:pPr marL="88900" indent="363538" algn="just">
              <a:spcBef>
                <a:spcPts val="0"/>
              </a:spcBef>
            </a:pPr>
            <a:r>
              <a:rPr lang="cs-CZ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Upravuje Pokyn děkana 7/2023, Pokyn děkana 8/2023 a Harmonogram </a:t>
            </a:r>
            <a:r>
              <a:rPr lang="cs-CZ" sz="1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ak</a:t>
            </a:r>
            <a:r>
              <a:rPr lang="cs-CZ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roku</a:t>
            </a:r>
          </a:p>
          <a:p>
            <a:pPr marL="88900" indent="363538" algn="just">
              <a:spcBef>
                <a:spcPts val="0"/>
              </a:spcBef>
            </a:pPr>
            <a:r>
              <a:rPr lang="cs-CZ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 </a:t>
            </a:r>
            <a:r>
              <a:rPr lang="cs-CZ" sz="1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31. 5. 2023 </a:t>
            </a:r>
            <a:r>
              <a:rPr lang="cs-CZ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výběr tématu v </a:t>
            </a:r>
            <a:r>
              <a:rPr lang="cs-CZ" sz="1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Tematikonu</a:t>
            </a:r>
            <a:r>
              <a:rPr lang="cs-CZ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cs-CZ" sz="1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HOTOVO?!</a:t>
            </a:r>
          </a:p>
          <a:p>
            <a:pPr marL="88900" indent="363538" algn="just">
              <a:spcBef>
                <a:spcPts val="0"/>
              </a:spcBef>
            </a:pPr>
            <a:r>
              <a:rPr lang="cs-CZ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 </a:t>
            </a:r>
            <a:r>
              <a:rPr lang="cs-CZ" sz="1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31. 10</a:t>
            </a:r>
            <a:r>
              <a:rPr lang="cs-CZ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2023 po konzultaci s vedoucím práce, vyplní student v IS SU zadání ZP</a:t>
            </a:r>
          </a:p>
          <a:p>
            <a:pPr marL="88900" indent="363538" algn="just">
              <a:spcBef>
                <a:spcPts val="0"/>
              </a:spcBef>
            </a:pPr>
            <a:r>
              <a:rPr lang="cs-CZ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od 20. 1. 2024 je zadání </a:t>
            </a:r>
            <a:r>
              <a:rPr lang="cs-CZ" sz="1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diplomové práce </a:t>
            </a:r>
            <a:r>
              <a:rPr lang="cs-CZ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schválené a zveřejněné v IS SU</a:t>
            </a:r>
          </a:p>
          <a:p>
            <a:pPr marL="88900" indent="363538" algn="just">
              <a:spcBef>
                <a:spcPts val="0"/>
              </a:spcBef>
            </a:pPr>
            <a:endParaRPr lang="cs-CZ" sz="18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8900" indent="363538" algn="just">
              <a:spcBef>
                <a:spcPts val="0"/>
              </a:spcBef>
            </a:pPr>
            <a:r>
              <a:rPr lang="cs-CZ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do </a:t>
            </a:r>
            <a:r>
              <a:rPr lang="cs-CZ" sz="1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6. 5. </a:t>
            </a:r>
            <a:r>
              <a:rPr lang="cs-CZ" sz="1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2024</a:t>
            </a:r>
            <a:r>
              <a:rPr lang="cs-CZ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odevzdání </a:t>
            </a:r>
            <a:r>
              <a:rPr lang="cs-CZ" sz="1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diplomové práce </a:t>
            </a:r>
            <a:r>
              <a:rPr lang="cs-CZ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 archívu IS SU</a:t>
            </a:r>
          </a:p>
          <a:p>
            <a:pPr marL="88900" indent="363538" algn="just">
              <a:spcBef>
                <a:spcPts val="0"/>
              </a:spcBef>
            </a:pPr>
            <a:r>
              <a:rPr lang="cs-CZ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do </a:t>
            </a:r>
            <a:r>
              <a:rPr lang="cs-CZ" sz="1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6. </a:t>
            </a:r>
            <a:r>
              <a:rPr lang="cs-CZ" sz="1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cs-CZ" sz="1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sz="1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2024</a:t>
            </a:r>
            <a:r>
              <a:rPr lang="cs-CZ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odevzdání údajů o oponentovi v IS SU </a:t>
            </a:r>
          </a:p>
          <a:p>
            <a:pPr marL="88900" indent="363538" algn="just">
              <a:spcBef>
                <a:spcPts val="0"/>
              </a:spcBef>
            </a:pPr>
            <a:r>
              <a:rPr lang="cs-CZ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do </a:t>
            </a:r>
            <a:r>
              <a:rPr lang="cs-CZ" sz="1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27. </a:t>
            </a:r>
            <a:r>
              <a:rPr lang="cs-CZ" sz="1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5. 2024 </a:t>
            </a:r>
            <a:r>
              <a:rPr lang="cs-CZ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odevzdání posudku vedoucího a oponenta </a:t>
            </a:r>
            <a:r>
              <a:rPr lang="cs-CZ" sz="1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diplomové práce </a:t>
            </a:r>
            <a:r>
              <a:rPr lang="cs-CZ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IS SU</a:t>
            </a:r>
          </a:p>
          <a:p>
            <a:pPr marL="374650" indent="-285750" algn="just">
              <a:spcBef>
                <a:spcPts val="600"/>
              </a:spcBef>
            </a:pPr>
            <a:r>
              <a:rPr lang="cs-CZ" sz="1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10. </a:t>
            </a:r>
            <a:r>
              <a:rPr lang="cs-CZ" sz="1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6. – </a:t>
            </a:r>
            <a:r>
              <a:rPr lang="cs-CZ" sz="1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14. </a:t>
            </a:r>
            <a:r>
              <a:rPr lang="cs-CZ" sz="1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6. 2024 Státní závěrečné zkoušky</a:t>
            </a:r>
          </a:p>
          <a:p>
            <a:pPr indent="373063" algn="just">
              <a:spcBef>
                <a:spcPts val="0"/>
              </a:spcBef>
            </a:pPr>
            <a:endParaRPr lang="cs-CZ" sz="1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373063" algn="just">
              <a:spcBef>
                <a:spcPts val="0"/>
              </a:spcBef>
            </a:pPr>
            <a:endParaRPr 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pl-PL" sz="2800" b="1" dirty="0"/>
              <a:t>Harmonogram tvorby </a:t>
            </a:r>
            <a:r>
              <a:rPr lang="pl-PL" sz="2800" b="1" dirty="0" smtClean="0"/>
              <a:t>závěrečné práce</a:t>
            </a:r>
            <a:endParaRPr lang="cs-CZ" sz="2800" b="1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360" y="3867894"/>
            <a:ext cx="1069975" cy="1174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231057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07504" y="915566"/>
            <a:ext cx="8784976" cy="3456384"/>
          </a:xfrm>
          <a:prstGeom prst="rect">
            <a:avLst/>
          </a:prstGeom>
        </p:spPr>
        <p:txBody>
          <a:bodyPr>
            <a:noAutofit/>
          </a:bodyPr>
          <a:lstStyle/>
          <a:p>
            <a:pPr marL="374650" indent="-285750" algn="just">
              <a:spcBef>
                <a:spcPts val="1200"/>
              </a:spcBef>
            </a:pPr>
            <a:r>
              <a:rPr lang="cs-CZ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Upravuje Pokyn děkana 7/2023 Postup při tvorbě zadání závěrečných prací</a:t>
            </a:r>
          </a:p>
          <a:p>
            <a:pPr marL="374650" indent="-285750" algn="just">
              <a:spcBef>
                <a:spcPts val="1200"/>
              </a:spcBef>
            </a:pPr>
            <a:r>
              <a:rPr lang="cs-CZ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této fázi může být téma práce z </a:t>
            </a:r>
            <a:r>
              <a:rPr lang="cs-CZ" sz="18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Tematikonu</a:t>
            </a:r>
            <a:r>
              <a:rPr lang="cs-CZ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upřesněno</a:t>
            </a:r>
            <a:r>
              <a:rPr lang="cs-CZ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(např. se vybere konkrétní region, firma, stát apod.)</a:t>
            </a:r>
          </a:p>
          <a:p>
            <a:pPr marL="374650" indent="-285750" algn="just">
              <a:spcBef>
                <a:spcPts val="1200"/>
              </a:spcBef>
            </a:pPr>
            <a:r>
              <a:rPr lang="cs-CZ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Vedoucí práce má právo zadání ZP neschválit, pokud neodpovídá výsledkům konzultací nebo student zadání ZP s vedoucím vůbec nekonzultoval.</a:t>
            </a:r>
          </a:p>
          <a:p>
            <a:pPr marL="374650" indent="-285750" algn="just">
              <a:spcBef>
                <a:spcPts val="1200"/>
              </a:spcBef>
            </a:pPr>
            <a:r>
              <a:rPr lang="cs-CZ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Garant nebo pověřená osoba má právo zadání ZP neschválit, pokud nesplňuje všechny náležitosti a lze u něho identifikovat obsahový nesoulad se zaměřením příslušného studijního programu, nevhodné postupy a metody apod.</a:t>
            </a:r>
          </a:p>
          <a:p>
            <a:pPr marL="374650" indent="-285750" algn="just">
              <a:spcBef>
                <a:spcPts val="1200"/>
              </a:spcBef>
            </a:pPr>
            <a:r>
              <a:rPr lang="cs-CZ" sz="1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případě, že garant nebo jím pověřená osoba zadání ZP neschválí, sjedná vedoucí ZP ve spolupráci se studentem úpravu zadání ZP dle požadavků garanta nebo pověřené osoby. </a:t>
            </a:r>
            <a:endParaRPr 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</a:pPr>
            <a:endParaRPr lang="cs-CZ" altLang="cs-CZ" sz="18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pl-PL" sz="2800" b="1" dirty="0"/>
              <a:t>Zadání </a:t>
            </a:r>
            <a:r>
              <a:rPr lang="pl-PL" sz="2800" b="1" dirty="0" smtClean="0"/>
              <a:t>DP </a:t>
            </a:r>
            <a:r>
              <a:rPr lang="pl-PL" sz="2800" b="1" dirty="0"/>
              <a:t>– konzultace s vedoucím </a:t>
            </a:r>
            <a:r>
              <a:rPr lang="pl-PL" sz="2800" b="1" dirty="0" smtClean="0"/>
              <a:t>DP</a:t>
            </a:r>
            <a:endParaRPr lang="cs-CZ" sz="2800" b="1" dirty="0"/>
          </a:p>
        </p:txBody>
      </p:sp>
    </p:spTree>
    <p:extLst>
      <p:ext uri="{BB962C8B-B14F-4D97-AF65-F5344CB8AC3E}">
        <p14:creationId xmlns:p14="http://schemas.microsoft.com/office/powerpoint/2010/main" val="2406841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79512" y="714849"/>
            <a:ext cx="8856984" cy="4104456"/>
          </a:xfrm>
          <a:prstGeom prst="rect">
            <a:avLst/>
          </a:prstGeom>
        </p:spPr>
        <p:txBody>
          <a:bodyPr>
            <a:noAutofit/>
          </a:bodyPr>
          <a:lstStyle/>
          <a:p>
            <a:pPr marL="88900" indent="0">
              <a:lnSpc>
                <a:spcPct val="110000"/>
              </a:lnSpc>
              <a:spcBef>
                <a:spcPts val="1800"/>
              </a:spcBef>
              <a:buNone/>
            </a:pPr>
            <a:r>
              <a:rPr lang="cs-CZ" sz="2000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Rámcový obsah zadání:</a:t>
            </a:r>
          </a:p>
          <a:p>
            <a:pPr marL="88900" indent="363538">
              <a:lnSpc>
                <a:spcPct val="110000"/>
              </a:lnSpc>
              <a:spcBef>
                <a:spcPts val="600"/>
              </a:spcBef>
            </a:pPr>
            <a:r>
              <a:rPr lang="cs-CZ" sz="1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práce česky + anglicky (pozor na správný překlad)</a:t>
            </a:r>
          </a:p>
          <a:p>
            <a:pPr marL="88900" indent="363538">
              <a:lnSpc>
                <a:spcPct val="110000"/>
              </a:lnSpc>
              <a:spcBef>
                <a:spcPts val="0"/>
              </a:spcBef>
            </a:pPr>
            <a:r>
              <a:rPr lang="cs-CZ" sz="1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harmonogram vypracování (viz dále)</a:t>
            </a:r>
          </a:p>
          <a:p>
            <a:pPr marL="88900" indent="363538">
              <a:lnSpc>
                <a:spcPct val="110000"/>
              </a:lnSpc>
              <a:spcBef>
                <a:spcPts val="0"/>
              </a:spcBef>
            </a:pPr>
            <a:r>
              <a:rPr lang="cs-CZ" sz="1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cíl práce </a:t>
            </a:r>
            <a:r>
              <a:rPr lang="cs-CZ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(cílem </a:t>
            </a:r>
            <a:r>
              <a:rPr lang="cs-CZ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diplomové práce </a:t>
            </a:r>
            <a:r>
              <a:rPr lang="cs-CZ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 vyhodnotit, srovnat, navrhnout nebo vytvořit atd.)</a:t>
            </a:r>
          </a:p>
          <a:p>
            <a:pPr marL="88900" indent="363538">
              <a:lnSpc>
                <a:spcPct val="110000"/>
              </a:lnSpc>
              <a:spcBef>
                <a:spcPts val="0"/>
              </a:spcBef>
            </a:pPr>
            <a:r>
              <a:rPr lang="cs-CZ" sz="1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výzkumný problém (oblasti) - </a:t>
            </a:r>
            <a:r>
              <a:rPr lang="cs-CZ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práce se bude zaobírat stanovením optimálního marketingového mixu společnosti atd. (píšeme v budoucím čase)</a:t>
            </a:r>
          </a:p>
          <a:p>
            <a:pPr marL="88900" indent="363538">
              <a:lnSpc>
                <a:spcPct val="110000"/>
              </a:lnSpc>
              <a:spcBef>
                <a:spcPts val="0"/>
              </a:spcBef>
            </a:pPr>
            <a:r>
              <a:rPr lang="cs-CZ" sz="1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volba metodiky a dat – </a:t>
            </a:r>
            <a:r>
              <a:rPr lang="cs-CZ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např. v práci bude provedeno dotazníkového šetření mezi zákazníky firmy … nebo v práci budou využita sekundární data z veřejně přístupné databáze Českého statistického úřadu v letech 2000 až 2023 apod. </a:t>
            </a:r>
          </a:p>
          <a:p>
            <a:pPr marL="88900" indent="363538">
              <a:lnSpc>
                <a:spcPct val="110000"/>
              </a:lnSpc>
              <a:spcBef>
                <a:spcPts val="0"/>
              </a:spcBef>
            </a:pPr>
            <a:r>
              <a:rPr lang="cs-CZ" sz="1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postup práce – </a:t>
            </a:r>
            <a:r>
              <a:rPr lang="cs-CZ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např. teoretická část bude vymezovat základní pojmy v oblasti strategického řízení a definovat hlavní indikátory použité v aplikační části práce … v empirické části práce bude na základě vlastního šetření vyhodnocen výběr daní v obci …. </a:t>
            </a:r>
          </a:p>
          <a:p>
            <a:pPr marL="88900" indent="363538">
              <a:lnSpc>
                <a:spcPct val="110000"/>
              </a:lnSpc>
              <a:spcBef>
                <a:spcPts val="0"/>
              </a:spcBef>
            </a:pPr>
            <a:r>
              <a:rPr lang="cs-CZ" sz="1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rozsah </a:t>
            </a:r>
            <a:r>
              <a:rPr lang="cs-CZ" sz="1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práce </a:t>
            </a:r>
            <a:r>
              <a:rPr lang="cs-CZ" sz="1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(45 – 65 stran bez příloh)</a:t>
            </a:r>
          </a:p>
          <a:p>
            <a:pPr marL="88900" indent="363538">
              <a:lnSpc>
                <a:spcPct val="110000"/>
              </a:lnSpc>
              <a:spcBef>
                <a:spcPts val="0"/>
              </a:spcBef>
            </a:pPr>
            <a:r>
              <a:rPr lang="cs-CZ" sz="1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literatura</a:t>
            </a:r>
            <a:endParaRPr lang="cs-CZ" sz="16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8900" indent="363538">
              <a:lnSpc>
                <a:spcPct val="110000"/>
              </a:lnSpc>
              <a:spcBef>
                <a:spcPts val="1800"/>
              </a:spcBef>
            </a:pPr>
            <a:endParaRPr lang="cs-CZ" sz="2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373063">
              <a:lnSpc>
                <a:spcPct val="110000"/>
              </a:lnSpc>
              <a:spcBef>
                <a:spcPts val="1200"/>
              </a:spcBef>
            </a:pPr>
            <a:endParaRPr lang="cs-CZ" sz="2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373063">
              <a:lnSpc>
                <a:spcPct val="110000"/>
              </a:lnSpc>
              <a:spcBef>
                <a:spcPts val="1200"/>
              </a:spcBef>
            </a:pPr>
            <a:endParaRPr lang="cs-CZ" sz="2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10000"/>
              </a:lnSpc>
              <a:buNone/>
            </a:pPr>
            <a:endParaRPr lang="cs-CZ" altLang="cs-CZ" sz="2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pl-PL" sz="2800" b="1" dirty="0"/>
              <a:t>Zadání </a:t>
            </a:r>
            <a:r>
              <a:rPr lang="pl-PL" sz="2800" b="1" dirty="0" smtClean="0"/>
              <a:t>DP </a:t>
            </a:r>
            <a:r>
              <a:rPr lang="pl-PL" sz="2800" b="1" dirty="0"/>
              <a:t>- obsah</a:t>
            </a:r>
            <a:endParaRPr lang="cs-CZ" sz="2800" b="1" dirty="0"/>
          </a:p>
        </p:txBody>
      </p:sp>
    </p:spTree>
    <p:extLst>
      <p:ext uri="{BB962C8B-B14F-4D97-AF65-F5344CB8AC3E}">
        <p14:creationId xmlns:p14="http://schemas.microsoft.com/office/powerpoint/2010/main" val="675997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98344" y="987574"/>
            <a:ext cx="8640960" cy="3464816"/>
          </a:xfrm>
          <a:prstGeom prst="rect">
            <a:avLst/>
          </a:prstGeom>
        </p:spPr>
        <p:txBody>
          <a:bodyPr>
            <a:noAutofit/>
          </a:bodyPr>
          <a:lstStyle/>
          <a:p>
            <a:pPr marL="88900" indent="0">
              <a:lnSpc>
                <a:spcPct val="110000"/>
              </a:lnSpc>
              <a:spcBef>
                <a:spcPts val="1800"/>
              </a:spcBef>
              <a:buNone/>
            </a:pPr>
            <a:r>
              <a:rPr 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Návod lze najít na stránkách Ústavu informačních technologií:</a:t>
            </a:r>
          </a:p>
          <a:p>
            <a:pPr marL="88900" indent="0">
              <a:lnSpc>
                <a:spcPct val="110000"/>
              </a:lnSpc>
              <a:spcBef>
                <a:spcPts val="1800"/>
              </a:spcBef>
              <a:buNone/>
            </a:pPr>
            <a:endParaRPr lang="cs-CZ" sz="20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8900" indent="0" algn="ctr">
              <a:lnSpc>
                <a:spcPct val="110000"/>
              </a:lnSpc>
              <a:spcBef>
                <a:spcPts val="600"/>
              </a:spcBef>
              <a:buNone/>
            </a:pPr>
            <a:r>
              <a:rPr lang="cs-CZ" sz="20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https://uit.opf.slu.cz/zadani_zp</a:t>
            </a:r>
            <a:r>
              <a:rPr lang="cs-CZ" sz="20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cs-CZ" sz="2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373063">
              <a:lnSpc>
                <a:spcPct val="110000"/>
              </a:lnSpc>
              <a:spcBef>
                <a:spcPts val="1200"/>
              </a:spcBef>
            </a:pPr>
            <a:endParaRPr lang="cs-CZ" sz="2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373063">
              <a:lnSpc>
                <a:spcPct val="110000"/>
              </a:lnSpc>
              <a:spcBef>
                <a:spcPts val="1200"/>
              </a:spcBef>
            </a:pPr>
            <a:endParaRPr lang="cs-CZ" sz="2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10000"/>
              </a:lnSpc>
              <a:buNone/>
            </a:pPr>
            <a:endParaRPr lang="cs-CZ" altLang="cs-CZ" sz="2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pl-PL" sz="2800" b="1" dirty="0"/>
              <a:t>Zadání podkladů do IS SU</a:t>
            </a:r>
            <a:endParaRPr lang="cs-CZ" sz="2800" b="1" dirty="0"/>
          </a:p>
        </p:txBody>
      </p:sp>
    </p:spTree>
    <p:extLst>
      <p:ext uri="{BB962C8B-B14F-4D97-AF65-F5344CB8AC3E}">
        <p14:creationId xmlns:p14="http://schemas.microsoft.com/office/powerpoint/2010/main" val="1991107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98344" y="987574"/>
            <a:ext cx="8640960" cy="3464816"/>
          </a:xfrm>
          <a:prstGeom prst="rect">
            <a:avLst/>
          </a:prstGeom>
        </p:spPr>
        <p:txBody>
          <a:bodyPr>
            <a:noAutofit/>
          </a:bodyPr>
          <a:lstStyle/>
          <a:p>
            <a:pPr marL="88900" indent="0">
              <a:lnSpc>
                <a:spcPct val="110000"/>
              </a:lnSpc>
              <a:spcBef>
                <a:spcPts val="1800"/>
              </a:spcBef>
              <a:buNone/>
            </a:pPr>
            <a:r>
              <a:rPr lang="cs-CZ" sz="20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Návod lze najít na stránkách Ústavu informačních technologií:</a:t>
            </a:r>
          </a:p>
          <a:p>
            <a:pPr marL="88900" indent="0">
              <a:lnSpc>
                <a:spcPct val="110000"/>
              </a:lnSpc>
              <a:spcBef>
                <a:spcPts val="1800"/>
              </a:spcBef>
              <a:buNone/>
            </a:pPr>
            <a:endParaRPr lang="cs-CZ" sz="20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8900" indent="0" algn="ctr">
              <a:lnSpc>
                <a:spcPct val="110000"/>
              </a:lnSpc>
              <a:spcBef>
                <a:spcPts val="600"/>
              </a:spcBef>
              <a:buNone/>
            </a:pPr>
            <a:r>
              <a:rPr lang="cs-CZ" sz="20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https://uit.opf.slu.cz/prihlaseni_zp</a:t>
            </a:r>
            <a:r>
              <a:rPr lang="cs-CZ" sz="20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cs-CZ" sz="2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373063">
              <a:lnSpc>
                <a:spcPct val="110000"/>
              </a:lnSpc>
              <a:spcBef>
                <a:spcPts val="1200"/>
              </a:spcBef>
            </a:pPr>
            <a:endParaRPr lang="cs-CZ" sz="2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10000"/>
              </a:lnSpc>
              <a:buNone/>
            </a:pPr>
            <a:endParaRPr lang="cs-CZ" altLang="cs-CZ" sz="2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632848" cy="507703"/>
          </a:xfrm>
        </p:spPr>
        <p:txBody>
          <a:bodyPr/>
          <a:lstStyle/>
          <a:p>
            <a:r>
              <a:rPr lang="pl-PL" sz="2800" b="1" dirty="0"/>
              <a:t>Přihlášení k tématu BP v IS SU</a:t>
            </a:r>
            <a:endParaRPr lang="cs-CZ" sz="2800" b="1" dirty="0"/>
          </a:p>
        </p:txBody>
      </p:sp>
    </p:spTree>
    <p:extLst>
      <p:ext uri="{BB962C8B-B14F-4D97-AF65-F5344CB8AC3E}">
        <p14:creationId xmlns:p14="http://schemas.microsoft.com/office/powerpoint/2010/main" val="1722814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GUID" val="7e915781-c974-4a03-a736-29209c6ed223"/>
</p:tagLst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3877</TotalTime>
  <Words>1405</Words>
  <Application>Microsoft Office PowerPoint</Application>
  <PresentationFormat>Předvádění na obrazovce (16:9)</PresentationFormat>
  <Paragraphs>153</Paragraphs>
  <Slides>21</Slides>
  <Notes>19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21</vt:i4>
      </vt:variant>
    </vt:vector>
  </HeadingPairs>
  <TitlesOfParts>
    <vt:vector size="26" baseType="lpstr">
      <vt:lpstr>Arial</vt:lpstr>
      <vt:lpstr>Calibri</vt:lpstr>
      <vt:lpstr>Times New Roman</vt:lpstr>
      <vt:lpstr>Wingdings</vt:lpstr>
      <vt:lpstr>SLU</vt:lpstr>
      <vt:lpstr>Seminář k diplomové práci</vt:lpstr>
      <vt:lpstr>Seminář k diplomové práci</vt:lpstr>
      <vt:lpstr>Hlavní dokumenty</vt:lpstr>
      <vt:lpstr>Zadání diplomové práce - harmonogram</vt:lpstr>
      <vt:lpstr>Harmonogram tvorby závěrečné práce</vt:lpstr>
      <vt:lpstr>Zadání DP – konzultace s vedoucím DP</vt:lpstr>
      <vt:lpstr>Zadání DP - obsah</vt:lpstr>
      <vt:lpstr>Zadání podkladů do IS SU</vt:lpstr>
      <vt:lpstr>Přihlášení k tématu BP v IS SU</vt:lpstr>
      <vt:lpstr>Harmonogram vypracování DP</vt:lpstr>
      <vt:lpstr>Příklad rámcového obsahu DP</vt:lpstr>
      <vt:lpstr>Příklad rámcového obsahu DP</vt:lpstr>
      <vt:lpstr>Použitá literatura</vt:lpstr>
      <vt:lpstr>Vložení podkladů pro zadání DP do IS SU </vt:lpstr>
      <vt:lpstr>Zásady psaní odborného textu - citování</vt:lpstr>
      <vt:lpstr> Bibliografické citace</vt:lpstr>
      <vt:lpstr> Bibliografické citace</vt:lpstr>
      <vt:lpstr> Bibliografické citace</vt:lpstr>
      <vt:lpstr> Bibliografické citace – přímá citace</vt:lpstr>
      <vt:lpstr> Bibliografické citace – nepřímá citace</vt:lpstr>
      <vt:lpstr>Prezentace aplikace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Paleckova</cp:lastModifiedBy>
  <cp:revision>177</cp:revision>
  <dcterms:created xsi:type="dcterms:W3CDTF">2016-07-06T15:42:34Z</dcterms:created>
  <dcterms:modified xsi:type="dcterms:W3CDTF">2023-10-17T14:25:19Z</dcterms:modified>
</cp:coreProperties>
</file>