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307" r:id="rId4"/>
    <p:sldId id="310" r:id="rId5"/>
    <p:sldId id="311" r:id="rId6"/>
    <p:sldId id="301" r:id="rId7"/>
    <p:sldId id="305" r:id="rId8"/>
    <p:sldId id="302" r:id="rId9"/>
    <p:sldId id="306" r:id="rId10"/>
    <p:sldId id="297" r:id="rId11"/>
    <p:sldId id="303" r:id="rId12"/>
    <p:sldId id="287" r:id="rId13"/>
    <p:sldId id="304" r:id="rId14"/>
    <p:sldId id="308" r:id="rId15"/>
    <p:sldId id="295" r:id="rId16"/>
  </p:sldIdLst>
  <p:sldSz cx="9144000" cy="5143500" type="screen16x9"/>
  <p:notesSz cx="6797675" cy="9926638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3437" autoAdjust="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2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88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579"/>
              </a:spcBef>
              <a:spcAft>
                <a:spcPts val="579"/>
              </a:spcAft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630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592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24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7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974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579"/>
              </a:spcBef>
              <a:spcAft>
                <a:spcPts val="579"/>
              </a:spcAft>
            </a:pPr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733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4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file/cul/058ddef3-8592-44b3-8156-001785849ca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obhajobě BP/DP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4083918"/>
            <a:ext cx="2600071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Iveta Palečková, Ph.D.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paleckova@opf.slu.cz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6550" y="987574"/>
            <a:ext cx="8568952" cy="338619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2100" dirty="0"/>
              <a:t>Nezkusit si prezentaci říct na „nečisto“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Řeč těla je důležitá 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Příliš dlouhé a zbytečné informace ohledně teorie, nedostatek pozornosti tomu, co jste zjistili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Použití přemíry odborných termínů, pseudovědecké věty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Používání velkého množství cizích slov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Uvádění rovnic, které nevysvětlíte </a:t>
            </a:r>
          </a:p>
          <a:p>
            <a:pPr algn="just">
              <a:buClr>
                <a:srgbClr val="307871"/>
              </a:buClr>
            </a:pPr>
            <a:r>
              <a:rPr lang="cs-CZ" sz="2100" dirty="0"/>
              <a:t>Nedodržení stanoveného času obhajoby</a:t>
            </a:r>
          </a:p>
          <a:p>
            <a:pPr algn="just">
              <a:buClr>
                <a:srgbClr val="307871"/>
              </a:buClr>
            </a:pPr>
            <a:endParaRPr lang="cs-CZ" sz="21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Základní chyby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67696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2200" dirty="0"/>
              <a:t>Nevysvětlujte nikde odborné pojmy/termíny ani detaily teorie</a:t>
            </a:r>
          </a:p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2200" dirty="0"/>
              <a:t>Nevysvětlujte základní pojmy, jako je podnikání, banka apod.</a:t>
            </a:r>
          </a:p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2200" dirty="0"/>
              <a:t>Nehodnoťte svůj výkon („povedlo se mi“, „cíl byl splněn“) – toto zhodnocení nechte na vedoucím/oponentovi nebo na zkušební komisi ;-) </a:t>
            </a:r>
          </a:p>
          <a:p>
            <a:pPr algn="just">
              <a:spcBef>
                <a:spcPts val="600"/>
              </a:spcBef>
              <a:buClr>
                <a:srgbClr val="307871"/>
              </a:buClr>
            </a:pPr>
            <a:endParaRPr lang="cs-CZ" sz="22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Co do prezentace k obhajobě nepatří?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2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31590"/>
            <a:ext cx="8676964" cy="345638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1800" dirty="0"/>
              <a:t>Nezapomeňte si prezentaci přinést k SZZ (</a:t>
            </a:r>
            <a:r>
              <a:rPr lang="cs-CZ" sz="1800" dirty="0" err="1"/>
              <a:t>flash</a:t>
            </a:r>
            <a:r>
              <a:rPr lang="cs-CZ" sz="1800" dirty="0"/>
              <a:t> disk), případně mějte prezentaci i někde jinde zálohovanou/uloženou.</a:t>
            </a:r>
          </a:p>
          <a:p>
            <a:pPr algn="just">
              <a:spcBef>
                <a:spcPts val="600"/>
              </a:spcBef>
            </a:pPr>
            <a:r>
              <a:rPr lang="cs-CZ" sz="1800" dirty="0"/>
              <a:t>Vhodné oblečení.</a:t>
            </a:r>
          </a:p>
          <a:p>
            <a:pPr algn="just">
              <a:spcBef>
                <a:spcPts val="600"/>
              </a:spcBef>
            </a:pPr>
            <a:r>
              <a:rPr lang="cs-CZ" sz="1800" dirty="0"/>
              <a:t>Dopředu si připravte odpovědi na otázky vedoucího a oponenta práce. Otázky zazní také od členů komise. </a:t>
            </a:r>
          </a:p>
          <a:p>
            <a:pPr algn="just">
              <a:spcBef>
                <a:spcPts val="600"/>
              </a:spcBef>
            </a:pPr>
            <a:r>
              <a:rPr lang="cs-CZ" sz="1800" dirty="0"/>
              <a:t>Pozdrav a oslovení.</a:t>
            </a:r>
          </a:p>
          <a:p>
            <a:pPr algn="just">
              <a:spcBef>
                <a:spcPts val="600"/>
              </a:spcBef>
            </a:pPr>
            <a:r>
              <a:rPr lang="cs-CZ" sz="1800" dirty="0"/>
              <a:t>Mluvte dostatečně nahlas, mluvte ke komisi.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Tip: Pusťte si prezentaci na monitoru a běžte se podívat z daleka, jestli ji přečtete i z několika metrů.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Pár rad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49694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Hlavní rada pro prezentaci: 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/>
              <a:t>Střízlivost, přehlednost, stručnost a názornost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cs-CZ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/>
              <a:t>Každý argument je třeba umět obhájit.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Pár rad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80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49694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87524" y="123478"/>
            <a:ext cx="5904656" cy="507703"/>
          </a:xfrm>
        </p:spPr>
        <p:txBody>
          <a:bodyPr/>
          <a:lstStyle/>
          <a:p>
            <a:r>
              <a:rPr lang="cs-CZ" altLang="cs-CZ" b="1" dirty="0"/>
              <a:t>Prostor pro vaše dotazy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258C160-458C-4A6C-9EE0-4E518BEC7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040361"/>
            <a:ext cx="3157153" cy="343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2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47664" y="843558"/>
            <a:ext cx="67687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500" dirty="0"/>
              <a:t>Děkuji za pozornost a přeji mnoho úspěchů u SDZ a obhajoby závěrečné práce </a:t>
            </a:r>
            <a:r>
              <a:rPr lang="cs-CZ" altLang="cs-CZ" sz="2500" dirty="0">
                <a:sym typeface="Wingdings" panose="05000000000000000000" pitchFamily="2" charset="2"/>
              </a:rPr>
              <a:t></a:t>
            </a:r>
            <a:endParaRPr lang="cs-CZ" altLang="cs-CZ" sz="2500" dirty="0"/>
          </a:p>
          <a:p>
            <a:pPr marL="0" indent="0">
              <a:buClr>
                <a:srgbClr val="307871"/>
              </a:buClr>
              <a:buNone/>
            </a:pPr>
            <a:endParaRPr lang="cs-CZ" sz="2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56895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 dirty="0"/>
              <a:t>Jak probíhá obhajoba k bakalářské/diplomové práce?</a:t>
            </a:r>
          </a:p>
          <a:p>
            <a:pPr lvl="1" algn="just"/>
            <a:r>
              <a:rPr lang="cs-CZ" sz="2200" dirty="0"/>
              <a:t>na obhajobu BP/DP je kladen velký důraz při SZZ</a:t>
            </a:r>
          </a:p>
          <a:p>
            <a:pPr lvl="1" algn="just"/>
            <a:r>
              <a:rPr lang="cs-CZ" sz="2200" dirty="0"/>
              <a:t>příprava prezentace, reakce na posudky (zodpovězení otázek vedoucího a oponenta)</a:t>
            </a:r>
          </a:p>
          <a:p>
            <a:pPr lvl="1" algn="just"/>
            <a:endParaRPr lang="cs-CZ" sz="2200" dirty="0"/>
          </a:p>
          <a:p>
            <a:pPr lvl="1" algn="just"/>
            <a:r>
              <a:rPr lang="cs-CZ" sz="2200" dirty="0"/>
              <a:t>celková doba obhajoby BP/DP je 15 - 20 minut</a:t>
            </a:r>
          </a:p>
          <a:p>
            <a:pPr lvl="2" algn="just"/>
            <a:r>
              <a:rPr lang="cs-CZ" sz="1800" dirty="0"/>
              <a:t>z toho vaše obhajoba by měla být cca 5 – 10 minut (informace vám podá předseda komise SZZ)</a:t>
            </a:r>
          </a:p>
          <a:p>
            <a:pPr lvl="2" algn="just"/>
            <a:r>
              <a:rPr lang="cs-CZ" sz="1800" dirty="0"/>
              <a:t>zbývající čas je vyhrazen na přečtení hlavních bodů z posudků a následná reakce studenta a otázky členů komise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Obhajoba BP/DP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771550"/>
            <a:ext cx="846094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>
                <a:hlinkClick r:id="rId3"/>
              </a:rPr>
              <a:t>https://www.slu.cz/opf/cz/file/cul/058ddef3-8592-44b3-8156-001785849ca5</a:t>
            </a:r>
            <a:r>
              <a:rPr lang="cs-CZ" sz="1800" dirty="0"/>
              <a:t> </a:t>
            </a:r>
          </a:p>
          <a:p>
            <a:pPr algn="just">
              <a:spcBef>
                <a:spcPts val="600"/>
              </a:spcBef>
              <a:buClr>
                <a:srgbClr val="307871"/>
              </a:buClr>
            </a:pPr>
            <a:endParaRPr lang="cs-CZ" sz="1800" dirty="0"/>
          </a:p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/>
              <a:t>Základní pravidla průběhu SZZ: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600" dirty="0"/>
              <a:t>Student vykonávající SZZ dle rozpisu v IS SU v 8:00 h. se k SZZ dostaví nejpozději 15 min. před zahájením. Všichni ostatní studenti se k SZZ dostaví nejpozději 1 h. před zahájením s tím, že jejich SZZ může být zahájena dříve, než je uvedeno v rozpisu v IS SU na základě aktuálního průběhu SZZ.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600" dirty="0"/>
              <a:t>Předseda komise podá informace o průběhu a vyhlášení výsledků SZZ.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600" dirty="0"/>
              <a:t>Student si vybere 1 otázku z 1. části a 1 otázku z 2. části SZZ. Studentům je umožněna příprava na SZZ v rozsahu cca 10 minut na každou část SZZ.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600" dirty="0"/>
              <a:t>SZZ trvá u každého studenta cca 30 minut, včetně obhajoby ZP, které je věnováno 15 – 20 minut.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600" dirty="0"/>
              <a:t>SZZ začíná obhajobou ZP, pořadí odpovědí na otázky z 1. a 2. části si student může vybrat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Pokyn děkana č. 15/2023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8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1059582"/>
            <a:ext cx="838893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2200" dirty="0"/>
              <a:t>Obhajoba ZP: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/>
              <a:t>a) Předseda komise uvede název ZP, jméno vedoucího, jméno oponenta a vyzve studenta k obhajobě ZP.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/>
              <a:t>b) Student prezentuje cíle a obsah ZP, zvolené metody zkoumání či šetření a zjištěné výsledky </a:t>
            </a:r>
            <a:r>
              <a:rPr lang="cs-CZ" sz="1800" b="1" dirty="0"/>
              <a:t>formou prezentace v MS PowerPoint nebo LO </a:t>
            </a:r>
            <a:r>
              <a:rPr lang="cs-CZ" sz="1800" b="1" dirty="0" err="1"/>
              <a:t>Impress</a:t>
            </a:r>
            <a:r>
              <a:rPr lang="cs-CZ" sz="1800" dirty="0"/>
              <a:t>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/>
              <a:t>c) Předseda komise seznámí členy komise s hodnocením vedoucího práce a oponenta a vyzve studenta, aby se vyjádřil k připomínkám či otázkám k ZP.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1800" dirty="0"/>
              <a:t>d) Poté předseda komise zahájí odbornou diskuzi o ZP, v níž mohou pokládat dotazy všichni členové komise.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Pokyn děkana č. 15/2023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0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1059582"/>
            <a:ext cx="838893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307871"/>
              </a:buClr>
            </a:pPr>
            <a:r>
              <a:rPr lang="cs-CZ" sz="2300" dirty="0"/>
              <a:t>SZZ z 1. a 2. části: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2000" dirty="0"/>
              <a:t>a) U SZZ z 1. a 2. části vyzve předseda komise studenta, aby přečetl jednotlivé otázky a sdělil komisi pořadí, v němž bude na tyto otázky odpovídat.</a:t>
            </a:r>
          </a:p>
          <a:p>
            <a:pPr lvl="1" algn="just">
              <a:spcBef>
                <a:spcPts val="600"/>
              </a:spcBef>
              <a:buClr>
                <a:srgbClr val="307871"/>
              </a:buClr>
            </a:pPr>
            <a:r>
              <a:rPr lang="cs-CZ" sz="2000" dirty="0"/>
              <a:t>b) Četnost a povahu dotazů či jiných vstupů do průběhu SZZ usměrňuje předseda komise tak, aby student měl možnost na souvislé vyjádření.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Pokyn děkana č. 15/2023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5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568952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900"/>
              </a:spcBef>
            </a:pPr>
            <a:r>
              <a:rPr lang="cs-CZ" sz="2000" b="1" dirty="0"/>
              <a:t>Struktura prezentace: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1. sl.: název práce, jméno autora (vedoucího, příp. oponenta práce)</a:t>
            </a:r>
          </a:p>
          <a:p>
            <a:pPr lvl="2" algn="just">
              <a:spcBef>
                <a:spcPts val="900"/>
              </a:spcBef>
            </a:pPr>
            <a:r>
              <a:rPr lang="cs-CZ" sz="1500" dirty="0"/>
              <a:t>téma práce – nejprve lze stručně a výstižně uvést do problematiky, kterou jste zkoumali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2. sl.: cíl práce – uveďte jasně a konkrétně cíl práce (případně výzkumné otázky či hypotézy v případě DP)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3. sl.: metody práce – uveďte metody, jakými jste se cíl snažili naplnit (stručně uveďte, jak jste konkrétně postupovali při praktické části)</a:t>
            </a:r>
          </a:p>
          <a:p>
            <a:pPr lvl="2" algn="just">
              <a:spcBef>
                <a:spcPts val="900"/>
              </a:spcBef>
            </a:pPr>
            <a:r>
              <a:rPr lang="cs-CZ" sz="1500" dirty="0"/>
              <a:t>příp. stručné představení společnosti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4. – </a:t>
            </a:r>
            <a:r>
              <a:rPr lang="cs-CZ" sz="1700" dirty="0" err="1"/>
              <a:t>xx</a:t>
            </a:r>
            <a:r>
              <a:rPr lang="cs-CZ" sz="1700" dirty="0"/>
              <a:t>. sl.: výsledky práce – na závěr představte nejdůležitější závěry své práce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předposlední sl.: shrnutí, finální výsledek práce</a:t>
            </a:r>
          </a:p>
          <a:p>
            <a:pPr lvl="1" algn="just">
              <a:spcBef>
                <a:spcPts val="900"/>
              </a:spcBef>
            </a:pPr>
            <a:r>
              <a:rPr lang="cs-CZ" sz="1700" dirty="0"/>
              <a:t>poslední sl.: poděkujte za pozornost</a:t>
            </a:r>
          </a:p>
          <a:p>
            <a:pPr algn="just">
              <a:spcBef>
                <a:spcPts val="900"/>
              </a:spcBef>
            </a:pPr>
            <a:endParaRPr lang="cs-CZ" sz="2000" dirty="0"/>
          </a:p>
          <a:p>
            <a:pPr algn="just">
              <a:spcBef>
                <a:spcPts val="900"/>
              </a:spcBef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Prezentace k BP/DP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6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915566"/>
            <a:ext cx="846094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Shrnutí, závěr (předposlední </a:t>
            </a:r>
            <a:r>
              <a:rPr lang="cs-CZ" sz="2000" dirty="0" err="1"/>
              <a:t>slide</a:t>
            </a:r>
            <a:r>
              <a:rPr lang="cs-CZ" sz="2000" dirty="0"/>
              <a:t>): </a:t>
            </a:r>
          </a:p>
          <a:p>
            <a:pPr lvl="1" algn="just">
              <a:spcBef>
                <a:spcPts val="1200"/>
              </a:spcBef>
            </a:pPr>
            <a:r>
              <a:rPr lang="cs-CZ" sz="1700" dirty="0"/>
              <a:t>Obecně lze říci, že tento </a:t>
            </a:r>
            <a:r>
              <a:rPr lang="cs-CZ" sz="1700" dirty="0" err="1"/>
              <a:t>slide</a:t>
            </a:r>
            <a:r>
              <a:rPr lang="cs-CZ" sz="1700" dirty="0"/>
              <a:t> by měl vyzdvihnout konkrétní zjištění, co přesně jste vy zjistili, příp. co je přesně vaše doporučení. Co je výstupem BP/DP?</a:t>
            </a:r>
          </a:p>
          <a:p>
            <a:pPr lvl="1" algn="just">
              <a:spcBef>
                <a:spcPts val="1200"/>
              </a:spcBef>
            </a:pPr>
            <a:r>
              <a:rPr lang="cs-CZ" sz="1700" dirty="0"/>
              <a:t>Neopakujte zde strukturu práce ani teoretické informace, ale jednoznačně, výstižně a srozumitelně uveďte hlavní zjištění a závěry.</a:t>
            </a:r>
          </a:p>
          <a:p>
            <a:pPr algn="just">
              <a:spcBef>
                <a:spcPts val="1200"/>
              </a:spcBef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Prezentace k BP/DP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7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1131590"/>
            <a:ext cx="8676964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rgbClr val="307871"/>
              </a:buClr>
            </a:pPr>
            <a:r>
              <a:rPr lang="cs-CZ" sz="1800" dirty="0"/>
              <a:t>Dejte si záležet na přípravě prezentace k obhajobě.</a:t>
            </a:r>
          </a:p>
          <a:p>
            <a:pPr>
              <a:spcBef>
                <a:spcPts val="1200"/>
              </a:spcBef>
              <a:buClr>
                <a:srgbClr val="307871"/>
              </a:buClr>
            </a:pPr>
            <a:r>
              <a:rPr lang="cs-CZ" sz="1800" dirty="0"/>
              <a:t>Seznamte se předem s posudky vedoucího a oponenta práce.</a:t>
            </a:r>
          </a:p>
          <a:p>
            <a:pPr>
              <a:spcBef>
                <a:spcPts val="1200"/>
              </a:spcBef>
              <a:buClr>
                <a:srgbClr val="307871"/>
              </a:buClr>
            </a:pPr>
            <a:r>
              <a:rPr lang="cs-CZ" sz="1800" dirty="0"/>
              <a:t>Jak se vypořádat s nervozitou a trémou?</a:t>
            </a:r>
          </a:p>
          <a:p>
            <a:pPr>
              <a:spcBef>
                <a:spcPts val="1200"/>
              </a:spcBef>
              <a:buClr>
                <a:srgbClr val="307871"/>
              </a:buClr>
            </a:pPr>
            <a:r>
              <a:rPr lang="cs-CZ" sz="1800" dirty="0"/>
              <a:t>Jak začít obhajobu?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Jak připravit prezentaci k obhajobě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0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67696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1800" dirty="0"/>
              <a:t>Čitelnost textu, grafů, tabulek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jeden z nejdůležitějších bodů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prezentace musí být kompletně čitelná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vhodně volte tabulky, grafy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vhodně volte množství textu na </a:t>
            </a:r>
            <a:r>
              <a:rPr lang="cs-CZ" sz="1600" dirty="0" err="1"/>
              <a:t>slide</a:t>
            </a:r>
            <a:endParaRPr lang="cs-CZ" sz="16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Speciální animace vynechejte</a:t>
            </a:r>
          </a:p>
          <a:p>
            <a:pPr algn="just">
              <a:buClr>
                <a:srgbClr val="307871"/>
              </a:buClr>
            </a:pPr>
            <a:r>
              <a:rPr lang="cs-CZ" sz="1800" dirty="0"/>
              <a:t>Délka prezentace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maximálně 10 </a:t>
            </a:r>
            <a:r>
              <a:rPr lang="cs-CZ" sz="1600" dirty="0" err="1"/>
              <a:t>slide</a:t>
            </a:r>
            <a:endParaRPr lang="cs-CZ" sz="1600" dirty="0"/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vyberte to podstatné</a:t>
            </a:r>
          </a:p>
          <a:p>
            <a:pPr marL="381600" lvl="1" algn="just">
              <a:buClr>
                <a:srgbClr val="307871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Prezentace by měla být střídmá, co se do počtu užitých barev a fontů týče, nicméně nápaditá - kvalitní obrázek, přehledné schéma, či precizní graf...</a:t>
            </a:r>
          </a:p>
          <a:p>
            <a:pPr lvl="1" algn="just"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Jak připravit prezentaci k obhajobě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85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e7fa418-842a-4cda-8b4d-9324da4fce79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991</Words>
  <Application>Microsoft Office PowerPoint</Application>
  <PresentationFormat>Předvádění na obrazovce (16:9)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Wingdings</vt:lpstr>
      <vt:lpstr>SLU</vt:lpstr>
      <vt:lpstr>Seminář k obhajobě BP/DP</vt:lpstr>
      <vt:lpstr>Obhajoba BP/DP</vt:lpstr>
      <vt:lpstr>Pokyn děkana č. 15/2023</vt:lpstr>
      <vt:lpstr>Pokyn děkana č. 15/2023</vt:lpstr>
      <vt:lpstr>Pokyn děkana č. 15/2023</vt:lpstr>
      <vt:lpstr>Prezentace k BP/DP</vt:lpstr>
      <vt:lpstr>Prezentace k BP/DP</vt:lpstr>
      <vt:lpstr>Jak připravit prezentaci k obhajobě</vt:lpstr>
      <vt:lpstr>Jak připravit prezentaci k obhajobě</vt:lpstr>
      <vt:lpstr>Základní chyby</vt:lpstr>
      <vt:lpstr>Co do prezentace k obhajobě nepatří?</vt:lpstr>
      <vt:lpstr>Pár rad</vt:lpstr>
      <vt:lpstr>Pár rad</vt:lpstr>
      <vt:lpstr>Prostor pro vaše dotazy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173</cp:revision>
  <cp:lastPrinted>2021-05-11T13:13:16Z</cp:lastPrinted>
  <dcterms:created xsi:type="dcterms:W3CDTF">2016-07-06T15:42:34Z</dcterms:created>
  <dcterms:modified xsi:type="dcterms:W3CDTF">2024-05-21T07:03:30Z</dcterms:modified>
</cp:coreProperties>
</file>