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8" r:id="rId2"/>
    <p:sldId id="341" r:id="rId3"/>
    <p:sldId id="380" r:id="rId4"/>
    <p:sldId id="352" r:id="rId5"/>
    <p:sldId id="376" r:id="rId6"/>
    <p:sldId id="377" r:id="rId7"/>
    <p:sldId id="378" r:id="rId8"/>
    <p:sldId id="354" r:id="rId9"/>
    <p:sldId id="355" r:id="rId10"/>
    <p:sldId id="358" r:id="rId11"/>
    <p:sldId id="359" r:id="rId12"/>
    <p:sldId id="382" r:id="rId1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2876" autoAdjust="0"/>
  </p:normalViewPr>
  <p:slideViewPr>
    <p:cSldViewPr snapToGrid="0">
      <p:cViewPr varScale="1">
        <p:scale>
          <a:sx n="162" d="100"/>
          <a:sy n="162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5587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  <p:sldLayoutId id="2147483675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www.youtube.com/watch?v=BIOKr676sAQ" TargetMode="External"/><Relationship Id="rId4" Type="http://schemas.openxmlformats.org/officeDocument/2006/relationships/hyperlink" Target="https://www.youtube.com/watch?v=6kIReB8tYw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 err="1"/>
              <a:t>Enterprise</a:t>
            </a:r>
            <a:r>
              <a:rPr lang="cs-CZ" sz="3000" b="1" cap="all" dirty="0"/>
              <a:t> </a:t>
            </a:r>
            <a:r>
              <a:rPr lang="cs-CZ" sz="3000" b="1" cap="all" dirty="0" err="1"/>
              <a:t>Theory</a:t>
            </a:r>
            <a:endParaRPr lang="cs-CZ" sz="2600" b="1" cap="all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061841" y="3889417"/>
            <a:ext cx="2754346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Tomáš Pražák, Ph.D.</a:t>
            </a:r>
          </a:p>
          <a:p>
            <a:pPr algn="r"/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628D5231-024D-4F47-B11E-824F1B609EA2}"/>
              </a:ext>
            </a:extLst>
          </p:cNvPr>
          <p:cNvSpPr/>
          <p:nvPr/>
        </p:nvSpPr>
        <p:spPr>
          <a:xfrm>
            <a:off x="460800" y="527392"/>
            <a:ext cx="7365600" cy="2542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15000"/>
              </a:lnSpc>
            </a:pPr>
            <a:br>
              <a:rPr lang="cs-CZ" sz="2200" b="1" kern="0" cap="small" dirty="0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+mj-lt"/>
                <a:cs typeface="Times New Roman" panose="02020603050405020304" pitchFamily="18" charset="0"/>
              </a:rPr>
            </a:br>
            <a:r>
              <a:rPr lang="cs-CZ" sz="2200" b="1" kern="0" cap="small" dirty="0" err="1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+mj-lt"/>
                <a:cs typeface="Times New Roman" panose="02020603050405020304" pitchFamily="18" charset="0"/>
              </a:rPr>
              <a:t>Sources</a:t>
            </a:r>
            <a:r>
              <a:rPr lang="cs-CZ" sz="2200" b="1" kern="0" cap="small" dirty="0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200" b="1" kern="0" cap="small" dirty="0" err="1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+mj-lt"/>
                <a:cs typeface="Times New Roman" panose="02020603050405020304" pitchFamily="18" charset="0"/>
              </a:rPr>
              <a:t>of</a:t>
            </a:r>
            <a:r>
              <a:rPr lang="cs-CZ" sz="2200" b="1" kern="0" cap="small" dirty="0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200" b="1" kern="0" cap="small" dirty="0" err="1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+mj-lt"/>
                <a:cs typeface="Times New Roman" panose="02020603050405020304" pitchFamily="18" charset="0"/>
              </a:rPr>
              <a:t>asset</a:t>
            </a:r>
            <a:r>
              <a:rPr lang="cs-CZ" sz="2200" b="1" kern="0" cap="small" dirty="0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200" b="1" kern="0" cap="small" dirty="0" err="1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+mj-lt"/>
                <a:cs typeface="Times New Roman" panose="02020603050405020304" pitchFamily="18" charset="0"/>
              </a:rPr>
              <a:t>coverage</a:t>
            </a:r>
            <a:r>
              <a:rPr lang="cs-CZ" sz="2200" b="1" kern="0" cap="small" dirty="0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+mj-lt"/>
                <a:cs typeface="Times New Roman" panose="02020603050405020304" pitchFamily="18" charset="0"/>
              </a:rPr>
              <a:t> - </a:t>
            </a:r>
            <a:r>
              <a:rPr lang="cs-CZ" sz="2200" b="1" kern="0" cap="small" dirty="0" err="1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+mj-lt"/>
                <a:cs typeface="Times New Roman" panose="02020603050405020304" pitchFamily="18" charset="0"/>
              </a:rPr>
              <a:t>capital</a:t>
            </a:r>
            <a:r>
              <a:rPr lang="cs-CZ" sz="2200" b="1" kern="0" cap="small" dirty="0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+mj-lt"/>
                <a:cs typeface="Times New Roman" panose="02020603050405020304" pitchFamily="18" charset="0"/>
              </a:rPr>
              <a:t> – </a:t>
            </a:r>
            <a:r>
              <a:rPr lang="cs-CZ" sz="2200" b="1" kern="0" cap="small" dirty="0" err="1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+mj-lt"/>
                <a:cs typeface="Times New Roman" panose="02020603050405020304" pitchFamily="18" charset="0"/>
              </a:rPr>
              <a:t>liabilities</a:t>
            </a:r>
            <a:endParaRPr lang="cs-CZ" sz="2200" b="1" kern="0" cap="small" dirty="0">
              <a:solidFill>
                <a:srgbClr val="FF0000"/>
              </a:solidFill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  <a:latin typeface="+mj-lt"/>
              <a:cs typeface="Times New Roman" panose="02020603050405020304" pitchFamily="18" charset="0"/>
            </a:endParaRPr>
          </a:p>
          <a:p>
            <a:pPr marL="0" lvl="2" fontAlgn="base">
              <a:lnSpc>
                <a:spcPct val="115000"/>
              </a:lnSpc>
            </a:pPr>
            <a:r>
              <a:rPr lang="cs-CZ" sz="2400" dirty="0" err="1"/>
              <a:t>Shares</a:t>
            </a:r>
            <a:r>
              <a:rPr lang="cs-CZ" sz="2400" dirty="0"/>
              <a:t> and </a:t>
            </a:r>
            <a:r>
              <a:rPr lang="cs-CZ" sz="2400" dirty="0" err="1"/>
              <a:t>equity</a:t>
            </a:r>
            <a:r>
              <a:rPr lang="cs-CZ" sz="2400" dirty="0"/>
              <a:t> </a:t>
            </a: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Shareholders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funds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Capital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Profit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Funds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898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CE602958-6CC3-4A4F-AEEB-95D63459DD89}"/>
              </a:ext>
            </a:extLst>
          </p:cNvPr>
          <p:cNvSpPr/>
          <p:nvPr/>
        </p:nvSpPr>
        <p:spPr>
          <a:xfrm>
            <a:off x="518400" y="527392"/>
            <a:ext cx="7279200" cy="3038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 err="1"/>
              <a:t>foreign</a:t>
            </a:r>
            <a:r>
              <a:rPr lang="cs-CZ" sz="2400" dirty="0"/>
              <a:t> </a:t>
            </a:r>
            <a:r>
              <a:rPr lang="cs-CZ" sz="2400" dirty="0" err="1"/>
              <a:t>capital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dirty="0" err="1"/>
              <a:t>short</a:t>
            </a:r>
            <a:r>
              <a:rPr lang="cs-CZ" dirty="0"/>
              <a:t>-term </a:t>
            </a:r>
            <a:r>
              <a:rPr lang="cs-CZ" dirty="0" err="1"/>
              <a:t>foreign</a:t>
            </a:r>
            <a:r>
              <a:rPr lang="cs-CZ" dirty="0"/>
              <a:t> </a:t>
            </a:r>
            <a:r>
              <a:rPr lang="cs-CZ" dirty="0" err="1"/>
              <a:t>capital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1200150" lvl="2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Short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-term bank </a:t>
            </a:r>
            <a:r>
              <a:rPr lang="cs-CZ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loans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00150" lvl="2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Trade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obligations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00150" lvl="2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dirty="0" err="1"/>
              <a:t>liabilities</a:t>
            </a:r>
            <a:r>
              <a:rPr lang="cs-CZ" dirty="0"/>
              <a:t> to </a:t>
            </a:r>
            <a:r>
              <a:rPr lang="cs-CZ" dirty="0" err="1"/>
              <a:t>employees</a:t>
            </a:r>
            <a:endParaRPr lang="cs-CZ" dirty="0"/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dirty="0"/>
              <a:t>long-term </a:t>
            </a:r>
            <a:r>
              <a:rPr lang="cs-CZ" dirty="0" err="1"/>
              <a:t>foreign</a:t>
            </a:r>
            <a:r>
              <a:rPr lang="cs-CZ" dirty="0"/>
              <a:t> </a:t>
            </a:r>
            <a:r>
              <a:rPr lang="cs-CZ" dirty="0" err="1"/>
              <a:t>capital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1200150" lvl="2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dirty="0"/>
              <a:t>long-term bank </a:t>
            </a:r>
            <a:r>
              <a:rPr lang="cs-CZ" dirty="0" err="1"/>
              <a:t>loan</a:t>
            </a:r>
            <a:endParaRPr lang="cs-CZ" dirty="0"/>
          </a:p>
          <a:p>
            <a:pPr marL="1200150" lvl="2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dirty="0" err="1"/>
              <a:t>corporate</a:t>
            </a:r>
            <a:r>
              <a:rPr lang="cs-CZ" dirty="0"/>
              <a:t> </a:t>
            </a:r>
            <a:r>
              <a:rPr lang="cs-CZ" dirty="0" err="1"/>
              <a:t>bonds</a:t>
            </a:r>
            <a:endParaRPr lang="cs-CZ" dirty="0"/>
          </a:p>
          <a:p>
            <a:pPr marL="742950" lvl="1" indent="-285750" algn="just">
              <a:lnSpc>
                <a:spcPct val="115000"/>
              </a:lnSpc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cs-CZ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reserves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827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FCAF99-648F-1B46-A9E8-C55C333EF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7" y="2139702"/>
            <a:ext cx="6576271" cy="720080"/>
          </a:xfrm>
        </p:spPr>
        <p:txBody>
          <a:bodyPr/>
          <a:lstStyle/>
          <a:p>
            <a:r>
              <a:rPr lang="cs-CZ" sz="4000" dirty="0" err="1"/>
              <a:t>Thank</a:t>
            </a:r>
            <a:r>
              <a:rPr lang="cs-CZ" sz="4000" dirty="0"/>
              <a:t> </a:t>
            </a:r>
            <a:r>
              <a:rPr lang="cs-CZ" sz="4000" dirty="0" err="1"/>
              <a:t>you</a:t>
            </a:r>
            <a:r>
              <a:rPr lang="cs-CZ" sz="4000" dirty="0"/>
              <a:t> </a:t>
            </a:r>
            <a:r>
              <a:rPr lang="cs-CZ" sz="4000" dirty="0" err="1"/>
              <a:t>for</a:t>
            </a:r>
            <a:r>
              <a:rPr lang="cs-CZ" sz="4000" dirty="0"/>
              <a:t> </a:t>
            </a:r>
            <a:r>
              <a:rPr lang="cs-CZ" sz="4000" dirty="0" err="1"/>
              <a:t>Attentions</a:t>
            </a:r>
            <a:r>
              <a:rPr lang="cs-CZ" sz="4000" dirty="0"/>
              <a:t> </a:t>
            </a:r>
            <a:r>
              <a:rPr lang="cs-CZ" sz="4000" dirty="0">
                <a:sym typeface="Wingdings" pitchFamily="2" charset="2"/>
              </a:rPr>
              <a:t></a:t>
            </a:r>
            <a:endParaRPr lang="cs-CZ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78079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335"/>
    </mc:Choice>
    <mc:Fallback xmlns="">
      <p:transition spd="slow" advTm="17335"/>
    </mc:Fallback>
  </mc:AlternateContent>
  <p:extLst mod="1">
    <p:ext uri="{E180D4A7-C9FB-4DFB-919C-405C955672EB}">
      <p14:showEvtLst xmlns:p14="http://schemas.microsoft.com/office/powerpoint/2010/main">
        <p14:playEvt time="270" objId="3"/>
        <p14:stopEvt time="17168" objId="3"/>
      </p14:showEvtLst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FD5C8A64-2B90-6645-AE62-80192A63E4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1818" y="756811"/>
            <a:ext cx="5150070" cy="3845074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54BD96C4-3E69-E548-94AA-D5488B6AF8F7}"/>
              </a:ext>
            </a:extLst>
          </p:cNvPr>
          <p:cNvSpPr txBox="1"/>
          <p:nvPr/>
        </p:nvSpPr>
        <p:spPr>
          <a:xfrm>
            <a:off x="777766" y="2217683"/>
            <a:ext cx="1351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hlinkClick r:id="rId4"/>
              </a:rPr>
              <a:t>Apple short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5"/>
              </a:rPr>
              <a:t>Apple long</a:t>
            </a:r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94944F4-0488-6C4A-B478-C59E6994C1AB}"/>
              </a:ext>
            </a:extLst>
          </p:cNvPr>
          <p:cNvSpPr txBox="1"/>
          <p:nvPr/>
        </p:nvSpPr>
        <p:spPr>
          <a:xfrm>
            <a:off x="399743" y="249367"/>
            <a:ext cx="3852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Business </a:t>
            </a:r>
            <a:r>
              <a:rPr lang="cs-CZ" b="1" dirty="0" err="1"/>
              <a:t>life</a:t>
            </a:r>
            <a:r>
              <a:rPr lang="cs-CZ" b="1" dirty="0"/>
              <a:t> </a:t>
            </a:r>
            <a:r>
              <a:rPr lang="cs-CZ" b="1" dirty="0" err="1"/>
              <a:t>cycle</a:t>
            </a:r>
            <a:r>
              <a:rPr lang="cs-CZ" b="1" dirty="0"/>
              <a:t> and </a:t>
            </a:r>
            <a:r>
              <a:rPr lang="cs-CZ" b="1" dirty="0" err="1"/>
              <a:t>its</a:t>
            </a:r>
            <a:r>
              <a:rPr lang="cs-CZ" b="1" dirty="0"/>
              <a:t> </a:t>
            </a:r>
            <a:r>
              <a:rPr lang="cs-CZ" b="1" dirty="0" err="1"/>
              <a:t>stages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68864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E8BA3A90-FFD0-40B8-80DF-9F3B6FCA1E8F}"/>
              </a:ext>
            </a:extLst>
          </p:cNvPr>
          <p:cNvSpPr/>
          <p:nvPr/>
        </p:nvSpPr>
        <p:spPr>
          <a:xfrm>
            <a:off x="525600" y="527392"/>
            <a:ext cx="3392131" cy="2807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Business </a:t>
            </a:r>
            <a:r>
              <a:rPr lang="cs-CZ" b="1" dirty="0" err="1"/>
              <a:t>life</a:t>
            </a:r>
            <a:r>
              <a:rPr lang="cs-CZ" b="1" dirty="0"/>
              <a:t> </a:t>
            </a:r>
            <a:r>
              <a:rPr lang="cs-CZ" b="1" dirty="0" err="1"/>
              <a:t>cycle</a:t>
            </a:r>
            <a:r>
              <a:rPr lang="cs-CZ" b="1" dirty="0"/>
              <a:t> and </a:t>
            </a:r>
            <a:r>
              <a:rPr lang="cs-CZ" b="1" dirty="0" err="1"/>
              <a:t>its</a:t>
            </a:r>
            <a:r>
              <a:rPr lang="cs-CZ" b="1" dirty="0"/>
              <a:t> </a:t>
            </a:r>
            <a:r>
              <a:rPr lang="cs-CZ" b="1" dirty="0" err="1"/>
              <a:t>stages</a:t>
            </a:r>
            <a:endParaRPr lang="cs-CZ" b="1" dirty="0"/>
          </a:p>
          <a:p>
            <a:endParaRPr lang="cs-CZ" b="1" dirty="0"/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establishment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grow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stabilization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crisis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recovery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 err="1"/>
              <a:t>Extinction</a:t>
            </a:r>
            <a:r>
              <a:rPr lang="cs-CZ" dirty="0"/>
              <a:t> (</a:t>
            </a:r>
            <a:r>
              <a:rPr lang="cs-CZ" dirty="0" err="1"/>
              <a:t>liquidation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enterprise</a:t>
            </a:r>
            <a:r>
              <a:rPr lang="cs-CZ" dirty="0"/>
              <a:t>)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21141D0-E7F3-994C-83E3-FD9FD76107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0972" y="2000522"/>
            <a:ext cx="4553125" cy="2750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898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90B25041-54B9-4BA5-921F-E42A56B186F1}"/>
              </a:ext>
            </a:extLst>
          </p:cNvPr>
          <p:cNvSpPr/>
          <p:nvPr/>
        </p:nvSpPr>
        <p:spPr>
          <a:xfrm>
            <a:off x="590400" y="527392"/>
            <a:ext cx="7156800" cy="3666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15000"/>
              </a:lnSpc>
            </a:pPr>
            <a:r>
              <a:rPr lang="cs-CZ" sz="2600" b="1" cap="all" dirty="0" err="1">
                <a:solidFill>
                  <a:srgbClr val="307871"/>
                </a:solidFill>
                <a:latin typeface="+mj-lt"/>
              </a:rPr>
              <a:t>Property</a:t>
            </a: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 and </a:t>
            </a:r>
            <a:r>
              <a:rPr lang="cs-CZ" sz="2600" b="1" cap="all" dirty="0" err="1">
                <a:solidFill>
                  <a:srgbClr val="307871"/>
                </a:solidFill>
                <a:latin typeface="+mj-lt"/>
              </a:rPr>
              <a:t>capital</a:t>
            </a: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 </a:t>
            </a:r>
            <a:r>
              <a:rPr lang="cs-CZ" sz="2600" b="1" cap="all" dirty="0" err="1">
                <a:solidFill>
                  <a:srgbClr val="307871"/>
                </a:solidFill>
                <a:latin typeface="+mj-lt"/>
              </a:rPr>
              <a:t>structure</a:t>
            </a: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 </a:t>
            </a:r>
            <a:r>
              <a:rPr lang="cs-CZ" sz="2600" b="1" cap="all" dirty="0" err="1">
                <a:solidFill>
                  <a:srgbClr val="307871"/>
                </a:solidFill>
                <a:latin typeface="+mj-lt"/>
              </a:rPr>
              <a:t>of</a:t>
            </a: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 </a:t>
            </a:r>
            <a:r>
              <a:rPr lang="cs-CZ" sz="2600" b="1" cap="all" dirty="0" err="1">
                <a:solidFill>
                  <a:srgbClr val="307871"/>
                </a:solidFill>
                <a:latin typeface="+mj-lt"/>
              </a:rPr>
              <a:t>the</a:t>
            </a: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 </a:t>
            </a:r>
            <a:r>
              <a:rPr lang="cs-CZ" sz="2600" b="1" cap="all" dirty="0" err="1">
                <a:solidFill>
                  <a:srgbClr val="307871"/>
                </a:solidFill>
                <a:latin typeface="+mj-lt"/>
              </a:rPr>
              <a:t>company</a:t>
            </a: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 </a:t>
            </a:r>
          </a:p>
          <a:p>
            <a:pPr marL="0" lvl="1" algn="ctr">
              <a:lnSpc>
                <a:spcPct val="115000"/>
              </a:lnSpc>
            </a:pPr>
            <a:endParaRPr lang="cs-CZ" sz="2600" b="1" cap="all" dirty="0">
              <a:solidFill>
                <a:srgbClr val="307871"/>
              </a:solidFill>
              <a:latin typeface="+mj-lt"/>
            </a:endParaRPr>
          </a:p>
          <a:p>
            <a:pPr marL="342900" lvl="1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company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property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necessary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implementation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business </a:t>
            </a:r>
            <a:r>
              <a:rPr lang="cs-CZ" sz="2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activity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0" lvl="1">
              <a:lnSpc>
                <a:spcPct val="115000"/>
              </a:lnSpc>
            </a:pPr>
            <a:endParaRPr lang="cs-CZ" dirty="0"/>
          </a:p>
          <a:p>
            <a:pPr marL="0" lvl="1">
              <a:lnSpc>
                <a:spcPct val="115000"/>
              </a:lnSpc>
            </a:pPr>
            <a:r>
              <a:rPr lang="cs-CZ" dirty="0" err="1"/>
              <a:t>production</a:t>
            </a:r>
            <a:r>
              <a:rPr lang="cs-CZ" dirty="0"/>
              <a:t> </a:t>
            </a:r>
            <a:r>
              <a:rPr lang="cs-CZ" dirty="0" err="1"/>
              <a:t>facilities</a:t>
            </a:r>
            <a:r>
              <a:rPr lang="cs-CZ" dirty="0"/>
              <a:t>, materiál, transport, </a:t>
            </a:r>
            <a:r>
              <a:rPr lang="cs-CZ" dirty="0" err="1"/>
              <a:t>buildings</a:t>
            </a:r>
            <a:endParaRPr lang="cs-CZ" dirty="0"/>
          </a:p>
          <a:p>
            <a:pPr marL="0" lvl="1">
              <a:lnSpc>
                <a:spcPct val="115000"/>
              </a:lnSpc>
            </a:pP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1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400" dirty="0" err="1"/>
              <a:t>sources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property</a:t>
            </a:r>
            <a:r>
              <a:rPr lang="cs-CZ" sz="2400" dirty="0"/>
              <a:t> </a:t>
            </a:r>
            <a:r>
              <a:rPr lang="cs-CZ" sz="2400" dirty="0" err="1"/>
              <a:t>financing</a:t>
            </a:r>
            <a:endParaRPr lang="cs-CZ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719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F09FD0CD-86FF-4D11-9BC2-02AD736B4FCD}"/>
              </a:ext>
            </a:extLst>
          </p:cNvPr>
          <p:cNvSpPr/>
          <p:nvPr/>
        </p:nvSpPr>
        <p:spPr>
          <a:xfrm>
            <a:off x="423643" y="527392"/>
            <a:ext cx="7136357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>
                <a:latin typeface="+mj-lt"/>
                <a:cs typeface="Times New Roman" panose="02020603050405020304" pitchFamily="18" charset="0"/>
              </a:rPr>
              <a:t>Identifikace majetkové a kapitálové struktury</a:t>
            </a:r>
          </a:p>
          <a:p>
            <a:endParaRPr lang="cs-CZ" sz="2200" dirty="0">
              <a:latin typeface="+mj-lt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jeden ze základních faktorů umožňujících plynule hodnotit finanční zdraví firmy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nedílná součást průběžného vedení podnikových aktivit a cyklicky prováděných analýz výkonnosti firmy</a:t>
            </a:r>
            <a:endParaRPr lang="cs-CZ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76012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1A378418-F54C-4145-87FD-B5EC9443DE4B}"/>
              </a:ext>
            </a:extLst>
          </p:cNvPr>
          <p:cNvSpPr/>
          <p:nvPr/>
        </p:nvSpPr>
        <p:spPr>
          <a:xfrm>
            <a:off x="568800" y="527392"/>
            <a:ext cx="7250400" cy="3144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15000"/>
              </a:lnSpc>
            </a:pPr>
            <a:r>
              <a:rPr lang="cs-CZ" sz="2200" b="1" kern="0" cap="small" dirty="0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Business </a:t>
            </a:r>
            <a:r>
              <a:rPr lang="cs-CZ" sz="2200" b="1" kern="0" cap="small" dirty="0" err="1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property</a:t>
            </a:r>
            <a:r>
              <a:rPr lang="cs-CZ" sz="2200" b="1" kern="0" cap="small" dirty="0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200" b="1" kern="0" cap="small" dirty="0" err="1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endParaRPr lang="cs-CZ" sz="2200" b="1" kern="0" cap="small" dirty="0">
              <a:solidFill>
                <a:srgbClr val="FF0000"/>
              </a:solidFill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2" fontAlgn="base">
              <a:lnSpc>
                <a:spcPct val="115000"/>
              </a:lnSpc>
            </a:pPr>
            <a:endParaRPr lang="cs-CZ" sz="2200" b="1" kern="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2" fontAlgn="base">
              <a:lnSpc>
                <a:spcPct val="115000"/>
              </a:lnSpc>
            </a:pPr>
            <a:r>
              <a:rPr lang="cs-CZ" sz="2200" b="1" kern="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fixed</a:t>
            </a:r>
            <a:r>
              <a:rPr lang="cs-CZ" sz="2200" b="1" kern="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b="1" kern="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assets</a:t>
            </a:r>
            <a:r>
              <a:rPr lang="cs-CZ" sz="2200" b="1" kern="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11430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 err="1"/>
              <a:t>perform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function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least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year</a:t>
            </a:r>
            <a:endParaRPr lang="cs-CZ" dirty="0"/>
          </a:p>
          <a:p>
            <a:pPr marL="11430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 err="1"/>
              <a:t>fixed</a:t>
            </a:r>
            <a:r>
              <a:rPr lang="cs-CZ" dirty="0"/>
              <a:t> </a:t>
            </a:r>
            <a:r>
              <a:rPr lang="cs-CZ" dirty="0" err="1"/>
              <a:t>intangible</a:t>
            </a:r>
            <a:r>
              <a:rPr lang="cs-CZ" dirty="0"/>
              <a:t> </a:t>
            </a:r>
            <a:r>
              <a:rPr lang="cs-CZ" dirty="0" err="1"/>
              <a:t>assets</a:t>
            </a:r>
            <a:r>
              <a:rPr lang="cs-CZ" dirty="0"/>
              <a:t>: 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859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/>
              <a:t>Software </a:t>
            </a:r>
          </a:p>
          <a:p>
            <a:pPr marL="14859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 err="1"/>
              <a:t>patents</a:t>
            </a:r>
            <a:r>
              <a:rPr lang="cs-CZ" dirty="0"/>
              <a:t> </a:t>
            </a:r>
          </a:p>
          <a:p>
            <a:pPr marL="14859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 err="1"/>
              <a:t>intangible</a:t>
            </a:r>
            <a:r>
              <a:rPr lang="cs-CZ" dirty="0"/>
              <a:t> </a:t>
            </a:r>
            <a:r>
              <a:rPr lang="cs-CZ" dirty="0" err="1"/>
              <a:t>outputs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and </a:t>
            </a:r>
            <a:r>
              <a:rPr lang="cs-CZ" dirty="0" err="1"/>
              <a:t>development</a:t>
            </a:r>
            <a:r>
              <a:rPr lang="cs-CZ" dirty="0"/>
              <a:t> </a:t>
            </a:r>
          </a:p>
          <a:p>
            <a:pPr marL="14859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 err="1"/>
              <a:t>license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057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F54688AA-F898-4588-A0B1-F7B4BCA1EE75}"/>
              </a:ext>
            </a:extLst>
          </p:cNvPr>
          <p:cNvSpPr/>
          <p:nvPr/>
        </p:nvSpPr>
        <p:spPr>
          <a:xfrm>
            <a:off x="568800" y="474872"/>
            <a:ext cx="7149600" cy="42063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287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long-term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tangible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assets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10287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 err="1"/>
              <a:t>movable</a:t>
            </a:r>
            <a:r>
              <a:rPr lang="cs-CZ" dirty="0"/>
              <a:t> </a:t>
            </a:r>
            <a:r>
              <a:rPr lang="cs-CZ" dirty="0" err="1"/>
              <a:t>property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1943100" lvl="3" indent="-34290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 err="1"/>
              <a:t>machinery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943100" lvl="3" indent="-34290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 err="1"/>
              <a:t>production</a:t>
            </a:r>
            <a:r>
              <a:rPr lang="cs-CZ" dirty="0"/>
              <a:t> </a:t>
            </a:r>
            <a:r>
              <a:rPr lang="cs-CZ" dirty="0" err="1"/>
              <a:t>facilities</a:t>
            </a:r>
            <a:endParaRPr lang="cs-CZ" dirty="0"/>
          </a:p>
          <a:p>
            <a:pPr marL="1943100" lvl="3" indent="-34290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transports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943100" lvl="3" indent="-34290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 err="1"/>
              <a:t>inventory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85900" lvl="2" indent="-342900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 err="1"/>
              <a:t>immovable</a:t>
            </a:r>
            <a:r>
              <a:rPr lang="cs-CZ" dirty="0"/>
              <a:t> </a:t>
            </a:r>
            <a:r>
              <a:rPr lang="cs-CZ" dirty="0" err="1"/>
              <a:t>property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1943100" lvl="3" indent="-342900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 err="1"/>
              <a:t>buildings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943100" lvl="3" indent="-342900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 err="1"/>
              <a:t>production</a:t>
            </a:r>
            <a:r>
              <a:rPr lang="cs-CZ" dirty="0"/>
              <a:t> </a:t>
            </a:r>
            <a:r>
              <a:rPr lang="cs-CZ" dirty="0" err="1"/>
              <a:t>halls</a:t>
            </a:r>
            <a:endParaRPr lang="cs-CZ" dirty="0"/>
          </a:p>
          <a:p>
            <a:pPr marL="1943100" lvl="3" indent="-342900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 err="1"/>
              <a:t>Grounds</a:t>
            </a:r>
            <a:endParaRPr lang="cs-CZ" dirty="0"/>
          </a:p>
          <a:p>
            <a:pPr marL="10287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/>
              <a:t>long-term </a:t>
            </a:r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err="1"/>
              <a:t>assets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14859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 err="1"/>
              <a:t>shares</a:t>
            </a:r>
            <a:r>
              <a:rPr lang="cs-CZ" dirty="0"/>
              <a:t> and </a:t>
            </a:r>
            <a:r>
              <a:rPr lang="cs-CZ" dirty="0" err="1"/>
              <a:t>securities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00200" lvl="3">
              <a:lnSpc>
                <a:spcPct val="115000"/>
              </a:lnSpc>
            </a:pP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564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99ED39C2-D545-4BF7-B0C6-94B7856736F1}"/>
              </a:ext>
            </a:extLst>
          </p:cNvPr>
          <p:cNvSpPr/>
          <p:nvPr/>
        </p:nvSpPr>
        <p:spPr>
          <a:xfrm>
            <a:off x="532800" y="527392"/>
            <a:ext cx="7236000" cy="2719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400" dirty="0" err="1"/>
              <a:t>short</a:t>
            </a:r>
            <a:r>
              <a:rPr lang="cs-CZ" sz="2400" dirty="0"/>
              <a:t>-term (</a:t>
            </a:r>
            <a:r>
              <a:rPr lang="cs-CZ" sz="2400" dirty="0" err="1"/>
              <a:t>current</a:t>
            </a:r>
            <a:r>
              <a:rPr lang="cs-CZ" sz="2400" dirty="0"/>
              <a:t>) </a:t>
            </a:r>
            <a:r>
              <a:rPr lang="cs-CZ" sz="2400" dirty="0" err="1"/>
              <a:t>assets</a:t>
            </a:r>
            <a:r>
              <a:rPr lang="cs-CZ" sz="2400" dirty="0"/>
              <a:t> </a:t>
            </a: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stock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Material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raw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material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Semi-finished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products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progress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Finished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products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 err="1"/>
              <a:t>Auxiliary</a:t>
            </a:r>
            <a:r>
              <a:rPr lang="cs-CZ" dirty="0"/>
              <a:t> and </a:t>
            </a:r>
            <a:r>
              <a:rPr lang="cs-CZ" dirty="0" err="1"/>
              <a:t>operating</a:t>
            </a:r>
            <a:r>
              <a:rPr lang="cs-CZ" dirty="0"/>
              <a:t> </a:t>
            </a:r>
            <a:r>
              <a:rPr lang="cs-CZ" dirty="0" err="1"/>
              <a:t>substances</a:t>
            </a:r>
            <a:endParaRPr lang="cs-CZ" dirty="0"/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Packaging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359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9E8EB41C-5A1C-402F-A3A6-B0D4261ABB86}"/>
              </a:ext>
            </a:extLst>
          </p:cNvPr>
          <p:cNvSpPr/>
          <p:nvPr/>
        </p:nvSpPr>
        <p:spPr>
          <a:xfrm>
            <a:off x="547200" y="527392"/>
            <a:ext cx="7203820" cy="2295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 err="1"/>
              <a:t>receivables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/>
              <a:t>outstanding</a:t>
            </a:r>
            <a:r>
              <a:rPr lang="cs-CZ" dirty="0"/>
              <a:t> </a:t>
            </a:r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err="1"/>
              <a:t>amounts</a:t>
            </a:r>
            <a:r>
              <a:rPr lang="cs-CZ" dirty="0"/>
              <a:t> </a:t>
            </a:r>
            <a:r>
              <a:rPr lang="cs-CZ" dirty="0" err="1"/>
              <a:t>according</a:t>
            </a:r>
            <a:r>
              <a:rPr lang="cs-CZ" dirty="0"/>
              <a:t> to </a:t>
            </a:r>
            <a:r>
              <a:rPr lang="cs-CZ" dirty="0" err="1"/>
              <a:t>invoices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 err="1"/>
              <a:t>short</a:t>
            </a:r>
            <a:r>
              <a:rPr lang="cs-CZ" dirty="0"/>
              <a:t>-term </a:t>
            </a:r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err="1"/>
              <a:t>assets</a:t>
            </a:r>
            <a:r>
              <a:rPr lang="cs-CZ" dirty="0"/>
              <a:t> 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cash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 err="1"/>
              <a:t>money</a:t>
            </a:r>
            <a:r>
              <a:rPr lang="cs-CZ" dirty="0"/>
              <a:t> in a </a:t>
            </a:r>
            <a:r>
              <a:rPr lang="cs-CZ" dirty="0" err="1"/>
              <a:t>current</a:t>
            </a:r>
            <a:r>
              <a:rPr lang="cs-CZ" dirty="0"/>
              <a:t> </a:t>
            </a:r>
            <a:r>
              <a:rPr lang="cs-CZ" dirty="0" err="1"/>
              <a:t>account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bank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 err="1"/>
              <a:t>checks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algn="just">
              <a:lnSpc>
                <a:spcPct val="115000"/>
              </a:lnSpc>
            </a:pP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9419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1131</TotalTime>
  <Words>249</Words>
  <Application>Microsoft Macintosh PowerPoint</Application>
  <PresentationFormat>Předvádění na obrazovce (16:9)</PresentationFormat>
  <Paragraphs>82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20" baseType="lpstr">
      <vt:lpstr>Arial</vt:lpstr>
      <vt:lpstr>Calibri</vt:lpstr>
      <vt:lpstr>Courier New</vt:lpstr>
      <vt:lpstr>DejaVu Sans</vt:lpstr>
      <vt:lpstr>StarSymbol</vt:lpstr>
      <vt:lpstr>Times New Roman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Thank you for Attentions 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Tomáš Pražák</cp:lastModifiedBy>
  <cp:revision>366</cp:revision>
  <dcterms:created xsi:type="dcterms:W3CDTF">2016-07-06T15:42:34Z</dcterms:created>
  <dcterms:modified xsi:type="dcterms:W3CDTF">2023-10-10T09:24:50Z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