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8" r:id="rId2"/>
    <p:sldId id="340" r:id="rId3"/>
    <p:sldId id="341" r:id="rId4"/>
    <p:sldId id="315" r:id="rId5"/>
    <p:sldId id="337" r:id="rId6"/>
    <p:sldId id="335" r:id="rId7"/>
    <p:sldId id="344" r:id="rId8"/>
    <p:sldId id="328" r:id="rId9"/>
    <p:sldId id="345" r:id="rId10"/>
    <p:sldId id="334" r:id="rId11"/>
    <p:sldId id="339" r:id="rId12"/>
    <p:sldId id="333" r:id="rId13"/>
    <p:sldId id="332" r:id="rId14"/>
    <p:sldId id="331" r:id="rId15"/>
    <p:sldId id="330" r:id="rId16"/>
  </p:sldIdLst>
  <p:sldSz cx="9144000" cy="5143500" type="screen16x9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Microsoft_Wordu.docx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en" sz="3000" b="1" cap="all" dirty="0">
                <a:solidFill>
                  <a:schemeClr val="bg1"/>
                </a:solidFill>
              </a:rPr>
              <a:t>Enterprise theory</a:t>
            </a:r>
          </a:p>
          <a:p>
            <a:pPr lvl="0"/>
            <a:r>
              <a:rPr lang="en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en" sz="2600" b="1" cap="all" dirty="0">
                <a:solidFill>
                  <a:schemeClr val="bg1"/>
                </a:solidFill>
              </a:rPr>
              <a:t>The economic result and the Break event point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833445"/>
            <a:ext cx="2016224" cy="1042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en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84454F3-1ACD-4118-B72A-6696E1C677FB}"/>
              </a:ext>
            </a:extLst>
          </p:cNvPr>
          <p:cNvSpPr/>
          <p:nvPr/>
        </p:nvSpPr>
        <p:spPr>
          <a:xfrm>
            <a:off x="496800" y="628601"/>
            <a:ext cx="720000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found relationship can be used to calculate the so-called "limit" quantities: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 value of fixed costs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 value of unit variable costs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 price</a:t>
            </a:r>
          </a:p>
          <a:p>
            <a:pPr>
              <a:lnSpc>
                <a:spcPct val="114000"/>
              </a:lnSpc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/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limit price calculation:</a:t>
                </a:r>
              </a:p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𝑁𝑃</m:t>
                    </m:r>
                  </m:oMath>
                </a14:m>
                <a:r>
                  <a:rPr lang="en" sz="2200" dirty="0">
                    <a:ea typeface="Calibri" panose="020F0502020204030204" pitchFamily="34" charset="0"/>
                  </a:rPr>
                  <a:t>= 0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en" sz="2200" dirty="0"/>
                  <a:t> 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" sz="2200" dirty="0"/>
                  <a:t>)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or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cs-CZ" sz="22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cs-CZ" sz="22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  <a:blipFill>
                <a:blip r:embed="rId3"/>
                <a:stretch>
                  <a:fillRect l="-1056" t="-552" b="-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781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/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volume of production will ensure the achievement of the desired economic result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NP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sub>
                      </m:sSub>
                      <m:r>
                        <a:rPr lang="cs-CZ" sz="2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den>
                      </m:f>
                    </m:oMath>
                  </m:oMathPara>
                </a14:m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  <a:blipFill>
                <a:blip r:embed="rId3"/>
                <a:stretch>
                  <a:fillRect l="-893" t="-424" r="-10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 </a:t>
                </a: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company MONTENA s.r.o. they record fixed costs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amount of 200 thousand. CZK. The company produces 20 thousand pcs of components. In the evaluated period, the only variable cost is material at a price of CZK 20/pc.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long-term lower price limit (limit price)?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volume of production will ensure a profit of 400 thousand CZK, if the company will sell its products for CZK 50?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  <a:blipFill rotWithShape="0">
                <a:blip r:embed="rId3"/>
                <a:stretch>
                  <a:fillRect l="-1086" t="-800" r="-1086" b="-2000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/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en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AutoNum type="alphaLcParenR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limit price it is true that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en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200" dirty="0"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" sz="2200" dirty="0"/>
                  <a:t>   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" sz="2200" dirty="0"/>
                  <a:t>)</a:t>
                </a:r>
                <a:r>
                  <a:rPr lang="en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or</a:t>
                </a:r>
              </a:p>
              <a:p>
                <a:pPr indent="45021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  <a:blipFill>
                <a:blip r:embed="rId3"/>
                <a:stretch>
                  <a:fillRect l="-1235" t="-365" b="-730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/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b) We start from the relation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NP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–(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or</a:t>
                </a: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𝑁𝑃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  <a:blipFill>
                <a:blip r:embed="rId3"/>
                <a:stretch>
                  <a:fillRect l="-1034" t="-893" b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1" y="1051561"/>
            <a:ext cx="744678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=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+F</a:t>
            </a:r>
          </a:p>
          <a:p>
            <a:pPr indent="450215" algn="just">
              <a:spcAft>
                <a:spcPts val="600"/>
              </a:spcAft>
            </a:pP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NE= V + F</a:t>
            </a:r>
            <a:r>
              <a:rPr lang="en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algn="just">
              <a:spcAft>
                <a:spcPts val="0"/>
              </a:spcAft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450215" algn="just">
              <a:spcAft>
                <a:spcPts val="0"/>
              </a:spcAft>
            </a:pPr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total fixed costs [CZK]</a:t>
            </a:r>
          </a:p>
          <a:p>
            <a:pPr indent="450215" algn="just">
              <a:spcAft>
                <a:spcPts val="0"/>
              </a:spcAft>
            </a:pPr>
            <a:r>
              <a:rPr lang="en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 variable costs [CZK/piece, CZK/kg, CZK/l, …]</a:t>
            </a:r>
          </a:p>
          <a:p>
            <a:pPr indent="450215" algn="just">
              <a:spcAft>
                <a:spcPts val="0"/>
              </a:spcAft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… total variable costs</a:t>
            </a:r>
          </a:p>
          <a:p>
            <a:pPr indent="450215" algn="just">
              <a:spcAft>
                <a:spcPts val="600"/>
              </a:spcAft>
            </a:pPr>
            <a:r>
              <a:rPr lang="en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800" b="1" cap="all" dirty="0">
                <a:solidFill>
                  <a:srgbClr val="307871"/>
                </a:solidFill>
              </a:rPr>
              <a:t>Costs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593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155078" y="1515584"/>
            <a:ext cx="744678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 = (p x Q)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algn="just">
              <a:spcAft>
                <a:spcPts val="0"/>
              </a:spcAft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450215" algn="just">
              <a:spcAft>
                <a:spcPts val="0"/>
              </a:spcAft>
            </a:pPr>
            <a:r>
              <a:rPr lang="en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selling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 per piece [CZK/piece]</a:t>
            </a:r>
          </a:p>
          <a:p>
            <a:pPr indent="450215" algn="just">
              <a:spcAft>
                <a:spcPts val="600"/>
              </a:spcAft>
            </a:pPr>
            <a:r>
              <a:rPr lang="en" sz="20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800" b="1" cap="all" dirty="0">
                <a:solidFill>
                  <a:srgbClr val="307871"/>
                </a:solidFill>
              </a:rPr>
              <a:t>Sales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114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8034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" sz="2600" b="1" cap="all" dirty="0">
                    <a:solidFill>
                      <a:srgbClr val="307871"/>
                    </a:solidFill>
                    <a:latin typeface="+mj-lt"/>
                  </a:rPr>
                  <a:t>Profit</a:t>
                </a: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latin typeface="Arial" panose="020B0604020202020204" pitchFamily="34" charset="0"/>
                  </a:rPr>
                  <a:t>the evaluation of the economic activity of business entities is based on a comparison of revenues (in the form of sales) and total costs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/>
                  <a:t>NP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en" sz="2200" dirty="0">
                    <a:latin typeface="Arial" panose="020B0604020202020204" pitchFamily="34" charset="0"/>
                  </a:rPr>
                  <a:t>where</a:t>
                </a:r>
              </a:p>
              <a:p>
                <a:r>
                  <a:rPr lang="en" sz="2200" dirty="0"/>
                  <a:t> </a:t>
                </a:r>
                <a14:m>
                  <m:oMath xmlns:m="http://schemas.openxmlformats.org/officeDocument/2006/math"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" i="1" dirty="0"/>
                  <a:t> </a:t>
                </a:r>
                <a:r>
                  <a:rPr lang="en" dirty="0"/>
                  <a:t> </a:t>
                </a:r>
                <a:r>
                  <a:rPr lang="en" sz="2200" dirty="0"/>
                  <a:t>… profit</a:t>
                </a:r>
              </a:p>
              <a:p>
                <a:r>
                  <a:rPr lang="en" sz="2200" dirty="0"/>
                  <a:t> </a:t>
                </a:r>
                <a14:m>
                  <m:oMath xmlns:m="http://schemas.openxmlformats.org/officeDocument/2006/math"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" sz="2200" i="1" dirty="0"/>
                  <a:t> </a:t>
                </a:r>
                <a:r>
                  <a:rPr lang="en" sz="2200" dirty="0"/>
                  <a:t>… Sales</a:t>
                </a:r>
              </a:p>
              <a:p>
                <a:r>
                  <a:rPr lang="en" sz="2200" dirty="0"/>
                  <a:t>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" sz="2200" dirty="0"/>
                  <a:t>… total cost - expenditure</a:t>
                </a:r>
                <a:endParaRPr 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  <a:blipFill>
                <a:blip r:embed="rId3"/>
                <a:stretch>
                  <a:fillRect l="-1266" t="-570" r="-1085" b="-19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396000" y="628601"/>
                <a:ext cx="8157600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200" dirty="0">
                    <a:latin typeface="+mj-lt"/>
                  </a:rPr>
                  <a:t>Respectively:</a:t>
                </a:r>
              </a:p>
              <a:p>
                <a:r>
                  <a:rPr lang="cs-CZ" sz="2200" dirty="0"/>
                  <a:t>NP</a:t>
                </a:r>
                <a14:m>
                  <m:oMath xmlns:m="http://schemas.openxmlformats.org/officeDocument/2006/math">
                    <m:r>
                      <a:rPr lang="cs-CZ" sz="2200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2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cs-CZ" sz="2200" i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200" b="0" i="0" smtClean="0"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endParaRPr lang="cs-CZ" sz="2200" dirty="0"/>
              </a:p>
              <a:p>
                <a:r>
                  <a:rPr lang="en" sz="2200" dirty="0"/>
                  <a:t>where</a:t>
                </a:r>
              </a:p>
              <a:p>
                <a:r>
                  <a:rPr lang="en" sz="2200" dirty="0"/>
                  <a:t> </a:t>
                </a:r>
                <a14:m>
                  <m:oMath xmlns:m="http://schemas.openxmlformats.org/officeDocument/2006/math"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" sz="2200" dirty="0"/>
                  <a:t>… total sales</a:t>
                </a:r>
              </a:p>
              <a:p>
                <a:r>
                  <a:rPr lang="en" sz="2200" dirty="0"/>
                  <a:t>If:</a:t>
                </a:r>
              </a:p>
              <a:p>
                <a:r>
                  <a:rPr lang="cs-CZ" sz="2200" dirty="0"/>
                  <a:t>S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 &gt;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" sz="2200" dirty="0"/>
                  <a:t>, then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en" sz="2200" dirty="0"/>
                  <a:t>….. </a:t>
                </a:r>
                <a:r>
                  <a:rPr lang="en" sz="2200" b="1" dirty="0"/>
                  <a:t>Gain</a:t>
                </a:r>
              </a:p>
              <a:p>
                <a:r>
                  <a:rPr lang="cs-CZ" sz="2200" dirty="0"/>
                  <a:t>S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" sz="2200" dirty="0"/>
                  <a:t>, then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en" sz="2200" dirty="0"/>
                  <a:t>….. </a:t>
                </a:r>
                <a:r>
                  <a:rPr lang="en" sz="2200" b="1" dirty="0"/>
                  <a:t>Loss</a:t>
                </a:r>
              </a:p>
              <a:p>
                <a:r>
                  <a:rPr lang="en" sz="2200" dirty="0"/>
                  <a:t>S = E , then VH = 0 … </a:t>
                </a:r>
                <a:r>
                  <a:rPr lang="en" sz="2200" b="1" dirty="0"/>
                  <a:t>Zero gain</a:t>
                </a:r>
              </a:p>
              <a:p>
                <a:endParaRPr lang="cs-CZ" sz="2200" dirty="0"/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628601"/>
                <a:ext cx="8157600" cy="3139321"/>
              </a:xfrm>
              <a:prstGeom prst="rect">
                <a:avLst/>
              </a:prstGeom>
              <a:blipFill>
                <a:blip r:embed="rId3"/>
                <a:stretch>
                  <a:fillRect l="-1089" t="-12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" sz="2600" b="1" cap="all" dirty="0">
                    <a:solidFill>
                      <a:srgbClr val="307871"/>
                    </a:solidFill>
                    <a:latin typeface="+mj-lt"/>
                  </a:rPr>
                  <a:t>Break Even point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</a:rPr>
                  <a:t>the volume of production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</a:rPr>
                  <a:t>at which the amount of sales is S</a:t>
                </a:r>
                <a14:m>
                  <m:oMath xmlns:m="http://schemas.openxmlformats.org/officeDocument/2006/math"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</a:rPr>
                  <a:t>the same amount as the total costs</a:t>
                </a:r>
                <a14:m>
                  <m:oMath xmlns:m="http://schemas.openxmlformats.org/officeDocument/2006/math">
                    <m: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E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</a:rPr>
                  <a:t>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:r>
                  <a:rPr lang="en" sz="2200" dirty="0"/>
                  <a:t> 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" sz="2200" dirty="0"/>
                  <a:t>)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en" sz="2200" dirty="0"/>
                  <a:t>or</a:t>
                </a:r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  <a:blipFill>
                <a:blip r:embed="rId3"/>
                <a:stretch>
                  <a:fillRect l="-1058" t="-1108" b="-2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/>
              <p:nvPr/>
            </p:nvSpPr>
            <p:spPr>
              <a:xfrm>
                <a:off x="396000" y="527392"/>
                <a:ext cx="7336800" cy="4064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lvl="1" algn="ctr">
                  <a:lnSpc>
                    <a:spcPct val="115000"/>
                  </a:lnSpc>
                </a:pPr>
                <a:r>
                  <a:rPr lang="en" sz="2600" b="1" dirty="0">
                    <a:solidFill>
                      <a:srgbClr val="FF0000"/>
                    </a:solidFill>
                    <a:latin typeface="+mj-lt"/>
                  </a:rPr>
                  <a:t>Breakeven point diagram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 graph that expresses the mutual relationship between sales and costs depending on the volume of production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on the axis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cs-CZ" sz="22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production volume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on axis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sales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cost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variable costs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fixed costs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527392"/>
                <a:ext cx="7336800" cy="4064831"/>
              </a:xfrm>
              <a:prstGeom prst="rect">
                <a:avLst/>
              </a:prstGeom>
              <a:blipFill>
                <a:blip r:embed="rId3"/>
                <a:stretch>
                  <a:fillRect l="-1036" t="-623" r="-864" b="-1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53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D63C52B-1BE6-423C-B0EC-989B95E3F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005833"/>
              </p:ext>
            </p:extLst>
          </p:nvPr>
        </p:nvGraphicFramePr>
        <p:xfrm>
          <a:off x="684376" y="205641"/>
          <a:ext cx="6567100" cy="453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15447" imgH="3805962" progId="Word.Document.12">
                  <p:embed/>
                </p:oleObj>
              </mc:Choice>
              <mc:Fallback>
                <p:oleObj name="Document" r:id="rId3" imgW="5515447" imgH="380596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6" y="205641"/>
                        <a:ext cx="6567100" cy="4531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 </a:t>
                </a: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company MONTENA s.r.o. they record fixed costs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amount of 200 thousand. CZK. In the evaluated period, the only variable cost is material at a price of CZK 20/piece. The selling price of one component is 35 CZK/pc.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quantity of parts must be produced and sold to break even?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  <a:blipFill>
                <a:blip r:embed="rId3"/>
                <a:stretch>
                  <a:fillRect l="-868" t="-391" r="-1042" b="-2734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92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621</Words>
  <Application>Microsoft Macintosh PowerPoint</Application>
  <PresentationFormat>Předvádění na obrazovce (16:9)</PresentationFormat>
  <Paragraphs>98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Cambria Math</vt:lpstr>
      <vt:lpstr>Courier New</vt:lpstr>
      <vt:lpstr>StarSymbol</vt:lpstr>
      <vt:lpstr>Times New Roman</vt:lpstr>
      <vt:lpstr>Office Theme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363</cp:revision>
  <dcterms:created xsi:type="dcterms:W3CDTF">2016-07-06T15:42:34Z</dcterms:created>
  <dcterms:modified xsi:type="dcterms:W3CDTF">2023-11-14T07:23:40Z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